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14" r:id="rId2"/>
    <p:sldId id="413" r:id="rId3"/>
    <p:sldId id="41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02" r:id="rId13"/>
    <p:sldId id="404" r:id="rId14"/>
    <p:sldId id="400" r:id="rId15"/>
    <p:sldId id="401" r:id="rId16"/>
    <p:sldId id="403" r:id="rId17"/>
    <p:sldId id="399" r:id="rId18"/>
    <p:sldId id="398" r:id="rId19"/>
    <p:sldId id="351" r:id="rId20"/>
    <p:sldId id="386" r:id="rId21"/>
    <p:sldId id="387" r:id="rId22"/>
    <p:sldId id="389" r:id="rId23"/>
    <p:sldId id="391" r:id="rId24"/>
    <p:sldId id="392" r:id="rId25"/>
    <p:sldId id="393" r:id="rId26"/>
    <p:sldId id="360" r:id="rId2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orient="horz" pos="663" userDrawn="1">
          <p15:clr>
            <a:srgbClr val="A4A3A4"/>
          </p15:clr>
        </p15:guide>
        <p15:guide id="3" pos="2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s Sitzmann" initials="JS" lastIdx="6" clrIdx="0">
    <p:extLst>
      <p:ext uri="{19B8F6BF-5375-455C-9EA6-DF929625EA0E}">
        <p15:presenceInfo xmlns:p15="http://schemas.microsoft.com/office/powerpoint/2012/main" userId="S-1-5-21-4221206550-2267599750-2100823401-3776" providerId="AD"/>
      </p:ext>
    </p:extLst>
  </p:cmAuthor>
  <p:cmAuthor id="2" name="Microsoft-Konto" initials="M" lastIdx="7" clrIdx="1">
    <p:extLst>
      <p:ext uri="{19B8F6BF-5375-455C-9EA6-DF929625EA0E}">
        <p15:presenceInfo xmlns:p15="http://schemas.microsoft.com/office/powerpoint/2012/main" userId="d2da4dc4512270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44A038"/>
    <a:srgbClr val="407E97"/>
    <a:srgbClr val="FFCD00"/>
    <a:srgbClr val="B00046"/>
    <a:srgbClr val="7CCDE6"/>
    <a:srgbClr val="0080B4"/>
    <a:srgbClr val="005374"/>
    <a:srgbClr val="C6EE00"/>
    <a:srgbClr val="89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30490" autoAdjust="0"/>
    <p:restoredTop sz="94646" autoAdjust="0"/>
  </p:normalViewPr>
  <p:slideViewPr>
    <p:cSldViewPr snapToGrid="0" snapToObjects="1">
      <p:cViewPr varScale="1">
        <p:scale>
          <a:sx n="122" d="100"/>
          <a:sy n="122" d="100"/>
        </p:scale>
        <p:origin x="906" y="108"/>
      </p:cViewPr>
      <p:guideLst>
        <p:guide orient="horz" pos="3657"/>
        <p:guide orient="horz" pos="663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 defTabSz="990454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40" y="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7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 defTabSz="990454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4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3" tIns="49518" rIns="99033" bIns="49518" numCol="1" anchor="b" anchorCtr="0" compatLnSpc="1">
            <a:prstTxWarp prst="textNoShape">
              <a:avLst/>
            </a:prstTxWarp>
          </a:bodyPr>
          <a:lstStyle>
            <a:lvl1pPr algn="r" defTabSz="990454">
              <a:defRPr sz="1300"/>
            </a:lvl1pPr>
          </a:lstStyle>
          <a:p>
            <a:fld id="{E4AA6088-1FF0-4E53-845C-EFEDD1C948F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6958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2050" name="Picture 2" descr="C:\Dokumente und Einstellungen\Spika\Desktop\Design\image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337" y="1440000"/>
            <a:ext cx="8582400" cy="2663951"/>
          </a:xfrm>
          <a:prstGeom prst="rect">
            <a:avLst/>
          </a:prstGeom>
          <a:noFill/>
        </p:spPr>
      </p:pic>
      <p:pic>
        <p:nvPicPr>
          <p:cNvPr id="7" name="Picture 13" descr="TUBS_CO_150dpi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</p:spPr>
      </p:pic>
      <p:pic>
        <p:nvPicPr>
          <p:cNvPr id="12" name="Grafik 11" descr="IfN_Logo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397200" y="486000"/>
            <a:ext cx="2459765" cy="5796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4356100"/>
            <a:ext cx="7772400" cy="8731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Segementation</a:t>
            </a:r>
            <a:r>
              <a:rPr lang="de-DE" dirty="0" smtClean="0"/>
              <a:t> Fingscheidt/Sitzmann</a:t>
            </a: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5499100"/>
            <a:ext cx="7747000" cy="333375"/>
          </a:xfrm>
        </p:spPr>
        <p:txBody>
          <a:bodyPr/>
          <a:lstStyle>
            <a:lvl1pPr>
              <a:defRPr lang="de-DE" dirty="0" smtClean="0"/>
            </a:lvl1pPr>
          </a:lstStyle>
          <a:p>
            <a:r>
              <a:rPr lang="de-DE" dirty="0" smtClean="0"/>
              <a:t>Jonas-Lars Sitzmann, 31.01.2023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fN-Glieder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kumente und Einstellungen\Spika\Desktop\Design\image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878" y="864000"/>
            <a:ext cx="6432122" cy="5227238"/>
          </a:xfrm>
          <a:prstGeom prst="rect">
            <a:avLst/>
          </a:prstGeom>
          <a:noFill/>
        </p:spPr>
      </p:pic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339201"/>
            <a:ext cx="8375650" cy="449645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1800"/>
            </a:lvl1pPr>
            <a:lvl2pPr marL="576000">
              <a:buClrTx/>
              <a:defRPr sz="1800"/>
            </a:lvl2pPr>
          </a:lstStyle>
          <a:p>
            <a:pPr lvl="0"/>
            <a:r>
              <a:rPr lang="de-DE" dirty="0" smtClean="0"/>
              <a:t>Abschnitt</a:t>
            </a:r>
          </a:p>
          <a:p>
            <a:pPr lvl="1"/>
            <a:r>
              <a:rPr lang="de-DE" dirty="0" smtClean="0"/>
              <a:t>Zweite Ebene</a:t>
            </a:r>
          </a:p>
          <a:p>
            <a:pPr lvl="0"/>
            <a:endParaRPr lang="de-DE" dirty="0" smtClean="0"/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9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10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N-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kumente und Einstellungen\Spika\Desktop\Design\image6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878" y="864000"/>
            <a:ext cx="6432122" cy="5227238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 userDrawn="1"/>
        </p:nvSpPr>
        <p:spPr>
          <a:xfrm>
            <a:off x="539750" y="1600200"/>
            <a:ext cx="6946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</a:t>
            </a:r>
            <a:br>
              <a:rPr lang="de-DE" sz="3600" b="1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de-DE" sz="3600" b="1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Ihre Aufmerksamkeit.</a:t>
            </a:r>
            <a:endParaRPr lang="de-DE" sz="36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539751" y="4695825"/>
            <a:ext cx="7927974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Jonas-Lars Sitzmann, </a:t>
            </a:r>
            <a:r>
              <a:rPr kumimoji="0" lang="de-D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M.Sc</a:t>
            </a:r>
            <a:r>
              <a:rPr kumimoji="0" lang="de-D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sitzmann@ifn.ing.tu-bs.de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7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8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hteck 10"/>
          <p:cNvSpPr/>
          <p:nvPr userDrawn="1"/>
        </p:nvSpPr>
        <p:spPr>
          <a:xfrm>
            <a:off x="1821600" y="6141600"/>
            <a:ext cx="5245950" cy="42588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0" y="5915025"/>
            <a:ext cx="9144000" cy="652463"/>
            <a:chOff x="0" y="5915025"/>
            <a:chExt cx="9144000" cy="652463"/>
          </a:xfrm>
        </p:grpSpPr>
        <p:sp>
          <p:nvSpPr>
            <p:cNvPr id="1038" name="Line 14"/>
            <p:cNvSpPr>
              <a:spLocks noChangeShapeType="1"/>
            </p:cNvSpPr>
            <p:nvPr userDrawn="1"/>
          </p:nvSpPr>
          <p:spPr bwMode="auto">
            <a:xfrm>
              <a:off x="0" y="6091238"/>
              <a:ext cx="9144000" cy="0"/>
            </a:xfrm>
            <a:prstGeom prst="line">
              <a:avLst/>
            </a:prstGeom>
            <a:noFill/>
            <a:ln w="9525">
              <a:solidFill>
                <a:srgbClr val="BE1E3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/>
            </a:p>
          </p:txBody>
        </p:sp>
        <p:pic>
          <p:nvPicPr>
            <p:cNvPr id="1044" name="Picture 20" descr="TUBS_CO_70vH_150dpi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5915025"/>
              <a:ext cx="1762125" cy="65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1821600" y="6141600"/>
            <a:ext cx="49824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 smtClean="0"/>
              <a:t>16.03.2023 </a:t>
            </a:r>
            <a:r>
              <a:rPr lang="de-DE" sz="800" dirty="0" smtClean="0"/>
              <a:t>| Jonas-Lars Sitzmann | </a:t>
            </a:r>
            <a:r>
              <a:rPr lang="de-DE" sz="800" dirty="0" err="1" smtClean="0"/>
              <a:t>Efficient</a:t>
            </a:r>
            <a:r>
              <a:rPr lang="de-DE" sz="800" dirty="0" smtClean="0"/>
              <a:t> Segmentation| </a:t>
            </a:r>
            <a:fld id="{AEA7F821-D6C8-42AA-A02A-3D851077584A}" type="slidenum">
              <a:rPr lang="de-DE" sz="800" smtClean="0"/>
              <a:pPr/>
              <a:t>‹Nr.›</a:t>
            </a:fld>
            <a:r>
              <a:rPr lang="de-DE" sz="800" dirty="0" smtClean="0"/>
              <a:t>/26</a:t>
            </a:r>
            <a:endParaRPr lang="de-DE" sz="800" dirty="0" smtClean="0"/>
          </a:p>
        </p:txBody>
      </p:sp>
      <p:pic>
        <p:nvPicPr>
          <p:cNvPr id="11" name="Grafik 10" descr="IfN_Logo.emf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088400" y="6271200"/>
            <a:ext cx="1711141" cy="403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6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Efficient</a:t>
            </a:r>
            <a:r>
              <a:rPr lang="de-DE" dirty="0" smtClean="0"/>
              <a:t> Segmentation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Jonas-Lars Sitzmann 31.01.2023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0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differ</a:t>
            </a:r>
            <a:r>
              <a:rPr lang="de-DE" dirty="0"/>
              <a:t> </a:t>
            </a:r>
            <a:r>
              <a:rPr lang="de-DE" dirty="0" err="1" smtClean="0"/>
              <a:t>massively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segnext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Todos</a:t>
            </a:r>
            <a:r>
              <a:rPr lang="de-DE" dirty="0" smtClean="0"/>
              <a:t>: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endParaRPr lang="de-DE" dirty="0" smtClean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Try different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flops</a:t>
            </a:r>
            <a:r>
              <a:rPr lang="de-DE" dirty="0" smtClean="0"/>
              <a:t> (</a:t>
            </a:r>
            <a:r>
              <a:rPr lang="de-DE" dirty="0" err="1" smtClean="0"/>
              <a:t>used</a:t>
            </a:r>
            <a:r>
              <a:rPr lang="de-DE" dirty="0" smtClean="0"/>
              <a:t> a </a:t>
            </a:r>
            <a:r>
              <a:rPr lang="de-DE" dirty="0" err="1" smtClean="0"/>
              <a:t>tool</a:t>
            </a:r>
            <a:r>
              <a:rPr lang="de-DE" dirty="0" smtClean="0"/>
              <a:t> wich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MMSeg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Flops?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00" y="2422768"/>
            <a:ext cx="3840572" cy="284516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719384" y="546091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segnext</a:t>
            </a:r>
            <a:endParaRPr lang="en-GB" sz="16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126" y="2116966"/>
            <a:ext cx="4012735" cy="334394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371115" y="5371508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reproduced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476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3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31800" y="1339201"/>
            <a:ext cx="8375650" cy="4496450"/>
          </a:xfrm>
        </p:spPr>
        <p:txBody>
          <a:bodyPr/>
          <a:lstStyle/>
          <a:p>
            <a:r>
              <a:rPr lang="en-US" sz="1600" dirty="0" smtClean="0"/>
              <a:t>Training results</a:t>
            </a:r>
            <a:endParaRPr lang="en-US" sz="1600" dirty="0"/>
          </a:p>
          <a:p>
            <a:r>
              <a:rPr lang="en-US" sz="1600" dirty="0" smtClean="0"/>
              <a:t>Fps on different </a:t>
            </a:r>
            <a:r>
              <a:rPr lang="en-US" sz="1600" dirty="0" err="1" smtClean="0"/>
              <a:t>gpus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850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969570"/>
            <a:ext cx="7477369" cy="415409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r>
              <a:rPr lang="de-DE" dirty="0" smtClean="0"/>
              <a:t> –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recent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stand out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528271" y="5342521"/>
            <a:ext cx="818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Xie</a:t>
            </a:r>
            <a:r>
              <a:rPr lang="en-GB" sz="1200" dirty="0"/>
              <a:t>, </a:t>
            </a:r>
            <a:r>
              <a:rPr lang="en-GB" sz="1200" dirty="0" err="1"/>
              <a:t>Enze</a:t>
            </a:r>
            <a:r>
              <a:rPr lang="en-GB" sz="1200" dirty="0"/>
              <a:t>, et al. "</a:t>
            </a:r>
            <a:r>
              <a:rPr lang="en-GB" sz="1200" b="1" dirty="0" err="1"/>
              <a:t>SegFormer</a:t>
            </a:r>
            <a:r>
              <a:rPr lang="en-GB" sz="1200" dirty="0"/>
              <a:t>: Simple and efficient design for semantic segmentation with transformers." </a:t>
            </a:r>
            <a:r>
              <a:rPr lang="en-GB" sz="1200" dirty="0" err="1"/>
              <a:t>NeurIPS</a:t>
            </a:r>
            <a:r>
              <a:rPr lang="en-GB" sz="1200" dirty="0"/>
              <a:t> 2021</a:t>
            </a:r>
            <a:br>
              <a:rPr lang="en-GB" sz="1200" dirty="0"/>
            </a:br>
            <a:r>
              <a:rPr lang="en-GB" sz="1200" dirty="0" err="1"/>
              <a:t>Meng-Hao</a:t>
            </a:r>
            <a:r>
              <a:rPr lang="en-GB" sz="1200" dirty="0"/>
              <a:t> </a:t>
            </a:r>
            <a:r>
              <a:rPr lang="en-GB" sz="1200" dirty="0" err="1"/>
              <a:t>Guo</a:t>
            </a:r>
            <a:r>
              <a:rPr lang="en-GB" sz="1200" dirty="0"/>
              <a:t> et al. “</a:t>
            </a:r>
            <a:r>
              <a:rPr lang="en-GB" sz="1200" b="1" dirty="0" err="1"/>
              <a:t>SegNeXt</a:t>
            </a:r>
            <a:r>
              <a:rPr lang="en-GB" sz="1200" dirty="0"/>
              <a:t>: Rethinking Convolutional Attention Design for Semantic </a:t>
            </a:r>
            <a:r>
              <a:rPr lang="en-GB" sz="1200" dirty="0" smtClean="0"/>
              <a:t>Segmentation” </a:t>
            </a:r>
            <a:r>
              <a:rPr lang="en-GB" sz="1200" dirty="0" err="1" smtClean="0"/>
              <a:t>NeurIPS</a:t>
            </a:r>
            <a:r>
              <a:rPr lang="en-GB" sz="1200" dirty="0" smtClean="0"/>
              <a:t> 2022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271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431801" y="1053473"/>
          <a:ext cx="5527132" cy="45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30"/>
                <a:gridCol w="1101728"/>
                <a:gridCol w="1340271"/>
                <a:gridCol w="729473"/>
                <a:gridCol w="1099630"/>
              </a:tblGrid>
              <a:tr h="180707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Methode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Größe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mIoU</a:t>
                      </a:r>
                      <a:r>
                        <a:rPr lang="de-DE" sz="1600" dirty="0" smtClean="0"/>
                        <a:t>°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mIoU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time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 rowSpan="7">
                  <a:txBody>
                    <a:bodyPr/>
                    <a:lstStyle/>
                    <a:p>
                      <a:r>
                        <a:rPr lang="de-DE" sz="1600" dirty="0" err="1" smtClean="0"/>
                        <a:t>SegFormer</a:t>
                      </a:r>
                      <a:r>
                        <a:rPr lang="de-DE" sz="1600" dirty="0" smtClean="0"/>
                        <a:t/>
                      </a:r>
                      <a:br>
                        <a:rPr lang="de-DE" sz="1600" dirty="0" smtClean="0"/>
                      </a:br>
                      <a:r>
                        <a:rPr lang="de-DE" sz="1600" dirty="0" smtClean="0">
                          <a:latin typeface="Wide Latin" panose="020A0A070505050204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37.41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37.48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18h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B0 w/o </a:t>
                      </a:r>
                      <a:r>
                        <a:rPr lang="de-DE" sz="1600" dirty="0" err="1" smtClean="0"/>
                        <a:t>Imagenet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30.27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40.97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40.99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19h</a:t>
                      </a:r>
                      <a:endParaRPr lang="en-GB" sz="1600" dirty="0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45.58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45.8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25h</a:t>
                      </a:r>
                      <a:endParaRPr lang="en-GB" sz="1600" dirty="0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48.59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33h</a:t>
                      </a:r>
                      <a:endParaRPr lang="en-GB" sz="1600" dirty="0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48.46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48.78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41h</a:t>
                      </a:r>
                      <a:endParaRPr lang="en-GB" sz="1600" dirty="0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B5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49.13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49.2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38h</a:t>
                      </a:r>
                      <a:endParaRPr lang="en-GB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 rowSpan="4">
                  <a:txBody>
                    <a:bodyPr/>
                    <a:lstStyle/>
                    <a:p>
                      <a:r>
                        <a:rPr lang="de-DE" sz="1600" dirty="0" err="1" smtClean="0"/>
                        <a:t>SegNexT</a:t>
                      </a:r>
                      <a:r>
                        <a:rPr lang="de-DE" sz="1600" dirty="0" smtClean="0"/>
                        <a:t/>
                      </a:r>
                      <a:br>
                        <a:rPr lang="de-DE" sz="1600" dirty="0" smtClean="0"/>
                      </a:br>
                      <a:r>
                        <a:rPr lang="de-DE" sz="1600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Tiny</a:t>
                      </a:r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</a:t>
                      </a:r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40.1</a:t>
                      </a:r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11h</a:t>
                      </a:r>
                      <a:r>
                        <a:rPr lang="de-DE" sz="1600" baseline="0" dirty="0" smtClean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19h</a:t>
                      </a:r>
                      <a:endParaRPr lang="en-GB" sz="16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Small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42.47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12h</a:t>
                      </a:r>
                      <a:endParaRPr lang="en-GB" sz="1600" dirty="0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Base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46.66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18h</a:t>
                      </a:r>
                      <a:endParaRPr lang="en-GB" sz="1600" dirty="0"/>
                    </a:p>
                  </a:txBody>
                  <a:tcPr/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Large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29h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Training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ADE20k</a:t>
            </a:r>
            <a:endParaRPr lang="en-GB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2144" y="1262542"/>
            <a:ext cx="3301856" cy="440247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457950" y="286113"/>
            <a:ext cx="26860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>
                <a:solidFill>
                  <a:srgbClr val="C00000"/>
                </a:solidFill>
              </a:rPr>
              <a:t>Largest</a:t>
            </a:r>
            <a:r>
              <a:rPr lang="de-DE" sz="1600" dirty="0" smtClean="0">
                <a:solidFill>
                  <a:srgbClr val="C00000"/>
                </a:solidFill>
              </a:rPr>
              <a:t> B5 </a:t>
            </a:r>
            <a:r>
              <a:rPr lang="de-DE" sz="1600" dirty="0" err="1" smtClean="0">
                <a:solidFill>
                  <a:srgbClr val="C00000"/>
                </a:solidFill>
              </a:rPr>
              <a:t>trains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faster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than</a:t>
            </a:r>
            <a:r>
              <a:rPr lang="de-DE" sz="1600" dirty="0" smtClean="0">
                <a:solidFill>
                  <a:srgbClr val="C00000"/>
                </a:solidFill>
              </a:rPr>
              <a:t> B4 </a:t>
            </a:r>
            <a:r>
              <a:rPr lang="de-DE" sz="1600" dirty="0" err="1" smtClean="0">
                <a:solidFill>
                  <a:srgbClr val="C00000"/>
                </a:solidFill>
              </a:rPr>
              <a:t>because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batch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size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is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lowered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from</a:t>
            </a:r>
            <a:r>
              <a:rPr lang="de-DE" sz="1600" dirty="0" smtClean="0">
                <a:solidFill>
                  <a:srgbClr val="C00000"/>
                </a:solidFill>
              </a:rPr>
              <a:t> 16 </a:t>
            </a:r>
            <a:r>
              <a:rPr lang="de-DE" sz="1600" dirty="0" err="1" smtClean="0">
                <a:solidFill>
                  <a:srgbClr val="C00000"/>
                </a:solidFill>
              </a:rPr>
              <a:t>to</a:t>
            </a:r>
            <a:r>
              <a:rPr lang="de-DE" sz="1600" dirty="0" smtClean="0">
                <a:solidFill>
                  <a:srgbClr val="C00000"/>
                </a:solidFill>
              </a:rPr>
              <a:t> 12</a:t>
            </a:r>
            <a:r>
              <a:rPr lang="de-DE" dirty="0" smtClean="0"/>
              <a:t> 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8546193" y="1779814"/>
            <a:ext cx="522514" cy="6041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cxnSp>
        <p:nvCxnSpPr>
          <p:cNvPr id="11" name="Gerade Verbindung mit Pfeil 10"/>
          <p:cNvCxnSpPr>
            <a:stCxn id="8" idx="2"/>
            <a:endCxn id="9" idx="1"/>
          </p:cNvCxnSpPr>
          <p:nvPr/>
        </p:nvCxnSpPr>
        <p:spPr>
          <a:xfrm>
            <a:off x="7800975" y="1147887"/>
            <a:ext cx="821738" cy="72040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669991" y="5570603"/>
            <a:ext cx="729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C00000"/>
                </a:solidFill>
              </a:rPr>
              <a:t>Just </a:t>
            </a:r>
            <a:r>
              <a:rPr lang="de-DE" sz="1600" dirty="0" err="1" smtClean="0">
                <a:solidFill>
                  <a:srgbClr val="C00000"/>
                </a:solidFill>
              </a:rPr>
              <a:t>found</a:t>
            </a:r>
            <a:r>
              <a:rPr lang="de-DE" sz="1600" dirty="0" smtClean="0">
                <a:solidFill>
                  <a:srgbClr val="C00000"/>
                </a:solidFill>
              </a:rPr>
              <a:t> out: </a:t>
            </a:r>
            <a:r>
              <a:rPr lang="de-DE" sz="1600" dirty="0" err="1" smtClean="0">
                <a:solidFill>
                  <a:srgbClr val="C00000"/>
                </a:solidFill>
              </a:rPr>
              <a:t>batch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size</a:t>
            </a:r>
            <a:r>
              <a:rPr lang="de-DE" sz="1600" dirty="0" smtClean="0">
                <a:solidFill>
                  <a:srgbClr val="C00000"/>
                </a:solidFill>
              </a:rPr>
              <a:t> was </a:t>
            </a:r>
            <a:r>
              <a:rPr lang="de-DE" sz="1600" dirty="0" err="1" smtClean="0">
                <a:solidFill>
                  <a:srgbClr val="C00000"/>
                </a:solidFill>
              </a:rPr>
              <a:t>incorrect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for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SegNexT</a:t>
            </a:r>
            <a:r>
              <a:rPr lang="de-DE" sz="1600" dirty="0" smtClean="0">
                <a:solidFill>
                  <a:srgbClr val="C00000"/>
                </a:solidFill>
              </a:rPr>
              <a:t>! Waiting </a:t>
            </a:r>
            <a:r>
              <a:rPr lang="de-DE" sz="1600" dirty="0" err="1" smtClean="0">
                <a:solidFill>
                  <a:srgbClr val="C00000"/>
                </a:solidFill>
              </a:rPr>
              <a:t>for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re</a:t>
            </a:r>
            <a:r>
              <a:rPr lang="de-DE" sz="1600" dirty="0" smtClean="0">
                <a:solidFill>
                  <a:srgbClr val="C00000"/>
                </a:solidFill>
              </a:rPr>
              <a:t>-training</a:t>
            </a:r>
            <a:endParaRPr lang="en-GB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3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Fps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GPU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74234"/>
            <a:ext cx="8516257" cy="473125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241472" y="3439861"/>
            <a:ext cx="3469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C00000"/>
                </a:solidFill>
              </a:rPr>
              <a:t>I </a:t>
            </a:r>
            <a:r>
              <a:rPr lang="de-DE" sz="1600" dirty="0" err="1" smtClean="0">
                <a:solidFill>
                  <a:srgbClr val="C00000"/>
                </a:solidFill>
              </a:rPr>
              <a:t>don‘t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know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why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this</a:t>
            </a:r>
            <a:r>
              <a:rPr lang="de-DE" sz="1600" dirty="0" smtClean="0">
                <a:solidFill>
                  <a:srgbClr val="C00000"/>
                </a:solidFill>
              </a:rPr>
              <a:t> </a:t>
            </a:r>
            <a:r>
              <a:rPr lang="de-DE" sz="1600" dirty="0" err="1" smtClean="0">
                <a:solidFill>
                  <a:srgbClr val="C00000"/>
                </a:solidFill>
              </a:rPr>
              <a:t>happens</a:t>
            </a:r>
            <a:r>
              <a:rPr lang="de-DE" sz="1600" dirty="0" smtClean="0">
                <a:solidFill>
                  <a:srgbClr val="C00000"/>
                </a:solidFill>
              </a:rPr>
              <a:t> (</a:t>
            </a:r>
            <a:r>
              <a:rPr lang="de-DE" sz="1600" dirty="0" err="1" smtClean="0">
                <a:solidFill>
                  <a:srgbClr val="C00000"/>
                </a:solidFill>
              </a:rPr>
              <a:t>yet</a:t>
            </a:r>
            <a:r>
              <a:rPr lang="de-DE" sz="1600" dirty="0" smtClean="0">
                <a:solidFill>
                  <a:srgbClr val="C00000"/>
                </a:solidFill>
              </a:rPr>
              <a:t>)</a:t>
            </a:r>
            <a:endParaRPr lang="en-GB" sz="1600" dirty="0">
              <a:solidFill>
                <a:srgbClr val="C00000"/>
              </a:solidFill>
            </a:endParaRPr>
          </a:p>
        </p:txBody>
      </p:sp>
      <p:cxnSp>
        <p:nvCxnSpPr>
          <p:cNvPr id="8" name="Gerade Verbindung mit Pfeil 7"/>
          <p:cNvCxnSpPr>
            <a:stCxn id="5" idx="0"/>
          </p:cNvCxnSpPr>
          <p:nvPr/>
        </p:nvCxnSpPr>
        <p:spPr>
          <a:xfrm flipH="1" flipV="1">
            <a:off x="6351814" y="2914650"/>
            <a:ext cx="624569" cy="52521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Still not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reproduce</a:t>
            </a:r>
            <a:r>
              <a:rPr lang="de-DE" dirty="0" smtClean="0"/>
              <a:t> all ADE20K Trainings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6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011" y="880575"/>
            <a:ext cx="3300390" cy="440052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Still not </a:t>
            </a:r>
            <a:r>
              <a:rPr lang="de-DE" dirty="0" err="1" smtClean="0"/>
              <a:t>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reproduce</a:t>
            </a:r>
            <a:r>
              <a:rPr lang="de-DE" dirty="0" smtClean="0"/>
              <a:t> all ADE20K Trainings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528271" y="5342521"/>
            <a:ext cx="818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Xie</a:t>
            </a:r>
            <a:r>
              <a:rPr lang="en-GB" sz="1200" dirty="0"/>
              <a:t>, </a:t>
            </a:r>
            <a:r>
              <a:rPr lang="en-GB" sz="1200" dirty="0" err="1"/>
              <a:t>Enze</a:t>
            </a:r>
            <a:r>
              <a:rPr lang="en-GB" sz="1200" dirty="0"/>
              <a:t>, et al. "</a:t>
            </a:r>
            <a:r>
              <a:rPr lang="en-GB" sz="1200" b="1" dirty="0" err="1"/>
              <a:t>SegFormer</a:t>
            </a:r>
            <a:r>
              <a:rPr lang="en-GB" sz="1200" dirty="0"/>
              <a:t>: Simple and efficient design for semantic segmentation with transformers." </a:t>
            </a:r>
            <a:r>
              <a:rPr lang="en-GB" sz="1200" dirty="0" err="1"/>
              <a:t>NeurIPS</a:t>
            </a:r>
            <a:r>
              <a:rPr lang="en-GB" sz="1200" dirty="0"/>
              <a:t> 2021</a:t>
            </a:r>
            <a:br>
              <a:rPr lang="en-GB" sz="1200" dirty="0"/>
            </a:br>
            <a:r>
              <a:rPr lang="en-GB" sz="1200" dirty="0" err="1"/>
              <a:t>Meng-Hao</a:t>
            </a:r>
            <a:r>
              <a:rPr lang="en-GB" sz="1200" dirty="0"/>
              <a:t> </a:t>
            </a:r>
            <a:r>
              <a:rPr lang="en-GB" sz="1200" dirty="0" err="1"/>
              <a:t>Guo</a:t>
            </a:r>
            <a:r>
              <a:rPr lang="en-GB" sz="1200" dirty="0"/>
              <a:t> et al. “</a:t>
            </a:r>
            <a:r>
              <a:rPr lang="en-GB" sz="1200" b="1" dirty="0" err="1"/>
              <a:t>SegNeXt</a:t>
            </a:r>
            <a:r>
              <a:rPr lang="en-GB" sz="1200" dirty="0"/>
              <a:t>: Rethinking Convolutional Attention Design for Semantic </a:t>
            </a:r>
            <a:r>
              <a:rPr lang="en-GB" sz="1200" dirty="0" smtClean="0"/>
              <a:t>Segmentation” </a:t>
            </a:r>
            <a:r>
              <a:rPr lang="en-GB" sz="1200" dirty="0" err="1" smtClean="0"/>
              <a:t>NeurIPS</a:t>
            </a:r>
            <a:r>
              <a:rPr lang="en-GB" sz="1200" dirty="0" smtClean="0"/>
              <a:t> 2022</a:t>
            </a:r>
            <a:endParaRPr lang="en-GB" sz="1200" dirty="0"/>
          </a:p>
        </p:txBody>
      </p:sp>
      <p:sp>
        <p:nvSpPr>
          <p:cNvPr id="6" name="Textfeld 5"/>
          <p:cNvSpPr txBox="1"/>
          <p:nvPr/>
        </p:nvSpPr>
        <p:spPr>
          <a:xfrm>
            <a:off x="431800" y="1052513"/>
            <a:ext cx="5296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SegFormer</a:t>
            </a:r>
            <a:r>
              <a:rPr lang="de-DE" sz="1600" dirty="0" smtClean="0"/>
              <a:t> </a:t>
            </a:r>
            <a:r>
              <a:rPr lang="de-DE" sz="1600" dirty="0" err="1" smtClean="0"/>
              <a:t>works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SegNeXt</a:t>
            </a:r>
            <a:r>
              <a:rPr lang="de-DE" sz="1600" dirty="0" smtClean="0"/>
              <a:t> </a:t>
            </a:r>
            <a:r>
              <a:rPr lang="de-DE" sz="1600" dirty="0" err="1" smtClean="0"/>
              <a:t>work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tiny</a:t>
            </a:r>
            <a:r>
              <a:rPr lang="de-DE" sz="1600" dirty="0" smtClean="0"/>
              <a:t> </a:t>
            </a:r>
            <a:r>
              <a:rPr lang="de-DE" sz="1600" dirty="0" err="1" smtClean="0"/>
              <a:t>model</a:t>
            </a:r>
            <a:endParaRPr lang="de-DE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Authors</a:t>
            </a:r>
            <a:r>
              <a:rPr lang="de-DE" sz="1600" dirty="0" smtClean="0"/>
              <a:t>: „Training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stable</a:t>
            </a:r>
            <a:r>
              <a:rPr lang="de-DE" sz="1600" dirty="0" smtClean="0"/>
              <a:t> on </a:t>
            </a:r>
            <a:r>
              <a:rPr lang="de-DE" sz="1600" dirty="0" err="1" smtClean="0"/>
              <a:t>cityscapes</a:t>
            </a:r>
            <a:r>
              <a:rPr lang="de-DE" sz="1600" dirty="0" smtClean="0"/>
              <a:t>“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388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9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31800" y="1339201"/>
            <a:ext cx="8375650" cy="4496450"/>
          </a:xfrm>
        </p:spPr>
        <p:txBody>
          <a:bodyPr/>
          <a:lstStyle/>
          <a:p>
            <a:r>
              <a:rPr lang="en-US" sz="1600" dirty="0" smtClean="0"/>
              <a:t>Recap</a:t>
            </a:r>
          </a:p>
          <a:p>
            <a:r>
              <a:rPr lang="en-US" sz="1600" dirty="0" smtClean="0"/>
              <a:t>Training results</a:t>
            </a:r>
            <a:endParaRPr lang="en-US" sz="1600" dirty="0"/>
          </a:p>
          <a:p>
            <a:r>
              <a:rPr lang="en-US" sz="1600" dirty="0" smtClean="0"/>
              <a:t>Fps on different </a:t>
            </a:r>
            <a:r>
              <a:rPr lang="en-US" sz="1600" dirty="0" err="1" smtClean="0"/>
              <a:t>gpus</a:t>
            </a:r>
            <a:endParaRPr lang="en-US" sz="1600" dirty="0" smtClean="0"/>
          </a:p>
          <a:p>
            <a:r>
              <a:rPr lang="en-US" sz="1600" dirty="0" smtClean="0"/>
              <a:t>Hamming Codes…</a:t>
            </a:r>
          </a:p>
          <a:p>
            <a:r>
              <a:rPr lang="en-US" sz="1600" dirty="0" smtClean="0"/>
              <a:t>Talk with Youssef: OOD and Ensembles</a:t>
            </a:r>
          </a:p>
          <a:p>
            <a:r>
              <a:rPr lang="en-US" sz="1600" dirty="0" smtClean="0"/>
              <a:t>Bachelor Thesis about Ensembles?</a:t>
            </a:r>
          </a:p>
        </p:txBody>
      </p:sp>
    </p:spTree>
    <p:extLst>
      <p:ext uri="{BB962C8B-B14F-4D97-AF65-F5344CB8AC3E}">
        <p14:creationId xmlns:p14="http://schemas.microsoft.com/office/powerpoint/2010/main" val="25227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15" y="1416939"/>
            <a:ext cx="6627446" cy="1963987"/>
          </a:xfrm>
          <a:prstGeom prst="rect">
            <a:avLst/>
          </a:prstGeom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1798" y="1042988"/>
            <a:ext cx="5203094" cy="4772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Flops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differently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fps</a:t>
            </a:r>
            <a:r>
              <a:rPr lang="de-DE" dirty="0" smtClean="0"/>
              <a:t>. Still </a:t>
            </a:r>
            <a:r>
              <a:rPr lang="de-DE" dirty="0" err="1" smtClean="0"/>
              <a:t>helpful</a:t>
            </a:r>
            <a:r>
              <a:rPr lang="de-DE" dirty="0" smtClean="0"/>
              <a:t>?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possibly</a:t>
            </a:r>
            <a:r>
              <a:rPr lang="de-DE" dirty="0" smtClean="0"/>
              <a:t> still</a:t>
            </a:r>
            <a:br>
              <a:rPr lang="de-DE" dirty="0" smtClean="0"/>
            </a:br>
            <a:r>
              <a:rPr lang="de-DE" dirty="0" err="1" smtClean="0"/>
              <a:t>valuable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comparing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architectures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ImageNet</a:t>
            </a:r>
            <a:r>
              <a:rPr lang="de-DE" dirty="0" smtClean="0"/>
              <a:t> </a:t>
            </a:r>
            <a:r>
              <a:rPr lang="de-DE" dirty="0" err="1" smtClean="0"/>
              <a:t>pre</a:t>
            </a:r>
            <a:r>
              <a:rPr lang="de-DE" dirty="0" smtClean="0"/>
              <a:t>-training!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Bär: 2 </a:t>
            </a:r>
            <a:r>
              <a:rPr lang="de-DE" dirty="0" err="1" smtClean="0"/>
              <a:t>weeks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resnet</a:t>
            </a:r>
            <a:r>
              <a:rPr lang="de-DE" dirty="0" smtClean="0"/>
              <a:t> 18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Möller: a </a:t>
            </a:r>
            <a:r>
              <a:rPr lang="de-DE" dirty="0" err="1" smtClean="0"/>
              <a:t>month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Who </a:t>
            </a:r>
            <a:r>
              <a:rPr lang="de-DE" dirty="0" err="1" smtClean="0"/>
              <a:t>suggested</a:t>
            </a:r>
            <a:r>
              <a:rPr lang="de-DE" dirty="0"/>
              <a:t> </a:t>
            </a:r>
            <a:r>
              <a:rPr lang="de-DE" dirty="0" smtClean="0"/>
              <a:t>„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experimenting</a:t>
            </a:r>
            <a:r>
              <a:rPr lang="de-DE" dirty="0" smtClean="0"/>
              <a:t> w/o </a:t>
            </a:r>
            <a:r>
              <a:rPr lang="de-DE" dirty="0" err="1" smtClean="0"/>
              <a:t>imagenet</a:t>
            </a:r>
            <a:r>
              <a:rPr lang="de-DE" dirty="0" smtClean="0"/>
              <a:t> </a:t>
            </a:r>
            <a:r>
              <a:rPr lang="de-DE" dirty="0" err="1" smtClean="0"/>
              <a:t>pre-traing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 w/ </a:t>
            </a:r>
            <a:r>
              <a:rPr lang="de-DE" dirty="0" err="1" smtClean="0"/>
              <a:t>imagenet</a:t>
            </a:r>
            <a:r>
              <a:rPr lang="de-DE" dirty="0" smtClean="0"/>
              <a:t> </a:t>
            </a:r>
            <a:r>
              <a:rPr lang="de-DE" dirty="0" err="1" smtClean="0"/>
              <a:t>pre</a:t>
            </a:r>
            <a:r>
              <a:rPr lang="de-DE" dirty="0" smtClean="0"/>
              <a:t>-training“?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aware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92" y="3493321"/>
            <a:ext cx="3274646" cy="244170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376976" y="4721988"/>
            <a:ext cx="2430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this</a:t>
            </a:r>
            <a:r>
              <a:rPr lang="de-DE" sz="1600" dirty="0" smtClean="0"/>
              <a:t> </a:t>
            </a:r>
            <a:r>
              <a:rPr lang="de-DE" sz="1600" dirty="0" err="1" smtClean="0"/>
              <a:t>meaningfull</a:t>
            </a:r>
            <a:r>
              <a:rPr lang="de-DE" sz="1600" dirty="0" smtClean="0"/>
              <a:t> at all?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480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7235468" y="4362451"/>
            <a:ext cx="1487299" cy="233362"/>
          </a:xfrm>
          <a:prstGeom prst="rect">
            <a:avLst/>
          </a:prstGeom>
          <a:solidFill>
            <a:srgbClr val="44A038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9" name="Rechteck 18"/>
          <p:cNvSpPr/>
          <p:nvPr/>
        </p:nvSpPr>
        <p:spPr>
          <a:xfrm>
            <a:off x="4258238" y="4362450"/>
            <a:ext cx="1487299" cy="233362"/>
          </a:xfrm>
          <a:prstGeom prst="rect">
            <a:avLst/>
          </a:prstGeom>
          <a:solidFill>
            <a:srgbClr val="44A038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20" name="Rechteck 19"/>
          <p:cNvSpPr/>
          <p:nvPr/>
        </p:nvSpPr>
        <p:spPr>
          <a:xfrm>
            <a:off x="3511252" y="4595812"/>
            <a:ext cx="746985" cy="233362"/>
          </a:xfrm>
          <a:prstGeom prst="rect">
            <a:avLst/>
          </a:prstGeom>
          <a:solidFill>
            <a:srgbClr val="FA6E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21" name="Rechteck 20"/>
          <p:cNvSpPr/>
          <p:nvPr/>
        </p:nvSpPr>
        <p:spPr>
          <a:xfrm>
            <a:off x="4996503" y="4595125"/>
            <a:ext cx="746985" cy="233362"/>
          </a:xfrm>
          <a:prstGeom prst="rect">
            <a:avLst/>
          </a:prstGeom>
          <a:solidFill>
            <a:srgbClr val="FA6E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22" name="Rechteck 21"/>
          <p:cNvSpPr/>
          <p:nvPr/>
        </p:nvSpPr>
        <p:spPr>
          <a:xfrm>
            <a:off x="6502045" y="4595812"/>
            <a:ext cx="746985" cy="233362"/>
          </a:xfrm>
          <a:prstGeom prst="rect">
            <a:avLst/>
          </a:prstGeom>
          <a:solidFill>
            <a:srgbClr val="FA6E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23" name="Rechteck 22"/>
          <p:cNvSpPr/>
          <p:nvPr/>
        </p:nvSpPr>
        <p:spPr>
          <a:xfrm>
            <a:off x="7972871" y="4595812"/>
            <a:ext cx="746985" cy="233362"/>
          </a:xfrm>
          <a:prstGeom prst="rect">
            <a:avLst/>
          </a:prstGeom>
          <a:solidFill>
            <a:srgbClr val="FA6E00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Hamming</a:t>
            </a:r>
            <a:r>
              <a:rPr lang="de-DE" dirty="0" smtClean="0"/>
              <a:t> Codes…</a:t>
            </a:r>
            <a:endParaRPr lang="en-GB" dirty="0"/>
          </a:p>
        </p:txBody>
      </p:sp>
      <p:sp>
        <p:nvSpPr>
          <p:cNvPr id="15" name="Rechteck 14"/>
          <p:cNvSpPr/>
          <p:nvPr/>
        </p:nvSpPr>
        <p:spPr>
          <a:xfrm>
            <a:off x="5731916" y="4100513"/>
            <a:ext cx="2990851" cy="261937"/>
          </a:xfrm>
          <a:prstGeom prst="rect">
            <a:avLst/>
          </a:prstGeom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4" name="Rechteck 3"/>
          <p:cNvSpPr/>
          <p:nvPr/>
        </p:nvSpPr>
        <p:spPr>
          <a:xfrm>
            <a:off x="2860126" y="4216507"/>
            <a:ext cx="537829" cy="53782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5" name="Rechteck 4"/>
          <p:cNvSpPr/>
          <p:nvPr/>
        </p:nvSpPr>
        <p:spPr>
          <a:xfrm>
            <a:off x="3607111" y="4216506"/>
            <a:ext cx="537829" cy="537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7" name="Rechteck 6"/>
          <p:cNvSpPr/>
          <p:nvPr/>
        </p:nvSpPr>
        <p:spPr>
          <a:xfrm>
            <a:off x="4354096" y="4216507"/>
            <a:ext cx="537829" cy="537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8" name="Rechteck 7"/>
          <p:cNvSpPr/>
          <p:nvPr/>
        </p:nvSpPr>
        <p:spPr>
          <a:xfrm>
            <a:off x="5101081" y="4216506"/>
            <a:ext cx="537829" cy="537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9" name="Rechteck 8"/>
          <p:cNvSpPr/>
          <p:nvPr/>
        </p:nvSpPr>
        <p:spPr>
          <a:xfrm>
            <a:off x="5848066" y="4212771"/>
            <a:ext cx="537829" cy="537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0" name="Rechteck 9"/>
          <p:cNvSpPr/>
          <p:nvPr/>
        </p:nvSpPr>
        <p:spPr>
          <a:xfrm>
            <a:off x="6595051" y="4212770"/>
            <a:ext cx="537829" cy="537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1" name="Rechteck 10"/>
          <p:cNvSpPr/>
          <p:nvPr/>
        </p:nvSpPr>
        <p:spPr>
          <a:xfrm>
            <a:off x="7342036" y="4212771"/>
            <a:ext cx="537829" cy="537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2" name="Rechteck 11"/>
          <p:cNvSpPr/>
          <p:nvPr/>
        </p:nvSpPr>
        <p:spPr>
          <a:xfrm>
            <a:off x="8089021" y="4212770"/>
            <a:ext cx="537829" cy="537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24" name="Textfeld 23"/>
          <p:cNvSpPr txBox="1"/>
          <p:nvPr/>
        </p:nvSpPr>
        <p:spPr>
          <a:xfrm>
            <a:off x="2860126" y="4872038"/>
            <a:ext cx="5862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  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dirty="0" smtClean="0"/>
              <a:t>          1          2          3         4          5          6          7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/>
              <a:t> </a:t>
            </a:r>
            <a:r>
              <a:rPr lang="de-DE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000</a:t>
            </a:r>
            <a:r>
              <a:rPr lang="de-DE" sz="1200" dirty="0" smtClean="0"/>
              <a:t>            001            010            011           100            101            110            111</a:t>
            </a:r>
            <a:endParaRPr lang="en-GB" dirty="0"/>
          </a:p>
        </p:txBody>
      </p:sp>
      <p:sp>
        <p:nvSpPr>
          <p:cNvPr id="25" name="Textfeld 24"/>
          <p:cNvSpPr txBox="1"/>
          <p:nvPr/>
        </p:nvSpPr>
        <p:spPr>
          <a:xfrm>
            <a:off x="2883269" y="4203913"/>
            <a:ext cx="51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08422" y="4212770"/>
            <a:ext cx="53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1</a:t>
            </a:r>
            <a:endParaRPr lang="en-GB" sz="32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4359280" y="4207301"/>
            <a:ext cx="53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/>
              <a:t>0</a:t>
            </a:r>
            <a:endParaRPr lang="en-GB" sz="3200" b="1" dirty="0"/>
          </a:p>
        </p:txBody>
      </p:sp>
      <p:sp>
        <p:nvSpPr>
          <p:cNvPr id="28" name="Textfeld 27"/>
          <p:cNvSpPr txBox="1"/>
          <p:nvPr/>
        </p:nvSpPr>
        <p:spPr>
          <a:xfrm>
            <a:off x="5092362" y="4203913"/>
            <a:ext cx="53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1</a:t>
            </a:r>
            <a:endParaRPr lang="en-GB" sz="3200" dirty="0"/>
          </a:p>
        </p:txBody>
      </p:sp>
      <p:sp>
        <p:nvSpPr>
          <p:cNvPr id="29" name="Textfeld 28"/>
          <p:cNvSpPr txBox="1"/>
          <p:nvPr/>
        </p:nvSpPr>
        <p:spPr>
          <a:xfrm>
            <a:off x="5850919" y="4203913"/>
            <a:ext cx="53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1</a:t>
            </a:r>
            <a:endParaRPr lang="en-GB" sz="32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6595051" y="4207301"/>
            <a:ext cx="53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0</a:t>
            </a:r>
            <a:endParaRPr lang="en-GB" sz="3200" dirty="0"/>
          </a:p>
        </p:txBody>
      </p:sp>
      <p:sp>
        <p:nvSpPr>
          <p:cNvPr id="31" name="Textfeld 30"/>
          <p:cNvSpPr txBox="1"/>
          <p:nvPr/>
        </p:nvSpPr>
        <p:spPr>
          <a:xfrm>
            <a:off x="7334087" y="4186400"/>
            <a:ext cx="53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1</a:t>
            </a:r>
            <a:endParaRPr lang="en-GB" sz="3200" dirty="0"/>
          </a:p>
        </p:txBody>
      </p:sp>
      <p:sp>
        <p:nvSpPr>
          <p:cNvPr id="32" name="Textfeld 31"/>
          <p:cNvSpPr txBox="1"/>
          <p:nvPr/>
        </p:nvSpPr>
        <p:spPr>
          <a:xfrm>
            <a:off x="8102792" y="4186400"/>
            <a:ext cx="53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smtClean="0"/>
              <a:t>0</a:t>
            </a:r>
            <a:endParaRPr lang="en-GB" sz="3200" dirty="0"/>
          </a:p>
        </p:txBody>
      </p:sp>
      <p:sp>
        <p:nvSpPr>
          <p:cNvPr id="33" name="Textfeld 32"/>
          <p:cNvSpPr txBox="1"/>
          <p:nvPr/>
        </p:nvSpPr>
        <p:spPr>
          <a:xfrm>
            <a:off x="2883269" y="3695365"/>
            <a:ext cx="5777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</a:t>
            </a:r>
            <a:r>
              <a:rPr lang="de-DE" dirty="0" smtClean="0"/>
              <a:t>          </a:t>
            </a:r>
            <a:r>
              <a:rPr lang="de-DE" dirty="0" smtClean="0">
                <a:solidFill>
                  <a:srgbClr val="FA6E00"/>
                </a:solidFill>
              </a:rPr>
              <a:t>par</a:t>
            </a:r>
            <a:r>
              <a:rPr lang="de-DE" dirty="0" smtClean="0"/>
              <a:t>       </a:t>
            </a:r>
            <a:r>
              <a:rPr lang="de-DE" dirty="0" err="1" smtClean="0">
                <a:solidFill>
                  <a:srgbClr val="44A038"/>
                </a:solidFill>
              </a:rPr>
              <a:t>par</a:t>
            </a:r>
            <a:r>
              <a:rPr lang="de-DE" dirty="0" smtClean="0"/>
              <a:t>      m1      </a:t>
            </a:r>
            <a:r>
              <a:rPr lang="de-DE" dirty="0" smtClean="0">
                <a:solidFill>
                  <a:srgbClr val="407E97"/>
                </a:solidFill>
              </a:rPr>
              <a:t>par</a:t>
            </a:r>
            <a:r>
              <a:rPr lang="de-DE" dirty="0" smtClean="0"/>
              <a:t>        m2      m3       m4</a:t>
            </a:r>
            <a:endParaRPr lang="en-GB" dirty="0"/>
          </a:p>
        </p:txBody>
      </p:sp>
      <p:pic>
        <p:nvPicPr>
          <p:cNvPr id="35" name="Grafik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3158" y="920013"/>
            <a:ext cx="3984292" cy="2789005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463534" y="1052513"/>
            <a:ext cx="4272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Every </a:t>
            </a:r>
            <a:r>
              <a:rPr lang="de-DE" dirty="0" err="1" smtClean="0"/>
              <a:t>message</a:t>
            </a:r>
            <a:r>
              <a:rPr lang="de-DE" dirty="0" smtClean="0"/>
              <a:t>                    </a:t>
            </a:r>
            <a:r>
              <a:rPr lang="de-DE" dirty="0" err="1" smtClean="0"/>
              <a:t>is</a:t>
            </a:r>
            <a:r>
              <a:rPr lang="de-DE" dirty="0" smtClean="0"/>
              <a:t> valid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Send </a:t>
            </a:r>
            <a:r>
              <a:rPr lang="de-DE" dirty="0" err="1" smtClean="0"/>
              <a:t>augmented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hamming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valid </a:t>
            </a:r>
            <a:r>
              <a:rPr lang="de-DE" dirty="0" err="1" smtClean="0"/>
              <a:t>augmented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augmentation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decoder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binary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pin</a:t>
            </a:r>
            <a:r>
              <a:rPr lang="de-DE" dirty="0" smtClean="0"/>
              <a:t> down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</p:txBody>
      </p:sp>
      <p:pic>
        <p:nvPicPr>
          <p:cNvPr id="37" name="Grafik 36" descr="\documentclass{article}&#10;\usepackage{amsmath}&#10;\usepackage{amssymb}&#10;\pagestyle{empty}&#10;\begin{document}&#10;$\mathbf{m} \in \{0, 1\}^{4}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97" y="1128821"/>
            <a:ext cx="1128686" cy="246857"/>
          </a:xfrm>
          <a:prstGeom prst="rect">
            <a:avLst/>
          </a:prstGeom>
        </p:spPr>
      </p:pic>
      <p:pic>
        <p:nvPicPr>
          <p:cNvPr id="41" name="Grafik 40" descr="\documentclass{article}&#10;\usepackage{amsmath}&#10;\usepackage{amssymb}&#10;\pagestyle{empty}&#10;\begin{document}&#10;$\mathbf{\bar m} \in \{0, 1\}^{7}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423" y="1377227"/>
            <a:ext cx="1134211" cy="252773"/>
          </a:xfrm>
          <a:prstGeom prst="rect">
            <a:avLst/>
          </a:prstGeom>
        </p:spPr>
      </p:pic>
      <p:pic>
        <p:nvPicPr>
          <p:cNvPr id="42" name="Grafik 41" descr="\documentclass{article}&#10;\usepackage{amsmath}&#10;\usepackage{amssymb}&#10;\pagestyle{empty}&#10;\begin{document}&#10;$\mathbf{m}$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155" y="2581149"/>
            <a:ext cx="204343" cy="1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5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780" y="1052513"/>
            <a:ext cx="4090670" cy="292190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Hamming</a:t>
            </a:r>
            <a:r>
              <a:rPr lang="de-DE" dirty="0" smtClean="0"/>
              <a:t> Codes (</a:t>
            </a:r>
            <a:r>
              <a:rPr lang="de-DE" dirty="0" err="1" smtClean="0"/>
              <a:t>easier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31800" y="1052513"/>
            <a:ext cx="871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hamming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2 </a:t>
            </a:r>
            <a:r>
              <a:rPr lang="de-DE" dirty="0" err="1" smtClean="0"/>
              <a:t>between</a:t>
            </a:r>
            <a:r>
              <a:rPr lang="de-DE" dirty="0" smtClean="0"/>
              <a:t> valid</a:t>
            </a:r>
            <a:br>
              <a:rPr lang="de-DE" dirty="0" smtClean="0"/>
            </a:br>
            <a:r>
              <a:rPr lang="de-DE" dirty="0" err="1" smtClean="0"/>
              <a:t>augmented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enforced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augmentation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Choose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1s</a:t>
            </a:r>
            <a:br>
              <a:rPr lang="de-DE" dirty="0" smtClean="0"/>
            </a:b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flip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deteced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(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) </a:t>
            </a:r>
            <a:r>
              <a:rPr lang="de-DE" dirty="0" err="1" smtClean="0"/>
              <a:t>version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Key: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protect</a:t>
            </a:r>
            <a:r>
              <a:rPr lang="de-DE" dirty="0" smtClean="0"/>
              <a:t> </a:t>
            </a:r>
            <a:r>
              <a:rPr lang="de-DE" dirty="0" err="1" smtClean="0"/>
              <a:t>signals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send </a:t>
            </a:r>
            <a:r>
              <a:rPr lang="de-DE" dirty="0" err="1" smtClean="0"/>
              <a:t>yourself</a:t>
            </a:r>
            <a:r>
              <a:rPr lang="de-DE" dirty="0" smtClean="0"/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Protect</a:t>
            </a:r>
            <a:r>
              <a:rPr lang="de-DE" dirty="0" smtClean="0"/>
              <a:t> </a:t>
            </a:r>
            <a:r>
              <a:rPr lang="de-DE" dirty="0" err="1" smtClean="0"/>
              <a:t>transmitted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adversarialy</a:t>
            </a:r>
            <a:r>
              <a:rPr lang="de-DE" dirty="0" smtClean="0"/>
              <a:t> </a:t>
            </a:r>
            <a:r>
              <a:rPr lang="de-DE" dirty="0" err="1" smtClean="0"/>
              <a:t>attacked</a:t>
            </a:r>
            <a:endParaRPr lang="de-DE" dirty="0" smtClean="0"/>
          </a:p>
        </p:txBody>
      </p:sp>
      <p:sp>
        <p:nvSpPr>
          <p:cNvPr id="7" name="Trapezoid 6"/>
          <p:cNvSpPr/>
          <p:nvPr/>
        </p:nvSpPr>
        <p:spPr>
          <a:xfrm rot="16200000">
            <a:off x="2234089" y="4617333"/>
            <a:ext cx="812482" cy="1043940"/>
          </a:xfrm>
          <a:prstGeom prst="trapezoid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4221480" y="4970115"/>
            <a:ext cx="129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Network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18160" y="450836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GT </a:t>
            </a:r>
            <a:r>
              <a:rPr lang="de-DE" sz="1600" dirty="0" err="1" smtClean="0"/>
              <a:t>segmentation</a:t>
            </a:r>
            <a:r>
              <a:rPr lang="de-DE" sz="1600" dirty="0" smtClean="0"/>
              <a:t> </a:t>
            </a:r>
            <a:endParaRPr lang="en-GB" sz="1600" dirty="0"/>
          </a:p>
        </p:txBody>
      </p:sp>
      <p:sp>
        <p:nvSpPr>
          <p:cNvPr id="13" name="Trapezoid 12"/>
          <p:cNvSpPr/>
          <p:nvPr/>
        </p:nvSpPr>
        <p:spPr>
          <a:xfrm rot="5400000">
            <a:off x="4539140" y="4642545"/>
            <a:ext cx="812482" cy="1043940"/>
          </a:xfrm>
          <a:prstGeom prst="trapezoid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1950718" y="4970026"/>
            <a:ext cx="1299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Camera</a:t>
            </a:r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3379470" y="4749300"/>
            <a:ext cx="1478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image</a:t>
            </a:r>
            <a:endParaRPr lang="en-GB" dirty="0"/>
          </a:p>
        </p:txBody>
      </p:sp>
      <p:sp>
        <p:nvSpPr>
          <p:cNvPr id="16" name="Textfeld 15"/>
          <p:cNvSpPr txBox="1"/>
          <p:nvPr/>
        </p:nvSpPr>
        <p:spPr>
          <a:xfrm>
            <a:off x="5562601" y="455420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 smtClean="0"/>
              <a:t>predicted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smtClean="0"/>
              <a:t> </a:t>
            </a:r>
            <a:r>
              <a:rPr lang="de-DE" sz="1600" dirty="0" err="1" smtClean="0"/>
              <a:t>segmentation</a:t>
            </a:r>
            <a:r>
              <a:rPr lang="de-DE" sz="1600" dirty="0" smtClean="0"/>
              <a:t> </a:t>
            </a:r>
            <a:endParaRPr lang="en-GB" sz="1600" dirty="0"/>
          </a:p>
        </p:txBody>
      </p:sp>
      <p:cxnSp>
        <p:nvCxnSpPr>
          <p:cNvPr id="18" name="Gerade Verbindung mit Pfeil 17"/>
          <p:cNvCxnSpPr>
            <a:endCxn id="14" idx="1"/>
          </p:cNvCxnSpPr>
          <p:nvPr/>
        </p:nvCxnSpPr>
        <p:spPr>
          <a:xfrm>
            <a:off x="518160" y="5139303"/>
            <a:ext cx="14325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4" idx="3"/>
          </p:cNvCxnSpPr>
          <p:nvPr/>
        </p:nvCxnSpPr>
        <p:spPr>
          <a:xfrm>
            <a:off x="3249929" y="5139303"/>
            <a:ext cx="11315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5467351" y="5164515"/>
            <a:ext cx="14325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9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 </a:t>
            </a:r>
            <a:r>
              <a:rPr lang="de-DE" dirty="0" err="1" smtClean="0"/>
              <a:t>yet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OOD </a:t>
            </a:r>
            <a:r>
              <a:rPr lang="de-DE" dirty="0" err="1" smtClean="0"/>
              <a:t>detection</a:t>
            </a:r>
            <a:r>
              <a:rPr lang="de-DE" dirty="0" smtClean="0"/>
              <a:t>, </a:t>
            </a:r>
            <a:r>
              <a:rPr lang="de-DE" dirty="0" err="1" smtClean="0"/>
              <a:t>confidence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: </a:t>
            </a:r>
            <a:r>
              <a:rPr lang="de-DE" dirty="0" err="1" smtClean="0"/>
              <a:t>classification</a:t>
            </a:r>
            <a:r>
              <a:rPr lang="de-DE" dirty="0" smtClean="0"/>
              <a:t>,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, </a:t>
            </a:r>
            <a:r>
              <a:rPr lang="de-DE" b="1" dirty="0" err="1" smtClean="0"/>
              <a:t>segmentation</a:t>
            </a: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collaboration</a:t>
            </a:r>
            <a:r>
              <a:rPr lang="de-DE" dirty="0" smtClean="0"/>
              <a:t>: </a:t>
            </a:r>
            <a:r>
              <a:rPr lang="de-DE" b="1" dirty="0" smtClean="0"/>
              <a:t>Ensembles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segmentation</a:t>
            </a:r>
            <a:endParaRPr lang="de-DE" dirty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r>
              <a:rPr lang="de-DE" dirty="0" smtClean="0"/>
              <a:t>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ensembling</a:t>
            </a:r>
            <a:r>
              <a:rPr lang="de-DE" dirty="0" smtClean="0"/>
              <a:t>?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E.G.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last-</a:t>
            </a:r>
            <a:r>
              <a:rPr lang="de-DE" dirty="0" err="1" smtClean="0"/>
              <a:t>layer</a:t>
            </a:r>
            <a:r>
              <a:rPr lang="de-DE" dirty="0" smtClean="0"/>
              <a:t>-ensembles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decoder</a:t>
            </a:r>
            <a:r>
              <a:rPr lang="de-DE" dirty="0" smtClean="0"/>
              <a:t>-</a:t>
            </a:r>
            <a:r>
              <a:rPr lang="de-DE" dirty="0" err="1" smtClean="0"/>
              <a:t>only</a:t>
            </a:r>
            <a:r>
              <a:rPr lang="de-DE" dirty="0" smtClean="0"/>
              <a:t>-ensembles)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Investigate</a:t>
            </a:r>
            <a:r>
              <a:rPr lang="de-DE" dirty="0" smtClean="0"/>
              <a:t> in a </a:t>
            </a:r>
            <a:r>
              <a:rPr lang="de-DE" b="1" dirty="0" err="1" smtClean="0"/>
              <a:t>bachelor‘s</a:t>
            </a:r>
            <a:r>
              <a:rPr lang="de-DE" b="1" dirty="0" smtClean="0"/>
              <a:t> </a:t>
            </a:r>
            <a:r>
              <a:rPr lang="de-DE" b="1" dirty="0" err="1" smtClean="0"/>
              <a:t>thesis</a:t>
            </a:r>
            <a:r>
              <a:rPr lang="de-DE" b="1" dirty="0" smtClean="0"/>
              <a:t>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Talk </a:t>
            </a:r>
            <a:r>
              <a:rPr lang="de-DE" dirty="0" err="1" smtClean="0"/>
              <a:t>with</a:t>
            </a:r>
            <a:r>
              <a:rPr lang="de-DE" dirty="0" smtClean="0"/>
              <a:t> Youssef / Bachelor Thesis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1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2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Segformer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0" y="1052513"/>
            <a:ext cx="8574129" cy="442572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98020" y="5434600"/>
            <a:ext cx="81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Xie</a:t>
            </a:r>
            <a:r>
              <a:rPr lang="en-GB" sz="1200" dirty="0"/>
              <a:t>, </a:t>
            </a:r>
            <a:r>
              <a:rPr lang="en-GB" sz="1200" dirty="0" err="1"/>
              <a:t>Enze</a:t>
            </a:r>
            <a:r>
              <a:rPr lang="en-GB" sz="1200" dirty="0"/>
              <a:t>, et al. "</a:t>
            </a:r>
            <a:r>
              <a:rPr lang="en-GB" sz="1200" b="1" dirty="0" err="1"/>
              <a:t>SegFormer</a:t>
            </a:r>
            <a:r>
              <a:rPr lang="en-GB" sz="1200" dirty="0"/>
              <a:t>: Simple and efficient design for semantic segmentation with transformers." </a:t>
            </a:r>
            <a:r>
              <a:rPr lang="en-GB" sz="1200" dirty="0" err="1"/>
              <a:t>NeurIPS</a:t>
            </a:r>
            <a:r>
              <a:rPr lang="en-GB" sz="1200" dirty="0"/>
              <a:t> </a:t>
            </a:r>
            <a:r>
              <a:rPr lang="en-GB" sz="1200" dirty="0" smtClean="0"/>
              <a:t>2021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299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SegNexT</a:t>
            </a:r>
            <a:r>
              <a:rPr lang="de-DE" dirty="0" smtClean="0"/>
              <a:t> Encoder </a:t>
            </a:r>
            <a:r>
              <a:rPr lang="de-DE" dirty="0" err="1" smtClean="0"/>
              <a:t>Architecture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914400"/>
            <a:ext cx="8575621" cy="431944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28271" y="5481020"/>
            <a:ext cx="81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Meng-Hao</a:t>
            </a:r>
            <a:r>
              <a:rPr lang="en-GB" sz="1200" dirty="0" smtClean="0"/>
              <a:t> </a:t>
            </a:r>
            <a:r>
              <a:rPr lang="en-GB" sz="1200" dirty="0" err="1"/>
              <a:t>Guo</a:t>
            </a:r>
            <a:r>
              <a:rPr lang="en-GB" sz="1200" dirty="0"/>
              <a:t> et al. “</a:t>
            </a:r>
            <a:r>
              <a:rPr lang="en-GB" sz="1200" b="1" dirty="0" err="1"/>
              <a:t>SegNeXt</a:t>
            </a:r>
            <a:r>
              <a:rPr lang="en-GB" sz="1200" dirty="0"/>
              <a:t>: Rethinking Convolutional Attention Design for Semantic </a:t>
            </a:r>
            <a:r>
              <a:rPr lang="en-GB" sz="1200" dirty="0" smtClean="0"/>
              <a:t>Segmentation” </a:t>
            </a:r>
            <a:r>
              <a:rPr lang="en-GB" sz="1200" dirty="0" err="1" smtClean="0"/>
              <a:t>NeurIPS</a:t>
            </a:r>
            <a:r>
              <a:rPr lang="en-GB" sz="1200" dirty="0" smtClean="0"/>
              <a:t> 2022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516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Different </a:t>
            </a:r>
            <a:r>
              <a:rPr lang="de-DE" dirty="0" err="1" smtClean="0"/>
              <a:t>branches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smtClean="0"/>
              <a:t>high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. Exchange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Even 3 </a:t>
            </a:r>
            <a:r>
              <a:rPr lang="de-DE" dirty="0" err="1" smtClean="0"/>
              <a:t>branches</a:t>
            </a:r>
            <a:r>
              <a:rPr lang="de-DE" dirty="0" smtClean="0"/>
              <a:t> (</a:t>
            </a:r>
            <a:r>
              <a:rPr lang="de-DE" dirty="0" err="1" smtClean="0"/>
              <a:t>PIDNet</a:t>
            </a:r>
            <a:r>
              <a:rPr lang="de-DE" dirty="0" smtClean="0"/>
              <a:t>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convolutions</a:t>
            </a:r>
            <a:endParaRPr lang="de-DE" dirty="0" smtClean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Depth-wise</a:t>
            </a:r>
            <a:r>
              <a:rPr lang="de-DE" dirty="0" smtClean="0"/>
              <a:t> </a:t>
            </a:r>
            <a:r>
              <a:rPr lang="de-DE" dirty="0" err="1" smtClean="0"/>
              <a:t>separable</a:t>
            </a:r>
            <a:r>
              <a:rPr lang="de-DE" dirty="0" smtClean="0"/>
              <a:t> </a:t>
            </a:r>
            <a:r>
              <a:rPr lang="de-DE" dirty="0" err="1" smtClean="0"/>
              <a:t>convolutions</a:t>
            </a:r>
            <a:endParaRPr lang="de-DE" dirty="0" smtClean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Even separate x </a:t>
            </a:r>
            <a:r>
              <a:rPr lang="de-DE" dirty="0" err="1" smtClean="0"/>
              <a:t>and</a:t>
            </a:r>
            <a:r>
              <a:rPr lang="de-DE" dirty="0" smtClean="0"/>
              <a:t> y (</a:t>
            </a:r>
            <a:r>
              <a:rPr lang="de-DE" dirty="0" err="1" smtClean="0"/>
              <a:t>segnext</a:t>
            </a:r>
            <a:r>
              <a:rPr lang="de-DE" dirty="0" smtClean="0"/>
              <a:t>, </a:t>
            </a:r>
            <a:r>
              <a:rPr lang="de-DE" dirty="0" err="1" smtClean="0"/>
              <a:t>ERFNet</a:t>
            </a:r>
            <a:r>
              <a:rPr lang="de-DE" dirty="0" smtClean="0"/>
              <a:t>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Deeper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cheaper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(e.g. </a:t>
            </a:r>
            <a:r>
              <a:rPr lang="de-DE" dirty="0" err="1" smtClean="0"/>
              <a:t>EffCRN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convnext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Transformers</a:t>
            </a:r>
            <a:endParaRPr lang="de-DE" dirty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More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 </a:t>
            </a:r>
            <a:r>
              <a:rPr lang="de-DE" dirty="0" err="1" smtClean="0"/>
              <a:t>mechanisms</a:t>
            </a:r>
            <a:r>
              <a:rPr lang="de-DE" dirty="0"/>
              <a:t> </a:t>
            </a:r>
            <a:r>
              <a:rPr lang="de-DE" dirty="0" smtClean="0"/>
              <a:t>(e.g. GPU-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, </a:t>
            </a:r>
            <a:r>
              <a:rPr lang="de-DE" dirty="0" err="1" smtClean="0"/>
              <a:t>RTFormer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General: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convolutions</a:t>
            </a:r>
            <a:endParaRPr lang="de-DE" dirty="0" smtClean="0"/>
          </a:p>
          <a:p>
            <a:pPr marL="476250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Convolutions</a:t>
            </a:r>
            <a:r>
              <a:rPr lang="de-DE" dirty="0" smtClean="0"/>
              <a:t> in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stage</a:t>
            </a:r>
            <a:r>
              <a:rPr lang="de-DE" dirty="0" smtClean="0"/>
              <a:t> (</a:t>
            </a:r>
            <a:r>
              <a:rPr lang="de-DE" dirty="0" err="1" smtClean="0"/>
              <a:t>RTFormer</a:t>
            </a:r>
            <a:r>
              <a:rPr lang="de-DE" dirty="0" smtClean="0"/>
              <a:t>)</a:t>
            </a:r>
          </a:p>
          <a:p>
            <a:pPr marL="4762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Common </a:t>
            </a:r>
            <a:r>
              <a:rPr lang="de-DE" dirty="0" err="1" smtClean="0"/>
              <a:t>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3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/>
          </p:nvPr>
        </p:nvGraphicFramePr>
        <p:xfrm>
          <a:off x="1991653" y="1042988"/>
          <a:ext cx="7004929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180"/>
                <a:gridCol w="1744980"/>
                <a:gridCol w="293076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Year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Why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Deeplabv3+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2018,</a:t>
                      </a:r>
                      <a:r>
                        <a:rPr lang="de-DE" baseline="0" dirty="0" smtClean="0"/>
                        <a:t> CVPR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Common CNN Baseline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aseline="0" dirty="0" err="1" smtClean="0"/>
                        <a:t>Convnext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upernet</a:t>
                      </a:r>
                      <a:r>
                        <a:rPr lang="de-DE" baseline="0" dirty="0" smtClean="0"/>
                        <a:t>?)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2022,</a:t>
                      </a:r>
                      <a:r>
                        <a:rPr lang="de-DE" baseline="0" dirty="0" smtClean="0"/>
                        <a:t> CVPR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Sota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general</a:t>
                      </a:r>
                      <a:r>
                        <a:rPr lang="de-DE" baseline="0" dirty="0" smtClean="0"/>
                        <a:t> CNN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segformer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2021, </a:t>
                      </a:r>
                      <a:r>
                        <a:rPr lang="de-DE" dirty="0" err="1" smtClean="0"/>
                        <a:t>NeurIPS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Famous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efficient</a:t>
                      </a:r>
                      <a:r>
                        <a:rPr lang="de-DE" baseline="0" dirty="0" smtClean="0"/>
                        <a:t> Transformer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segmentation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Segnext</a:t>
                      </a:r>
                      <a:r>
                        <a:rPr lang="de-DE" baseline="0" dirty="0" smtClean="0"/>
                        <a:t> (8x 3090)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2022, </a:t>
                      </a:r>
                      <a:r>
                        <a:rPr lang="de-DE" dirty="0" err="1" smtClean="0"/>
                        <a:t>NeurIPS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Beats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segformer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with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convs</a:t>
                      </a:r>
                      <a:r>
                        <a:rPr lang="de-DE" baseline="0" dirty="0" smtClean="0"/>
                        <a:t> (</a:t>
                      </a:r>
                      <a:r>
                        <a:rPr lang="de-DE" baseline="0" dirty="0" err="1" smtClean="0"/>
                        <a:t>no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fps</a:t>
                      </a:r>
                      <a:r>
                        <a:rPr lang="de-DE" baseline="0" dirty="0" smtClean="0"/>
                        <a:t> in </a:t>
                      </a:r>
                      <a:r>
                        <a:rPr lang="de-DE" baseline="0" dirty="0" err="1" smtClean="0"/>
                        <a:t>paper</a:t>
                      </a:r>
                      <a:r>
                        <a:rPr lang="de-DE" baseline="0" dirty="0" smtClean="0"/>
                        <a:t>)</a:t>
                      </a:r>
                      <a:endParaRPr lang="en-GB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RTFormer</a:t>
                      </a:r>
                      <a:r>
                        <a:rPr lang="de-DE" dirty="0" smtClean="0"/>
                        <a:t> (4x V100)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2022, </a:t>
                      </a:r>
                      <a:r>
                        <a:rPr lang="de-DE" dirty="0" err="1" smtClean="0"/>
                        <a:t>NeurIPS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Real</a:t>
                      </a:r>
                      <a:r>
                        <a:rPr lang="de-DE" baseline="0" dirty="0" smtClean="0"/>
                        <a:t> time, </a:t>
                      </a:r>
                      <a:r>
                        <a:rPr lang="de-DE" baseline="0" dirty="0" err="1" smtClean="0"/>
                        <a:t>transformer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based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DDRNet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2021, </a:t>
                      </a:r>
                      <a:r>
                        <a:rPr lang="de-DE" dirty="0" err="1" smtClean="0"/>
                        <a:t>arXiv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Was</a:t>
                      </a:r>
                      <a:r>
                        <a:rPr lang="de-DE" baseline="0" dirty="0" smtClean="0"/>
                        <a:t> real time </a:t>
                      </a:r>
                      <a:r>
                        <a:rPr lang="de-DE" baseline="0" dirty="0" err="1" smtClean="0"/>
                        <a:t>sota</a:t>
                      </a:r>
                      <a:r>
                        <a:rPr lang="de-DE" baseline="0" dirty="0" smtClean="0"/>
                        <a:t> in 2021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PIDNet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2022, </a:t>
                      </a:r>
                      <a:r>
                        <a:rPr lang="de-DE" dirty="0" err="1" smtClean="0"/>
                        <a:t>arXiv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Beats </a:t>
                      </a:r>
                      <a:r>
                        <a:rPr lang="de-DE" dirty="0" err="1" smtClean="0"/>
                        <a:t>DDRNet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models to consider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31800" y="3703764"/>
            <a:ext cx="181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Real time:</a:t>
            </a:r>
            <a:br>
              <a:rPr lang="en-US" sz="1600" dirty="0" smtClean="0"/>
            </a:br>
            <a:r>
              <a:rPr lang="en-US" sz="1600" dirty="0" smtClean="0"/>
              <a:t>&gt; 30 fps,</a:t>
            </a:r>
          </a:p>
          <a:p>
            <a:r>
              <a:rPr lang="en-US" sz="1600" dirty="0" smtClean="0"/>
              <a:t>No common code-base</a:t>
            </a:r>
            <a:endParaRPr lang="en-US" sz="1600" dirty="0"/>
          </a:p>
        </p:txBody>
      </p:sp>
      <p:sp>
        <p:nvSpPr>
          <p:cNvPr id="9" name="Textfeld 8"/>
          <p:cNvSpPr txBox="1"/>
          <p:nvPr/>
        </p:nvSpPr>
        <p:spPr>
          <a:xfrm>
            <a:off x="431800" y="1573417"/>
            <a:ext cx="1443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these </a:t>
            </a:r>
            <a:r>
              <a:rPr lang="en-US" sz="1600" dirty="0" err="1" smtClean="0"/>
              <a:t>beause</a:t>
            </a:r>
            <a:r>
              <a:rPr lang="en-US" sz="1600" dirty="0" smtClean="0"/>
              <a:t> they are well established and work with the </a:t>
            </a:r>
            <a:r>
              <a:rPr lang="en-US" sz="1600" dirty="0" err="1" smtClean="0"/>
              <a:t>MMSeg</a:t>
            </a:r>
            <a:endParaRPr lang="en-US" sz="1600" dirty="0" smtClean="0"/>
          </a:p>
          <a:p>
            <a:r>
              <a:rPr lang="en-US" sz="1600" dirty="0" smtClean="0"/>
              <a:t>codebase</a:t>
            </a:r>
            <a:endParaRPr lang="en-US" sz="1600" dirty="0"/>
          </a:p>
        </p:txBody>
      </p:sp>
      <p:sp>
        <p:nvSpPr>
          <p:cNvPr id="2" name="Geschweifte Klammer links 1"/>
          <p:cNvSpPr/>
          <p:nvPr/>
        </p:nvSpPr>
        <p:spPr>
          <a:xfrm>
            <a:off x="1680309" y="1052513"/>
            <a:ext cx="195384" cy="2651251"/>
          </a:xfrm>
          <a:prstGeom prst="leftBrac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630" y="943725"/>
            <a:ext cx="6080370" cy="506697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reported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MMSeg</a:t>
            </a:r>
            <a:r>
              <a:rPr lang="de-DE" dirty="0" smtClean="0"/>
              <a:t> - not </a:t>
            </a:r>
            <a:r>
              <a:rPr lang="de-DE" dirty="0" err="1" smtClean="0"/>
              <a:t>reproduced</a:t>
            </a:r>
            <a:r>
              <a:rPr lang="de-DE" dirty="0" smtClean="0"/>
              <a:t>!</a:t>
            </a:r>
            <a:endParaRPr lang="en-GB" dirty="0"/>
          </a:p>
        </p:txBody>
      </p:sp>
      <p:sp>
        <p:nvSpPr>
          <p:cNvPr id="9" name="Textfeld 8"/>
          <p:cNvSpPr txBox="1"/>
          <p:nvPr/>
        </p:nvSpPr>
        <p:spPr>
          <a:xfrm>
            <a:off x="539261" y="1617784"/>
            <a:ext cx="2821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ADE20K (512,512)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Same 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Colored</a:t>
            </a:r>
            <a:r>
              <a:rPr lang="de-DE" dirty="0" smtClean="0"/>
              <a:t>: „</a:t>
            </a:r>
            <a:r>
              <a:rPr lang="de-DE" dirty="0" err="1" smtClean="0"/>
              <a:t>best</a:t>
            </a:r>
            <a:r>
              <a:rPr lang="de-DE" dirty="0" smtClean="0"/>
              <a:t>“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59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052513"/>
            <a:ext cx="5826369" cy="485530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39261" y="1617784"/>
            <a:ext cx="2821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Cityscapes</a:t>
            </a:r>
            <a:r>
              <a:rPr lang="de-DE" dirty="0" smtClean="0"/>
              <a:t> (512,1024)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Old </a:t>
            </a:r>
            <a:r>
              <a:rPr lang="de-DE" dirty="0" err="1" smtClean="0"/>
              <a:t>models</a:t>
            </a:r>
            <a:r>
              <a:rPr lang="de-DE" dirty="0" smtClean="0"/>
              <a:t> still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62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9" y="947447"/>
            <a:ext cx="7946170" cy="496635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Reproduced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1080ti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36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Reproduced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1080ti</a:t>
            </a:r>
            <a:endParaRPr lang="en-GB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00" y="979613"/>
            <a:ext cx="7809899" cy="48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5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Parameters?</a:t>
            </a:r>
            <a:endParaRPr lang="en-GB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Results</a:t>
            </a:r>
            <a:r>
              <a:rPr lang="de-DE" dirty="0" smtClean="0"/>
              <a:t> in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segformer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segnext</a:t>
            </a:r>
            <a:r>
              <a:rPr lang="de-DE" dirty="0" smtClean="0"/>
              <a:t> </a:t>
            </a:r>
            <a:r>
              <a:rPr lang="de-DE" dirty="0" err="1" smtClean="0"/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!</a:t>
            </a:r>
            <a:endParaRPr lang="en-GB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77" y="2227384"/>
            <a:ext cx="3832149" cy="32487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208" y="1579687"/>
            <a:ext cx="3990242" cy="399024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1719384" y="5460912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segformer</a:t>
            </a:r>
            <a:endParaRPr lang="en-GB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6529753" y="5404162"/>
            <a:ext cx="1221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reproduced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56027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9832"/>
  <p:tag name="ORIGINALWIDTH" val="617,1729"/>
  <p:tag name="LATEXADDIN" val="\documentclass{article}&#10;\usepackage{amsmath}&#10;\usepackage{amssymb}&#10;\pagestyle{empty}&#10;\begin{document}&#10;$\mathbf{m} \in \{0, 1\}^{4}$&#10;\end{document}"/>
  <p:tag name="IGUANATEXSIZE" val="18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,7331"/>
  <p:tag name="ORIGINALWIDTH" val="618,6727"/>
  <p:tag name="LATEXADDIN" val="\documentclass{article}&#10;\usepackage{amsmath}&#10;\usepackage{amssymb}&#10;\pagestyle{empty}&#10;\begin{document}&#10;$\mathbf{\bar m} \in \{0, 1\}^{7}$&#10;\end{document}"/>
  <p:tag name="IGUANATEXSIZE" val="18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111,7361"/>
  <p:tag name="LATEXADDIN" val="\documentclass{article}&#10;\usepackage{amsmath}&#10;\usepackage{amssymb}&#10;\pagestyle{empty}&#10;\begin{document}&#10;$\mathbf{m}$&#10;\end{document}"/>
  <p:tag name="IGUANATEXSIZE" val="18"/>
  <p:tag name="IGUANATEXCURSOR" val="11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Standarddesign">
  <a:themeElements>
    <a:clrScheme name="TUBS IfN Farben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BS IfN Farben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2022_09_29</Template>
  <TotalTime>0</TotalTime>
  <Words>665</Words>
  <Application>Microsoft Office PowerPoint</Application>
  <PresentationFormat>Bildschirmpräsentation (4:3)</PresentationFormat>
  <Paragraphs>186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Wide Latin</vt:lpstr>
      <vt:lpstr>Wingdings</vt:lpstr>
      <vt:lpstr>Standarddesign</vt:lpstr>
      <vt:lpstr>Efficient Segmentation</vt:lpstr>
      <vt:lpstr>Be aware</vt:lpstr>
      <vt:lpstr>Common techniques</vt:lpstr>
      <vt:lpstr>Possible models to consider</vt:lpstr>
      <vt:lpstr>Results reported from MMSeg - not reproduced!</vt:lpstr>
      <vt:lpstr>PowerPoint-Präsentation</vt:lpstr>
      <vt:lpstr>Reproduced Results with 1080ti</vt:lpstr>
      <vt:lpstr>Reproduced Results with 1080ti</vt:lpstr>
      <vt:lpstr>What about Parameters?</vt:lpstr>
      <vt:lpstr>What about Flops?</vt:lpstr>
      <vt:lpstr>PowerPoint-Präsentation</vt:lpstr>
      <vt:lpstr>Outline</vt:lpstr>
      <vt:lpstr>Recap – two recent models stand out</vt:lpstr>
      <vt:lpstr>Training results for ADE20k</vt:lpstr>
      <vt:lpstr>Fps with different GPU</vt:lpstr>
      <vt:lpstr>Outline</vt:lpstr>
      <vt:lpstr>Still not able to reproduce all ADE20K Trainings</vt:lpstr>
      <vt:lpstr>PowerPoint-Präsentation</vt:lpstr>
      <vt:lpstr>Outline</vt:lpstr>
      <vt:lpstr>Hamming Codes…</vt:lpstr>
      <vt:lpstr>Hamming Codes (easier)</vt:lpstr>
      <vt:lpstr>Talk with Youssef / Bachelor Thesis Topic</vt:lpstr>
      <vt:lpstr>PowerPoint-Präsentation</vt:lpstr>
      <vt:lpstr>Segformer Architecture</vt:lpstr>
      <vt:lpstr>SegNexT Encoder Architecture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Monocular Depth Estimation Fingscheidt/Sitzmann</dc:title>
  <dc:creator>Jonas Sitzmann</dc:creator>
  <cp:lastModifiedBy>Microsoft-Konto</cp:lastModifiedBy>
  <cp:revision>134</cp:revision>
  <dcterms:created xsi:type="dcterms:W3CDTF">2022-10-18T08:47:15Z</dcterms:created>
  <dcterms:modified xsi:type="dcterms:W3CDTF">2023-03-16T14:56:01Z</dcterms:modified>
</cp:coreProperties>
</file>