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8" r:id="rId4"/>
    <p:sldId id="262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>
        <p:scale>
          <a:sx n="177" d="100"/>
          <a:sy n="177" d="100"/>
        </p:scale>
        <p:origin x="115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DBC9-499B-4BC3-A6CB-6E41A75FB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96B6C-3BB6-13FC-FAB0-2EEFF715F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1B05-BF36-5760-F86E-990D06C4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C9DC-8161-9E4C-91B3-770342321A07}" type="datetimeFigureOut">
              <a:t>29.04.2024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5A01B-2290-A622-3C41-D00AE053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0DBC-8A71-D25E-E744-ACC0B5E7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95E-2B82-5F47-891F-84865FF47A73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471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1FF9-3233-4BDA-E5BB-97A69FB8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5D384-D113-B2B2-B250-D31FEBF19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BB9EF-A01E-85EE-DC4D-CA6DA987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C9DC-8161-9E4C-91B3-770342321A07}" type="datetimeFigureOut">
              <a:t>29.04.2024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1ECC-3CC3-0F58-0353-E80668B3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52ED-B169-2C5D-B365-DEB3C069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95E-2B82-5F47-891F-84865FF47A73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095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6133B-7643-CB4B-C1DA-9065DD136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15248-41FE-DA26-FAC6-EDB288691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6D53F-C632-0BBE-6100-033B06BD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C9DC-8161-9E4C-91B3-770342321A07}" type="datetimeFigureOut">
              <a:t>29.04.2024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6D473-78E3-F824-B0DD-9A11B2E8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55706-C31A-106F-6DF8-5C692FB2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95E-2B82-5F47-891F-84865FF47A73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268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9D7B-2929-1196-EC69-0572DD59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E3E8-CE4F-D9A1-C55B-2DE933C5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21BEC-F34A-59D7-59AE-39E3746B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C9DC-8161-9E4C-91B3-770342321A07}" type="datetimeFigureOut">
              <a:t>29.04.2024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BEEBD-0870-FE92-3572-04FB7330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79DA7-A29C-3ED4-A393-95ABCF79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95E-2B82-5F47-891F-84865FF47A73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084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09DD-2991-CAA0-9B55-0DCCE12D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C353B-A196-A291-BA5D-D8B38E12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2779-8187-0904-BD39-93DCCCD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C9DC-8161-9E4C-91B3-770342321A07}" type="datetimeFigureOut">
              <a:t>29.04.2024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2A03-DBA3-04B7-806B-EDE50110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81E93-5DFE-732B-D154-F26AA0D9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95E-2B82-5F47-891F-84865FF47A73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593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26E6-3FE2-521E-82E4-3728F4E6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109C-4B0F-A364-5F82-B74DE6967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5CE-26FB-D225-CC2D-C2D8423E5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4702-7FB4-30D4-00C1-6B121792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C9DC-8161-9E4C-91B3-770342321A07}" type="datetimeFigureOut">
              <a:t>29.04.2024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1B673-9DDA-C7FA-A5C0-E13A94E4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21A7-06AA-3098-5F0D-2C8D2C01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95E-2B82-5F47-891F-84865FF47A73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036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6F76-7905-68BD-CEFE-6080F382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B79EE-A4C5-06B0-BBFB-2383275C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2CCD3-7543-9484-BB4D-82AFE679D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3DF3A-13B0-2C21-22C4-B77210D0C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47B36-DA7F-4B2F-621E-7E563A7B6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9C9D6-2C6E-1E73-4AAE-ADC50EC0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C9DC-8161-9E4C-91B3-770342321A07}" type="datetimeFigureOut">
              <a:t>29.04.2024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09267-588C-6036-57D4-EFA04C1A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E56C8-E9AC-64CA-E813-B651359F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95E-2B82-5F47-891F-84865FF47A73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983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54DE-7B55-87EE-C939-090345A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2D5E6-B7E6-482E-8E6C-6E39586C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C9DC-8161-9E4C-91B3-770342321A07}" type="datetimeFigureOut">
              <a:t>29.04.2024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31CA-01C5-5B65-2785-37DB4C2E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2059F-D9CE-8653-149B-4DCA5D23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95E-2B82-5F47-891F-84865FF47A73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449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9B178-0D56-5FB7-F1D3-9C2BED58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C9DC-8161-9E4C-91B3-770342321A07}" type="datetimeFigureOut">
              <a:t>29.04.2024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58F6E-B197-1C7D-DF1C-B0D89B50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F0BDB-BADF-8D70-BADA-CA6EAC67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95E-2B82-5F47-891F-84865FF47A73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38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0095-3CA4-CE54-AD7C-210C0212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60C1-B01D-06FC-E4C3-07F8A812B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B2DBC-08F2-401F-A07C-D7719DA13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42180-ED92-9131-333D-35DD889E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C9DC-8161-9E4C-91B3-770342321A07}" type="datetimeFigureOut">
              <a:t>29.04.2024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75E24-F0D2-688E-4A53-2BCF691C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D090-3D35-3458-B985-9E3BB706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95E-2B82-5F47-891F-84865FF47A73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052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C8C3-5575-2CEA-8DE4-35ABAA0B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55FB1-5596-C479-AEAA-4E9BD3E6C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5A753-AE8E-8C9B-DF64-4993345A7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E9F0E-95BF-0F0B-3470-AE234EFA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C9DC-8161-9E4C-91B3-770342321A07}" type="datetimeFigureOut">
              <a:t>29.04.2024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29749-ABAA-0865-4995-509F203F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6DF9B-29B3-D282-8070-2B980DEA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95E-2B82-5F47-891F-84865FF47A73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15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533E4-FD82-CE49-1199-260D5986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6FFC1-692E-9F7C-979C-8736F3C3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17D92-CDC2-16DE-49B8-87061A7C7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0C9DC-8161-9E4C-91B3-770342321A07}" type="datetimeFigureOut">
              <a:t>29.04.2024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0DE0-81A6-6CB3-C638-8470FACCC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79351-38A4-FA6C-C4FE-EE6A3D8C6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8A95E-2B82-5F47-891F-84865FF47A73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059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480062"/>
            <a:ext cx="11237977" cy="58978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70"/>
            <a:ext cx="10905067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601409-8B3C-2411-CCBE-0A90E6D4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7" y="1001400"/>
            <a:ext cx="7036398" cy="4849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99714-CE3A-C535-0BE2-5BDFE7091FCE}"/>
              </a:ext>
            </a:extLst>
          </p:cNvPr>
          <p:cNvSpPr txBox="1"/>
          <p:nvPr/>
        </p:nvSpPr>
        <p:spPr>
          <a:xfrm>
            <a:off x="8229346" y="1456789"/>
            <a:ext cx="3500896" cy="1146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8976">
              <a:spcAft>
                <a:spcPts val="546"/>
              </a:spcAft>
            </a:pPr>
            <a:r>
              <a:rPr lang="en-CH" sz="1401" b="1" u="sng"/>
              <a:t>3D Visualization</a:t>
            </a:r>
          </a:p>
          <a:p>
            <a:pPr marL="218429" indent="-218429" defTabSz="698976">
              <a:spcAft>
                <a:spcPts val="546"/>
              </a:spcAft>
              <a:buFont typeface="Arial" panose="020B0604020202020204" pitchFamily="34" charset="0"/>
              <a:buChar char="•"/>
            </a:pPr>
            <a:r>
              <a:rPr lang="en-CH" sz="1401"/>
              <a:t>Navigation in  </a:t>
            </a:r>
            <a:r>
              <a:rPr lang="en-CH" sz="1401" b="1"/>
              <a:t>Time</a:t>
            </a:r>
          </a:p>
          <a:p>
            <a:pPr marL="218429" indent="-218429" defTabSz="698976">
              <a:spcAft>
                <a:spcPts val="546"/>
              </a:spcAft>
              <a:buFont typeface="Arial" panose="020B0604020202020204" pitchFamily="34" charset="0"/>
              <a:buChar char="•"/>
            </a:pPr>
            <a:r>
              <a:rPr lang="en-CH" sz="1401"/>
              <a:t>Navigation in  </a:t>
            </a:r>
            <a:r>
              <a:rPr lang="en-CH" sz="1401" b="1"/>
              <a:t>Space</a:t>
            </a:r>
          </a:p>
          <a:p>
            <a:pPr marL="218429" indent="-218429" defTabSz="698976">
              <a:spcAft>
                <a:spcPts val="546"/>
              </a:spcAft>
              <a:buFont typeface="Arial" panose="020B0604020202020204" pitchFamily="34" charset="0"/>
              <a:buChar char="•"/>
            </a:pPr>
            <a:r>
              <a:rPr lang="en-CH" sz="1401"/>
              <a:t>Navigation in  </a:t>
            </a:r>
            <a:r>
              <a:rPr lang="en-CH" sz="1401" b="1"/>
              <a:t>Time &amp;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D0453-527C-3B62-32A7-874087161BE0}"/>
              </a:ext>
            </a:extLst>
          </p:cNvPr>
          <p:cNvSpPr txBox="1"/>
          <p:nvPr/>
        </p:nvSpPr>
        <p:spPr>
          <a:xfrm>
            <a:off x="8229346" y="2766665"/>
            <a:ext cx="3500896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8976">
              <a:spcAft>
                <a:spcPts val="546"/>
              </a:spcAft>
            </a:pPr>
            <a:r>
              <a:rPr lang="en-CH" sz="1401" b="1" u="sng"/>
              <a:t>Data</a:t>
            </a:r>
          </a:p>
          <a:p>
            <a:pPr marL="218429" indent="-218429" defTabSz="698976">
              <a:spcAft>
                <a:spcPts val="546"/>
              </a:spcAft>
              <a:buFont typeface="Arial" panose="020B0604020202020204" pitchFamily="34" charset="0"/>
              <a:buChar char="•"/>
            </a:pPr>
            <a:r>
              <a:rPr lang="en-CH" sz="1401"/>
              <a:t>Responsive data model</a:t>
            </a:r>
          </a:p>
          <a:p>
            <a:pPr marL="218429" indent="-218429" defTabSz="698976">
              <a:spcAft>
                <a:spcPts val="546"/>
              </a:spcAft>
              <a:buFont typeface="Arial" panose="020B0604020202020204" pitchFamily="34" charset="0"/>
              <a:buChar char="•"/>
            </a:pPr>
            <a:r>
              <a:rPr lang="en-CH" sz="1401" b="1"/>
              <a:t>Any data </a:t>
            </a:r>
            <a:r>
              <a:rPr lang="en-CH" sz="1401"/>
              <a:t>support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807A1-99BE-3D56-2977-E7AC9E4B4B94}"/>
              </a:ext>
            </a:extLst>
          </p:cNvPr>
          <p:cNvSpPr txBox="1"/>
          <p:nvPr/>
        </p:nvSpPr>
        <p:spPr>
          <a:xfrm>
            <a:off x="8229346" y="3819004"/>
            <a:ext cx="3500896" cy="142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8976">
              <a:spcAft>
                <a:spcPts val="546"/>
              </a:spcAft>
            </a:pPr>
            <a:r>
              <a:rPr lang="en-CH" sz="1401" b="1" u="sng"/>
              <a:t>Use Cases</a:t>
            </a:r>
          </a:p>
          <a:p>
            <a:pPr marL="218429" indent="-218429" defTabSz="698976">
              <a:spcAft>
                <a:spcPts val="546"/>
              </a:spcAft>
              <a:buFont typeface="Arial" panose="020B0604020202020204" pitchFamily="34" charset="0"/>
              <a:buChar char="•"/>
            </a:pPr>
            <a:r>
              <a:rPr lang="en-CH" sz="1401"/>
              <a:t>Eye Tracking Experiment</a:t>
            </a:r>
          </a:p>
          <a:p>
            <a:pPr marL="567918" lvl="1" indent="-218429" defTabSz="698976">
              <a:spcAft>
                <a:spcPts val="546"/>
              </a:spcAft>
              <a:buFont typeface="Arial" panose="020B0604020202020204" pitchFamily="34" charset="0"/>
              <a:buChar char="•"/>
            </a:pPr>
            <a:r>
              <a:rPr lang="en-CH" sz="1401"/>
              <a:t>Java Source Code</a:t>
            </a:r>
          </a:p>
          <a:p>
            <a:pPr marL="567918" lvl="1" indent="-218429" defTabSz="698976">
              <a:spcAft>
                <a:spcPts val="546"/>
              </a:spcAft>
              <a:buFont typeface="Arial" panose="020B0604020202020204" pitchFamily="34" charset="0"/>
              <a:buChar char="•"/>
            </a:pPr>
            <a:r>
              <a:rPr lang="en-CH" sz="1401"/>
              <a:t>BPMN Model</a:t>
            </a:r>
          </a:p>
          <a:p>
            <a:pPr marL="218429" indent="-218429" defTabSz="698976">
              <a:spcAft>
                <a:spcPts val="546"/>
              </a:spcAft>
              <a:buFont typeface="Arial" panose="020B0604020202020204" pitchFamily="34" charset="0"/>
              <a:buChar char="•"/>
            </a:pPr>
            <a:r>
              <a:rPr lang="en-CH" sz="1401"/>
              <a:t>Static Code Analysis</a:t>
            </a:r>
            <a:endParaRPr lang="en-CH" sz="2000"/>
          </a:p>
        </p:txBody>
      </p:sp>
    </p:spTree>
    <p:extLst>
      <p:ext uri="{BB962C8B-B14F-4D97-AF65-F5344CB8AC3E}">
        <p14:creationId xmlns:p14="http://schemas.microsoft.com/office/powerpoint/2010/main" val="320041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0AE333D-1C55-618C-C86E-49ED7FCB06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1000"/>
          </a:blip>
          <a:stretch>
            <a:fillRect/>
          </a:stretch>
        </p:blipFill>
        <p:spPr>
          <a:xfrm>
            <a:off x="2" y="2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32CA59-5473-1D77-C469-6EC04932082F}"/>
              </a:ext>
            </a:extLst>
          </p:cNvPr>
          <p:cNvSpPr txBox="1"/>
          <p:nvPr/>
        </p:nvSpPr>
        <p:spPr>
          <a:xfrm>
            <a:off x="2076601" y="5237798"/>
            <a:ext cx="2599200" cy="64658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H" sz="1801">
                <a:latin typeface="Gill Sans Nova Light" panose="020B0302020104020203" pitchFamily="34" charset="0"/>
              </a:rPr>
              <a:t>Model Tree Structure (Space Navigation)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634F49-BB42-C919-C43F-78A134A77D0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807201" y="4060802"/>
            <a:ext cx="1569000" cy="117699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EA7ABF-D0C6-4972-12EB-D71EF2F9B09F}"/>
              </a:ext>
            </a:extLst>
          </p:cNvPr>
          <p:cNvSpPr txBox="1"/>
          <p:nvPr/>
        </p:nvSpPr>
        <p:spPr>
          <a:xfrm>
            <a:off x="2076601" y="470331"/>
            <a:ext cx="2599200" cy="36946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H" sz="1801">
                <a:latin typeface="Gill Sans Nova Light" panose="020B0302020104020203" pitchFamily="34" charset="0"/>
              </a:rPr>
              <a:t>Data Configuration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A3D9A6-814C-27FF-D1E8-4D2D9BB8CA9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85203" y="151201"/>
            <a:ext cx="2690998" cy="319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B47AD2-3543-F198-6477-5603A2363812}"/>
              </a:ext>
            </a:extLst>
          </p:cNvPr>
          <p:cNvSpPr txBox="1"/>
          <p:nvPr/>
        </p:nvSpPr>
        <p:spPr>
          <a:xfrm>
            <a:off x="6447001" y="5255301"/>
            <a:ext cx="2599200" cy="64658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H" sz="1801">
                <a:latin typeface="Gill Sans Nova Light" panose="020B0302020104020203" pitchFamily="34" charset="0"/>
              </a:rPr>
              <a:t>1:1 Plot-to-Metaphor (Time &amp; Space Navigation)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C58670-90FB-C2A9-4749-5181D02DE0C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746601" y="4708804"/>
            <a:ext cx="1865400" cy="54649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E1CD7C-26BF-C6E7-558C-B4432C6A4783}"/>
              </a:ext>
            </a:extLst>
          </p:cNvPr>
          <p:cNvSpPr txBox="1"/>
          <p:nvPr/>
        </p:nvSpPr>
        <p:spPr>
          <a:xfrm>
            <a:off x="8539201" y="2374902"/>
            <a:ext cx="3441602" cy="101617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H" sz="1801">
                <a:latin typeface="Gill Sans Nova Light" panose="020B0302020104020203" pitchFamily="34" charset="0"/>
              </a:rPr>
              <a:t>Customizable Visualization Model</a:t>
            </a:r>
          </a:p>
          <a:p>
            <a:pPr marL="1200164" lvl="2" indent="-285753">
              <a:buFont typeface="Arial" panose="020B0604020202020204" pitchFamily="34" charset="0"/>
              <a:buChar char="•"/>
            </a:pPr>
            <a:r>
              <a:rPr lang="en-CH" sz="1401">
                <a:latin typeface="Gill Sans Nova Light" panose="020B0302020104020203" pitchFamily="34" charset="0"/>
              </a:rPr>
              <a:t>Height</a:t>
            </a:r>
          </a:p>
          <a:p>
            <a:pPr marL="1200164" lvl="2" indent="-285753">
              <a:buFont typeface="Arial" panose="020B0604020202020204" pitchFamily="34" charset="0"/>
              <a:buChar char="•"/>
            </a:pPr>
            <a:r>
              <a:rPr lang="en-CH" sz="1401">
                <a:latin typeface="Gill Sans Nova Light" panose="020B0302020104020203" pitchFamily="34" charset="0"/>
              </a:rPr>
              <a:t>Coloring</a:t>
            </a:r>
          </a:p>
          <a:p>
            <a:pPr marL="1200164" lvl="2" indent="-285753">
              <a:buFont typeface="Arial" panose="020B0604020202020204" pitchFamily="34" charset="0"/>
              <a:buChar char="•"/>
            </a:pPr>
            <a:r>
              <a:rPr lang="en-CH" sz="1401">
                <a:latin typeface="Gill Sans Nova Light" panose="020B0302020104020203" pitchFamily="34" charset="0"/>
              </a:rPr>
              <a:t>Normalizing Functions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2D07AE-2BC4-E159-D2BB-FD178A22CFF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0260002" y="1382891"/>
            <a:ext cx="1000799" cy="9920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0511C3-5700-50DB-BEAB-ACD8224D78F6}"/>
              </a:ext>
            </a:extLst>
          </p:cNvPr>
          <p:cNvSpPr txBox="1"/>
          <p:nvPr/>
        </p:nvSpPr>
        <p:spPr>
          <a:xfrm>
            <a:off x="7923602" y="475110"/>
            <a:ext cx="2599200" cy="101617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H" sz="1801">
                <a:latin typeface="Gill Sans Nova Light" panose="020B0302020104020203" pitchFamily="34" charset="0"/>
              </a:rPr>
              <a:t>Aggregation Functions</a:t>
            </a:r>
          </a:p>
          <a:p>
            <a:pPr marL="742959" lvl="1" indent="-285753">
              <a:buFont typeface="Arial" panose="020B0604020202020204" pitchFamily="34" charset="0"/>
              <a:buChar char="•"/>
            </a:pPr>
            <a:r>
              <a:rPr lang="en-CH" sz="1401">
                <a:latin typeface="Gill Sans Nova Light" panose="020B0302020104020203" pitchFamily="34" charset="0"/>
              </a:rPr>
              <a:t>Interval</a:t>
            </a:r>
          </a:p>
          <a:p>
            <a:pPr marL="742959" lvl="1" indent="-285753">
              <a:buFont typeface="Arial" panose="020B0604020202020204" pitchFamily="34" charset="0"/>
              <a:buChar char="•"/>
            </a:pPr>
            <a:r>
              <a:rPr lang="en-CH" sz="1401">
                <a:latin typeface="Gill Sans Nova Light" panose="020B0302020104020203" pitchFamily="34" charset="0"/>
              </a:rPr>
              <a:t>Sum</a:t>
            </a:r>
          </a:p>
          <a:p>
            <a:pPr marL="742959" lvl="1" indent="-285753">
              <a:buFont typeface="Arial" panose="020B0604020202020204" pitchFamily="34" charset="0"/>
              <a:buChar char="•"/>
            </a:pPr>
            <a:r>
              <a:rPr lang="en-CH" sz="1401">
                <a:latin typeface="Gill Sans Nova Light" panose="020B0302020104020203" pitchFamily="34" charset="0"/>
              </a:rPr>
              <a:t>Integral Curve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3E6914-3B0E-EFEC-A2A8-879388027F7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064003" y="151203"/>
            <a:ext cx="1159201" cy="32390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EEDD7C-0870-2F46-AD97-35667650D4C5}"/>
              </a:ext>
            </a:extLst>
          </p:cNvPr>
          <p:cNvSpPr txBox="1"/>
          <p:nvPr/>
        </p:nvSpPr>
        <p:spPr>
          <a:xfrm>
            <a:off x="2152802" y="2269289"/>
            <a:ext cx="2599200" cy="15242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H" sz="1801">
                <a:latin typeface="Gill Sans Nova Light" panose="020B0302020104020203" pitchFamily="34" charset="0"/>
              </a:rPr>
              <a:t>Software City Metaphors</a:t>
            </a:r>
          </a:p>
          <a:p>
            <a:pPr marL="742959" lvl="1" indent="-285753">
              <a:buFont typeface="Arial" panose="020B0604020202020204" pitchFamily="34" charset="0"/>
              <a:buChar char="•"/>
            </a:pPr>
            <a:r>
              <a:rPr lang="en-CH" sz="1801">
                <a:latin typeface="Gill Sans Nova Light" panose="020B0302020104020203" pitchFamily="34" charset="0"/>
              </a:rPr>
              <a:t>Buildings</a:t>
            </a:r>
            <a:br>
              <a:rPr lang="en-CH" sz="1801">
                <a:latin typeface="Gill Sans Nova Light" panose="020B0302020104020203" pitchFamily="34" charset="0"/>
              </a:rPr>
            </a:br>
            <a:r>
              <a:rPr lang="en-CH" sz="1051">
                <a:latin typeface="Gill Sans Nova Light" panose="020B0302020104020203" pitchFamily="34" charset="0"/>
              </a:rPr>
              <a:t>(Dimension, Height, Color, RoofColor)</a:t>
            </a:r>
          </a:p>
          <a:p>
            <a:pPr marL="742959" lvl="1" indent="-285753">
              <a:buFont typeface="Arial" panose="020B0604020202020204" pitchFamily="34" charset="0"/>
              <a:buChar char="•"/>
            </a:pPr>
            <a:r>
              <a:rPr lang="en-CH" sz="1801">
                <a:latin typeface="Gill Sans Nova Light" panose="020B0302020104020203" pitchFamily="34" charset="0"/>
              </a:rPr>
              <a:t>Blocks</a:t>
            </a:r>
          </a:p>
          <a:p>
            <a:pPr marL="742959" lvl="1" indent="-285753">
              <a:buFont typeface="Arial" panose="020B0604020202020204" pitchFamily="34" charset="0"/>
              <a:buChar char="•"/>
            </a:pPr>
            <a:r>
              <a:rPr lang="en-CH" sz="1801">
                <a:latin typeface="Gill Sans Nova Light" panose="020B0302020104020203" pitchFamily="34" charset="0"/>
              </a:rPr>
              <a:t>Districs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70DDDB-1216-2C8C-4483-42F74255224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4752004" y="3031421"/>
            <a:ext cx="828597" cy="5181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5394C7-02F8-AEF5-6F82-285983AD2FA0}"/>
              </a:ext>
            </a:extLst>
          </p:cNvPr>
          <p:cNvSpPr txBox="1"/>
          <p:nvPr/>
        </p:nvSpPr>
        <p:spPr>
          <a:xfrm>
            <a:off x="4954802" y="695985"/>
            <a:ext cx="2599200" cy="80060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H" sz="1801">
                <a:latin typeface="Gill Sans Nova Light" panose="020B0302020104020203" pitchFamily="34" charset="0"/>
              </a:rPr>
              <a:t>Timeline (Time Navigation)</a:t>
            </a:r>
          </a:p>
          <a:p>
            <a:pPr marL="285753" indent="-285753" algn="ctr">
              <a:buFont typeface="Arial" panose="020B0604020202020204" pitchFamily="34" charset="0"/>
              <a:buChar char="•"/>
            </a:pPr>
            <a:r>
              <a:rPr lang="en-CH" sz="1401">
                <a:latin typeface="Gill Sans Nova Light" panose="020B0302020104020203" pitchFamily="34" charset="0"/>
              </a:rPr>
              <a:t>Windowed</a:t>
            </a:r>
          </a:p>
          <a:p>
            <a:pPr marL="285753" indent="-285753" algn="ctr">
              <a:buFont typeface="Arial" panose="020B0604020202020204" pitchFamily="34" charset="0"/>
              <a:buChar char="•"/>
            </a:pPr>
            <a:r>
              <a:rPr lang="en-CH" sz="1401">
                <a:latin typeface="Gill Sans Nova Light" panose="020B0302020104020203" pitchFamily="34" charset="0"/>
              </a:rPr>
              <a:t>Cumulative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5B993C-327D-7E6A-9F7B-214EF81ABD8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580602" y="100804"/>
            <a:ext cx="673800" cy="59518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0BABE11-DE54-CCD1-6B97-E1688321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53" y="-295199"/>
            <a:ext cx="5604693" cy="285093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8191DA-29FD-2919-1BE5-0B68704AE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53" y="3223595"/>
            <a:ext cx="5604693" cy="28497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525980-397E-E9AE-7388-EB4927E7FF9C}"/>
              </a:ext>
            </a:extLst>
          </p:cNvPr>
          <p:cNvSpPr txBox="1"/>
          <p:nvPr/>
        </p:nvSpPr>
        <p:spPr>
          <a:xfrm>
            <a:off x="3644399" y="6073327"/>
            <a:ext cx="4903200" cy="1262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1"/>
              </a:spcAft>
            </a:pPr>
            <a:r>
              <a:rPr lang="en-CH" sz="1600" b="1" u="sng"/>
              <a:t>Time &amp; Space Navigation</a:t>
            </a:r>
          </a:p>
          <a:p>
            <a:pPr>
              <a:spcAft>
                <a:spcPts val="601"/>
              </a:spcAft>
            </a:pPr>
            <a:r>
              <a:rPr lang="en-CH" sz="1200"/>
              <a:t>Displaying the city metaphor model </a:t>
            </a:r>
            <a:r>
              <a:rPr lang="en-CH" sz="1200" b="1"/>
              <a:t>(space)</a:t>
            </a:r>
            <a:r>
              <a:rPr lang="en-CH" sz="1200"/>
              <a:t>, and show how it evolves over the experiment by setting the aggregation function to “Sum” </a:t>
            </a:r>
            <a:r>
              <a:rPr lang="en-CH" sz="1200" b="1"/>
              <a:t>(time)</a:t>
            </a:r>
            <a:r>
              <a:rPr lang="en-CH" sz="1200"/>
              <a:t>.</a:t>
            </a:r>
          </a:p>
          <a:p>
            <a:pPr>
              <a:spcAft>
                <a:spcPts val="601"/>
              </a:spcAft>
            </a:pPr>
            <a:r>
              <a:rPr lang="en-CH" sz="1200"/>
              <a:t>Aggregation function “Integral Curve” calculates the Height metaphor for the duration of a spectific datapoint.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67AAF-D52E-A4FA-E935-55FE3E424A8E}"/>
              </a:ext>
            </a:extLst>
          </p:cNvPr>
          <p:cNvSpPr txBox="1"/>
          <p:nvPr/>
        </p:nvSpPr>
        <p:spPr>
          <a:xfrm>
            <a:off x="4796399" y="2704933"/>
            <a:ext cx="2599200" cy="36946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H" sz="1801">
                <a:latin typeface="Gill Sans Nova Light" panose="020B0302020104020203" pitchFamily="34" charset="0"/>
              </a:rPr>
              <a:t>Compare States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B97C2B-B0ED-9B15-A624-FB99AE429D4F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6095999" y="2555731"/>
            <a:ext cx="1" cy="14920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E1792D-EC45-6E8A-9D22-07C46DD48CC5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6095999" y="3074393"/>
            <a:ext cx="1" cy="14920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BA21375-DC54-C4FA-AF7E-8D4C882BCEB1}"/>
              </a:ext>
            </a:extLst>
          </p:cNvPr>
          <p:cNvSpPr/>
          <p:nvPr/>
        </p:nvSpPr>
        <p:spPr>
          <a:xfrm>
            <a:off x="3165599" y="-403201"/>
            <a:ext cx="5860800" cy="7738539"/>
          </a:xfrm>
          <a:prstGeom prst="rect">
            <a:avLst/>
          </a:prstGeom>
          <a:noFill/>
          <a:ln w="9525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546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E525980-397E-E9AE-7388-EB4927E7FF9C}"/>
              </a:ext>
            </a:extLst>
          </p:cNvPr>
          <p:cNvSpPr txBox="1"/>
          <p:nvPr/>
        </p:nvSpPr>
        <p:spPr>
          <a:xfrm>
            <a:off x="3234172" y="4130119"/>
            <a:ext cx="49827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1"/>
              </a:spcAft>
            </a:pPr>
            <a:r>
              <a:rPr lang="en-CH" sz="1600" b="1" u="sng"/>
              <a:t>Time</a:t>
            </a:r>
          </a:p>
          <a:p>
            <a:pPr algn="ctr">
              <a:spcAft>
                <a:spcPts val="601"/>
              </a:spcAft>
            </a:pPr>
            <a:r>
              <a:rPr lang="en-CH" sz="1200"/>
              <a:t>Setting the aggregation function to “-”. Sliding the timeline shows the current state of the city metaphor at one specific point in time.</a:t>
            </a:r>
          </a:p>
          <a:p>
            <a:pPr algn="ctr">
              <a:spcAft>
                <a:spcPts val="601"/>
              </a:spcAft>
            </a:pPr>
            <a:r>
              <a:rPr lang="en-CH" sz="1200"/>
              <a:t>Windowed Mode: Setting a start- and endpoint in the timeline catches all occurences within that window; the last seen datapoints get displayed.</a:t>
            </a:r>
          </a:p>
        </p:txBody>
      </p:sp>
      <p:pic>
        <p:nvPicPr>
          <p:cNvPr id="2" name="Picture 1" descr="A computer screen shot of a graph&#10;&#10;Description automatically generated">
            <a:extLst>
              <a:ext uri="{FF2B5EF4-FFF2-40B4-BE49-F238E27FC236}">
                <a16:creationId xmlns:a16="http://schemas.microsoft.com/office/drawing/2014/main" id="{B5D101A9-891D-C1D8-C5BF-0259112A0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" t="2028" r="588" b="697"/>
          <a:stretch/>
        </p:blipFill>
        <p:spPr>
          <a:xfrm>
            <a:off x="2923200" y="1022400"/>
            <a:ext cx="5604692" cy="31077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A495DF-2C25-F105-B00A-6D091C492887}"/>
              </a:ext>
            </a:extLst>
          </p:cNvPr>
          <p:cNvSpPr/>
          <p:nvPr/>
        </p:nvSpPr>
        <p:spPr>
          <a:xfrm>
            <a:off x="2793600" y="892800"/>
            <a:ext cx="5860800" cy="4536000"/>
          </a:xfrm>
          <a:prstGeom prst="rect">
            <a:avLst/>
          </a:prstGeom>
          <a:noFill/>
          <a:ln w="9525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003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188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Gill Sans Nova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Laenzlinger, Jonas</dc:creator>
  <cp:lastModifiedBy>Laenzlinger, Jonas</cp:lastModifiedBy>
  <cp:revision>2</cp:revision>
  <dcterms:created xsi:type="dcterms:W3CDTF">2024-04-29T11:50:20Z</dcterms:created>
  <dcterms:modified xsi:type="dcterms:W3CDTF">2024-04-29T13:07:40Z</dcterms:modified>
</cp:coreProperties>
</file>