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59"/>
  </p:notesMasterIdLst>
  <p:handoutMasterIdLst>
    <p:handoutMasterId r:id="rId60"/>
  </p:handoutMasterIdLst>
  <p:sldIdLst>
    <p:sldId id="356" r:id="rId7"/>
    <p:sldId id="369" r:id="rId8"/>
    <p:sldId id="424" r:id="rId9"/>
    <p:sldId id="396" r:id="rId10"/>
    <p:sldId id="397" r:id="rId11"/>
    <p:sldId id="398" r:id="rId12"/>
    <p:sldId id="423" r:id="rId13"/>
    <p:sldId id="399" r:id="rId14"/>
    <p:sldId id="400" r:id="rId15"/>
    <p:sldId id="401" r:id="rId16"/>
    <p:sldId id="402" r:id="rId17"/>
    <p:sldId id="403" r:id="rId18"/>
    <p:sldId id="404" r:id="rId19"/>
    <p:sldId id="405" r:id="rId20"/>
    <p:sldId id="406" r:id="rId21"/>
    <p:sldId id="407" r:id="rId22"/>
    <p:sldId id="408" r:id="rId23"/>
    <p:sldId id="425" r:id="rId24"/>
    <p:sldId id="409" r:id="rId25"/>
    <p:sldId id="410" r:id="rId26"/>
    <p:sldId id="411" r:id="rId27"/>
    <p:sldId id="412" r:id="rId28"/>
    <p:sldId id="413" r:id="rId29"/>
    <p:sldId id="426" r:id="rId30"/>
    <p:sldId id="415" r:id="rId31"/>
    <p:sldId id="417" r:id="rId32"/>
    <p:sldId id="429" r:id="rId33"/>
    <p:sldId id="418" r:id="rId34"/>
    <p:sldId id="419" r:id="rId35"/>
    <p:sldId id="420" r:id="rId36"/>
    <p:sldId id="422" r:id="rId37"/>
    <p:sldId id="428" r:id="rId38"/>
    <p:sldId id="414" r:id="rId39"/>
    <p:sldId id="416" r:id="rId40"/>
    <p:sldId id="370" r:id="rId41"/>
    <p:sldId id="392" r:id="rId42"/>
    <p:sldId id="371" r:id="rId43"/>
    <p:sldId id="372" r:id="rId44"/>
    <p:sldId id="373" r:id="rId45"/>
    <p:sldId id="394" r:id="rId46"/>
    <p:sldId id="375" r:id="rId47"/>
    <p:sldId id="376" r:id="rId48"/>
    <p:sldId id="393" r:id="rId49"/>
    <p:sldId id="391" r:id="rId50"/>
    <p:sldId id="390" r:id="rId51"/>
    <p:sldId id="378" r:id="rId52"/>
    <p:sldId id="377" r:id="rId53"/>
    <p:sldId id="389" r:id="rId54"/>
    <p:sldId id="379" r:id="rId55"/>
    <p:sldId id="395" r:id="rId56"/>
    <p:sldId id="380" r:id="rId57"/>
    <p:sldId id="381" r:id="rId58"/>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FD2"/>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03" autoAdjust="0"/>
    <p:restoredTop sz="88303" autoAdjust="0"/>
  </p:normalViewPr>
  <p:slideViewPr>
    <p:cSldViewPr snapToGrid="0">
      <p:cViewPr varScale="1">
        <p:scale>
          <a:sx n="144" d="100"/>
          <a:sy n="144" d="100"/>
        </p:scale>
        <p:origin x="2562" y="11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1F6-402B-A596-BD570BB9832D}"/>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1F6-402B-A596-BD570BB9832D}"/>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1F6-402B-A596-BD570BB9832D}"/>
            </c:ext>
          </c:extLst>
        </c:ser>
        <c:dLbls>
          <c:showLegendKey val="0"/>
          <c:showVal val="0"/>
          <c:showCatName val="0"/>
          <c:showSerName val="0"/>
          <c:showPercent val="0"/>
          <c:showBubbleSize val="0"/>
        </c:dLbls>
        <c:gapWidth val="150"/>
        <c:axId val="-1385542896"/>
        <c:axId val="-1385536368"/>
      </c:barChart>
      <c:catAx>
        <c:axId val="-1385542896"/>
        <c:scaling>
          <c:orientation val="maxMin"/>
        </c:scaling>
        <c:delete val="0"/>
        <c:axPos val="l"/>
        <c:numFmt formatCode="General" sourceLinked="0"/>
        <c:majorTickMark val="out"/>
        <c:minorTickMark val="none"/>
        <c:tickLblPos val="nextTo"/>
        <c:spPr>
          <a:ln>
            <a:noFill/>
          </a:ln>
        </c:spPr>
        <c:crossAx val="-1385536368"/>
        <c:crosses val="autoZero"/>
        <c:auto val="1"/>
        <c:lblAlgn val="ctr"/>
        <c:lblOffset val="100"/>
        <c:noMultiLvlLbl val="0"/>
      </c:catAx>
      <c:valAx>
        <c:axId val="-1385536368"/>
        <c:scaling>
          <c:orientation val="minMax"/>
        </c:scaling>
        <c:delete val="1"/>
        <c:axPos val="t"/>
        <c:numFmt formatCode="General" sourceLinked="1"/>
        <c:majorTickMark val="out"/>
        <c:minorTickMark val="none"/>
        <c:tickLblPos val="none"/>
        <c:crossAx val="-1385542896"/>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8D3-4945-AA8E-16CD9BBD1BC7}"/>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8D3-4945-AA8E-16CD9BBD1BC7}"/>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8D3-4945-AA8E-16CD9BBD1BC7}"/>
            </c:ext>
          </c:extLst>
        </c:ser>
        <c:dLbls>
          <c:showLegendKey val="0"/>
          <c:showVal val="0"/>
          <c:showCatName val="0"/>
          <c:showSerName val="0"/>
          <c:showPercent val="0"/>
          <c:showBubbleSize val="0"/>
        </c:dLbls>
        <c:gapWidth val="219"/>
        <c:overlap val="-27"/>
        <c:axId val="-1315411312"/>
        <c:axId val="-1315412944"/>
      </c:barChart>
      <c:catAx>
        <c:axId val="-1315411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15412944"/>
        <c:crosses val="autoZero"/>
        <c:auto val="1"/>
        <c:lblAlgn val="ctr"/>
        <c:lblOffset val="100"/>
        <c:noMultiLvlLbl val="0"/>
      </c:catAx>
      <c:valAx>
        <c:axId val="-131541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541131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10/07/2016</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10/07/2016</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1893583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434113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260498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1516608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186483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3532182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3177572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1636925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916410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3793397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274021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516018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1904959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26</a:t>
            </a:fld>
            <a:endParaRPr lang="en-GB"/>
          </a:p>
        </p:txBody>
      </p:sp>
    </p:spTree>
    <p:extLst>
      <p:ext uri="{BB962C8B-B14F-4D97-AF65-F5344CB8AC3E}">
        <p14:creationId xmlns:p14="http://schemas.microsoft.com/office/powerpoint/2010/main" val="1562781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28</a:t>
            </a:fld>
            <a:endParaRPr lang="en-GB"/>
          </a:p>
        </p:txBody>
      </p:sp>
    </p:spTree>
    <p:extLst>
      <p:ext uri="{BB962C8B-B14F-4D97-AF65-F5344CB8AC3E}">
        <p14:creationId xmlns:p14="http://schemas.microsoft.com/office/powerpoint/2010/main" val="1065477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29</a:t>
            </a:fld>
            <a:endParaRPr lang="en-GB"/>
          </a:p>
        </p:txBody>
      </p:sp>
    </p:spTree>
    <p:extLst>
      <p:ext uri="{BB962C8B-B14F-4D97-AF65-F5344CB8AC3E}">
        <p14:creationId xmlns:p14="http://schemas.microsoft.com/office/powerpoint/2010/main" val="1035070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30</a:t>
            </a:fld>
            <a:endParaRPr lang="en-GB"/>
          </a:p>
        </p:txBody>
      </p:sp>
    </p:spTree>
    <p:extLst>
      <p:ext uri="{BB962C8B-B14F-4D97-AF65-F5344CB8AC3E}">
        <p14:creationId xmlns:p14="http://schemas.microsoft.com/office/powerpoint/2010/main" val="4151420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33</a:t>
            </a:fld>
            <a:endParaRPr lang="en-GB"/>
          </a:p>
        </p:txBody>
      </p:sp>
    </p:spTree>
    <p:extLst>
      <p:ext uri="{BB962C8B-B14F-4D97-AF65-F5344CB8AC3E}">
        <p14:creationId xmlns:p14="http://schemas.microsoft.com/office/powerpoint/2010/main" val="324627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34</a:t>
            </a:fld>
            <a:endParaRPr lang="en-GB"/>
          </a:p>
        </p:txBody>
      </p:sp>
    </p:spTree>
    <p:extLst>
      <p:ext uri="{BB962C8B-B14F-4D97-AF65-F5344CB8AC3E}">
        <p14:creationId xmlns:p14="http://schemas.microsoft.com/office/powerpoint/2010/main" val="365375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27571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99101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749985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1884302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73544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1724374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87052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en-US"/>
              <a:t>Jonas Mayer (TUM) | 13.07.2016 | A Metric for Hand Comfort/Discomfort Evaluation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en-US" noProof="0"/>
              <a:t>Jonas Mayer (TUM) | 13.07.2016 | A Metric for Hand Comfort/Discomfort Evaluation</a:t>
            </a:r>
            <a:endParaRPr lang="de-DE" noProof="0"/>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en-US"/>
              <a:t>Jonas Mayer (TUM) | 13.07.2016 | A Metric for Hand Comfort/Discomfort Evaluation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en-US"/>
              <a:t>Jonas Mayer (TUM) | 13.07.2016 | A Metric for Hand Comfort/Discomfort Evaluation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en-US"/>
              <a:t>Jonas Mayer (TUM) | 13.07.2016 | A Metric for Hand Comfort/Discomfort Evaluation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en-US"/>
              <a:t>Jonas Mayer (TUM) | 13.07.2016 | A Metric for Hand Comfort/Discomfort Evaluation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en-US"/>
              <a:t>Jonas Mayer (TUM) | 13.07.2016 | A Metric for Hand Comfort/Discomfort Evaluation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en-US"/>
              <a:t>Jonas Mayer (TUM) | 13.07.2016 | A Metric for Hand Comfort/Discomfort Evaluation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en-US"/>
              <a:t>Jonas Mayer (TUM) | 13.07.2016 | A Metric for Hand Comfort/Discomfort Evaluation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en-US" noProof="0"/>
              <a:t>Jonas Mayer (TUM) | 13.07.2016 | A Metric for Hand Comfort/Discomfort Evaluation</a:t>
            </a:r>
            <a:endParaRPr lang="de-DE" noProof="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en-US" noProof="0"/>
              <a:t>Jonas Mayer (TUM) | 13.07.2016 | A Metric for Hand Comfort/Discomfort Evaluation</a:t>
            </a:r>
            <a:endParaRPr lang="de-DE" noProof="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en-US"/>
              <a:t>Jonas Mayer (TUM) | 13.07.2016 | A Metric for Hand Comfort/Discomfort Evaluation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en-US"/>
              <a:t>Jonas Mayer (TUM) | 13.07.2016 | A Metric for Hand Comfort/Discomfort Evaluation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en-US"/>
              <a:t>Jonas Mayer (TUM) | 13.07.2016 | A Metric for Hand Comfort/Discomfort Evaluation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en-US"/>
              <a:t>Jonas Mayer (TUM) | 13.07.2016 | A Metric for Hand Comfort/Discomfort Evaluation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en-US"/>
              <a:t>Jonas Mayer (TUM) | 13.07.2016 | A Metric for Hand Comfort/Discomfort Evaluation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en-US"/>
              <a:t>Jonas Mayer (TUM) | 13.07.2016 | A Metric for Hand Comfort/Discomfort Evaluation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en-US" b="1" dirty="0"/>
              <a:t>A Metric for Hand Comfort/Discomfort Evaluation</a:t>
            </a:r>
            <a:br>
              <a:rPr lang="en-US" b="1" dirty="0"/>
            </a:br>
            <a:r>
              <a:rPr lang="en-US" dirty="0"/>
              <a:t>Towards Expressivity in Spatial Control</a:t>
            </a:r>
            <a:endParaRPr lang="de-DE" dirty="0"/>
          </a:p>
        </p:txBody>
      </p:sp>
      <p:sp>
        <p:nvSpPr>
          <p:cNvPr id="3" name="Inhaltsplatzhalter 2"/>
          <p:cNvSpPr>
            <a:spLocks noGrp="1"/>
          </p:cNvSpPr>
          <p:nvPr>
            <p:ph idx="10"/>
          </p:nvPr>
        </p:nvSpPr>
        <p:spPr/>
        <p:txBody>
          <a:bodyPr/>
          <a:lstStyle/>
          <a:p>
            <a:r>
              <a:rPr lang="de-DE" dirty="0"/>
              <a:t>Bachelor Thesis </a:t>
            </a:r>
            <a:r>
              <a:rPr lang="en-US" dirty="0"/>
              <a:t>Presentation</a:t>
            </a:r>
          </a:p>
          <a:p>
            <a:endParaRPr lang="en-US" dirty="0"/>
          </a:p>
          <a:p>
            <a:r>
              <a:rPr lang="en-US" dirty="0"/>
              <a:t>Jonas Mayer</a:t>
            </a:r>
          </a:p>
          <a:p>
            <a:r>
              <a:rPr lang="en-US" dirty="0" err="1"/>
              <a:t>Garching</a:t>
            </a:r>
            <a:r>
              <a:rPr lang="en-US" dirty="0"/>
              <a:t>, July 13th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a:lnSpc>
                <a:spcPct val="150000"/>
              </a:lnSpc>
            </a:pPr>
            <a:r>
              <a:rPr lang="en-US" sz="2600" b="1" dirty="0">
                <a:solidFill>
                  <a:srgbClr val="568FD2"/>
                </a:solidFill>
              </a:rPr>
              <a:t>Deviation from Range of Rest Posture (RRP)</a:t>
            </a:r>
          </a:p>
          <a:p>
            <a:pPr>
              <a:lnSpc>
                <a:spcPct val="150000"/>
              </a:lnSpc>
            </a:pPr>
            <a:r>
              <a:rPr lang="en-US" sz="2200" dirty="0" err="1"/>
              <a:t>Apostolico</a:t>
            </a:r>
            <a:r>
              <a:rPr lang="en-US" sz="2200" dirty="0"/>
              <a:t> et al:</a:t>
            </a:r>
          </a:p>
          <a:p>
            <a:pPr marL="342900" indent="-342900">
              <a:lnSpc>
                <a:spcPct val="150000"/>
              </a:lnSpc>
              <a:buFont typeface="Arial" panose="020B0604020202020204" pitchFamily="34" charset="0"/>
              <a:buChar char="•"/>
            </a:pPr>
            <a:r>
              <a:rPr lang="en-US" sz="2200" dirty="0"/>
              <a:t>Every joint has a rest posture</a:t>
            </a:r>
          </a:p>
          <a:p>
            <a:pPr marL="342900" indent="-342900">
              <a:lnSpc>
                <a:spcPct val="150000"/>
              </a:lnSpc>
              <a:buFont typeface="Arial" panose="020B0604020202020204" pitchFamily="34" charset="0"/>
              <a:buChar char="•"/>
            </a:pPr>
            <a:r>
              <a:rPr lang="en-US" sz="2200" dirty="0"/>
              <a:t>When in the rest posture, maximum comfort is perceived</a:t>
            </a:r>
          </a:p>
          <a:p>
            <a:pPr marL="519113" lvl="1" indent="-342900">
              <a:lnSpc>
                <a:spcPct val="150000"/>
              </a:lnSpc>
              <a:buFont typeface="Arial" panose="020B0604020202020204" pitchFamily="34" charset="0"/>
              <a:buChar char="→"/>
            </a:pPr>
            <a:r>
              <a:rPr lang="en-US" sz="2200" dirty="0"/>
              <a:t>Deviation from rest posture should decrease comfort</a:t>
            </a:r>
          </a:p>
          <a:p>
            <a:pPr marL="342900" indent="-342900">
              <a:lnSpc>
                <a:spcPct val="150000"/>
              </a:lnSpc>
              <a:buFont typeface="Arial" panose="020B0604020202020204" pitchFamily="34" charset="0"/>
              <a:buChar char="•"/>
            </a:pPr>
            <a:r>
              <a:rPr lang="en-US" sz="2200" dirty="0"/>
              <a:t>Due to anatomical differences: look at Range of Rest Posture</a:t>
            </a:r>
          </a:p>
          <a:p>
            <a:pPr marL="342900" indent="-342900">
              <a:lnSpc>
                <a:spcPct val="150000"/>
              </a:lnSpc>
              <a:buFont typeface="Arial" panose="020B0604020202020204" pitchFamily="34" charset="0"/>
              <a:buChar char="•"/>
            </a:pPr>
            <a:r>
              <a:rPr lang="en-US" sz="2200" dirty="0"/>
              <a:t>In our case: look at the RRPs for all hand joints</a:t>
            </a:r>
          </a:p>
          <a:p>
            <a:pPr>
              <a:lnSpc>
                <a:spcPct val="150000"/>
              </a:lnSpc>
            </a:pPr>
            <a:endParaRPr lang="en-US" sz="2600" b="1" dirty="0">
              <a:solidFill>
                <a:srgbClr val="568FD2"/>
              </a:solidFill>
            </a:endParaRPr>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2.2 Hand Comfort/Discomfort Components</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274614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850069" cy="4699572"/>
          </a:xfrm>
        </p:spPr>
        <p:txBody>
          <a:bodyPr/>
          <a:lstStyle/>
          <a:p>
            <a:pPr>
              <a:lnSpc>
                <a:spcPct val="150000"/>
              </a:lnSpc>
            </a:pPr>
            <a:r>
              <a:rPr lang="en-US" sz="2600" b="1" dirty="0">
                <a:solidFill>
                  <a:srgbClr val="568FD2"/>
                </a:solidFill>
              </a:rPr>
              <a:t>Inter Finger Angles (IFA)</a:t>
            </a:r>
          </a:p>
          <a:p>
            <a:pPr>
              <a:lnSpc>
                <a:spcPct val="150000"/>
              </a:lnSpc>
            </a:pPr>
            <a:r>
              <a:rPr lang="en-US" sz="2200" dirty="0"/>
              <a:t>Complex Hand Anatomy:</a:t>
            </a:r>
          </a:p>
          <a:p>
            <a:pPr marL="342900" indent="-342900">
              <a:lnSpc>
                <a:spcPct val="150000"/>
              </a:lnSpc>
              <a:buFont typeface="Arial" panose="020B0604020202020204" pitchFamily="34" charset="0"/>
              <a:buChar char="•"/>
            </a:pPr>
            <a:r>
              <a:rPr lang="en-US" sz="2200" dirty="0"/>
              <a:t>Finger </a:t>
            </a:r>
            <a:r>
              <a:rPr lang="en-US" sz="2200" dirty="0" err="1"/>
              <a:t>extendors</a:t>
            </a:r>
            <a:r>
              <a:rPr lang="en-US" sz="2200" dirty="0"/>
              <a:t> and flexors share same muscles</a:t>
            </a:r>
          </a:p>
          <a:p>
            <a:pPr marL="342900" indent="-342900">
              <a:lnSpc>
                <a:spcPct val="150000"/>
              </a:lnSpc>
              <a:buFont typeface="Arial" panose="020B0604020202020204" pitchFamily="34" charset="0"/>
              <a:buChar char="•"/>
            </a:pPr>
            <a:r>
              <a:rPr lang="en-US" sz="2200" dirty="0"/>
              <a:t>Inter-finger tendons</a:t>
            </a:r>
          </a:p>
          <a:p>
            <a:pPr marL="519113" lvl="1" indent="-342900">
              <a:lnSpc>
                <a:spcPct val="150000"/>
              </a:lnSpc>
              <a:buFont typeface="Arial" panose="020B0604020202020204" pitchFamily="34" charset="0"/>
              <a:buChar char="→"/>
            </a:pPr>
            <a:r>
              <a:rPr lang="en-US" sz="2200" dirty="0"/>
              <a:t>Individual finger movement limited</a:t>
            </a:r>
          </a:p>
          <a:p>
            <a:pPr marL="342900" indent="-342900">
              <a:lnSpc>
                <a:spcPct val="150000"/>
              </a:lnSpc>
              <a:buFont typeface="Arial" panose="020B0604020202020204" pitchFamily="34" charset="0"/>
              <a:buChar char="•"/>
            </a:pPr>
            <a:r>
              <a:rPr lang="en-US" sz="2200" dirty="0"/>
              <a:t>High inter finger angle differences create stress on tendons, muscles</a:t>
            </a:r>
          </a:p>
          <a:p>
            <a:pPr marL="519113" lvl="1" indent="-342900">
              <a:lnSpc>
                <a:spcPct val="150000"/>
              </a:lnSpc>
              <a:buFont typeface="Arial" panose="020B0604020202020204" pitchFamily="34" charset="0"/>
              <a:buChar char="→"/>
            </a:pPr>
            <a:r>
              <a:rPr lang="en-US" sz="2200" dirty="0"/>
              <a:t>Discomfort</a:t>
            </a:r>
          </a:p>
          <a:p>
            <a:pPr marL="342900" indent="-342900">
              <a:lnSpc>
                <a:spcPct val="150000"/>
              </a:lnSpc>
              <a:buFont typeface="Arial" panose="020B0604020202020204" pitchFamily="34" charset="0"/>
              <a:buChar char="•"/>
            </a:pPr>
            <a:endParaRPr lang="de-DE" sz="2200" dirty="0"/>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2.2 Hand Comfort/Discomfort Components</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268518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8" cy="4699572"/>
          </a:xfrm>
        </p:spPr>
        <p:txBody>
          <a:bodyPr/>
          <a:lstStyle/>
          <a:p>
            <a:pPr>
              <a:lnSpc>
                <a:spcPct val="150000"/>
              </a:lnSpc>
            </a:pPr>
            <a:r>
              <a:rPr lang="en-US" sz="2600" b="1" dirty="0">
                <a:solidFill>
                  <a:srgbClr val="568FD2"/>
                </a:solidFill>
              </a:rPr>
              <a:t>Finger Hyperextension (HE)</a:t>
            </a:r>
          </a:p>
          <a:p>
            <a:pPr marL="342900" indent="-342900">
              <a:lnSpc>
                <a:spcPct val="150000"/>
              </a:lnSpc>
              <a:buFont typeface="Arial" panose="020B0604020202020204" pitchFamily="34" charset="0"/>
              <a:buChar char="•"/>
            </a:pPr>
            <a:r>
              <a:rPr lang="de-DE" sz="2200" dirty="0" err="1"/>
              <a:t>LaViola</a:t>
            </a:r>
            <a:r>
              <a:rPr lang="de-DE" sz="2200" dirty="0"/>
              <a:t> et al. : </a:t>
            </a:r>
            <a:r>
              <a:rPr lang="en-US" sz="2200" dirty="0"/>
              <a:t>“[hyperextension] puts more strain on the [MCP] joints and tendons than the hand is accustomed to”</a:t>
            </a:r>
          </a:p>
          <a:p>
            <a:pPr marL="519113" lvl="1" indent="-342900">
              <a:lnSpc>
                <a:spcPct val="150000"/>
              </a:lnSpc>
              <a:buFont typeface="Arial" panose="020B0604020202020204" pitchFamily="34" charset="0"/>
              <a:buChar char="→"/>
            </a:pPr>
            <a:r>
              <a:rPr lang="en-US" sz="2200" dirty="0"/>
              <a:t>High stress on joints, tendons, muscles</a:t>
            </a:r>
          </a:p>
          <a:p>
            <a:pPr marL="519113" lvl="1" indent="-342900">
              <a:lnSpc>
                <a:spcPct val="150000"/>
              </a:lnSpc>
              <a:buFont typeface="Arial" panose="020B0604020202020204" pitchFamily="34" charset="0"/>
              <a:buChar char="→"/>
            </a:pPr>
            <a:r>
              <a:rPr lang="en-US" sz="2200" dirty="0"/>
              <a:t>Discomfort</a:t>
            </a:r>
            <a:endParaRPr lang="de-DE" sz="2200" dirty="0"/>
          </a:p>
          <a:p>
            <a:pPr>
              <a:lnSpc>
                <a:spcPct val="150000"/>
              </a:lnSpc>
            </a:pPr>
            <a:endParaRPr lang="en-US" sz="2600" b="1" dirty="0">
              <a:solidFill>
                <a:srgbClr val="568FD2"/>
              </a:solidFill>
            </a:endParaRPr>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2.2 Hand Comfort/Discomfort Components</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381772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850069" cy="4699572"/>
          </a:xfrm>
        </p:spPr>
        <p:txBody>
          <a:bodyPr/>
          <a:lstStyle/>
          <a:p>
            <a:pPr>
              <a:lnSpc>
                <a:spcPct val="150000"/>
              </a:lnSpc>
            </a:pPr>
            <a:r>
              <a:rPr lang="en-US" sz="2600" b="1" dirty="0">
                <a:solidFill>
                  <a:srgbClr val="568FD2"/>
                </a:solidFill>
              </a:rPr>
              <a:t>Finger Abduction (FA)</a:t>
            </a:r>
          </a:p>
          <a:p>
            <a:pPr>
              <a:lnSpc>
                <a:spcPct val="150000"/>
              </a:lnSpc>
            </a:pPr>
            <a:r>
              <a:rPr lang="en-US" sz="2200" dirty="0"/>
              <a:t>Analog to hyperextension:</a:t>
            </a:r>
          </a:p>
          <a:p>
            <a:pPr marL="342900" indent="-342900">
              <a:lnSpc>
                <a:spcPct val="150000"/>
              </a:lnSpc>
              <a:buFont typeface="Arial" panose="020B0604020202020204" pitchFamily="34" charset="0"/>
              <a:buChar char="•"/>
            </a:pPr>
            <a:r>
              <a:rPr lang="en-US" sz="2200" dirty="0"/>
              <a:t>High abduction creates stress on joints, tendons, muscles, soft tissue</a:t>
            </a:r>
          </a:p>
          <a:p>
            <a:pPr marL="519113" lvl="1" indent="-342900">
              <a:lnSpc>
                <a:spcPct val="150000"/>
              </a:lnSpc>
              <a:buFont typeface="Arial" panose="020B0604020202020204" pitchFamily="34" charset="0"/>
              <a:buChar char="→"/>
            </a:pPr>
            <a:r>
              <a:rPr lang="en-US" sz="2200" dirty="0"/>
              <a:t>Discomfort </a:t>
            </a:r>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2.2 Hand Comfort/Discomfort Components</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46857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850069" cy="4699572"/>
          </a:xfrm>
        </p:spPr>
        <p:txBody>
          <a:bodyPr/>
          <a:lstStyle/>
          <a:p>
            <a:pPr>
              <a:lnSpc>
                <a:spcPct val="150000"/>
              </a:lnSpc>
            </a:pPr>
            <a:r>
              <a:rPr lang="en-US" sz="2600" b="1" dirty="0">
                <a:solidFill>
                  <a:srgbClr val="568FD2"/>
                </a:solidFill>
              </a:rPr>
              <a:t>Hand Model:</a:t>
            </a:r>
          </a:p>
          <a:p>
            <a:pPr>
              <a:lnSpc>
                <a:spcPct val="150000"/>
              </a:lnSpc>
            </a:pPr>
            <a:r>
              <a:rPr lang="en-US" sz="2000" dirty="0"/>
              <a:t>21 DOF Angle Based Hand</a:t>
            </a:r>
          </a:p>
          <a:p>
            <a:pPr marL="342900" indent="-342900">
              <a:lnSpc>
                <a:spcPct val="150000"/>
              </a:lnSpc>
              <a:buFont typeface="Arial" panose="020B0604020202020204" pitchFamily="34" charset="0"/>
              <a:buChar char="→"/>
            </a:pPr>
            <a:r>
              <a:rPr lang="en-US" sz="2000" dirty="0"/>
              <a:t>Interpret Hand as a vector of length 21</a:t>
            </a:r>
          </a:p>
          <a:p>
            <a:pPr>
              <a:lnSpc>
                <a:spcPct val="150000"/>
              </a:lnSpc>
            </a:pPr>
            <a:r>
              <a:rPr lang="en-US" sz="2600" b="1" dirty="0">
                <a:solidFill>
                  <a:srgbClr val="568FD2"/>
                </a:solidFill>
              </a:rPr>
              <a:t>In  Theory:</a:t>
            </a:r>
          </a:p>
          <a:p>
            <a:pPr marL="342900" indent="-342900">
              <a:lnSpc>
                <a:spcPct val="150000"/>
              </a:lnSpc>
              <a:buFont typeface="Arial" panose="020B0604020202020204" pitchFamily="34" charset="0"/>
              <a:buChar char="•"/>
            </a:pPr>
            <a:r>
              <a:rPr lang="en-US" sz="2000" dirty="0"/>
              <a:t>There is a RRP for each DOF</a:t>
            </a:r>
          </a:p>
          <a:p>
            <a:pPr marL="519113" lvl="1" indent="-342900">
              <a:lnSpc>
                <a:spcPct val="150000"/>
              </a:lnSpc>
              <a:buFont typeface="Arial" panose="020B0604020202020204" pitchFamily="34" charset="0"/>
              <a:buChar char="→"/>
            </a:pPr>
            <a:r>
              <a:rPr lang="en-US" sz="2000" dirty="0"/>
              <a:t>Identify RRP for each DOF</a:t>
            </a:r>
          </a:p>
          <a:p>
            <a:pPr marL="519113" lvl="1" indent="-342900">
              <a:lnSpc>
                <a:spcPct val="150000"/>
              </a:lnSpc>
              <a:buFont typeface="Arial" panose="020B0604020202020204" pitchFamily="34" charset="0"/>
              <a:buChar char="→"/>
            </a:pPr>
            <a:r>
              <a:rPr lang="en-US" sz="2000" dirty="0"/>
              <a:t>For a particular hand posture, add up the distances to the RPP for each joint</a:t>
            </a:r>
          </a:p>
        </p:txBody>
      </p:sp>
      <p:sp>
        <p:nvSpPr>
          <p:cNvPr id="5" name="Titel 4"/>
          <p:cNvSpPr>
            <a:spLocks noGrp="1"/>
          </p:cNvSpPr>
          <p:nvPr>
            <p:ph type="title"/>
          </p:nvPr>
        </p:nvSpPr>
        <p:spPr>
          <a:xfrm>
            <a:off x="319090" y="994334"/>
            <a:ext cx="8508999" cy="410369"/>
          </a:xfrm>
        </p:spPr>
        <p:txBody>
          <a:bodyPr/>
          <a:lstStyle/>
          <a:p>
            <a:r>
              <a:rPr lang="en-US" sz="2800" b="1" dirty="0">
                <a:solidFill>
                  <a:schemeClr val="bg2"/>
                </a:solidFill>
              </a:rPr>
              <a:t>2.3 Concrete Implementation: RRP Metric Comp.</a:t>
            </a:r>
          </a:p>
        </p:txBody>
      </p:sp>
      <p:sp>
        <p:nvSpPr>
          <p:cNvPr id="7" name="Abgerundetes Rechteck 6"/>
          <p:cNvSpPr/>
          <p:nvPr/>
        </p:nvSpPr>
        <p:spPr>
          <a:xfrm>
            <a:off x="6512767" y="3965510"/>
            <a:ext cx="1950098" cy="227666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cxnSp>
        <p:nvCxnSpPr>
          <p:cNvPr id="29" name="Gerader Verbinder 28"/>
          <p:cNvCxnSpPr/>
          <p:nvPr/>
        </p:nvCxnSpPr>
        <p:spPr>
          <a:xfrm flipH="1">
            <a:off x="6669551"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flipH="1" flipV="1">
            <a:off x="6545549"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18" name="Flussdiagramm: Verbindungsstelle 17"/>
          <p:cNvSpPr/>
          <p:nvPr/>
        </p:nvSpPr>
        <p:spPr>
          <a:xfrm>
            <a:off x="6602473"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1</a:t>
            </a:r>
          </a:p>
        </p:txBody>
      </p:sp>
      <p:sp>
        <p:nvSpPr>
          <p:cNvPr id="11" name="Flussdiagramm: Verbindungsstelle 10"/>
          <p:cNvSpPr/>
          <p:nvPr/>
        </p:nvSpPr>
        <p:spPr>
          <a:xfrm>
            <a:off x="6453551"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p>
        </p:txBody>
      </p:sp>
      <p:cxnSp>
        <p:nvCxnSpPr>
          <p:cNvPr id="43" name="Gerader Verbinder 42"/>
          <p:cNvCxnSpPr/>
          <p:nvPr/>
        </p:nvCxnSpPr>
        <p:spPr>
          <a:xfrm flipH="1">
            <a:off x="7175994"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44" name="Gerader Verbinder 43"/>
          <p:cNvCxnSpPr/>
          <p:nvPr/>
        </p:nvCxnSpPr>
        <p:spPr>
          <a:xfrm flipH="1" flipV="1">
            <a:off x="7051992"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45" name="Flussdiagramm: Verbindungsstelle 44"/>
          <p:cNvSpPr/>
          <p:nvPr/>
        </p:nvSpPr>
        <p:spPr>
          <a:xfrm>
            <a:off x="7108916"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1</a:t>
            </a:r>
          </a:p>
        </p:txBody>
      </p:sp>
      <p:sp>
        <p:nvSpPr>
          <p:cNvPr id="47" name="Flussdiagramm: Verbindungsstelle 46"/>
          <p:cNvSpPr/>
          <p:nvPr/>
        </p:nvSpPr>
        <p:spPr>
          <a:xfrm>
            <a:off x="6959994"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p>
        </p:txBody>
      </p:sp>
      <p:cxnSp>
        <p:nvCxnSpPr>
          <p:cNvPr id="48" name="Gerader Verbinder 47"/>
          <p:cNvCxnSpPr/>
          <p:nvPr/>
        </p:nvCxnSpPr>
        <p:spPr>
          <a:xfrm flipH="1">
            <a:off x="7682437"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49" name="Gerader Verbinder 48"/>
          <p:cNvCxnSpPr/>
          <p:nvPr/>
        </p:nvCxnSpPr>
        <p:spPr>
          <a:xfrm flipH="1" flipV="1">
            <a:off x="7558435"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50" name="Flussdiagramm: Verbindungsstelle 49"/>
          <p:cNvSpPr/>
          <p:nvPr/>
        </p:nvSpPr>
        <p:spPr>
          <a:xfrm>
            <a:off x="7615359"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1</a:t>
            </a:r>
          </a:p>
        </p:txBody>
      </p:sp>
      <p:sp>
        <p:nvSpPr>
          <p:cNvPr id="52" name="Flussdiagramm: Verbindungsstelle 51"/>
          <p:cNvSpPr/>
          <p:nvPr/>
        </p:nvSpPr>
        <p:spPr>
          <a:xfrm>
            <a:off x="7466437"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p>
        </p:txBody>
      </p:sp>
      <p:cxnSp>
        <p:nvCxnSpPr>
          <p:cNvPr id="53" name="Gerader Verbinder 52"/>
          <p:cNvCxnSpPr/>
          <p:nvPr/>
        </p:nvCxnSpPr>
        <p:spPr>
          <a:xfrm flipH="1">
            <a:off x="8188880"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54" name="Gerader Verbinder 53"/>
          <p:cNvCxnSpPr/>
          <p:nvPr/>
        </p:nvCxnSpPr>
        <p:spPr>
          <a:xfrm flipH="1" flipV="1">
            <a:off x="8064878"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55" name="Flussdiagramm: Verbindungsstelle 54"/>
          <p:cNvSpPr/>
          <p:nvPr/>
        </p:nvSpPr>
        <p:spPr>
          <a:xfrm>
            <a:off x="8121802"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1</a:t>
            </a:r>
          </a:p>
        </p:txBody>
      </p:sp>
      <p:sp>
        <p:nvSpPr>
          <p:cNvPr id="57" name="Flussdiagramm: Verbindungsstelle 56"/>
          <p:cNvSpPr/>
          <p:nvPr/>
        </p:nvSpPr>
        <p:spPr>
          <a:xfrm>
            <a:off x="7972880"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p>
        </p:txBody>
      </p:sp>
      <p:cxnSp>
        <p:nvCxnSpPr>
          <p:cNvPr id="58" name="Gerader Verbinder 57"/>
          <p:cNvCxnSpPr/>
          <p:nvPr/>
        </p:nvCxnSpPr>
        <p:spPr>
          <a:xfrm flipH="1" flipV="1">
            <a:off x="6292328" y="1850076"/>
            <a:ext cx="310145" cy="444534"/>
          </a:xfrm>
          <a:prstGeom prst="line">
            <a:avLst/>
          </a:prstGeom>
        </p:spPr>
        <p:style>
          <a:lnRef idx="2">
            <a:schemeClr val="dk1"/>
          </a:lnRef>
          <a:fillRef idx="0">
            <a:schemeClr val="dk1"/>
          </a:fillRef>
          <a:effectRef idx="1">
            <a:schemeClr val="dk1"/>
          </a:effectRef>
          <a:fontRef idx="minor">
            <a:schemeClr val="tx1"/>
          </a:fontRef>
        </p:style>
      </p:cxnSp>
      <p:cxnSp>
        <p:nvCxnSpPr>
          <p:cNvPr id="60" name="Gerader Verbinder 59"/>
          <p:cNvCxnSpPr/>
          <p:nvPr/>
        </p:nvCxnSpPr>
        <p:spPr>
          <a:xfrm flipH="1" flipV="1">
            <a:off x="6793558" y="1834942"/>
            <a:ext cx="310145" cy="444534"/>
          </a:xfrm>
          <a:prstGeom prst="line">
            <a:avLst/>
          </a:prstGeom>
        </p:spPr>
        <p:style>
          <a:lnRef idx="2">
            <a:schemeClr val="dk1"/>
          </a:lnRef>
          <a:fillRef idx="0">
            <a:schemeClr val="dk1"/>
          </a:fillRef>
          <a:effectRef idx="1">
            <a:schemeClr val="dk1"/>
          </a:effectRef>
          <a:fontRef idx="minor">
            <a:schemeClr val="tx1"/>
          </a:fontRef>
        </p:style>
      </p:cxnSp>
      <p:cxnSp>
        <p:nvCxnSpPr>
          <p:cNvPr id="61" name="Gerader Verbinder 60"/>
          <p:cNvCxnSpPr/>
          <p:nvPr/>
        </p:nvCxnSpPr>
        <p:spPr>
          <a:xfrm flipH="1" flipV="1">
            <a:off x="7294788" y="1819808"/>
            <a:ext cx="310145" cy="444534"/>
          </a:xfrm>
          <a:prstGeom prst="line">
            <a:avLst/>
          </a:prstGeom>
        </p:spPr>
        <p:style>
          <a:lnRef idx="2">
            <a:schemeClr val="dk1"/>
          </a:lnRef>
          <a:fillRef idx="0">
            <a:schemeClr val="dk1"/>
          </a:fillRef>
          <a:effectRef idx="1">
            <a:schemeClr val="dk1"/>
          </a:effectRef>
          <a:fontRef idx="minor">
            <a:schemeClr val="tx1"/>
          </a:fontRef>
        </p:style>
      </p:cxnSp>
      <p:cxnSp>
        <p:nvCxnSpPr>
          <p:cNvPr id="62" name="Gerader Verbinder 61"/>
          <p:cNvCxnSpPr/>
          <p:nvPr/>
        </p:nvCxnSpPr>
        <p:spPr>
          <a:xfrm flipH="1" flipV="1">
            <a:off x="7796018" y="1804674"/>
            <a:ext cx="310145" cy="444534"/>
          </a:xfrm>
          <a:prstGeom prst="line">
            <a:avLst/>
          </a:prstGeom>
        </p:spPr>
        <p:style>
          <a:lnRef idx="2">
            <a:schemeClr val="dk1"/>
          </a:lnRef>
          <a:fillRef idx="0">
            <a:schemeClr val="dk1"/>
          </a:fillRef>
          <a:effectRef idx="1">
            <a:schemeClr val="dk1"/>
          </a:effectRef>
          <a:fontRef idx="minor">
            <a:schemeClr val="tx1"/>
          </a:fontRef>
        </p:style>
      </p:cxnSp>
      <p:sp>
        <p:nvSpPr>
          <p:cNvPr id="22" name="Flussdiagramm: Verbindungsstelle 21"/>
          <p:cNvSpPr/>
          <p:nvPr/>
        </p:nvSpPr>
        <p:spPr>
          <a:xfrm>
            <a:off x="6369612"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1</a:t>
            </a:r>
          </a:p>
        </p:txBody>
      </p:sp>
      <p:sp>
        <p:nvSpPr>
          <p:cNvPr id="46" name="Flussdiagramm: Verbindungsstelle 45"/>
          <p:cNvSpPr/>
          <p:nvPr/>
        </p:nvSpPr>
        <p:spPr>
          <a:xfrm>
            <a:off x="6876055"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1</a:t>
            </a:r>
          </a:p>
        </p:txBody>
      </p:sp>
      <p:sp>
        <p:nvSpPr>
          <p:cNvPr id="51" name="Flussdiagramm: Verbindungsstelle 50"/>
          <p:cNvSpPr/>
          <p:nvPr/>
        </p:nvSpPr>
        <p:spPr>
          <a:xfrm>
            <a:off x="7382498"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1</a:t>
            </a:r>
          </a:p>
        </p:txBody>
      </p:sp>
      <p:sp>
        <p:nvSpPr>
          <p:cNvPr id="56" name="Flussdiagramm: Verbindungsstelle 55"/>
          <p:cNvSpPr/>
          <p:nvPr/>
        </p:nvSpPr>
        <p:spPr>
          <a:xfrm>
            <a:off x="7888941"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1</a:t>
            </a:r>
          </a:p>
        </p:txBody>
      </p:sp>
      <p:cxnSp>
        <p:nvCxnSpPr>
          <p:cNvPr id="64" name="Gerader Verbinder 63"/>
          <p:cNvCxnSpPr/>
          <p:nvPr/>
        </p:nvCxnSpPr>
        <p:spPr>
          <a:xfrm flipH="1" flipV="1">
            <a:off x="5762780" y="4668416"/>
            <a:ext cx="740453" cy="1377233"/>
          </a:xfrm>
          <a:prstGeom prst="line">
            <a:avLst/>
          </a:prstGeom>
        </p:spPr>
        <p:style>
          <a:lnRef idx="2">
            <a:schemeClr val="dk1"/>
          </a:lnRef>
          <a:fillRef idx="0">
            <a:schemeClr val="dk1"/>
          </a:fillRef>
          <a:effectRef idx="1">
            <a:schemeClr val="dk1"/>
          </a:effectRef>
          <a:fontRef idx="minor">
            <a:schemeClr val="tx1"/>
          </a:fontRef>
        </p:style>
      </p:cxnSp>
      <p:cxnSp>
        <p:nvCxnSpPr>
          <p:cNvPr id="66" name="Gerader Verbinder 65"/>
          <p:cNvCxnSpPr/>
          <p:nvPr/>
        </p:nvCxnSpPr>
        <p:spPr>
          <a:xfrm>
            <a:off x="5546780" y="3895974"/>
            <a:ext cx="222605" cy="786302"/>
          </a:xfrm>
          <a:prstGeom prst="line">
            <a:avLst/>
          </a:prstGeom>
        </p:spPr>
        <p:style>
          <a:lnRef idx="2">
            <a:schemeClr val="dk1"/>
          </a:lnRef>
          <a:fillRef idx="0">
            <a:schemeClr val="dk1"/>
          </a:fillRef>
          <a:effectRef idx="1">
            <a:schemeClr val="dk1"/>
          </a:effectRef>
          <a:fontRef idx="minor">
            <a:schemeClr val="tx1"/>
          </a:fontRef>
        </p:style>
      </p:cxnSp>
      <p:cxnSp>
        <p:nvCxnSpPr>
          <p:cNvPr id="68" name="Gerader Verbinder 67"/>
          <p:cNvCxnSpPr/>
          <p:nvPr/>
        </p:nvCxnSpPr>
        <p:spPr>
          <a:xfrm flipV="1">
            <a:off x="5536656" y="3336787"/>
            <a:ext cx="0" cy="515576"/>
          </a:xfrm>
          <a:prstGeom prst="line">
            <a:avLst/>
          </a:prstGeom>
        </p:spPr>
        <p:style>
          <a:lnRef idx="2">
            <a:schemeClr val="dk1"/>
          </a:lnRef>
          <a:fillRef idx="0">
            <a:schemeClr val="dk1"/>
          </a:fillRef>
          <a:effectRef idx="1">
            <a:schemeClr val="dk1"/>
          </a:effectRef>
          <a:fontRef idx="minor">
            <a:schemeClr val="tx1"/>
          </a:fontRef>
        </p:style>
      </p:cxnSp>
      <p:sp>
        <p:nvSpPr>
          <p:cNvPr id="10" name="Flussdiagramm: Verbindungsstelle 9"/>
          <p:cNvSpPr/>
          <p:nvPr/>
        </p:nvSpPr>
        <p:spPr>
          <a:xfrm>
            <a:off x="6223518" y="5775649"/>
            <a:ext cx="540000" cy="540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3</a:t>
            </a:r>
          </a:p>
        </p:txBody>
      </p:sp>
      <p:sp>
        <p:nvSpPr>
          <p:cNvPr id="26" name="Flussdiagramm: Verbindungsstelle 25"/>
          <p:cNvSpPr/>
          <p:nvPr/>
        </p:nvSpPr>
        <p:spPr>
          <a:xfrm>
            <a:off x="5546780" y="445241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1</a:t>
            </a:r>
          </a:p>
        </p:txBody>
      </p:sp>
      <p:sp>
        <p:nvSpPr>
          <p:cNvPr id="27" name="Flussdiagramm: Verbindungsstelle 26"/>
          <p:cNvSpPr/>
          <p:nvPr/>
        </p:nvSpPr>
        <p:spPr>
          <a:xfrm>
            <a:off x="5337385" y="367997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1</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3161731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73741"/>
            <a:ext cx="8507918" cy="4699572"/>
          </a:xfrm>
        </p:spPr>
        <p:txBody>
          <a:bodyPr/>
          <a:lstStyle/>
          <a:p>
            <a:pPr>
              <a:lnSpc>
                <a:spcPct val="150000"/>
              </a:lnSpc>
            </a:pPr>
            <a:r>
              <a:rPr lang="en-US" sz="2600" b="1" dirty="0">
                <a:solidFill>
                  <a:srgbClr val="568FD2"/>
                </a:solidFill>
              </a:rPr>
              <a:t>For simplicity:</a:t>
            </a:r>
          </a:p>
          <a:p>
            <a:pPr marL="342900" indent="-342900">
              <a:lnSpc>
                <a:spcPct val="150000"/>
              </a:lnSpc>
              <a:buFont typeface="Arial" panose="020B0604020202020204" pitchFamily="34" charset="0"/>
              <a:buChar char="•"/>
            </a:pPr>
            <a:r>
              <a:rPr lang="en-US" sz="2200" dirty="0"/>
              <a:t>Define RRP for whole hand as a set of 50 relaxed hand postures</a:t>
            </a:r>
          </a:p>
          <a:p>
            <a:pPr marL="342900" indent="-342900">
              <a:lnSpc>
                <a:spcPct val="150000"/>
              </a:lnSpc>
              <a:buFont typeface="Arial" panose="020B0604020202020204" pitchFamily="34" charset="0"/>
              <a:buChar char="•"/>
            </a:pPr>
            <a:r>
              <a:rPr lang="en-US" sz="2200" dirty="0"/>
              <a:t>Calculate minimum Euclidian distance to RRP set for particular hand</a:t>
            </a:r>
          </a:p>
          <a:p>
            <a:pPr marL="519113" lvl="1" indent="-342900">
              <a:lnSpc>
                <a:spcPct val="150000"/>
              </a:lnSpc>
              <a:buFont typeface="Arial" panose="020B0604020202020204" pitchFamily="34" charset="0"/>
              <a:buChar char="→"/>
            </a:pPr>
            <a:r>
              <a:rPr lang="en-US" sz="2200" dirty="0"/>
              <a:t>Yields RRP component for whole hand</a:t>
            </a:r>
          </a:p>
          <a:p>
            <a:pPr marL="519113" lvl="1" indent="-342900">
              <a:lnSpc>
                <a:spcPct val="150000"/>
              </a:lnSpc>
              <a:buFont typeface="Arial" panose="020B0604020202020204" pitchFamily="34" charset="0"/>
              <a:buChar char="→"/>
            </a:pPr>
            <a:endParaRPr lang="en-US" sz="2200" dirty="0"/>
          </a:p>
          <a:p>
            <a:pPr marL="342900" indent="-342900">
              <a:lnSpc>
                <a:spcPct val="150000"/>
              </a:lnSpc>
              <a:buFont typeface="Arial" panose="020B0604020202020204" pitchFamily="34" charset="0"/>
              <a:buChar char="→"/>
            </a:pPr>
            <a:r>
              <a:rPr lang="en-US" sz="2200" dirty="0"/>
              <a:t>Metric value 0: maximum comfort</a:t>
            </a:r>
          </a:p>
          <a:p>
            <a:pPr marL="342900" indent="-342900">
              <a:lnSpc>
                <a:spcPct val="150000"/>
              </a:lnSpc>
              <a:buFont typeface="Arial" panose="020B0604020202020204" pitchFamily="34" charset="0"/>
              <a:buChar char="→"/>
            </a:pPr>
            <a:r>
              <a:rPr lang="en-US" sz="2200" dirty="0"/>
              <a:t>Perceived comfort decreases when metric value increases</a:t>
            </a:r>
          </a:p>
          <a:p>
            <a:pPr marL="519113" lvl="1" indent="-342900">
              <a:lnSpc>
                <a:spcPct val="150000"/>
              </a:lnSpc>
              <a:buFont typeface="Arial" panose="020B0604020202020204" pitchFamily="34" charset="0"/>
              <a:buChar char="→"/>
            </a:pPr>
            <a:endParaRPr lang="en-US" sz="2200" dirty="0"/>
          </a:p>
        </p:txBody>
      </p:sp>
      <p:sp>
        <p:nvSpPr>
          <p:cNvPr id="5" name="Titel 4"/>
          <p:cNvSpPr>
            <a:spLocks noGrp="1"/>
          </p:cNvSpPr>
          <p:nvPr>
            <p:ph type="title"/>
          </p:nvPr>
        </p:nvSpPr>
        <p:spPr>
          <a:xfrm>
            <a:off x="319090" y="994334"/>
            <a:ext cx="8508999" cy="410369"/>
          </a:xfrm>
        </p:spPr>
        <p:txBody>
          <a:bodyPr/>
          <a:lstStyle/>
          <a:p>
            <a:r>
              <a:rPr lang="en-US" sz="2800" b="1" dirty="0">
                <a:solidFill>
                  <a:schemeClr val="bg2"/>
                </a:solidFill>
              </a:rPr>
              <a:t>2.3 Concrete Implementation: RRP Metric Comp.</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84466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8" cy="4699572"/>
          </a:xfrm>
        </p:spPr>
        <p:txBody>
          <a:bodyPr/>
          <a:lstStyle/>
          <a:p>
            <a:pPr>
              <a:lnSpc>
                <a:spcPct val="150000"/>
              </a:lnSpc>
            </a:pPr>
            <a:r>
              <a:rPr lang="en-US" sz="2600" b="1" dirty="0">
                <a:solidFill>
                  <a:srgbClr val="568FD2"/>
                </a:solidFill>
              </a:rPr>
              <a:t>Naïve Metric</a:t>
            </a:r>
          </a:p>
          <a:p>
            <a:pPr marL="342900" indent="-342900">
              <a:lnSpc>
                <a:spcPct val="150000"/>
              </a:lnSpc>
              <a:buFont typeface="Arial" panose="020B0604020202020204" pitchFamily="34" charset="0"/>
              <a:buChar char="•"/>
            </a:pPr>
            <a:r>
              <a:rPr lang="en-US" sz="2200" dirty="0"/>
              <a:t>Add up metric components for whole hand</a:t>
            </a:r>
          </a:p>
          <a:p>
            <a:pPr marL="342900" indent="-342900">
              <a:lnSpc>
                <a:spcPct val="150000"/>
              </a:lnSpc>
              <a:buFont typeface="Arial" panose="020B0604020202020204" pitchFamily="34" charset="0"/>
              <a:buChar char="•"/>
            </a:pPr>
            <a:r>
              <a:rPr lang="en-US" sz="2200" dirty="0"/>
              <a:t>Weight components with estimated importance coefficients</a:t>
            </a:r>
          </a:p>
          <a:p>
            <a:pPr marL="342900" indent="-342900">
              <a:lnSpc>
                <a:spcPct val="150000"/>
              </a:lnSpc>
              <a:buFont typeface="Arial" panose="020B0604020202020204" pitchFamily="34" charset="0"/>
              <a:buChar char="•"/>
            </a:pPr>
            <a:r>
              <a:rPr lang="en-US" sz="2200" dirty="0"/>
              <a:t>Resulting metric: </a:t>
            </a:r>
          </a:p>
          <a:p>
            <a:pPr marL="519113" lvl="1" indent="-342900">
              <a:lnSpc>
                <a:spcPct val="150000"/>
              </a:lnSpc>
              <a:buFont typeface="Symbol" panose="05050102010706020507" pitchFamily="18" charset="2"/>
              <a:buChar char="-"/>
            </a:pPr>
            <a:r>
              <a:rPr lang="en-US" sz="2200" dirty="0"/>
              <a:t>Metric value = 0 → maximum comfort, minimum discomfort</a:t>
            </a:r>
          </a:p>
          <a:p>
            <a:pPr marL="519113" lvl="1" indent="-342900">
              <a:lnSpc>
                <a:spcPct val="150000"/>
              </a:lnSpc>
              <a:buFont typeface="Symbol" panose="05050102010706020507" pitchFamily="18" charset="2"/>
              <a:buChar char="-"/>
            </a:pPr>
            <a:r>
              <a:rPr lang="en-US" sz="2200" dirty="0"/>
              <a:t>Metric increases → comfort decreases, discomfort increases</a:t>
            </a:r>
            <a:endParaRPr lang="en-US" sz="2000" dirty="0"/>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2.4 Naïve &amp; Improved Metric</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204273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8" cy="4699572"/>
          </a:xfrm>
        </p:spPr>
        <p:txBody>
          <a:bodyPr/>
          <a:lstStyle/>
          <a:p>
            <a:pPr>
              <a:lnSpc>
                <a:spcPct val="150000"/>
              </a:lnSpc>
            </a:pPr>
            <a:r>
              <a:rPr lang="en-US" sz="2600" b="1" dirty="0">
                <a:solidFill>
                  <a:srgbClr val="568FD2"/>
                </a:solidFill>
              </a:rPr>
              <a:t>Improved Metric</a:t>
            </a:r>
          </a:p>
          <a:p>
            <a:pPr marL="342900" indent="-342900">
              <a:lnSpc>
                <a:spcPct val="150000"/>
              </a:lnSpc>
              <a:buFont typeface="Arial" panose="020B0604020202020204" pitchFamily="34" charset="0"/>
              <a:buChar char="•"/>
            </a:pPr>
            <a:r>
              <a:rPr lang="en-US" sz="2200" dirty="0"/>
              <a:t>Naïve Metric ignores anatomical differences of fingers</a:t>
            </a:r>
          </a:p>
          <a:p>
            <a:pPr marL="633413" lvl="1" indent="-457200">
              <a:lnSpc>
                <a:spcPct val="150000"/>
              </a:lnSpc>
              <a:buFont typeface="Arial" panose="020B0604020202020204" pitchFamily="34" charset="0"/>
              <a:buChar char="→"/>
            </a:pPr>
            <a:r>
              <a:rPr lang="en-US" sz="2200" dirty="0"/>
              <a:t>Compute the metric components for each finger, weight components differently</a:t>
            </a:r>
          </a:p>
          <a:p>
            <a:pPr marL="342900" indent="-342900">
              <a:lnSpc>
                <a:spcPct val="150000"/>
              </a:lnSpc>
              <a:buFont typeface="Arial" panose="020B0604020202020204" pitchFamily="34" charset="0"/>
              <a:buChar char="•"/>
            </a:pPr>
            <a:r>
              <a:rPr lang="en-US" sz="2200" dirty="0"/>
              <a:t>Problem: 17 coefficients hard to estimate</a:t>
            </a:r>
          </a:p>
          <a:p>
            <a:pPr marL="519113" lvl="1" indent="-342900">
              <a:lnSpc>
                <a:spcPct val="150000"/>
              </a:lnSpc>
              <a:buFont typeface="Arial" panose="020B0604020202020204" pitchFamily="34" charset="0"/>
              <a:buChar char="→"/>
            </a:pPr>
            <a:r>
              <a:rPr lang="en-US" sz="2200" dirty="0"/>
              <a:t>Collect data in user study</a:t>
            </a:r>
          </a:p>
          <a:p>
            <a:pPr marL="519113" lvl="1" indent="-342900">
              <a:lnSpc>
                <a:spcPct val="150000"/>
              </a:lnSpc>
              <a:buFont typeface="Arial" panose="020B0604020202020204" pitchFamily="34" charset="0"/>
              <a:buChar char="→"/>
            </a:pPr>
            <a:r>
              <a:rPr lang="en-US" sz="2200" dirty="0"/>
              <a:t>Use machine learning to find optimal coefficients</a:t>
            </a:r>
          </a:p>
          <a:p>
            <a:pPr>
              <a:lnSpc>
                <a:spcPct val="150000"/>
              </a:lnSpc>
            </a:pPr>
            <a:endParaRPr lang="de-DE" sz="2200" dirty="0"/>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2.4 Naïve &amp; Improved Metric</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30911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9090" y="994334"/>
            <a:ext cx="8508999" cy="2400657"/>
          </a:xfrm>
        </p:spPr>
        <p:txBody>
          <a:bodyPr/>
          <a:lstStyle/>
          <a:p>
            <a:pPr>
              <a:lnSpc>
                <a:spcPct val="150000"/>
              </a:lnSpc>
            </a:pPr>
            <a:r>
              <a:rPr lang="en-US" b="1" dirty="0"/>
              <a:t>3. Methodology</a:t>
            </a:r>
            <a:br>
              <a:rPr lang="en-US" dirty="0"/>
            </a:br>
            <a:br>
              <a:rPr lang="en-US" dirty="0"/>
            </a:br>
            <a:r>
              <a:rPr lang="en-US" sz="2200" dirty="0"/>
              <a:t>3.1 User Study</a:t>
            </a:r>
            <a:br>
              <a:rPr lang="en-US" sz="2200" dirty="0"/>
            </a:br>
            <a:r>
              <a:rPr lang="en-US" sz="2200" dirty="0"/>
              <a:t>3.2 Improving the Metric</a:t>
            </a:r>
          </a:p>
        </p:txBody>
      </p:sp>
      <p:sp>
        <p:nvSpPr>
          <p:cNvPr id="3" name="Fußzeilenplatzhalter 2"/>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2301540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4504701" cy="4699572"/>
          </a:xfrm>
        </p:spPr>
        <p:txBody>
          <a:bodyPr/>
          <a:lstStyle/>
          <a:p>
            <a:pPr>
              <a:lnSpc>
                <a:spcPct val="150000"/>
              </a:lnSpc>
            </a:pPr>
            <a:r>
              <a:rPr lang="en-US" sz="2600" b="1" dirty="0">
                <a:solidFill>
                  <a:srgbClr val="568FD2"/>
                </a:solidFill>
              </a:rPr>
              <a:t>Task 1: Hand Posture Rating</a:t>
            </a:r>
          </a:p>
          <a:p>
            <a:pPr marL="342900" indent="-342900">
              <a:lnSpc>
                <a:spcPct val="150000"/>
              </a:lnSpc>
              <a:buFont typeface="Arial" panose="020B0604020202020204" pitchFamily="34" charset="0"/>
              <a:buChar char="•"/>
            </a:pPr>
            <a:r>
              <a:rPr lang="en-US" sz="2000" dirty="0"/>
              <a:t>Show subject randomly generated hand posture</a:t>
            </a:r>
          </a:p>
          <a:p>
            <a:pPr marL="342900" indent="-342900">
              <a:lnSpc>
                <a:spcPct val="150000"/>
              </a:lnSpc>
              <a:buFont typeface="Arial" panose="020B0604020202020204" pitchFamily="34" charset="0"/>
              <a:buChar char="•"/>
            </a:pPr>
            <a:r>
              <a:rPr lang="en-US" sz="2000" dirty="0"/>
              <a:t>Subject has to mimic hand posture</a:t>
            </a:r>
          </a:p>
          <a:p>
            <a:pPr marL="342900" indent="-342900">
              <a:lnSpc>
                <a:spcPct val="150000"/>
              </a:lnSpc>
              <a:buFont typeface="Arial" panose="020B0604020202020204" pitchFamily="34" charset="0"/>
              <a:buChar char="•"/>
            </a:pPr>
            <a:r>
              <a:rPr lang="en-US" sz="2000" dirty="0"/>
              <a:t>Subject has to rate hand posture on a intuitive comfort/discomfort scale from 0 to 10</a:t>
            </a:r>
          </a:p>
          <a:p>
            <a:pPr marL="342900" indent="-342900">
              <a:lnSpc>
                <a:spcPct val="150000"/>
              </a:lnSpc>
              <a:buFont typeface="Arial" panose="020B0604020202020204" pitchFamily="34" charset="0"/>
              <a:buChar char="•"/>
            </a:pPr>
            <a:r>
              <a:rPr lang="en-US" sz="2000" dirty="0"/>
              <a:t>Beforehand: show relaxed and extremely uncomfortable hand posture for reference</a:t>
            </a:r>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3.1 User Study</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423847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577009"/>
            <a:ext cx="8508999" cy="4884751"/>
          </a:xfrm>
        </p:spPr>
        <p:txBody>
          <a:bodyPr/>
          <a:lstStyle/>
          <a:p>
            <a:pPr marL="457200" indent="-457200">
              <a:buFont typeface="+mj-lt"/>
              <a:buAutoNum type="arabicPeriod"/>
            </a:pPr>
            <a:r>
              <a:rPr lang="en-US" sz="2400" b="1" dirty="0">
                <a:solidFill>
                  <a:srgbClr val="568FD2"/>
                </a:solidFill>
              </a:rPr>
              <a:t>Introduction</a:t>
            </a:r>
          </a:p>
          <a:p>
            <a:pPr marL="457200" indent="-457200">
              <a:buFont typeface="+mj-lt"/>
              <a:buAutoNum type="arabicPeriod"/>
            </a:pPr>
            <a:r>
              <a:rPr lang="en-US" sz="2400" b="1" dirty="0">
                <a:solidFill>
                  <a:srgbClr val="568FD2"/>
                </a:solidFill>
              </a:rPr>
              <a:t>Our Comfort and Discomfort Metrics</a:t>
            </a:r>
          </a:p>
          <a:p>
            <a:pPr marL="457200" indent="-457200">
              <a:buFont typeface="+mj-lt"/>
              <a:buAutoNum type="arabicPeriod"/>
            </a:pPr>
            <a:r>
              <a:rPr lang="en-US" sz="2400" b="1" dirty="0">
                <a:solidFill>
                  <a:srgbClr val="568FD2"/>
                </a:solidFill>
              </a:rPr>
              <a:t>Methodology</a:t>
            </a:r>
          </a:p>
          <a:p>
            <a:pPr marL="457200" indent="-457200">
              <a:buFont typeface="+mj-lt"/>
              <a:buAutoNum type="arabicPeriod"/>
            </a:pPr>
            <a:r>
              <a:rPr lang="en-US" sz="2400" b="1" dirty="0">
                <a:solidFill>
                  <a:srgbClr val="568FD2"/>
                </a:solidFill>
              </a:rPr>
              <a:t>Results and Discussion</a:t>
            </a:r>
          </a:p>
          <a:p>
            <a:pPr marL="457200" indent="-457200">
              <a:buFont typeface="+mj-lt"/>
              <a:buAutoNum type="arabicPeriod"/>
            </a:pPr>
            <a:r>
              <a:rPr lang="en-US" sz="2400" b="1" dirty="0">
                <a:solidFill>
                  <a:srgbClr val="568FD2"/>
                </a:solidFill>
              </a:rPr>
              <a:t>Conclusion and Future Work</a:t>
            </a:r>
          </a:p>
        </p:txBody>
      </p:sp>
      <p:sp>
        <p:nvSpPr>
          <p:cNvPr id="3" name="Titel 2"/>
          <p:cNvSpPr>
            <a:spLocks noGrp="1"/>
          </p:cNvSpPr>
          <p:nvPr>
            <p:ph type="title"/>
          </p:nvPr>
        </p:nvSpPr>
        <p:spPr>
          <a:xfrm>
            <a:off x="319090" y="994334"/>
            <a:ext cx="8508999" cy="410369"/>
          </a:xfrm>
          <a:prstGeom prst="rect">
            <a:avLst/>
          </a:prstGeom>
        </p:spPr>
        <p:txBody>
          <a:bodyPr/>
          <a:lstStyle/>
          <a:p>
            <a:r>
              <a:rPr sz="3000" b="1" dirty="0">
                <a:solidFill>
                  <a:schemeClr val="bg2"/>
                </a:solidFill>
              </a:rPr>
              <a:t>Outline</a:t>
            </a:r>
            <a:endParaRPr lang="de-DE" sz="3000" b="1" dirty="0">
              <a:solidFill>
                <a:schemeClr val="bg2"/>
              </a:solidFill>
            </a:endParaRPr>
          </a:p>
        </p:txBody>
      </p:sp>
      <p:sp>
        <p:nvSpPr>
          <p:cNvPr id="8" name="Fußzeilenplatzhalter 7"/>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346216" cy="4699572"/>
          </a:xfrm>
        </p:spPr>
        <p:txBody>
          <a:bodyPr/>
          <a:lstStyle/>
          <a:p>
            <a:pPr>
              <a:lnSpc>
                <a:spcPct val="150000"/>
              </a:lnSpc>
            </a:pPr>
            <a:r>
              <a:rPr lang="en-US" sz="2600" b="1" dirty="0">
                <a:solidFill>
                  <a:srgbClr val="568FD2"/>
                </a:solidFill>
              </a:rPr>
              <a:t>Task 2: Target Shooting</a:t>
            </a:r>
          </a:p>
          <a:p>
            <a:pPr marL="342900" indent="-342900">
              <a:lnSpc>
                <a:spcPct val="150000"/>
              </a:lnSpc>
              <a:buFont typeface="Arial" panose="020B0604020202020204" pitchFamily="34" charset="0"/>
              <a:buChar char="•"/>
            </a:pPr>
            <a:r>
              <a:rPr lang="en-US" sz="2000" dirty="0"/>
              <a:t>Show subject randomly generated hand posture</a:t>
            </a:r>
          </a:p>
          <a:p>
            <a:pPr marL="342900" indent="-342900">
              <a:lnSpc>
                <a:spcPct val="150000"/>
              </a:lnSpc>
              <a:buFont typeface="Arial" panose="020B0604020202020204" pitchFamily="34" charset="0"/>
              <a:buChar char="•"/>
            </a:pPr>
            <a:r>
              <a:rPr lang="en-US" sz="2000" dirty="0"/>
              <a:t>Again mimic and rate</a:t>
            </a:r>
          </a:p>
          <a:p>
            <a:pPr marL="342900" indent="-342900">
              <a:lnSpc>
                <a:spcPct val="150000"/>
              </a:lnSpc>
              <a:buFont typeface="Arial" panose="020B0604020202020204" pitchFamily="34" charset="0"/>
              <a:buChar char="•"/>
            </a:pPr>
            <a:r>
              <a:rPr lang="en-US" sz="2000" dirty="0"/>
              <a:t>Subject has to perform target shooting test using that posture</a:t>
            </a:r>
          </a:p>
          <a:p>
            <a:pPr marL="342900" indent="-342900">
              <a:lnSpc>
                <a:spcPct val="150000"/>
              </a:lnSpc>
              <a:buFont typeface="Arial" panose="020B0604020202020204" pitchFamily="34" charset="0"/>
              <a:buChar char="•"/>
            </a:pPr>
            <a:r>
              <a:rPr lang="en-US" sz="2000" dirty="0"/>
              <a:t>Detect palm pose with ART</a:t>
            </a:r>
          </a:p>
          <a:p>
            <a:pPr marL="342900" indent="-342900">
              <a:lnSpc>
                <a:spcPct val="150000"/>
              </a:lnSpc>
              <a:buFont typeface="Arial" panose="020B0604020202020204" pitchFamily="34" charset="0"/>
              <a:buChar char="•"/>
            </a:pPr>
            <a:r>
              <a:rPr lang="en-US" sz="2000" dirty="0"/>
              <a:t>Track hand posture with Leap</a:t>
            </a:r>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3.1 User Study</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4082079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346216" cy="4699572"/>
          </a:xfrm>
        </p:spPr>
        <p:txBody>
          <a:bodyPr/>
          <a:lstStyle/>
          <a:p>
            <a:pPr>
              <a:lnSpc>
                <a:spcPct val="150000"/>
              </a:lnSpc>
            </a:pPr>
            <a:r>
              <a:rPr lang="en-US" sz="2600" b="1" dirty="0">
                <a:solidFill>
                  <a:srgbClr val="568FD2"/>
                </a:solidFill>
              </a:rPr>
              <a:t>Task 2 (contd.)</a:t>
            </a:r>
          </a:p>
          <a:p>
            <a:pPr marL="342900" indent="-342900">
              <a:lnSpc>
                <a:spcPct val="150000"/>
              </a:lnSpc>
              <a:buFont typeface="Arial" panose="020B0604020202020204" pitchFamily="34" charset="0"/>
              <a:buChar char="•"/>
            </a:pPr>
            <a:r>
              <a:rPr lang="en-US" sz="2000" dirty="0"/>
              <a:t>Total of 12 randomly sorted targets</a:t>
            </a:r>
          </a:p>
          <a:p>
            <a:pPr marL="342900" indent="-342900">
              <a:lnSpc>
                <a:spcPct val="150000"/>
              </a:lnSpc>
              <a:buFont typeface="Arial" panose="020B0604020202020204" pitchFamily="34" charset="0"/>
              <a:buChar char="•"/>
            </a:pPr>
            <a:r>
              <a:rPr lang="en-US" sz="2000" dirty="0"/>
              <a:t>Measure for performance: total task completion time</a:t>
            </a:r>
          </a:p>
          <a:p>
            <a:pPr marL="342900" indent="-342900">
              <a:lnSpc>
                <a:spcPct val="150000"/>
              </a:lnSpc>
              <a:buFont typeface="Arial" panose="020B0604020202020204" pitchFamily="34" charset="0"/>
              <a:buChar char="•"/>
            </a:pPr>
            <a:r>
              <a:rPr lang="en-US" sz="2000" dirty="0"/>
              <a:t>Logged Parameters: </a:t>
            </a:r>
          </a:p>
          <a:p>
            <a:pPr marL="519113" lvl="1" indent="-342900">
              <a:lnSpc>
                <a:spcPct val="150000"/>
              </a:lnSpc>
              <a:buFont typeface="Symbol" panose="05050102010706020507" pitchFamily="18" charset="2"/>
              <a:buChar char="-"/>
            </a:pPr>
            <a:r>
              <a:rPr lang="en-US" sz="2000" dirty="0"/>
              <a:t>User Rating</a:t>
            </a:r>
          </a:p>
          <a:p>
            <a:pPr marL="519113" lvl="1" indent="-342900">
              <a:lnSpc>
                <a:spcPct val="150000"/>
              </a:lnSpc>
              <a:buFont typeface="Symbol" panose="05050102010706020507" pitchFamily="18" charset="2"/>
              <a:buChar char="-"/>
            </a:pPr>
            <a:r>
              <a:rPr lang="en-US" sz="2000" dirty="0"/>
              <a:t>Comfort/Discomfort Components</a:t>
            </a:r>
          </a:p>
          <a:p>
            <a:pPr marL="519113" lvl="1" indent="-342900">
              <a:lnSpc>
                <a:spcPct val="150000"/>
              </a:lnSpc>
              <a:buFont typeface="Symbol" panose="05050102010706020507" pitchFamily="18" charset="2"/>
              <a:buChar char="-"/>
            </a:pPr>
            <a:r>
              <a:rPr lang="en-US" sz="2000" dirty="0"/>
              <a:t>Total Task Time</a:t>
            </a:r>
          </a:p>
          <a:p>
            <a:pPr marL="519113" lvl="1" indent="-342900">
              <a:lnSpc>
                <a:spcPct val="150000"/>
              </a:lnSpc>
              <a:buFont typeface="Symbol" panose="05050102010706020507" pitchFamily="18" charset="2"/>
              <a:buChar char="-"/>
            </a:pPr>
            <a:r>
              <a:rPr lang="en-US" sz="2000" dirty="0"/>
              <a:t>Complete hand</a:t>
            </a:r>
          </a:p>
          <a:p>
            <a:pPr marL="342900" indent="-342900">
              <a:lnSpc>
                <a:spcPct val="150000"/>
              </a:lnSpc>
              <a:buFont typeface="Arial" panose="020B0604020202020204" pitchFamily="34" charset="0"/>
              <a:buChar char="•"/>
            </a:pPr>
            <a:endParaRPr lang="de-DE" sz="2000" dirty="0"/>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3.1 User Study</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366338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346216" cy="4699572"/>
          </a:xfrm>
        </p:spPr>
        <p:txBody>
          <a:bodyPr/>
          <a:lstStyle/>
          <a:p>
            <a:pPr>
              <a:lnSpc>
                <a:spcPct val="150000"/>
              </a:lnSpc>
            </a:pPr>
            <a:r>
              <a:rPr lang="en-US" sz="2600" b="1" dirty="0">
                <a:solidFill>
                  <a:srgbClr val="568FD2"/>
                </a:solidFill>
              </a:rPr>
              <a:t>Execution</a:t>
            </a:r>
          </a:p>
          <a:p>
            <a:pPr marL="342900" indent="-342900">
              <a:lnSpc>
                <a:spcPct val="150000"/>
              </a:lnSpc>
              <a:buFont typeface="Arial" panose="020B0604020202020204" pitchFamily="34" charset="0"/>
              <a:buChar char="•"/>
            </a:pPr>
            <a:r>
              <a:rPr lang="en-US" sz="2000" dirty="0"/>
              <a:t>Total of two user studies</a:t>
            </a:r>
          </a:p>
          <a:p>
            <a:pPr marL="342900" indent="-342900">
              <a:lnSpc>
                <a:spcPct val="150000"/>
              </a:lnSpc>
              <a:buFont typeface="Arial" panose="020B0604020202020204" pitchFamily="34" charset="0"/>
              <a:buChar char="•"/>
            </a:pPr>
            <a:r>
              <a:rPr lang="en-US" sz="2000" dirty="0"/>
              <a:t>Total of 21 participants</a:t>
            </a:r>
          </a:p>
          <a:p>
            <a:pPr marL="342900" indent="-342900">
              <a:lnSpc>
                <a:spcPct val="150000"/>
              </a:lnSpc>
              <a:buFont typeface="Arial" panose="020B0604020202020204" pitchFamily="34" charset="0"/>
              <a:buChar char="•"/>
            </a:pPr>
            <a:r>
              <a:rPr lang="en-US" sz="2000" dirty="0"/>
              <a:t>310 data sets from task 1</a:t>
            </a:r>
          </a:p>
          <a:p>
            <a:pPr marL="519113" lvl="1" indent="-342900">
              <a:lnSpc>
                <a:spcPct val="150000"/>
              </a:lnSpc>
              <a:buFont typeface="Arial" panose="020B0604020202020204" pitchFamily="34" charset="0"/>
              <a:buChar char="‒"/>
            </a:pPr>
            <a:r>
              <a:rPr lang="de-DE" sz="2000" dirty="0"/>
              <a:t>250 </a:t>
            </a:r>
            <a:r>
              <a:rPr lang="de-DE" sz="2000" dirty="0" err="1"/>
              <a:t>for</a:t>
            </a:r>
            <a:r>
              <a:rPr lang="de-DE" sz="2000" dirty="0"/>
              <a:t> </a:t>
            </a:r>
            <a:r>
              <a:rPr lang="de-DE" sz="2000" dirty="0" err="1"/>
              <a:t>training</a:t>
            </a:r>
            <a:r>
              <a:rPr lang="de-DE" sz="2000" dirty="0"/>
              <a:t> </a:t>
            </a:r>
            <a:r>
              <a:rPr lang="de-DE" sz="2000" dirty="0" err="1"/>
              <a:t>the</a:t>
            </a:r>
            <a:r>
              <a:rPr lang="de-DE" sz="2000" dirty="0"/>
              <a:t> </a:t>
            </a:r>
            <a:r>
              <a:rPr lang="de-DE" sz="2000" dirty="0" err="1"/>
              <a:t>metric</a:t>
            </a:r>
            <a:endParaRPr lang="de-DE" sz="2000" dirty="0"/>
          </a:p>
          <a:p>
            <a:pPr marL="519113" lvl="1" indent="-342900">
              <a:lnSpc>
                <a:spcPct val="150000"/>
              </a:lnSpc>
              <a:buFont typeface="Arial" panose="020B0604020202020204" pitchFamily="34" charset="0"/>
              <a:buChar char="‒"/>
            </a:pPr>
            <a:r>
              <a:rPr lang="de-DE" sz="2000" dirty="0"/>
              <a:t>60 </a:t>
            </a:r>
            <a:r>
              <a:rPr lang="de-DE" sz="2000" dirty="0" err="1"/>
              <a:t>for</a:t>
            </a:r>
            <a:r>
              <a:rPr lang="de-DE" sz="2000" dirty="0"/>
              <a:t> </a:t>
            </a:r>
            <a:r>
              <a:rPr lang="de-DE" sz="2000" dirty="0" err="1"/>
              <a:t>testing</a:t>
            </a:r>
            <a:r>
              <a:rPr lang="de-DE" sz="2000" dirty="0"/>
              <a:t> </a:t>
            </a:r>
            <a:r>
              <a:rPr lang="de-DE" sz="2000" dirty="0" err="1"/>
              <a:t>the</a:t>
            </a:r>
            <a:r>
              <a:rPr lang="de-DE" sz="2000" dirty="0"/>
              <a:t> </a:t>
            </a:r>
            <a:r>
              <a:rPr lang="de-DE" sz="2000" dirty="0" err="1"/>
              <a:t>metric</a:t>
            </a:r>
            <a:endParaRPr lang="en-US" sz="2000" dirty="0"/>
          </a:p>
          <a:p>
            <a:pPr marL="342900" indent="-342900">
              <a:lnSpc>
                <a:spcPct val="150000"/>
              </a:lnSpc>
              <a:buFont typeface="Arial" panose="020B0604020202020204" pitchFamily="34" charset="0"/>
              <a:buChar char="•"/>
            </a:pPr>
            <a:r>
              <a:rPr lang="en-US" sz="2000" dirty="0"/>
              <a:t>35 data sets from task 2</a:t>
            </a:r>
          </a:p>
          <a:p>
            <a:pPr marL="342900" indent="-342900">
              <a:lnSpc>
                <a:spcPct val="150000"/>
              </a:lnSpc>
              <a:buFont typeface="Arial" panose="020B0604020202020204" pitchFamily="34" charset="0"/>
              <a:buChar char="•"/>
            </a:pPr>
            <a:endParaRPr lang="de-DE" sz="2000" dirty="0"/>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3.1 User Study</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203077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346216" cy="4699572"/>
          </a:xfrm>
        </p:spPr>
        <p:txBody>
          <a:bodyPr/>
          <a:lstStyle/>
          <a:p>
            <a:pPr marL="342900" indent="-342900">
              <a:lnSpc>
                <a:spcPct val="150000"/>
              </a:lnSpc>
              <a:buFont typeface="Arial" panose="020B0604020202020204" pitchFamily="34" charset="0"/>
              <a:buChar char="•"/>
            </a:pPr>
            <a:r>
              <a:rPr lang="en-US" sz="2000" dirty="0"/>
              <a:t>Problem: finding 17 coefficients, that minimize the standard error</a:t>
            </a:r>
          </a:p>
          <a:p>
            <a:pPr marL="342900" indent="-342900">
              <a:lnSpc>
                <a:spcPct val="150000"/>
              </a:lnSpc>
              <a:buFont typeface="Arial" panose="020B0604020202020204" pitchFamily="34" charset="0"/>
              <a:buChar char="•"/>
            </a:pPr>
            <a:r>
              <a:rPr lang="en-US" sz="2000" dirty="0"/>
              <a:t>Use least squares algorithm to find optimal coefficients for the 250 datasets</a:t>
            </a:r>
          </a:p>
          <a:p>
            <a:pPr marL="342900" indent="-342900">
              <a:lnSpc>
                <a:spcPct val="150000"/>
              </a:lnSpc>
              <a:buFont typeface="Arial" panose="020B0604020202020204" pitchFamily="34" charset="0"/>
              <a:buChar char="•"/>
            </a:pPr>
            <a:endParaRPr lang="de-DE" sz="2000" dirty="0"/>
          </a:p>
          <a:p>
            <a:pPr marL="342900" indent="-342900">
              <a:lnSpc>
                <a:spcPct val="150000"/>
              </a:lnSpc>
              <a:buFont typeface="Arial" panose="020B0604020202020204" pitchFamily="34" charset="0"/>
              <a:buChar char="•"/>
            </a:pPr>
            <a:endParaRPr lang="de-DE" sz="2000" dirty="0"/>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3.2 Improving the Metric</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240525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9090" y="994334"/>
            <a:ext cx="8508999" cy="2337884"/>
          </a:xfrm>
        </p:spPr>
        <p:txBody>
          <a:bodyPr/>
          <a:lstStyle/>
          <a:p>
            <a:pPr>
              <a:lnSpc>
                <a:spcPct val="150000"/>
              </a:lnSpc>
            </a:pPr>
            <a:r>
              <a:rPr lang="en-US" b="1" dirty="0"/>
              <a:t>4. Results and Discussion</a:t>
            </a:r>
            <a:br>
              <a:rPr lang="en-US" dirty="0"/>
            </a:br>
            <a:br>
              <a:rPr lang="en-US" dirty="0"/>
            </a:br>
            <a:r>
              <a:rPr lang="en-US" sz="2200" dirty="0"/>
              <a:t>4.1 Improved Metric in Hand Posture Rating</a:t>
            </a:r>
            <a:br>
              <a:rPr lang="en-US" sz="2200" dirty="0"/>
            </a:br>
            <a:r>
              <a:rPr lang="en-US" sz="2200" dirty="0"/>
              <a:t>4.2 Improved Metric in Target Shooting</a:t>
            </a:r>
          </a:p>
        </p:txBody>
      </p:sp>
      <p:sp>
        <p:nvSpPr>
          <p:cNvPr id="3" name="Fußzeilenplatzhalter 2"/>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776725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marL="342900" indent="-342900">
              <a:lnSpc>
                <a:spcPct val="150000"/>
              </a:lnSpc>
              <a:buFont typeface="Arial" panose="020B0604020202020204" pitchFamily="34" charset="0"/>
              <a:buChar char="•"/>
            </a:pPr>
            <a:r>
              <a:rPr lang="en-US" sz="2000" dirty="0"/>
              <a:t>Pearson Correlation: -0.748993</a:t>
            </a:r>
          </a:p>
          <a:p>
            <a:pPr marL="342900" indent="-342900">
              <a:lnSpc>
                <a:spcPct val="150000"/>
              </a:lnSpc>
              <a:buFont typeface="Arial" panose="020B0604020202020204" pitchFamily="34" charset="0"/>
              <a:buChar char="•"/>
            </a:pPr>
            <a:r>
              <a:rPr lang="en-US" sz="2000" dirty="0"/>
              <a:t>p-value: 5.89e-12</a:t>
            </a:r>
          </a:p>
          <a:p>
            <a:pPr marL="342900" indent="-342900">
              <a:lnSpc>
                <a:spcPct val="150000"/>
              </a:lnSpc>
              <a:buFont typeface="Arial" panose="020B0604020202020204" pitchFamily="34" charset="0"/>
              <a:buChar char="•"/>
            </a:pPr>
            <a:r>
              <a:rPr lang="en-US" sz="2000" dirty="0"/>
              <a:t>Reasonable correlation</a:t>
            </a:r>
          </a:p>
          <a:p>
            <a:pPr marL="519113" lvl="1" indent="-342900">
              <a:lnSpc>
                <a:spcPct val="150000"/>
              </a:lnSpc>
              <a:buFont typeface="Arial" panose="020B0604020202020204" pitchFamily="34" charset="0"/>
              <a:buChar char="→"/>
            </a:pPr>
            <a:r>
              <a:rPr lang="en-US" sz="2000" dirty="0"/>
              <a:t>Improved metric is good extrapolation of training data</a:t>
            </a:r>
          </a:p>
          <a:p>
            <a:pPr marL="519113" lvl="1" indent="-342900">
              <a:lnSpc>
                <a:spcPct val="150000"/>
              </a:lnSpc>
              <a:buFont typeface="Arial" panose="020B0604020202020204" pitchFamily="34" charset="0"/>
              <a:buChar char="•"/>
            </a:pPr>
            <a:endParaRPr lang="de-DE" sz="2000" dirty="0"/>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4.1 Improved Metric in User Rating</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251542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marL="342900" indent="-342900">
              <a:lnSpc>
                <a:spcPct val="150000"/>
              </a:lnSpc>
              <a:buFont typeface="Arial" panose="020B0604020202020204" pitchFamily="34" charset="0"/>
              <a:buChar char="•"/>
            </a:pPr>
            <a:r>
              <a:rPr lang="en-US" sz="2000" dirty="0"/>
              <a:t>Pearson Correlation: -0.6651999 </a:t>
            </a:r>
          </a:p>
          <a:p>
            <a:pPr marL="342900" indent="-342900">
              <a:lnSpc>
                <a:spcPct val="150000"/>
              </a:lnSpc>
              <a:buFont typeface="Arial" panose="020B0604020202020204" pitchFamily="34" charset="0"/>
              <a:buChar char="•"/>
            </a:pPr>
            <a:r>
              <a:rPr lang="en-US" sz="2000" dirty="0"/>
              <a:t>p-value: 6.73e-9</a:t>
            </a:r>
          </a:p>
          <a:p>
            <a:pPr marL="519113" lvl="1" indent="-342900">
              <a:lnSpc>
                <a:spcPct val="150000"/>
              </a:lnSpc>
              <a:buFont typeface="Arial" panose="020B0604020202020204" pitchFamily="34" charset="0"/>
              <a:buChar char="→"/>
            </a:pPr>
            <a:r>
              <a:rPr lang="en-US" sz="2000" dirty="0"/>
              <a:t>Hand posture comfort does influence performance</a:t>
            </a:r>
          </a:p>
          <a:p>
            <a:pPr marL="519113" lvl="1" indent="-342900">
              <a:lnSpc>
                <a:spcPct val="150000"/>
              </a:lnSpc>
              <a:buFont typeface="Arial" panose="020B0604020202020204" pitchFamily="34" charset="0"/>
              <a:buChar char="→"/>
            </a:pPr>
            <a:r>
              <a:rPr lang="en-US" sz="2000" dirty="0"/>
              <a:t>Strengthens Short et al. (comfort -&gt; accuracy)</a:t>
            </a:r>
          </a:p>
          <a:p>
            <a:pPr marL="342900" indent="-342900">
              <a:lnSpc>
                <a:spcPct val="150000"/>
              </a:lnSpc>
              <a:buFont typeface="Arial" panose="020B0604020202020204" pitchFamily="34" charset="0"/>
              <a:buChar char="•"/>
            </a:pPr>
            <a:r>
              <a:rPr lang="en-US" sz="2000" dirty="0"/>
              <a:t>But: Small dimensions of study limit expressiveness</a:t>
            </a:r>
          </a:p>
          <a:p>
            <a:pPr marL="342900" indent="-342900">
              <a:lnSpc>
                <a:spcPct val="150000"/>
              </a:lnSpc>
              <a:buFont typeface="Arial" panose="020B0604020202020204" pitchFamily="34" charset="0"/>
              <a:buChar char="•"/>
            </a:pPr>
            <a:endParaRPr lang="de-DE" sz="2000" dirty="0"/>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4.2 Improved Metric in Target Shooting</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2248485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9090" y="994334"/>
            <a:ext cx="8508999" cy="2337884"/>
          </a:xfrm>
        </p:spPr>
        <p:txBody>
          <a:bodyPr/>
          <a:lstStyle/>
          <a:p>
            <a:pPr>
              <a:lnSpc>
                <a:spcPct val="150000"/>
              </a:lnSpc>
            </a:pPr>
            <a:r>
              <a:rPr lang="en-US" b="1" dirty="0"/>
              <a:t>5. Conclusion and Future Work</a:t>
            </a:r>
            <a:br>
              <a:rPr lang="en-US" dirty="0"/>
            </a:br>
            <a:br>
              <a:rPr lang="en-US" dirty="0"/>
            </a:br>
            <a:r>
              <a:rPr lang="en-US" sz="2200" dirty="0"/>
              <a:t>5.1 Conclusion</a:t>
            </a:r>
            <a:br>
              <a:rPr lang="en-US" sz="2200" dirty="0"/>
            </a:br>
            <a:r>
              <a:rPr lang="en-US" sz="2200" dirty="0"/>
              <a:t>5.2 Future Work</a:t>
            </a:r>
          </a:p>
        </p:txBody>
      </p:sp>
      <p:sp>
        <p:nvSpPr>
          <p:cNvPr id="3" name="Fußzeilenplatzhalter 2"/>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680875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en-US" sz="2600" b="1" dirty="0">
                <a:solidFill>
                  <a:srgbClr val="568FD2"/>
                </a:solidFill>
              </a:rPr>
              <a:t>1. Creating a Comfort/Discomfort Metric</a:t>
            </a:r>
          </a:p>
          <a:p>
            <a:pPr marL="342900" indent="-342900">
              <a:lnSpc>
                <a:spcPct val="150000"/>
              </a:lnSpc>
              <a:buFont typeface="Arial" panose="020B0604020202020204" pitchFamily="34" charset="0"/>
              <a:buChar char="•"/>
            </a:pPr>
            <a:r>
              <a:rPr lang="en-US" sz="2000" dirty="0"/>
              <a:t>Goal: Metric for quick, objective hand posture evaluation</a:t>
            </a:r>
          </a:p>
          <a:p>
            <a:pPr marL="342900" indent="-342900">
              <a:lnSpc>
                <a:spcPct val="150000"/>
              </a:lnSpc>
              <a:buFont typeface="Arial" panose="020B0604020202020204" pitchFamily="34" charset="0"/>
              <a:buChar char="•"/>
            </a:pPr>
            <a:r>
              <a:rPr lang="en-US" sz="2000" dirty="0"/>
              <a:t>Creation based on</a:t>
            </a:r>
          </a:p>
          <a:p>
            <a:pPr marL="633413" lvl="1" indent="-457200">
              <a:lnSpc>
                <a:spcPct val="150000"/>
              </a:lnSpc>
              <a:buFont typeface="Arial" panose="020B0604020202020204" pitchFamily="34" charset="0"/>
              <a:buChar char="‒"/>
            </a:pPr>
            <a:r>
              <a:rPr lang="en-US" sz="2000" dirty="0"/>
              <a:t>Comfort/Discomfort Models</a:t>
            </a:r>
          </a:p>
          <a:p>
            <a:pPr marL="633413" lvl="1" indent="-457200">
              <a:lnSpc>
                <a:spcPct val="150000"/>
              </a:lnSpc>
              <a:buFont typeface="Arial" panose="020B0604020202020204" pitchFamily="34" charset="0"/>
              <a:buChar char="‒"/>
            </a:pPr>
            <a:r>
              <a:rPr lang="en-US" sz="2000" dirty="0"/>
              <a:t>Hand Anatomy and Ergonomics</a:t>
            </a:r>
          </a:p>
          <a:p>
            <a:pPr marL="342900" indent="-342900">
              <a:lnSpc>
                <a:spcPct val="150000"/>
              </a:lnSpc>
              <a:buFont typeface="Arial" panose="020B0604020202020204" pitchFamily="34" charset="0"/>
              <a:buChar char="•"/>
            </a:pPr>
            <a:r>
              <a:rPr lang="en-US" sz="2000" dirty="0"/>
              <a:t>Tweaked the metric using data from a user study</a:t>
            </a:r>
          </a:p>
          <a:p>
            <a:pPr marL="342900" indent="-342900">
              <a:lnSpc>
                <a:spcPct val="150000"/>
              </a:lnSpc>
              <a:buFont typeface="Arial" panose="020B0604020202020204" pitchFamily="34" charset="0"/>
              <a:buChar char="•"/>
            </a:pPr>
            <a:r>
              <a:rPr lang="en-US" sz="2000" dirty="0"/>
              <a:t>Verified the metric in a testing user study</a:t>
            </a:r>
          </a:p>
          <a:p>
            <a:pPr marL="342900" indent="-342900">
              <a:lnSpc>
                <a:spcPct val="150000"/>
              </a:lnSpc>
              <a:buFont typeface="Arial" panose="020B0604020202020204" pitchFamily="34" charset="0"/>
              <a:buChar char="•"/>
            </a:pPr>
            <a:endParaRPr lang="en-US" sz="2000" dirty="0"/>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5.1 Conclusion </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345164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en-US" sz="2600" b="1" dirty="0">
                <a:solidFill>
                  <a:srgbClr val="568FD2"/>
                </a:solidFill>
              </a:rPr>
              <a:t>2. Showing Importance of Metric</a:t>
            </a:r>
          </a:p>
          <a:p>
            <a:pPr marL="342900" indent="-342900">
              <a:lnSpc>
                <a:spcPct val="150000"/>
              </a:lnSpc>
              <a:buFont typeface="Arial" panose="020B0604020202020204" pitchFamily="34" charset="0"/>
              <a:buChar char="•"/>
            </a:pPr>
            <a:r>
              <a:rPr lang="en-US" sz="2000" dirty="0"/>
              <a:t>Goal: Show Comfort/Discomfort-Performance Correlation</a:t>
            </a:r>
          </a:p>
          <a:p>
            <a:pPr marL="342900" indent="-342900">
              <a:lnSpc>
                <a:spcPct val="150000"/>
              </a:lnSpc>
              <a:buFont typeface="Arial" panose="020B0604020202020204" pitchFamily="34" charset="0"/>
              <a:buChar char="•"/>
            </a:pPr>
            <a:r>
              <a:rPr lang="en-US" sz="2000" dirty="0"/>
              <a:t>Target Shooting Test</a:t>
            </a:r>
          </a:p>
          <a:p>
            <a:pPr marL="342900" indent="-342900">
              <a:lnSpc>
                <a:spcPct val="150000"/>
              </a:lnSpc>
              <a:buFont typeface="Arial" panose="020B0604020202020204" pitchFamily="34" charset="0"/>
              <a:buChar char="•"/>
            </a:pPr>
            <a:r>
              <a:rPr lang="en-US" sz="2000" dirty="0"/>
              <a:t>Test Results indicate that hand posture comfort/discomfort do affect performance</a:t>
            </a:r>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5.1 Conclusion </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227815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9090" y="994334"/>
            <a:ext cx="8508999" cy="3185487"/>
          </a:xfrm>
        </p:spPr>
        <p:txBody>
          <a:bodyPr/>
          <a:lstStyle/>
          <a:p>
            <a:pPr lvl="1" indent="0">
              <a:lnSpc>
                <a:spcPct val="150000"/>
              </a:lnSpc>
            </a:pPr>
            <a:r>
              <a:rPr lang="en-US" sz="3000" dirty="0">
                <a:solidFill>
                  <a:schemeClr val="bg1"/>
                </a:solidFill>
              </a:rPr>
              <a:t>1. Introduction</a:t>
            </a:r>
            <a:br>
              <a:rPr lang="en-US" sz="2200" dirty="0">
                <a:solidFill>
                  <a:schemeClr val="bg1"/>
                </a:solidFill>
              </a:rPr>
            </a:br>
            <a:br>
              <a:rPr lang="en-US" sz="2200" dirty="0">
                <a:solidFill>
                  <a:schemeClr val="bg1"/>
                </a:solidFill>
              </a:rPr>
            </a:br>
            <a:r>
              <a:rPr lang="en-US" sz="2200" b="0" dirty="0">
                <a:solidFill>
                  <a:schemeClr val="bg1"/>
                </a:solidFill>
              </a:rPr>
              <a:t>1.1 Motivation</a:t>
            </a:r>
            <a:br>
              <a:rPr lang="en-US" sz="2200" b="0" dirty="0">
                <a:solidFill>
                  <a:schemeClr val="bg1"/>
                </a:solidFill>
              </a:rPr>
            </a:br>
            <a:r>
              <a:rPr lang="en-US" sz="2200" b="0" dirty="0">
                <a:solidFill>
                  <a:schemeClr val="bg1"/>
                </a:solidFill>
              </a:rPr>
              <a:t>1.2 Related Work</a:t>
            </a:r>
            <a:br>
              <a:rPr lang="en-US" sz="2200" b="0" dirty="0">
                <a:solidFill>
                  <a:schemeClr val="bg1"/>
                </a:solidFill>
              </a:rPr>
            </a:br>
            <a:r>
              <a:rPr lang="en-US" sz="2200" b="0" dirty="0">
                <a:solidFill>
                  <a:schemeClr val="bg1"/>
                </a:solidFill>
              </a:rPr>
              <a:t>1.3 Study Goal</a:t>
            </a:r>
            <a:br>
              <a:rPr lang="en-US" sz="2200" dirty="0">
                <a:solidFill>
                  <a:schemeClr val="bg1"/>
                </a:solidFill>
              </a:rPr>
            </a:br>
            <a:endParaRPr lang="en-US" dirty="0">
              <a:solidFill>
                <a:schemeClr val="bg1"/>
              </a:solidFill>
            </a:endParaRPr>
          </a:p>
        </p:txBody>
      </p:sp>
      <p:sp>
        <p:nvSpPr>
          <p:cNvPr id="3" name="Fußzeilenplatzhalter 2"/>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2341871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en-US" sz="2600" b="1" dirty="0">
                <a:solidFill>
                  <a:srgbClr val="568FD2"/>
                </a:solidFill>
              </a:rPr>
              <a:t>1. Limits of this work</a:t>
            </a:r>
          </a:p>
          <a:p>
            <a:pPr marL="342900" indent="-342900">
              <a:lnSpc>
                <a:spcPct val="150000"/>
              </a:lnSpc>
              <a:buFont typeface="Arial" panose="020B0604020202020204" pitchFamily="34" charset="0"/>
              <a:buChar char="•"/>
            </a:pPr>
            <a:r>
              <a:rPr lang="en-US" sz="2000" dirty="0"/>
              <a:t>Short term effect only </a:t>
            </a:r>
          </a:p>
          <a:p>
            <a:pPr marL="342900" indent="-342900">
              <a:lnSpc>
                <a:spcPct val="150000"/>
              </a:lnSpc>
              <a:buFont typeface="Arial" panose="020B0604020202020204" pitchFamily="34" charset="0"/>
              <a:buChar char="•"/>
            </a:pPr>
            <a:r>
              <a:rPr lang="en-US" sz="2000" dirty="0"/>
              <a:t>Linearity of comfort/discomfort</a:t>
            </a:r>
          </a:p>
          <a:p>
            <a:pPr marL="342900" indent="-342900">
              <a:lnSpc>
                <a:spcPct val="150000"/>
              </a:lnSpc>
              <a:buFont typeface="Arial" panose="020B0604020202020204" pitchFamily="34" charset="0"/>
              <a:buChar char="•"/>
            </a:pPr>
            <a:r>
              <a:rPr lang="en-US" sz="2000" dirty="0"/>
              <a:t>influences on performance other than comfort/discomfort</a:t>
            </a:r>
          </a:p>
          <a:p>
            <a:pPr marL="342900" indent="-342900">
              <a:lnSpc>
                <a:spcPct val="150000"/>
              </a:lnSpc>
              <a:buFont typeface="Arial" panose="020B0604020202020204" pitchFamily="34" charset="0"/>
              <a:buChar char="•"/>
            </a:pPr>
            <a:r>
              <a:rPr lang="en-US" sz="2000" dirty="0"/>
              <a:t>Small Study dimensions</a:t>
            </a:r>
          </a:p>
          <a:p>
            <a:pPr>
              <a:lnSpc>
                <a:spcPct val="150000"/>
              </a:lnSpc>
            </a:pPr>
            <a:endParaRPr lang="en-US" sz="2000" dirty="0"/>
          </a:p>
          <a:p>
            <a:pPr>
              <a:lnSpc>
                <a:spcPct val="150000"/>
              </a:lnSpc>
            </a:pPr>
            <a:r>
              <a:rPr lang="en-US" sz="2600" b="1" dirty="0">
                <a:solidFill>
                  <a:srgbClr val="568FD2"/>
                </a:solidFill>
              </a:rPr>
              <a:t>2. Creation of a system for free hand robot control</a:t>
            </a:r>
            <a:endParaRPr lang="en-US" sz="2000" dirty="0"/>
          </a:p>
          <a:p>
            <a:pPr marL="342900" indent="-342900">
              <a:lnSpc>
                <a:spcPct val="150000"/>
              </a:lnSpc>
              <a:buFont typeface="Arial" panose="020B0604020202020204" pitchFamily="34" charset="0"/>
              <a:buChar char="•"/>
            </a:pPr>
            <a:endParaRPr lang="en-US" sz="2000" dirty="0"/>
          </a:p>
        </p:txBody>
      </p:sp>
      <p:sp>
        <p:nvSpPr>
          <p:cNvPr id="5" name="Titel 4"/>
          <p:cNvSpPr>
            <a:spLocks noGrp="1"/>
          </p:cNvSpPr>
          <p:nvPr>
            <p:ph type="title"/>
          </p:nvPr>
        </p:nvSpPr>
        <p:spPr>
          <a:xfrm>
            <a:off x="319090" y="994334"/>
            <a:ext cx="8508999" cy="410369"/>
          </a:xfrm>
        </p:spPr>
        <p:txBody>
          <a:bodyPr/>
          <a:lstStyle/>
          <a:p>
            <a:r>
              <a:rPr lang="de-DE" b="1" dirty="0">
                <a:solidFill>
                  <a:schemeClr val="bg2"/>
                </a:solidFill>
              </a:rPr>
              <a:t>5.2 Future Work</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546102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en-US" b="1" dirty="0"/>
              <a:t>Questions?</a:t>
            </a:r>
            <a:endParaRPr lang="de-DE" dirty="0"/>
          </a:p>
        </p:txBody>
      </p:sp>
    </p:spTree>
    <p:extLst>
      <p:ext uri="{BB962C8B-B14F-4D97-AF65-F5344CB8AC3E}">
        <p14:creationId xmlns:p14="http://schemas.microsoft.com/office/powerpoint/2010/main" val="137039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9090" y="994334"/>
            <a:ext cx="8508999" cy="410369"/>
          </a:xfrm>
        </p:spPr>
        <p:txBody>
          <a:bodyPr/>
          <a:lstStyle/>
          <a:p>
            <a:r>
              <a:rPr lang="de-DE" dirty="0"/>
              <a:t>Appendix</a:t>
            </a:r>
            <a:endParaRPr lang="en-US" dirty="0"/>
          </a:p>
        </p:txBody>
      </p:sp>
      <p:sp>
        <p:nvSpPr>
          <p:cNvPr id="3" name="Fußzeilenplatzhalter 2"/>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063116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en-US" sz="2600" b="1" dirty="0">
                <a:solidFill>
                  <a:srgbClr val="568FD2"/>
                </a:solidFill>
              </a:rPr>
              <a:t>Training Data: Improved Metric and User Rating</a:t>
            </a:r>
          </a:p>
          <a:p>
            <a:pPr marL="342900" indent="-342900">
              <a:lnSpc>
                <a:spcPct val="150000"/>
              </a:lnSpc>
              <a:buFont typeface="Arial" panose="020B0604020202020204" pitchFamily="34" charset="0"/>
              <a:buChar char="•"/>
            </a:pPr>
            <a:r>
              <a:rPr lang="en-US" sz="2000" dirty="0"/>
              <a:t>Pearson Correlation: -0.6453242</a:t>
            </a:r>
          </a:p>
          <a:p>
            <a:pPr marL="342900" indent="-342900">
              <a:lnSpc>
                <a:spcPct val="150000"/>
              </a:lnSpc>
              <a:buFont typeface="Arial" panose="020B0604020202020204" pitchFamily="34" charset="0"/>
              <a:buChar char="•"/>
            </a:pPr>
            <a:r>
              <a:rPr lang="en-US" sz="2000" dirty="0"/>
              <a:t>p-value: &lt; 2.2e-16</a:t>
            </a:r>
          </a:p>
          <a:p>
            <a:pPr marL="342900" indent="-342900">
              <a:lnSpc>
                <a:spcPct val="150000"/>
              </a:lnSpc>
              <a:buFont typeface="Arial" panose="020B0604020202020204" pitchFamily="34" charset="0"/>
              <a:buChar char="•"/>
            </a:pPr>
            <a:r>
              <a:rPr lang="en-US" sz="2000" dirty="0"/>
              <a:t>Not perfect:</a:t>
            </a:r>
          </a:p>
          <a:p>
            <a:pPr marL="519113" lvl="1" indent="-342900">
              <a:lnSpc>
                <a:spcPct val="150000"/>
              </a:lnSpc>
              <a:buFont typeface="Symbol" panose="05050102010706020507" pitchFamily="18" charset="2"/>
              <a:buChar char="-"/>
            </a:pPr>
            <a:r>
              <a:rPr lang="en-US" sz="2000" dirty="0"/>
              <a:t>Anatomical and psychological differences</a:t>
            </a:r>
          </a:p>
          <a:p>
            <a:pPr marL="519113" lvl="1" indent="-342900">
              <a:lnSpc>
                <a:spcPct val="150000"/>
              </a:lnSpc>
              <a:buFont typeface="Symbol" panose="05050102010706020507" pitchFamily="18" charset="2"/>
              <a:buChar char="-"/>
            </a:pPr>
            <a:r>
              <a:rPr lang="en-US" sz="2000" dirty="0"/>
              <a:t>Short term effects only</a:t>
            </a:r>
          </a:p>
          <a:p>
            <a:pPr marL="519113" lvl="1" indent="-342900">
              <a:lnSpc>
                <a:spcPct val="150000"/>
              </a:lnSpc>
              <a:buFont typeface="Symbol" panose="05050102010706020507" pitchFamily="18" charset="2"/>
              <a:buChar char="-"/>
            </a:pPr>
            <a:r>
              <a:rPr lang="en-US" sz="2000" dirty="0"/>
              <a:t>Few discrete steps</a:t>
            </a:r>
          </a:p>
          <a:p>
            <a:pPr marL="342900" indent="-342900">
              <a:lnSpc>
                <a:spcPct val="150000"/>
              </a:lnSpc>
              <a:buFont typeface="Arial" panose="020B0604020202020204" pitchFamily="34" charset="0"/>
              <a:buChar char="•"/>
            </a:pPr>
            <a:endParaRPr lang="en-US" sz="2000" dirty="0"/>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4. Results and Discussion</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3431119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en-US" sz="2600" b="1" dirty="0">
                <a:solidFill>
                  <a:srgbClr val="568FD2"/>
                </a:solidFill>
              </a:rPr>
              <a:t>Test Data: Naive Metric and User Rating</a:t>
            </a:r>
          </a:p>
          <a:p>
            <a:pPr marL="342900" indent="-342900">
              <a:lnSpc>
                <a:spcPct val="150000"/>
              </a:lnSpc>
              <a:buFont typeface="Arial" panose="020B0604020202020204" pitchFamily="34" charset="0"/>
              <a:buChar char="•"/>
            </a:pPr>
            <a:r>
              <a:rPr lang="en-US" sz="2000" dirty="0"/>
              <a:t>Pearson Correlation: -0.6651999</a:t>
            </a:r>
          </a:p>
          <a:p>
            <a:pPr marL="342900" indent="-342900">
              <a:lnSpc>
                <a:spcPct val="150000"/>
              </a:lnSpc>
              <a:buFont typeface="Arial" panose="020B0604020202020204" pitchFamily="34" charset="0"/>
              <a:buChar char="•"/>
            </a:pPr>
            <a:r>
              <a:rPr lang="en-US" sz="2000" dirty="0"/>
              <a:t>p-value: 6.73e-9</a:t>
            </a:r>
            <a:endParaRPr lang="de-DE" sz="2000" dirty="0"/>
          </a:p>
          <a:p>
            <a:pPr marL="342900" indent="-342900">
              <a:lnSpc>
                <a:spcPct val="150000"/>
              </a:lnSpc>
              <a:buFont typeface="Arial" panose="020B0604020202020204" pitchFamily="34" charset="0"/>
              <a:buChar char="•"/>
            </a:pPr>
            <a:r>
              <a:rPr lang="en-US" sz="2000" dirty="0"/>
              <a:t>No big difference on first sight</a:t>
            </a:r>
          </a:p>
          <a:p>
            <a:pPr marL="342900" indent="-342900">
              <a:lnSpc>
                <a:spcPct val="150000"/>
              </a:lnSpc>
              <a:buFont typeface="Arial" panose="020B0604020202020204" pitchFamily="34" charset="0"/>
              <a:buChar char="•"/>
            </a:pPr>
            <a:r>
              <a:rPr lang="en-US" sz="2000" dirty="0"/>
              <a:t>However, standard error is smaller, better correlation</a:t>
            </a:r>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4. Results and Discussion</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550444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3" name="Titel 2"/>
          <p:cNvSpPr>
            <a:spLocks noGrp="1"/>
          </p:cNvSpPr>
          <p:nvPr>
            <p:ph type="title"/>
          </p:nvPr>
        </p:nvSpPr>
        <p:spPr>
          <a:prstGeom prst="rect">
            <a:avLst/>
          </a:prstGeom>
        </p:spPr>
        <p:txBody>
          <a:bodyPr/>
          <a:lstStyle/>
          <a:p>
            <a:r>
              <a:rPr sz="3000"/>
              <a:t>Grundlage der </a:t>
            </a:r>
            <a:r>
              <a:rPr sz="3000" dirty="0"/>
              <a:t>Masterfolien</a:t>
            </a:r>
            <a:endParaRPr lang="de-DE" sz="3000" dirty="0"/>
          </a:p>
        </p:txBody>
      </p:sp>
      <p:sp>
        <p:nvSpPr>
          <p:cNvPr id="5" name="Fußzeilenplatzhalter 4"/>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3" name="Titel 2"/>
          <p:cNvSpPr>
            <a:spLocks noGrp="1"/>
          </p:cNvSpPr>
          <p:nvPr>
            <p:ph type="title"/>
          </p:nvPr>
        </p:nvSpPr>
        <p:spPr>
          <a:prstGeom prst="rect">
            <a:avLst/>
          </a:prstGeom>
        </p:spPr>
        <p:txBody>
          <a:bodyPr/>
          <a:lstStyle/>
          <a:p>
            <a:r>
              <a:rPr lang="de-DE" sz="3200" dirty="0"/>
              <a:t>Hier steht eine Überschrift</a:t>
            </a:r>
            <a:br>
              <a:rPr lang="de-DE" sz="3200" dirty="0"/>
            </a:br>
            <a:r>
              <a:rPr lang="de-DE" sz="3200" dirty="0"/>
              <a:t>max. 2-zeilig</a:t>
            </a:r>
            <a:endParaRPr lang="de-DE" sz="3000" dirty="0"/>
          </a:p>
        </p:txBody>
      </p:sp>
      <p:sp>
        <p:nvSpPr>
          <p:cNvPr id="5" name="Fußzeilenplatzhalter 4"/>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
        <p:nvSpPr>
          <p:cNvPr id="5" name="Fußzeilenplatzhalter 4"/>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5" name="Fußzeilenplatzhalter 4"/>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p>
        </p:txBody>
      </p:sp>
      <p:sp>
        <p:nvSpPr>
          <p:cNvPr id="3" name="Titel 2"/>
          <p:cNvSpPr>
            <a:spLocks noGrp="1"/>
          </p:cNvSpPr>
          <p:nvPr>
            <p:ph type="title"/>
          </p:nvPr>
        </p:nvSpPr>
        <p:spPr>
          <a:prstGeom prst="rect">
            <a:avLst/>
          </a:prstGeom>
        </p:spPr>
        <p:txBody>
          <a:bodyPr/>
          <a:lstStyle/>
          <a:p>
            <a:r>
              <a:rPr dirty="0"/>
              <a:t>Texte</a:t>
            </a:r>
            <a:endParaRPr lang="de-DE" dirty="0"/>
          </a:p>
        </p:txBody>
      </p:sp>
      <p:sp>
        <p:nvSpPr>
          <p:cNvPr id="5" name="Fußzeilenplatzhalter 4"/>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1" y="1762188"/>
            <a:ext cx="4215588" cy="4699572"/>
          </a:xfrm>
        </p:spPr>
        <p:txBody>
          <a:bodyPr/>
          <a:lstStyle/>
          <a:p>
            <a:pPr>
              <a:lnSpc>
                <a:spcPct val="150000"/>
              </a:lnSpc>
            </a:pPr>
            <a:r>
              <a:rPr lang="en-US" sz="2200" dirty="0"/>
              <a:t>Speech not optimal</a:t>
            </a:r>
          </a:p>
          <a:p>
            <a:pPr marL="519113" lvl="1" indent="-342900">
              <a:lnSpc>
                <a:spcPct val="150000"/>
              </a:lnSpc>
              <a:buFont typeface="Arial" panose="020B0604020202020204" pitchFamily="34" charset="0"/>
              <a:buChar char="→"/>
            </a:pPr>
            <a:r>
              <a:rPr lang="en-US" sz="2200" dirty="0"/>
              <a:t>Use  gestures and postures</a:t>
            </a:r>
          </a:p>
          <a:p>
            <a:pPr marL="285750" indent="-285750">
              <a:lnSpc>
                <a:spcPct val="150000"/>
              </a:lnSpc>
              <a:buFont typeface="Arial" panose="020B0604020202020204" pitchFamily="34" charset="0"/>
              <a:buChar char="•"/>
            </a:pPr>
            <a:endParaRPr lang="en-US" sz="2200" dirty="0"/>
          </a:p>
          <a:p>
            <a:pPr marL="342900" indent="-342900">
              <a:lnSpc>
                <a:spcPct val="150000"/>
              </a:lnSpc>
              <a:buFont typeface="Arial" panose="020B0604020202020204" pitchFamily="34" charset="0"/>
              <a:buChar char="→"/>
            </a:pPr>
            <a:r>
              <a:rPr lang="en-US" sz="2200" dirty="0"/>
              <a:t>Challenge: which hand postures are the best for</a:t>
            </a:r>
          </a:p>
          <a:p>
            <a:pPr marL="519113" lvl="1" indent="-342900">
              <a:lnSpc>
                <a:spcPct val="150000"/>
              </a:lnSpc>
              <a:buFont typeface="Arial" panose="020B0604020202020204" pitchFamily="34" charset="0"/>
              <a:buChar char="‒"/>
            </a:pPr>
            <a:r>
              <a:rPr lang="en-US" sz="2200" dirty="0"/>
              <a:t>Performance?</a:t>
            </a:r>
          </a:p>
          <a:p>
            <a:pPr marL="519113" lvl="1" indent="-342900">
              <a:lnSpc>
                <a:spcPct val="150000"/>
              </a:lnSpc>
              <a:buFont typeface="Arial" panose="020B0604020202020204" pitchFamily="34" charset="0"/>
              <a:buChar char="‒"/>
            </a:pPr>
            <a:r>
              <a:rPr lang="en-US" sz="2200" dirty="0"/>
              <a:t>User Experience?</a:t>
            </a:r>
          </a:p>
        </p:txBody>
      </p:sp>
      <p:sp>
        <p:nvSpPr>
          <p:cNvPr id="5" name="Titel 4"/>
          <p:cNvSpPr>
            <a:spLocks noGrp="1"/>
          </p:cNvSpPr>
          <p:nvPr>
            <p:ph type="title"/>
          </p:nvPr>
        </p:nvSpPr>
        <p:spPr>
          <a:xfrm>
            <a:off x="319090" y="994334"/>
            <a:ext cx="8508999" cy="410369"/>
          </a:xfrm>
        </p:spPr>
        <p:txBody>
          <a:bodyPr/>
          <a:lstStyle/>
          <a:p>
            <a:r>
              <a:rPr lang="en-US" b="1" dirty="0">
                <a:solidFill>
                  <a:schemeClr val="bg2"/>
                </a:solidFill>
              </a:rPr>
              <a:t>1.1 Motivation: Controlling a robot</a:t>
            </a:r>
          </a:p>
        </p:txBody>
      </p:sp>
      <p:pic>
        <p:nvPicPr>
          <p:cNvPr id="6" name="Grafik 5"/>
          <p:cNvPicPr>
            <a:picLocks noChangeAspect="1"/>
          </p:cNvPicPr>
          <p:nvPr/>
        </p:nvPicPr>
        <p:blipFill rotWithShape="1">
          <a:blip r:embed="rId3">
            <a:extLst>
              <a:ext uri="{28A0092B-C50C-407E-A947-70E740481C1C}">
                <a14:useLocalDpi xmlns:a14="http://schemas.microsoft.com/office/drawing/2010/main" val="0"/>
              </a:ext>
            </a:extLst>
          </a:blip>
          <a:srcRect l="10914" r="35916"/>
          <a:stretch/>
        </p:blipFill>
        <p:spPr>
          <a:xfrm>
            <a:off x="4545823" y="1404703"/>
            <a:ext cx="4598177" cy="5068610"/>
          </a:xfrm>
          <a:prstGeom prst="rect">
            <a:avLst/>
          </a:prstGeom>
          <a:ln>
            <a:noFill/>
          </a:ln>
          <a:effectLst>
            <a:softEdge rad="112500"/>
          </a:effectLst>
        </p:spPr>
      </p:pic>
      <p:sp>
        <p:nvSpPr>
          <p:cNvPr id="7" name="Fußzeilenplatzhalter 6"/>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4207355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3" name="Titel 2"/>
          <p:cNvSpPr>
            <a:spLocks noGrp="1"/>
          </p:cNvSpPr>
          <p:nvPr>
            <p:ph type="title"/>
          </p:nvPr>
        </p:nvSpPr>
        <p:spPr/>
        <p:txBody>
          <a:bodyPr/>
          <a:lstStyle/>
          <a:p>
            <a:r>
              <a:rPr lang="de-DE"/>
              <a:t>Aufzählung</a:t>
            </a:r>
            <a:endParaRPr lang="de-DE" dirty="0"/>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schlichte Darstellung von Informationen</a:t>
            </a:r>
          </a:p>
          <a:p>
            <a:endParaRPr/>
          </a:p>
          <a:p>
            <a:r>
              <a:rPr/>
              <a:t>reduzierte Farben</a:t>
            </a:r>
          </a:p>
          <a:p>
            <a:endParaRPr/>
          </a:p>
          <a:p>
            <a:r>
              <a:rPr/>
              <a:t>Rahmen und Überlagerungen nach Möglichkeit vermeiden</a:t>
            </a:r>
          </a:p>
          <a:p>
            <a:endParaRPr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
        <p:nvSpPr>
          <p:cNvPr id="5" name="Fußzeilenplatzhalter 4"/>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
        <p:nvSpPr>
          <p:cNvPr id="2" name="Fußzeilenplatzhalter 1"/>
          <p:cNvSpPr>
            <a:spLocks noGrp="1"/>
          </p:cNvSpPr>
          <p:nvPr>
            <p:ph type="ftr" sz="quarter" idx="16"/>
          </p:nvPr>
        </p:nvSpPr>
        <p:spPr/>
        <p:txBody>
          <a:bodyPr/>
          <a:lstStyle/>
          <a:p>
            <a:r>
              <a:rPr lang="en-US" noProof="0"/>
              <a:t>Jonas Mayer (TUM) | 13.07.2016 | A Metric for Hand Comfort/Discomfort Evaluation</a:t>
            </a:r>
            <a:endParaRPr lang="de-DE" noProof="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2" name="Fußzeilenplatzhalter 1"/>
          <p:cNvSpPr>
            <a:spLocks noGrp="1"/>
          </p:cNvSpPr>
          <p:nvPr>
            <p:ph type="ftr" sz="quarter" idx="17"/>
          </p:nvPr>
        </p:nvSpPr>
        <p:spPr/>
        <p:txBody>
          <a:bodyPr/>
          <a:lstStyle/>
          <a:p>
            <a:r>
              <a:rPr lang="en-US"/>
              <a:t>Jonas Mayer (TUM) | 13.07.2016 | A Metric for Hand Comfort/Discomfort Evaluation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
        <p:nvSpPr>
          <p:cNvPr id="2" name="Fußzeilenplatzhalter 1"/>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
        <p:nvSpPr>
          <p:cNvPr id="2" name="Fußzeilenplatzhalter 1"/>
          <p:cNvSpPr>
            <a:spLocks noGrp="1"/>
          </p:cNvSpPr>
          <p:nvPr>
            <p:ph type="ftr" sz="quarter" idx="16"/>
          </p:nvPr>
        </p:nvSpPr>
        <p:spPr/>
        <p:txBody>
          <a:bodyPr/>
          <a:lstStyle/>
          <a:p>
            <a:r>
              <a:rPr lang="en-US" noProof="0"/>
              <a:t>Jonas Mayer (TUM) | 13.07.2016 | A Metric for Hand Comfort/Discomfort Evaluation</a:t>
            </a:r>
            <a:endParaRPr lang="de-DE" noProof="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
        <p:nvSpPr>
          <p:cNvPr id="2" name="Fußzeilenplatzhalter 1"/>
          <p:cNvSpPr>
            <a:spLocks noGrp="1"/>
          </p:cNvSpPr>
          <p:nvPr>
            <p:ph type="ftr" sz="quarter" idx="16"/>
          </p:nvPr>
        </p:nvSpPr>
        <p:spPr/>
        <p:txBody>
          <a:bodyPr/>
          <a:lstStyle/>
          <a:p>
            <a:r>
              <a:rPr lang="en-US" noProof="0"/>
              <a:t>Jonas Mayer (TUM) | 13.07.2016 | A Metric for Hand Comfort/Discomfort Evaluation</a:t>
            </a:r>
            <a:endParaRPr lang="de-DE" noProof="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3" name="Titel 2"/>
          <p:cNvSpPr>
            <a:spLocks noGrp="1"/>
          </p:cNvSpPr>
          <p:nvPr>
            <p:ph type="title"/>
          </p:nvPr>
        </p:nvSpPr>
        <p:spPr/>
        <p:txBody>
          <a:bodyPr/>
          <a:lstStyle/>
          <a:p>
            <a:r>
              <a:rPr lang="de-DE"/>
              <a:t>Bilder Format füllend - maximale Bildgröße</a:t>
            </a:r>
            <a:endParaRPr lang="de-DE" dirty="0"/>
          </a:p>
        </p:txBody>
      </p:sp>
      <p:sp>
        <p:nvSpPr>
          <p:cNvPr id="2" name="Fußzeilenplatzhalter 1"/>
          <p:cNvSpPr>
            <a:spLocks noGrp="1"/>
          </p:cNvSpPr>
          <p:nvPr>
            <p:ph type="ftr" sz="quarter" idx="16"/>
          </p:nvPr>
        </p:nvSpPr>
        <p:spPr/>
        <p:txBody>
          <a:bodyPr/>
          <a:lstStyle/>
          <a:p>
            <a:r>
              <a:rPr lang="en-US"/>
              <a:t>Jonas Mayer (TUM) | 13.07.2016 | A Metric for Hand Comfort/Discomfort Evaluation</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
        <p:nvSpPr>
          <p:cNvPr id="5" name="Fußzeilenplatzhalter 4"/>
          <p:cNvSpPr>
            <a:spLocks noGrp="1"/>
          </p:cNvSpPr>
          <p:nvPr>
            <p:ph type="ftr" sz="quarter" idx="16"/>
          </p:nvPr>
        </p:nvSpPr>
        <p:spPr/>
        <p:txBody>
          <a:bodyPr/>
          <a:lstStyle/>
          <a:p>
            <a:r>
              <a:rPr lang="en-US" noProof="0"/>
              <a:t>Jonas Mayer (TUM) | 13.07.2016 | A Metric for Hand Comfort/Discomfort Evaluation</a:t>
            </a:r>
            <a:endParaRPr lang="de-DE" noProof="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
        <p:nvSpPr>
          <p:cNvPr id="5" name="Fußzeilenplatzhalter 4"/>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1" y="1762188"/>
            <a:ext cx="4226732" cy="4699572"/>
          </a:xfrm>
        </p:spPr>
        <p:txBody>
          <a:bodyPr/>
          <a:lstStyle/>
          <a:p>
            <a:r>
              <a:rPr lang="en-US" sz="2200" dirty="0"/>
              <a:t>Compare three different hand postures</a:t>
            </a:r>
          </a:p>
          <a:p>
            <a:pPr marL="461963" lvl="1" indent="-285750">
              <a:buFont typeface="Symbol" panose="05050102010706020507" pitchFamily="18" charset="2"/>
              <a:buChar char="-"/>
            </a:pPr>
            <a:r>
              <a:rPr lang="en-US" sz="2200" dirty="0"/>
              <a:t>Point</a:t>
            </a:r>
          </a:p>
          <a:p>
            <a:pPr marL="461963" lvl="1" indent="-285750">
              <a:buFont typeface="Symbol" panose="05050102010706020507" pitchFamily="18" charset="2"/>
              <a:buChar char="-"/>
            </a:pPr>
            <a:r>
              <a:rPr lang="en-US" sz="2200" dirty="0"/>
              <a:t>Spiderman </a:t>
            </a:r>
          </a:p>
          <a:p>
            <a:pPr marL="461963" lvl="1" indent="-285750">
              <a:buFont typeface="Symbol" panose="05050102010706020507" pitchFamily="18" charset="2"/>
              <a:buChar char="-"/>
            </a:pPr>
            <a:r>
              <a:rPr lang="en-US" sz="2200" dirty="0"/>
              <a:t>Pinch</a:t>
            </a:r>
          </a:p>
          <a:p>
            <a:r>
              <a:rPr lang="en-US" sz="2200" dirty="0"/>
              <a:t>in a target shooting test regarding performance and user experience.</a:t>
            </a:r>
          </a:p>
          <a:p>
            <a:endParaRPr lang="en-US" sz="2200" dirty="0"/>
          </a:p>
          <a:p>
            <a:r>
              <a:rPr lang="en-US" sz="2200" dirty="0"/>
              <a:t>Results: </a:t>
            </a:r>
          </a:p>
          <a:p>
            <a:pPr marL="461963" lvl="1" indent="-285750">
              <a:buFont typeface="Symbol" panose="05050102010706020507" pitchFamily="18" charset="2"/>
              <a:buChar char="-"/>
            </a:pPr>
            <a:r>
              <a:rPr lang="en-US" sz="2200" dirty="0"/>
              <a:t>Pointing posture generally best</a:t>
            </a:r>
          </a:p>
        </p:txBody>
      </p:sp>
      <p:sp>
        <p:nvSpPr>
          <p:cNvPr id="5" name="Titel 4"/>
          <p:cNvSpPr>
            <a:spLocks noGrp="1"/>
          </p:cNvSpPr>
          <p:nvPr>
            <p:ph type="title"/>
          </p:nvPr>
        </p:nvSpPr>
        <p:spPr>
          <a:xfrm>
            <a:off x="319090" y="994334"/>
            <a:ext cx="8508999" cy="410369"/>
          </a:xfrm>
        </p:spPr>
        <p:txBody>
          <a:bodyPr/>
          <a:lstStyle/>
          <a:p>
            <a:r>
              <a:rPr lang="en-US" b="1" noProof="1">
                <a:solidFill>
                  <a:schemeClr val="bg2"/>
                </a:solidFill>
              </a:rPr>
              <a:t>1.2 Related Work: Nicholas Schneider (TUM)</a:t>
            </a:r>
          </a:p>
        </p:txBody>
      </p:sp>
      <p:pic>
        <p:nvPicPr>
          <p:cNvPr id="6" name="Grafik 5"/>
          <p:cNvPicPr>
            <a:picLocks noChangeAspect="1"/>
          </p:cNvPicPr>
          <p:nvPr/>
        </p:nvPicPr>
        <p:blipFill rotWithShape="1">
          <a:blip r:embed="rId3">
            <a:extLst>
              <a:ext uri="{28A0092B-C50C-407E-A947-70E740481C1C}">
                <a14:useLocalDpi xmlns:a14="http://schemas.microsoft.com/office/drawing/2010/main" val="0"/>
              </a:ext>
            </a:extLst>
          </a:blip>
          <a:srcRect l="10914" r="35916"/>
          <a:stretch/>
        </p:blipFill>
        <p:spPr>
          <a:xfrm>
            <a:off x="4545823" y="1404703"/>
            <a:ext cx="4598177" cy="5068610"/>
          </a:xfrm>
          <a:prstGeom prst="rect">
            <a:avLst/>
          </a:prstGeom>
          <a:ln>
            <a:noFill/>
          </a:ln>
          <a:effectLst>
            <a:softEdge rad="112500"/>
          </a:effectLst>
        </p:spPr>
      </p:pic>
      <p:sp>
        <p:nvSpPr>
          <p:cNvPr id="7" name="Fußzeilenplatzhalter 6"/>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4246799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
        <p:nvSpPr>
          <p:cNvPr id="5" name="Fußzeilenplatzhalter 4"/>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
        <p:nvSpPr>
          <p:cNvPr id="2" name="Fußzeilenplatzhalter 1"/>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el 2"/>
          <p:cNvSpPr>
            <a:spLocks noGrp="1"/>
          </p:cNvSpPr>
          <p:nvPr>
            <p:ph type="title"/>
          </p:nvPr>
        </p:nvSpPr>
        <p:spPr/>
        <p:txBody>
          <a:bodyPr/>
          <a:lstStyle/>
          <a:p>
            <a:r>
              <a:rPr lang="de-DE"/>
              <a:t>Diagramme</a:t>
            </a:r>
            <a:endParaRPr lang="de-DE" dirty="0"/>
          </a:p>
        </p:txBody>
      </p:sp>
      <p:sp>
        <p:nvSpPr>
          <p:cNvPr id="2" name="Fußzeilenplatzhalter 1"/>
          <p:cNvSpPr>
            <a:spLocks noGrp="1"/>
          </p:cNvSpPr>
          <p:nvPr>
            <p:ph type="ftr" sz="quarter" idx="12"/>
          </p:nvPr>
        </p:nvSpPr>
        <p:spPr/>
        <p:txBody>
          <a:bodyPr/>
          <a:lstStyle/>
          <a:p>
            <a:r>
              <a:rPr lang="en-US"/>
              <a:t>Jonas Mayer (TUM) | 13.07.2016 | A Metric for Hand Comfort/Discomfort Evaluation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a:lnSpc>
                <a:spcPct val="150000"/>
              </a:lnSpc>
            </a:pPr>
            <a:r>
              <a:rPr lang="en-US" sz="2400" b="1" dirty="0">
                <a:solidFill>
                  <a:srgbClr val="568FD2"/>
                </a:solidFill>
              </a:rPr>
              <a:t>Theorem </a:t>
            </a:r>
          </a:p>
          <a:p>
            <a:pPr>
              <a:lnSpc>
                <a:spcPct val="150000"/>
              </a:lnSpc>
            </a:pPr>
            <a:r>
              <a:rPr lang="en-US" sz="2200" dirty="0"/>
              <a:t>Hand Posture Comfort and Discomfort affect performance and obviously user experience.</a:t>
            </a:r>
          </a:p>
          <a:p>
            <a:pPr>
              <a:lnSpc>
                <a:spcPct val="150000"/>
              </a:lnSpc>
            </a:pPr>
            <a:endParaRPr lang="en-US" sz="2400" b="1" dirty="0">
              <a:solidFill>
                <a:srgbClr val="568FD2"/>
              </a:solidFill>
            </a:endParaRPr>
          </a:p>
          <a:p>
            <a:pPr>
              <a:lnSpc>
                <a:spcPct val="150000"/>
              </a:lnSpc>
            </a:pPr>
            <a:r>
              <a:rPr lang="en-US" sz="2400" b="1" dirty="0">
                <a:solidFill>
                  <a:srgbClr val="568FD2"/>
                </a:solidFill>
              </a:rPr>
              <a:t>Goals</a:t>
            </a:r>
            <a:endParaRPr lang="en-US" dirty="0">
              <a:solidFill>
                <a:srgbClr val="568FD2"/>
              </a:solidFill>
            </a:endParaRPr>
          </a:p>
          <a:p>
            <a:pPr marL="457200" indent="-457200">
              <a:lnSpc>
                <a:spcPct val="150000"/>
              </a:lnSpc>
              <a:buFont typeface="+mj-lt"/>
              <a:buAutoNum type="arabicPeriod"/>
            </a:pPr>
            <a:r>
              <a:rPr lang="en-US" sz="2200" dirty="0"/>
              <a:t>Create a metric for quick and objective hand posture comfort/discomfort evaluation</a:t>
            </a:r>
          </a:p>
          <a:p>
            <a:pPr marL="457200" indent="-457200">
              <a:lnSpc>
                <a:spcPct val="150000"/>
              </a:lnSpc>
              <a:buFont typeface="+mj-lt"/>
              <a:buAutoNum type="arabicPeriod"/>
            </a:pPr>
            <a:r>
              <a:rPr lang="en-US" sz="2200" dirty="0"/>
              <a:t>Show its effect on performance in a pointing task</a:t>
            </a:r>
          </a:p>
        </p:txBody>
      </p:sp>
      <p:sp>
        <p:nvSpPr>
          <p:cNvPr id="5" name="Titel 4"/>
          <p:cNvSpPr>
            <a:spLocks noGrp="1"/>
          </p:cNvSpPr>
          <p:nvPr>
            <p:ph type="title"/>
          </p:nvPr>
        </p:nvSpPr>
        <p:spPr>
          <a:xfrm>
            <a:off x="319090" y="994334"/>
            <a:ext cx="8508999" cy="410369"/>
          </a:xfrm>
        </p:spPr>
        <p:txBody>
          <a:bodyPr/>
          <a:lstStyle/>
          <a:p>
            <a:r>
              <a:rPr lang="de-DE" b="1" dirty="0">
                <a:solidFill>
                  <a:schemeClr val="bg2"/>
                </a:solidFill>
              </a:rPr>
              <a:t>1.3 Study Goal</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73356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9090" y="994334"/>
            <a:ext cx="8508999" cy="3693319"/>
          </a:xfrm>
        </p:spPr>
        <p:txBody>
          <a:bodyPr/>
          <a:lstStyle/>
          <a:p>
            <a:pPr lvl="1" indent="0">
              <a:lnSpc>
                <a:spcPct val="150000"/>
              </a:lnSpc>
            </a:pPr>
            <a:r>
              <a:rPr lang="en-US" sz="3000" dirty="0">
                <a:solidFill>
                  <a:schemeClr val="bg1"/>
                </a:solidFill>
              </a:rPr>
              <a:t>2. Our Comfort and Discomfort Metric</a:t>
            </a:r>
            <a:br>
              <a:rPr lang="en-US" sz="2200" dirty="0">
                <a:solidFill>
                  <a:schemeClr val="bg1"/>
                </a:solidFill>
              </a:rPr>
            </a:br>
            <a:br>
              <a:rPr lang="en-US" sz="2200" dirty="0">
                <a:solidFill>
                  <a:schemeClr val="bg1"/>
                </a:solidFill>
              </a:rPr>
            </a:br>
            <a:r>
              <a:rPr lang="en-US" sz="2200" b="0" dirty="0">
                <a:solidFill>
                  <a:schemeClr val="bg1"/>
                </a:solidFill>
              </a:rPr>
              <a:t>2.1 Definition: Comfort and Discomfort</a:t>
            </a:r>
            <a:br>
              <a:rPr lang="en-US" sz="2200" b="0" dirty="0">
                <a:solidFill>
                  <a:schemeClr val="bg1"/>
                </a:solidFill>
              </a:rPr>
            </a:br>
            <a:r>
              <a:rPr lang="en-US" sz="2200" b="0" dirty="0">
                <a:solidFill>
                  <a:schemeClr val="bg1"/>
                </a:solidFill>
              </a:rPr>
              <a:t>2.2 Hand Comfort/Discomfort Components</a:t>
            </a:r>
            <a:br>
              <a:rPr lang="en-US" sz="2200" b="0" dirty="0">
                <a:solidFill>
                  <a:schemeClr val="bg1"/>
                </a:solidFill>
              </a:rPr>
            </a:br>
            <a:r>
              <a:rPr lang="en-US" sz="2200" b="0" dirty="0">
                <a:solidFill>
                  <a:schemeClr val="bg1"/>
                </a:solidFill>
              </a:rPr>
              <a:t>2.3 Concrete Implementation: RRP Metric Component</a:t>
            </a:r>
            <a:br>
              <a:rPr lang="en-US" sz="2200" b="0" dirty="0">
                <a:solidFill>
                  <a:schemeClr val="bg1"/>
                </a:solidFill>
              </a:rPr>
            </a:br>
            <a:r>
              <a:rPr lang="en-US" sz="2200" b="0" dirty="0">
                <a:solidFill>
                  <a:schemeClr val="bg1"/>
                </a:solidFill>
              </a:rPr>
              <a:t>2.4 Naive &amp; Improved Metric</a:t>
            </a:r>
            <a:br>
              <a:rPr lang="en-US" sz="2200" dirty="0"/>
            </a:br>
            <a:endParaRPr lang="en-US" dirty="0"/>
          </a:p>
        </p:txBody>
      </p:sp>
      <p:sp>
        <p:nvSpPr>
          <p:cNvPr id="3" name="Fußzeilenplatzhalter 2"/>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33370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087216"/>
            <a:ext cx="8507917" cy="4374543"/>
          </a:xfrm>
        </p:spPr>
        <p:txBody>
          <a:bodyPr/>
          <a:lstStyle/>
          <a:p>
            <a:pPr>
              <a:lnSpc>
                <a:spcPct val="150000"/>
              </a:lnSpc>
            </a:pPr>
            <a:r>
              <a:rPr lang="en-US" sz="2600" b="1" dirty="0">
                <a:solidFill>
                  <a:srgbClr val="568FD2"/>
                </a:solidFill>
              </a:rPr>
              <a:t>Comfort</a:t>
            </a:r>
          </a:p>
          <a:p>
            <a:pPr marL="342900" indent="-342900">
              <a:lnSpc>
                <a:spcPct val="150000"/>
              </a:lnSpc>
              <a:buFont typeface="Arial" panose="020B0604020202020204" pitchFamily="34" charset="0"/>
              <a:buChar char="•"/>
            </a:pPr>
            <a:r>
              <a:rPr lang="en-US" sz="2200" dirty="0"/>
              <a:t>“pleasant state or relaxed feeling of a human being”</a:t>
            </a:r>
          </a:p>
          <a:p>
            <a:pPr marL="342900" indent="-342900">
              <a:lnSpc>
                <a:spcPct val="150000"/>
              </a:lnSpc>
              <a:buFont typeface="Arial" panose="020B0604020202020204" pitchFamily="34" charset="0"/>
              <a:buChar char="•"/>
            </a:pPr>
            <a:r>
              <a:rPr lang="en-US" sz="2200" dirty="0"/>
              <a:t>Caused by subjective impressions and expectations</a:t>
            </a:r>
          </a:p>
          <a:p>
            <a:pPr>
              <a:lnSpc>
                <a:spcPct val="150000"/>
              </a:lnSpc>
            </a:pPr>
            <a:endParaRPr lang="en-US" sz="2200" dirty="0"/>
          </a:p>
          <a:p>
            <a:pPr>
              <a:lnSpc>
                <a:spcPct val="150000"/>
              </a:lnSpc>
            </a:pPr>
            <a:r>
              <a:rPr lang="en-US" sz="2600" b="1" dirty="0">
                <a:solidFill>
                  <a:srgbClr val="568FD2"/>
                </a:solidFill>
              </a:rPr>
              <a:t>Discomfort</a:t>
            </a:r>
          </a:p>
          <a:p>
            <a:pPr marL="342900" indent="-342900">
              <a:lnSpc>
                <a:spcPct val="150000"/>
              </a:lnSpc>
              <a:buFont typeface="Arial" panose="020B0604020202020204" pitchFamily="34" charset="0"/>
              <a:buChar char="•"/>
            </a:pPr>
            <a:r>
              <a:rPr lang="en-US" sz="2200" dirty="0"/>
              <a:t>“an unpleasant state of the human body”</a:t>
            </a:r>
          </a:p>
          <a:p>
            <a:pPr marL="342900" indent="-342900">
              <a:lnSpc>
                <a:spcPct val="150000"/>
              </a:lnSpc>
              <a:buFont typeface="Arial" panose="020B0604020202020204" pitchFamily="34" charset="0"/>
              <a:buChar char="•"/>
            </a:pPr>
            <a:r>
              <a:rPr lang="en-US" sz="2200" dirty="0"/>
              <a:t>Caused by physical stress</a:t>
            </a:r>
          </a:p>
        </p:txBody>
      </p:sp>
      <p:sp>
        <p:nvSpPr>
          <p:cNvPr id="5" name="Titel 4"/>
          <p:cNvSpPr>
            <a:spLocks noGrp="1"/>
          </p:cNvSpPr>
          <p:nvPr>
            <p:ph type="title"/>
          </p:nvPr>
        </p:nvSpPr>
        <p:spPr>
          <a:xfrm>
            <a:off x="319090" y="994334"/>
            <a:ext cx="8508999" cy="820738"/>
          </a:xfrm>
        </p:spPr>
        <p:txBody>
          <a:bodyPr/>
          <a:lstStyle/>
          <a:p>
            <a:r>
              <a:rPr lang="en-US" b="1" dirty="0">
                <a:solidFill>
                  <a:schemeClr val="bg2"/>
                </a:solidFill>
              </a:rPr>
              <a:t>2.1 Comfort and Discomfort Definitions </a:t>
            </a:r>
            <a:br>
              <a:rPr lang="en-US" b="1" dirty="0">
                <a:solidFill>
                  <a:schemeClr val="bg2"/>
                </a:solidFill>
              </a:rPr>
            </a:br>
            <a:r>
              <a:rPr lang="en-US" b="1" dirty="0">
                <a:solidFill>
                  <a:schemeClr val="bg2"/>
                </a:solidFill>
              </a:rPr>
              <a:t>(</a:t>
            </a:r>
            <a:r>
              <a:rPr lang="en-US" b="1" dirty="0" err="1">
                <a:solidFill>
                  <a:schemeClr val="bg2"/>
                </a:solidFill>
              </a:rPr>
              <a:t>Vink</a:t>
            </a:r>
            <a:r>
              <a:rPr lang="en-US" b="1" dirty="0">
                <a:solidFill>
                  <a:schemeClr val="bg2"/>
                </a:solidFill>
              </a:rPr>
              <a:t> et al.)</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166336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a:lnSpc>
                <a:spcPct val="150000"/>
              </a:lnSpc>
            </a:pPr>
            <a:r>
              <a:rPr lang="en-US" sz="2600" b="1" dirty="0">
                <a:solidFill>
                  <a:srgbClr val="568FD2"/>
                </a:solidFill>
              </a:rPr>
              <a:t>Four components affect hand comfort/discomfort:</a:t>
            </a:r>
          </a:p>
          <a:p>
            <a:pPr marL="342900" indent="-342900">
              <a:lnSpc>
                <a:spcPct val="150000"/>
              </a:lnSpc>
              <a:buFont typeface="Arial" panose="020B0604020202020204" pitchFamily="34" charset="0"/>
              <a:buChar char="•"/>
            </a:pPr>
            <a:r>
              <a:rPr lang="en-US" sz="2200" dirty="0"/>
              <a:t>Deviation from Range of Rest Posture (RRP)</a:t>
            </a:r>
          </a:p>
          <a:p>
            <a:pPr marL="342900" indent="-342900">
              <a:lnSpc>
                <a:spcPct val="150000"/>
              </a:lnSpc>
              <a:buFont typeface="Arial" panose="020B0604020202020204" pitchFamily="34" charset="0"/>
              <a:buChar char="•"/>
            </a:pPr>
            <a:r>
              <a:rPr lang="en-US" sz="2200" dirty="0"/>
              <a:t>Inter Finger Angles (IFA)</a:t>
            </a:r>
          </a:p>
          <a:p>
            <a:pPr marL="342900" indent="-342900">
              <a:lnSpc>
                <a:spcPct val="150000"/>
              </a:lnSpc>
              <a:buFont typeface="Arial" panose="020B0604020202020204" pitchFamily="34" charset="0"/>
              <a:buChar char="•"/>
            </a:pPr>
            <a:r>
              <a:rPr lang="en-US" sz="2200" dirty="0"/>
              <a:t>Finger Hyperextension (HE)</a:t>
            </a:r>
          </a:p>
          <a:p>
            <a:pPr marL="342900" indent="-342900">
              <a:lnSpc>
                <a:spcPct val="150000"/>
              </a:lnSpc>
              <a:buFont typeface="Arial" panose="020B0604020202020204" pitchFamily="34" charset="0"/>
              <a:buChar char="•"/>
            </a:pPr>
            <a:r>
              <a:rPr lang="en-US" sz="2200" dirty="0"/>
              <a:t>Finger Abduction (FA)</a:t>
            </a:r>
            <a:endParaRPr lang="de-DE" sz="2200" dirty="0"/>
          </a:p>
        </p:txBody>
      </p:sp>
      <p:sp>
        <p:nvSpPr>
          <p:cNvPr id="5" name="Titel 4"/>
          <p:cNvSpPr>
            <a:spLocks noGrp="1"/>
          </p:cNvSpPr>
          <p:nvPr>
            <p:ph type="title"/>
          </p:nvPr>
        </p:nvSpPr>
        <p:spPr>
          <a:xfrm>
            <a:off x="319090" y="994334"/>
            <a:ext cx="8508999" cy="410369"/>
          </a:xfrm>
        </p:spPr>
        <p:txBody>
          <a:bodyPr/>
          <a:lstStyle/>
          <a:p>
            <a:r>
              <a:rPr lang="de-DE" b="1" dirty="0">
                <a:solidFill>
                  <a:schemeClr val="bg2"/>
                </a:solidFill>
              </a:rPr>
              <a:t>2.2 Hand </a:t>
            </a:r>
            <a:r>
              <a:rPr lang="de-DE" b="1" dirty="0" err="1">
                <a:solidFill>
                  <a:schemeClr val="bg2"/>
                </a:solidFill>
              </a:rPr>
              <a:t>Comfort</a:t>
            </a:r>
            <a:r>
              <a:rPr lang="de-DE" b="1" dirty="0">
                <a:solidFill>
                  <a:schemeClr val="bg2"/>
                </a:solidFill>
              </a:rPr>
              <a:t>/</a:t>
            </a:r>
            <a:r>
              <a:rPr lang="de-DE" b="1" dirty="0" err="1">
                <a:solidFill>
                  <a:schemeClr val="bg2"/>
                </a:solidFill>
              </a:rPr>
              <a:t>Discomfort</a:t>
            </a:r>
            <a:r>
              <a:rPr lang="de-DE" b="1" dirty="0">
                <a:solidFill>
                  <a:schemeClr val="bg2"/>
                </a:solidFill>
              </a:rPr>
              <a:t> Components</a:t>
            </a:r>
          </a:p>
        </p:txBody>
      </p:sp>
      <p:sp>
        <p:nvSpPr>
          <p:cNvPr id="6" name="Fußzeilenplatzhalter 5"/>
          <p:cNvSpPr>
            <a:spLocks noGrp="1"/>
          </p:cNvSpPr>
          <p:nvPr>
            <p:ph type="ftr" sz="quarter" idx="12"/>
          </p:nvPr>
        </p:nvSpPr>
        <p:spPr/>
        <p:txBody>
          <a:bodyPr/>
          <a:lstStyle/>
          <a:p>
            <a:r>
              <a:rPr lang="en-US"/>
              <a:t>Jonas Mayer (TUM) | 13.07.2016 | A Metric for Hand Comfort/Discomfort Evaluation</a:t>
            </a:r>
            <a:endParaRPr lang="en-US" dirty="0"/>
          </a:p>
        </p:txBody>
      </p:sp>
    </p:spTree>
    <p:extLst>
      <p:ext uri="{BB962C8B-B14F-4D97-AF65-F5344CB8AC3E}">
        <p14:creationId xmlns:p14="http://schemas.microsoft.com/office/powerpoint/2010/main" val="339029584"/>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2158</Words>
  <Application>Microsoft Office PowerPoint</Application>
  <PresentationFormat>Bildschirmpräsentation (4:3)</PresentationFormat>
  <Paragraphs>386</Paragraphs>
  <Slides>52</Slides>
  <Notes>26</Notes>
  <HiddenSlides>0</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52</vt:i4>
      </vt:variant>
    </vt:vector>
  </HeadingPairs>
  <TitlesOfParts>
    <vt:vector size="63"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A Metric for Hand Comfort/Discomfort Evaluation Towards Expressivity in Spatial Control</vt:lpstr>
      <vt:lpstr>Outline</vt:lpstr>
      <vt:lpstr>1. Introduction  1.1 Motivation 1.2 Related Work 1.3 Study Goal </vt:lpstr>
      <vt:lpstr>1.1 Motivation: Controlling a robot</vt:lpstr>
      <vt:lpstr>1.2 Related Work: Nicholas Schneider (TUM)</vt:lpstr>
      <vt:lpstr>1.3 Study Goal</vt:lpstr>
      <vt:lpstr>2. Our Comfort and Discomfort Metric  2.1 Definition: Comfort and Discomfort 2.2 Hand Comfort/Discomfort Components 2.3 Concrete Implementation: RRP Metric Component 2.4 Naive &amp; Improved Metric </vt:lpstr>
      <vt:lpstr>2.1 Comfort and Discomfort Definitions  (Vink et al.)</vt:lpstr>
      <vt:lpstr>2.2 Hand Comfort/Discomfort Components</vt:lpstr>
      <vt:lpstr>2.2 Hand Comfort/Discomfort Components</vt:lpstr>
      <vt:lpstr>2.2 Hand Comfort/Discomfort Components</vt:lpstr>
      <vt:lpstr>2.2 Hand Comfort/Discomfort Components</vt:lpstr>
      <vt:lpstr>2.2 Hand Comfort/Discomfort Components</vt:lpstr>
      <vt:lpstr>2.3 Concrete Implementation: RRP Metric Comp.</vt:lpstr>
      <vt:lpstr>2.3 Concrete Implementation: RRP Metric Comp.</vt:lpstr>
      <vt:lpstr>2.4 Naïve &amp; Improved Metric</vt:lpstr>
      <vt:lpstr>2.4 Naïve &amp; Improved Metric</vt:lpstr>
      <vt:lpstr>3. Methodology  3.1 User Study 3.2 Improving the Metric</vt:lpstr>
      <vt:lpstr>3.1 User Study</vt:lpstr>
      <vt:lpstr>3.1 User Study</vt:lpstr>
      <vt:lpstr>3.1 User Study</vt:lpstr>
      <vt:lpstr>3.1 User Study</vt:lpstr>
      <vt:lpstr>3.2 Improving the Metric</vt:lpstr>
      <vt:lpstr>4. Results and Discussion  4.1 Improved Metric in Hand Posture Rating 4.2 Improved Metric in Target Shooting</vt:lpstr>
      <vt:lpstr>4.1 Improved Metric in User Rating</vt:lpstr>
      <vt:lpstr>4.2 Improved Metric in Target Shooting</vt:lpstr>
      <vt:lpstr>5. Conclusion and Future Work  5.1 Conclusion 5.2 Future Work</vt:lpstr>
      <vt:lpstr>5.1 Conclusion </vt:lpstr>
      <vt:lpstr>5.1 Conclusion </vt:lpstr>
      <vt:lpstr>5.2 Future Work</vt:lpstr>
      <vt:lpstr>Questions?</vt:lpstr>
      <vt:lpstr>Appendix</vt:lpstr>
      <vt:lpstr>4. Results and Discussion</vt:lpstr>
      <vt:lpstr>4. Results and Discussion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Jonas Mayer</dc:creator>
  <cp:lastModifiedBy>Jonas Mayer</cp:lastModifiedBy>
  <cp:revision>95</cp:revision>
  <cp:lastPrinted>2015-07-30T14:04:45Z</cp:lastPrinted>
  <dcterms:created xsi:type="dcterms:W3CDTF">2016-07-08T18:20:49Z</dcterms:created>
  <dcterms:modified xsi:type="dcterms:W3CDTF">2016-07-10T21:14:43Z</dcterms:modified>
</cp:coreProperties>
</file>