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40"/>
  </p:notesMasterIdLst>
  <p:handoutMasterIdLst>
    <p:handoutMasterId r:id="rId41"/>
  </p:handoutMasterIdLst>
  <p:sldIdLst>
    <p:sldId id="356" r:id="rId7"/>
    <p:sldId id="369"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370" r:id="rId22"/>
    <p:sldId id="392" r:id="rId23"/>
    <p:sldId id="371" r:id="rId24"/>
    <p:sldId id="372" r:id="rId25"/>
    <p:sldId id="373" r:id="rId26"/>
    <p:sldId id="394" r:id="rId27"/>
    <p:sldId id="375" r:id="rId28"/>
    <p:sldId id="376" r:id="rId29"/>
    <p:sldId id="393" r:id="rId30"/>
    <p:sldId id="391" r:id="rId31"/>
    <p:sldId id="390" r:id="rId32"/>
    <p:sldId id="378" r:id="rId33"/>
    <p:sldId id="377" r:id="rId34"/>
    <p:sldId id="389" r:id="rId35"/>
    <p:sldId id="379" r:id="rId36"/>
    <p:sldId id="395" r:id="rId37"/>
    <p:sldId id="380" r:id="rId38"/>
    <p:sldId id="381" r:id="rId39"/>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8FD2"/>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5" autoAdjust="0"/>
    <p:restoredTop sz="88283" autoAdjust="0"/>
  </p:normalViewPr>
  <p:slideViewPr>
    <p:cSldViewPr snapToGrid="0">
      <p:cViewPr varScale="1">
        <p:scale>
          <a:sx n="103" d="100"/>
          <a:sy n="103" d="100"/>
        </p:scale>
        <p:origin x="2070" y="9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0" Type="http://schemas.openxmlformats.org/officeDocument/2006/relationships/slide" Target="slides/slide14.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969355680"/>
        <c:axId val="969356224"/>
      </c:barChart>
      <c:catAx>
        <c:axId val="969355680"/>
        <c:scaling>
          <c:orientation val="maxMin"/>
        </c:scaling>
        <c:delete val="0"/>
        <c:axPos val="l"/>
        <c:numFmt formatCode="General" sourceLinked="0"/>
        <c:majorTickMark val="out"/>
        <c:minorTickMark val="none"/>
        <c:tickLblPos val="nextTo"/>
        <c:spPr>
          <a:ln>
            <a:noFill/>
          </a:ln>
        </c:spPr>
        <c:crossAx val="969356224"/>
        <c:crosses val="autoZero"/>
        <c:auto val="1"/>
        <c:lblAlgn val="ctr"/>
        <c:lblOffset val="100"/>
        <c:noMultiLvlLbl val="0"/>
      </c:catAx>
      <c:valAx>
        <c:axId val="969356224"/>
        <c:scaling>
          <c:orientation val="minMax"/>
        </c:scaling>
        <c:delete val="1"/>
        <c:axPos val="t"/>
        <c:numFmt formatCode="General" sourceLinked="1"/>
        <c:majorTickMark val="out"/>
        <c:minorTickMark val="none"/>
        <c:tickLblPos val="none"/>
        <c:crossAx val="96935568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969351328"/>
        <c:axId val="969351872"/>
      </c:barChart>
      <c:catAx>
        <c:axId val="96935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969351872"/>
        <c:crosses val="autoZero"/>
        <c:auto val="1"/>
        <c:lblAlgn val="ctr"/>
        <c:lblOffset val="100"/>
        <c:noMultiLvlLbl val="0"/>
      </c:catAx>
      <c:valAx>
        <c:axId val="969351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969351328"/>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09/07/2016</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09/07/2016</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smtClean="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GB" dirty="0" smtClean="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1893583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434113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260498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1516608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1864834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532182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516018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275719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399101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749985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884302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73544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1724374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87052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42579873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smtClean="0"/>
              <a:t>Titel der Präsentation durch Klicken bearbeiten</a:t>
            </a:r>
            <a:endParaRPr lang="de-DE"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smtClean="0"/>
              <a:t>Dr. rer. nat. Erika Mustermann (TUM) | kann beliebig erweitert werden | Infos mit Strich trennen</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noProof="0" dirty="0" smtClean="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346290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smtClean="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smtClean="0">
                <a:solidFill>
                  <a:schemeClr val="tx2"/>
                </a:solidFill>
                <a:latin typeface="+mn-lt"/>
              </a:rPr>
              <a:t>Lehrstuhl für Musterverfahren</a:t>
            </a:r>
          </a:p>
          <a:p>
            <a:pPr>
              <a:lnSpc>
                <a:spcPct val="94000"/>
              </a:lnSpc>
              <a:tabLst/>
            </a:pPr>
            <a:r>
              <a:rPr lang="de-DE" sz="800" dirty="0" smtClean="0">
                <a:solidFill>
                  <a:schemeClr val="tx2"/>
                </a:solidFill>
                <a:latin typeface="+mn-lt"/>
              </a:rPr>
              <a:t>Fakultät für Mustertechnik</a:t>
            </a:r>
          </a:p>
          <a:p>
            <a:pPr>
              <a:lnSpc>
                <a:spcPct val="94000"/>
              </a:lnSpc>
              <a:tabLst/>
            </a:pPr>
            <a:r>
              <a:rPr lang="de-DE" sz="800" dirty="0" smtClean="0">
                <a:solidFill>
                  <a:schemeClr val="tx2"/>
                </a:solidFill>
                <a:latin typeface="+mn-lt"/>
              </a:rPr>
              <a:t>Technische Universität</a:t>
            </a:r>
            <a:r>
              <a:rPr lang="de-DE" sz="800" baseline="0" dirty="0" smtClean="0">
                <a:solidFill>
                  <a:schemeClr val="tx2"/>
                </a:solidFill>
                <a:latin typeface="+mn-lt"/>
              </a:rPr>
              <a:t> München</a:t>
            </a:r>
            <a:endParaRPr lang="de-DE" sz="800" dirty="0" smtClean="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85"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smtClean="0"/>
              <a:t>Dr. rer. nat. Erika Mustermann (TUM) | kann beliebig erweitert werden | Infos mit Strich trennen</a:t>
            </a:r>
            <a:endParaRPr lang="en-US" dirty="0" smtClean="0"/>
          </a:p>
        </p:txBody>
      </p:sp>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en-US" b="1" dirty="0"/>
              <a:t>A Metric for Hand </a:t>
            </a:r>
            <a:r>
              <a:rPr lang="en-US" b="1" dirty="0" smtClean="0"/>
              <a:t>Comfort/Discomfort </a:t>
            </a:r>
            <a:r>
              <a:rPr lang="en-US" b="1" dirty="0"/>
              <a:t>Evaluation</a:t>
            </a:r>
            <a:br>
              <a:rPr lang="en-US" b="1" dirty="0"/>
            </a:br>
            <a:r>
              <a:rPr lang="en-US" dirty="0"/>
              <a:t>Towards Expressivity in Spatial Control</a:t>
            </a:r>
            <a:endParaRPr lang="de-DE" dirty="0"/>
          </a:p>
        </p:txBody>
      </p:sp>
      <p:sp>
        <p:nvSpPr>
          <p:cNvPr id="3" name="Inhaltsplatzhalter 2"/>
          <p:cNvSpPr>
            <a:spLocks noGrp="1"/>
          </p:cNvSpPr>
          <p:nvPr>
            <p:ph idx="10"/>
          </p:nvPr>
        </p:nvSpPr>
        <p:spPr/>
        <p:txBody>
          <a:bodyPr/>
          <a:lstStyle/>
          <a:p>
            <a:r>
              <a:rPr lang="de-DE" dirty="0" smtClean="0"/>
              <a:t>Bachelor Thesis </a:t>
            </a:r>
            <a:r>
              <a:rPr lang="en-US" dirty="0" smtClean="0"/>
              <a:t>Presentation</a:t>
            </a:r>
          </a:p>
          <a:p>
            <a:endParaRPr lang="de-DE" dirty="0"/>
          </a:p>
          <a:p>
            <a:r>
              <a:rPr lang="de-DE" dirty="0" smtClean="0"/>
              <a:t>Jonas Mayer</a:t>
            </a:r>
            <a:endParaRPr lang="de-DE" dirty="0" smtClean="0"/>
          </a:p>
          <a:p>
            <a:r>
              <a:rPr lang="de-DE" dirty="0" smtClean="0"/>
              <a:t>Garching</a:t>
            </a:r>
            <a:r>
              <a:rPr lang="de-DE" dirty="0" smtClean="0"/>
              <a:t>, </a:t>
            </a:r>
            <a:r>
              <a:rPr lang="de-DE" dirty="0" err="1" smtClean="0"/>
              <a:t>July</a:t>
            </a:r>
            <a:r>
              <a:rPr lang="de-DE" dirty="0" smtClean="0"/>
              <a:t> 13th 2016</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8" cy="4699572"/>
          </a:xfrm>
        </p:spPr>
        <p:txBody>
          <a:bodyPr/>
          <a:lstStyle/>
          <a:p>
            <a:pPr>
              <a:lnSpc>
                <a:spcPct val="150000"/>
              </a:lnSpc>
            </a:pPr>
            <a:r>
              <a:rPr lang="en-US" sz="2600" b="1" dirty="0">
                <a:solidFill>
                  <a:srgbClr val="568FD2"/>
                </a:solidFill>
              </a:rPr>
              <a:t>Finger Hyperextension (HE)</a:t>
            </a:r>
          </a:p>
          <a:p>
            <a:pPr marL="342900" indent="-342900">
              <a:lnSpc>
                <a:spcPct val="150000"/>
              </a:lnSpc>
              <a:buFont typeface="Arial" panose="020B0604020202020204" pitchFamily="34" charset="0"/>
              <a:buChar char="•"/>
            </a:pPr>
            <a:r>
              <a:rPr lang="de-DE" sz="2200" dirty="0" err="1" smtClean="0"/>
              <a:t>LaViola</a:t>
            </a:r>
            <a:r>
              <a:rPr lang="de-DE" sz="2200" dirty="0" smtClean="0"/>
              <a:t> et al. : </a:t>
            </a:r>
            <a:r>
              <a:rPr lang="en-US" sz="2200" dirty="0" smtClean="0"/>
              <a:t>“[hyperextension] puts </a:t>
            </a:r>
            <a:r>
              <a:rPr lang="en-US" sz="2200" dirty="0"/>
              <a:t>more strain on </a:t>
            </a:r>
            <a:r>
              <a:rPr lang="en-US" sz="2200" dirty="0" smtClean="0"/>
              <a:t>the [MCP</a:t>
            </a:r>
            <a:r>
              <a:rPr lang="en-US" sz="2200" dirty="0"/>
              <a:t>] joints and tendons than the hand is accustomed </a:t>
            </a:r>
            <a:r>
              <a:rPr lang="en-US" sz="2200" dirty="0" smtClean="0"/>
              <a:t>to”</a:t>
            </a:r>
          </a:p>
          <a:p>
            <a:pPr marL="519113" lvl="1" indent="-342900">
              <a:lnSpc>
                <a:spcPct val="150000"/>
              </a:lnSpc>
              <a:buFont typeface="Arial" panose="020B0604020202020204" pitchFamily="34" charset="0"/>
              <a:buChar char="→"/>
            </a:pPr>
            <a:r>
              <a:rPr lang="en-US" sz="2200" dirty="0" smtClean="0"/>
              <a:t>High stress on joints, tendons, muscles</a:t>
            </a:r>
          </a:p>
          <a:p>
            <a:pPr marL="519113" lvl="1" indent="-342900">
              <a:lnSpc>
                <a:spcPct val="150000"/>
              </a:lnSpc>
              <a:buFont typeface="Arial" panose="020B0604020202020204" pitchFamily="34" charset="0"/>
              <a:buChar char="→"/>
            </a:pPr>
            <a:r>
              <a:rPr lang="en-US" sz="2200" dirty="0" smtClean="0"/>
              <a:t>Discomfort</a:t>
            </a:r>
            <a:endParaRPr lang="de-DE" sz="2200" dirty="0" smtClean="0"/>
          </a:p>
          <a:p>
            <a:pPr>
              <a:lnSpc>
                <a:spcPct val="150000"/>
              </a:lnSpc>
            </a:pPr>
            <a:endParaRPr lang="en-US" sz="2600" b="1" dirty="0">
              <a:solidFill>
                <a:srgbClr val="568FD2"/>
              </a:solidFill>
            </a:endParaRPr>
          </a:p>
        </p:txBody>
      </p:sp>
      <p:sp>
        <p:nvSpPr>
          <p:cNvPr id="3" name="Foliennummernplatzhalter 2"/>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2.2 Hand </a:t>
            </a:r>
            <a:r>
              <a:rPr lang="de-DE" b="1" dirty="0" err="1">
                <a:solidFill>
                  <a:schemeClr val="bg2"/>
                </a:solidFill>
              </a:rPr>
              <a:t>Comfort</a:t>
            </a:r>
            <a:r>
              <a:rPr lang="de-DE" b="1" dirty="0">
                <a:solidFill>
                  <a:schemeClr val="bg2"/>
                </a:solidFill>
              </a:rPr>
              <a:t>/</a:t>
            </a:r>
            <a:r>
              <a:rPr lang="de-DE" b="1" dirty="0" err="1">
                <a:solidFill>
                  <a:schemeClr val="bg2"/>
                </a:solidFill>
              </a:rPr>
              <a:t>Discomfort</a:t>
            </a:r>
            <a:r>
              <a:rPr lang="de-DE" b="1" dirty="0">
                <a:solidFill>
                  <a:schemeClr val="bg2"/>
                </a:solidFill>
              </a:rPr>
              <a:t> Components</a:t>
            </a:r>
          </a:p>
        </p:txBody>
      </p:sp>
    </p:spTree>
    <p:extLst>
      <p:ext uri="{BB962C8B-B14F-4D97-AF65-F5344CB8AC3E}">
        <p14:creationId xmlns:p14="http://schemas.microsoft.com/office/powerpoint/2010/main" val="3817722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850069" cy="4699572"/>
          </a:xfrm>
        </p:spPr>
        <p:txBody>
          <a:bodyPr/>
          <a:lstStyle/>
          <a:p>
            <a:pPr>
              <a:lnSpc>
                <a:spcPct val="150000"/>
              </a:lnSpc>
            </a:pPr>
            <a:r>
              <a:rPr lang="en-US" sz="2600" b="1" dirty="0">
                <a:solidFill>
                  <a:srgbClr val="568FD2"/>
                </a:solidFill>
              </a:rPr>
              <a:t>Finger Abduction (FA)</a:t>
            </a:r>
          </a:p>
          <a:p>
            <a:pPr>
              <a:lnSpc>
                <a:spcPct val="150000"/>
              </a:lnSpc>
            </a:pPr>
            <a:r>
              <a:rPr lang="de-DE" sz="2200" dirty="0" smtClean="0"/>
              <a:t>Analog </a:t>
            </a:r>
            <a:r>
              <a:rPr lang="de-DE" sz="2200" dirty="0" err="1" smtClean="0"/>
              <a:t>to</a:t>
            </a:r>
            <a:r>
              <a:rPr lang="de-DE" sz="2200" dirty="0"/>
              <a:t> </a:t>
            </a:r>
            <a:r>
              <a:rPr lang="de-DE" sz="2200" dirty="0" err="1" smtClean="0"/>
              <a:t>hyperextension</a:t>
            </a:r>
            <a:r>
              <a:rPr lang="de-DE" sz="2200" dirty="0" smtClean="0"/>
              <a:t>:</a:t>
            </a:r>
          </a:p>
          <a:p>
            <a:pPr marL="342900" indent="-342900">
              <a:lnSpc>
                <a:spcPct val="150000"/>
              </a:lnSpc>
              <a:buFont typeface="Arial" panose="020B0604020202020204" pitchFamily="34" charset="0"/>
              <a:buChar char="•"/>
            </a:pPr>
            <a:r>
              <a:rPr lang="de-DE" sz="2200" dirty="0" smtClean="0"/>
              <a:t>High </a:t>
            </a:r>
            <a:r>
              <a:rPr lang="de-DE" sz="2200" dirty="0" err="1" smtClean="0"/>
              <a:t>abduction</a:t>
            </a:r>
            <a:r>
              <a:rPr lang="de-DE" sz="2200" dirty="0" smtClean="0"/>
              <a:t> </a:t>
            </a:r>
            <a:r>
              <a:rPr lang="de-DE" sz="2200" dirty="0" err="1" smtClean="0"/>
              <a:t>creates</a:t>
            </a:r>
            <a:r>
              <a:rPr lang="de-DE" sz="2200" dirty="0" smtClean="0"/>
              <a:t> stress on </a:t>
            </a:r>
            <a:r>
              <a:rPr lang="de-DE" sz="2200" dirty="0" err="1" smtClean="0"/>
              <a:t>joints</a:t>
            </a:r>
            <a:r>
              <a:rPr lang="de-DE" sz="2200" dirty="0" smtClean="0"/>
              <a:t>, </a:t>
            </a:r>
            <a:r>
              <a:rPr lang="de-DE" sz="2200" dirty="0" err="1" smtClean="0"/>
              <a:t>tendons</a:t>
            </a:r>
            <a:r>
              <a:rPr lang="de-DE" sz="2200" dirty="0" smtClean="0"/>
              <a:t>, </a:t>
            </a:r>
            <a:r>
              <a:rPr lang="de-DE" sz="2200" dirty="0" err="1" smtClean="0"/>
              <a:t>muscles</a:t>
            </a:r>
            <a:r>
              <a:rPr lang="de-DE" sz="2200" dirty="0" smtClean="0"/>
              <a:t>, soft </a:t>
            </a:r>
            <a:r>
              <a:rPr lang="de-DE" sz="2200" dirty="0" err="1" smtClean="0"/>
              <a:t>tissue</a:t>
            </a:r>
            <a:endParaRPr lang="de-DE" sz="2200" dirty="0" smtClean="0"/>
          </a:p>
          <a:p>
            <a:pPr marL="519113" lvl="1" indent="-342900">
              <a:lnSpc>
                <a:spcPct val="150000"/>
              </a:lnSpc>
              <a:buFont typeface="Arial" panose="020B0604020202020204" pitchFamily="34" charset="0"/>
              <a:buChar char="→"/>
            </a:pPr>
            <a:r>
              <a:rPr lang="de-DE" sz="2200" dirty="0" err="1" smtClean="0"/>
              <a:t>Discomfort</a:t>
            </a:r>
            <a:r>
              <a:rPr lang="de-DE" sz="2200" dirty="0" smtClean="0"/>
              <a:t> </a:t>
            </a:r>
          </a:p>
        </p:txBody>
      </p:sp>
      <p:sp>
        <p:nvSpPr>
          <p:cNvPr id="3" name="Foliennummernplatzhalter 2"/>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2.2 Hand </a:t>
            </a:r>
            <a:r>
              <a:rPr lang="de-DE" b="1" dirty="0" err="1" smtClean="0">
                <a:solidFill>
                  <a:schemeClr val="bg2"/>
                </a:solidFill>
              </a:rPr>
              <a:t>Comfort</a:t>
            </a:r>
            <a:r>
              <a:rPr lang="de-DE" b="1" dirty="0" smtClean="0">
                <a:solidFill>
                  <a:schemeClr val="bg2"/>
                </a:solidFill>
              </a:rPr>
              <a:t>/</a:t>
            </a:r>
            <a:r>
              <a:rPr lang="de-DE" b="1" dirty="0" err="1" smtClean="0">
                <a:solidFill>
                  <a:schemeClr val="bg2"/>
                </a:solidFill>
              </a:rPr>
              <a:t>Discomfort</a:t>
            </a:r>
            <a:r>
              <a:rPr lang="de-DE" b="1" dirty="0" smtClean="0">
                <a:solidFill>
                  <a:schemeClr val="bg2"/>
                </a:solidFill>
              </a:rPr>
              <a:t> Components</a:t>
            </a:r>
            <a:endParaRPr lang="de-DE" b="1" dirty="0">
              <a:solidFill>
                <a:schemeClr val="bg2"/>
              </a:solidFill>
            </a:endParaRPr>
          </a:p>
        </p:txBody>
      </p:sp>
    </p:spTree>
    <p:extLst>
      <p:ext uri="{BB962C8B-B14F-4D97-AF65-F5344CB8AC3E}">
        <p14:creationId xmlns:p14="http://schemas.microsoft.com/office/powerpoint/2010/main" val="1468576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850069" cy="4699572"/>
          </a:xfrm>
        </p:spPr>
        <p:txBody>
          <a:bodyPr/>
          <a:lstStyle/>
          <a:p>
            <a:pPr>
              <a:lnSpc>
                <a:spcPct val="150000"/>
              </a:lnSpc>
            </a:pPr>
            <a:r>
              <a:rPr lang="de-DE" sz="2600" b="1" dirty="0" smtClean="0">
                <a:solidFill>
                  <a:srgbClr val="568FD2"/>
                </a:solidFill>
              </a:rPr>
              <a:t>Hand Model:</a:t>
            </a:r>
          </a:p>
          <a:p>
            <a:pPr>
              <a:lnSpc>
                <a:spcPct val="150000"/>
              </a:lnSpc>
            </a:pPr>
            <a:r>
              <a:rPr lang="de-DE" sz="2000" dirty="0" smtClean="0"/>
              <a:t>21 DOF Angle </a:t>
            </a:r>
            <a:r>
              <a:rPr lang="de-DE" sz="2000" dirty="0" err="1" smtClean="0"/>
              <a:t>Based</a:t>
            </a:r>
            <a:r>
              <a:rPr lang="de-DE" sz="2000" dirty="0" smtClean="0"/>
              <a:t> Hand</a:t>
            </a:r>
          </a:p>
          <a:p>
            <a:pPr marL="342900" indent="-342900">
              <a:lnSpc>
                <a:spcPct val="150000"/>
              </a:lnSpc>
              <a:buFont typeface="Arial" panose="020B0604020202020204" pitchFamily="34" charset="0"/>
              <a:buChar char="→"/>
            </a:pPr>
            <a:r>
              <a:rPr lang="de-DE" sz="2000" dirty="0" smtClean="0"/>
              <a:t>Interpret Hand </a:t>
            </a:r>
            <a:r>
              <a:rPr lang="de-DE" sz="2000" dirty="0" err="1" smtClean="0"/>
              <a:t>as</a:t>
            </a:r>
            <a:r>
              <a:rPr lang="de-DE" sz="2000" dirty="0" smtClean="0"/>
              <a:t> a </a:t>
            </a:r>
            <a:r>
              <a:rPr lang="de-DE" sz="2000" dirty="0" err="1" smtClean="0"/>
              <a:t>vector</a:t>
            </a:r>
            <a:r>
              <a:rPr lang="de-DE" sz="2000" dirty="0" smtClean="0"/>
              <a:t> </a:t>
            </a:r>
            <a:r>
              <a:rPr lang="de-DE" sz="2000" dirty="0" err="1" smtClean="0"/>
              <a:t>of</a:t>
            </a:r>
            <a:r>
              <a:rPr lang="de-DE" sz="2000" dirty="0" smtClean="0"/>
              <a:t> </a:t>
            </a:r>
            <a:r>
              <a:rPr lang="de-DE" sz="2000" dirty="0" err="1" smtClean="0"/>
              <a:t>length</a:t>
            </a:r>
            <a:r>
              <a:rPr lang="de-DE" sz="2000" dirty="0" smtClean="0"/>
              <a:t> 21</a:t>
            </a:r>
          </a:p>
          <a:p>
            <a:pPr>
              <a:lnSpc>
                <a:spcPct val="150000"/>
              </a:lnSpc>
            </a:pPr>
            <a:r>
              <a:rPr lang="de-DE" sz="2600" b="1" dirty="0" smtClean="0">
                <a:solidFill>
                  <a:srgbClr val="568FD2"/>
                </a:solidFill>
              </a:rPr>
              <a:t>In  </a:t>
            </a:r>
            <a:r>
              <a:rPr lang="de-DE" sz="2600" b="1" dirty="0" err="1">
                <a:solidFill>
                  <a:srgbClr val="568FD2"/>
                </a:solidFill>
              </a:rPr>
              <a:t>T</a:t>
            </a:r>
            <a:r>
              <a:rPr lang="de-DE" sz="2600" b="1" dirty="0" err="1" smtClean="0">
                <a:solidFill>
                  <a:srgbClr val="568FD2"/>
                </a:solidFill>
              </a:rPr>
              <a:t>heory</a:t>
            </a:r>
            <a:r>
              <a:rPr lang="de-DE" sz="2600" b="1" dirty="0" smtClean="0">
                <a:solidFill>
                  <a:srgbClr val="568FD2"/>
                </a:solidFill>
              </a:rPr>
              <a:t>:</a:t>
            </a:r>
          </a:p>
          <a:p>
            <a:pPr marL="342900" indent="-342900">
              <a:lnSpc>
                <a:spcPct val="150000"/>
              </a:lnSpc>
              <a:buFont typeface="Arial" panose="020B0604020202020204" pitchFamily="34" charset="0"/>
              <a:buChar char="•"/>
            </a:pPr>
            <a:r>
              <a:rPr lang="de-DE" sz="2000" dirty="0" err="1" smtClean="0"/>
              <a:t>There</a:t>
            </a:r>
            <a:r>
              <a:rPr lang="de-DE" sz="2000" dirty="0" smtClean="0"/>
              <a:t> </a:t>
            </a:r>
            <a:r>
              <a:rPr lang="de-DE" sz="2000" dirty="0" err="1" smtClean="0"/>
              <a:t>is</a:t>
            </a:r>
            <a:r>
              <a:rPr lang="de-DE" sz="2000" dirty="0" smtClean="0"/>
              <a:t> a RRP </a:t>
            </a:r>
            <a:r>
              <a:rPr lang="de-DE" sz="2000" dirty="0" err="1" smtClean="0"/>
              <a:t>for</a:t>
            </a:r>
            <a:r>
              <a:rPr lang="de-DE" sz="2000" dirty="0" smtClean="0"/>
              <a:t> </a:t>
            </a:r>
            <a:r>
              <a:rPr lang="de-DE" sz="2000" dirty="0" err="1" smtClean="0"/>
              <a:t>each</a:t>
            </a:r>
            <a:r>
              <a:rPr lang="de-DE" sz="2000" dirty="0" smtClean="0"/>
              <a:t> DOF</a:t>
            </a:r>
          </a:p>
          <a:p>
            <a:pPr marL="519113" lvl="1" indent="-342900">
              <a:lnSpc>
                <a:spcPct val="150000"/>
              </a:lnSpc>
              <a:buFont typeface="Arial" panose="020B0604020202020204" pitchFamily="34" charset="0"/>
              <a:buChar char="→"/>
            </a:pPr>
            <a:r>
              <a:rPr lang="de-DE" sz="2000" dirty="0" err="1" smtClean="0"/>
              <a:t>Identify</a:t>
            </a:r>
            <a:r>
              <a:rPr lang="de-DE" sz="2000" dirty="0" smtClean="0"/>
              <a:t> RRP </a:t>
            </a:r>
            <a:r>
              <a:rPr lang="de-DE" sz="2000" dirty="0" err="1" smtClean="0"/>
              <a:t>for</a:t>
            </a:r>
            <a:r>
              <a:rPr lang="de-DE" sz="2000" dirty="0" smtClean="0"/>
              <a:t> </a:t>
            </a:r>
            <a:r>
              <a:rPr lang="de-DE" sz="2000" dirty="0" err="1" smtClean="0"/>
              <a:t>each</a:t>
            </a:r>
            <a:r>
              <a:rPr lang="de-DE" sz="2000" dirty="0" smtClean="0"/>
              <a:t> DOF</a:t>
            </a:r>
          </a:p>
          <a:p>
            <a:pPr marL="519113" lvl="1" indent="-342900">
              <a:lnSpc>
                <a:spcPct val="150000"/>
              </a:lnSpc>
              <a:buFont typeface="Arial" panose="020B0604020202020204" pitchFamily="34" charset="0"/>
              <a:buChar char="→"/>
            </a:pPr>
            <a:r>
              <a:rPr lang="de-DE" sz="2000" dirty="0" err="1" smtClean="0"/>
              <a:t>For</a:t>
            </a:r>
            <a:r>
              <a:rPr lang="de-DE" sz="2000" dirty="0" smtClean="0"/>
              <a:t> a </a:t>
            </a:r>
            <a:r>
              <a:rPr lang="de-DE" sz="2000" dirty="0" err="1" smtClean="0"/>
              <a:t>particular</a:t>
            </a:r>
            <a:r>
              <a:rPr lang="de-DE" sz="2000" dirty="0" smtClean="0"/>
              <a:t> </a:t>
            </a:r>
            <a:r>
              <a:rPr lang="de-DE" sz="2000" dirty="0" err="1" smtClean="0"/>
              <a:t>hand</a:t>
            </a:r>
            <a:r>
              <a:rPr lang="de-DE" sz="2000" dirty="0" smtClean="0"/>
              <a:t> </a:t>
            </a:r>
            <a:r>
              <a:rPr lang="de-DE" sz="2000" dirty="0" err="1" smtClean="0"/>
              <a:t>posture</a:t>
            </a:r>
            <a:r>
              <a:rPr lang="de-DE" sz="2000" dirty="0" smtClean="0"/>
              <a:t>, </a:t>
            </a:r>
            <a:r>
              <a:rPr lang="de-DE" sz="2000" dirty="0" err="1" smtClean="0"/>
              <a:t>add</a:t>
            </a:r>
            <a:r>
              <a:rPr lang="de-DE" sz="2000" dirty="0" smtClean="0"/>
              <a:t> </a:t>
            </a:r>
            <a:r>
              <a:rPr lang="de-DE" sz="2000" dirty="0" err="1" smtClean="0"/>
              <a:t>up</a:t>
            </a:r>
            <a:r>
              <a:rPr lang="de-DE" sz="2000" dirty="0" smtClean="0"/>
              <a:t> </a:t>
            </a:r>
            <a:r>
              <a:rPr lang="de-DE" sz="2000" dirty="0" err="1" smtClean="0"/>
              <a:t>the</a:t>
            </a:r>
            <a:r>
              <a:rPr lang="de-DE" sz="2000" dirty="0" smtClean="0"/>
              <a:t> </a:t>
            </a:r>
            <a:r>
              <a:rPr lang="de-DE" sz="2000" dirty="0" err="1" smtClean="0"/>
              <a:t>distances</a:t>
            </a:r>
            <a:r>
              <a:rPr lang="de-DE" sz="2000" dirty="0" smtClean="0"/>
              <a:t> </a:t>
            </a:r>
            <a:r>
              <a:rPr lang="de-DE" sz="2000" dirty="0" err="1" smtClean="0"/>
              <a:t>to</a:t>
            </a:r>
            <a:r>
              <a:rPr lang="de-DE" sz="2000" dirty="0" smtClean="0"/>
              <a:t> </a:t>
            </a:r>
            <a:r>
              <a:rPr lang="de-DE" sz="2000" dirty="0" err="1" smtClean="0"/>
              <a:t>the</a:t>
            </a:r>
            <a:r>
              <a:rPr lang="de-DE" sz="2000" dirty="0" smtClean="0"/>
              <a:t> RPP </a:t>
            </a:r>
            <a:r>
              <a:rPr lang="de-DE" sz="2000" dirty="0" err="1" smtClean="0"/>
              <a:t>for</a:t>
            </a:r>
            <a:r>
              <a:rPr lang="de-DE" sz="2000" dirty="0" smtClean="0"/>
              <a:t> </a:t>
            </a:r>
            <a:r>
              <a:rPr lang="de-DE" sz="2000" dirty="0" err="1" smtClean="0"/>
              <a:t>each</a:t>
            </a:r>
            <a:r>
              <a:rPr lang="de-DE" sz="2000" dirty="0" smtClean="0"/>
              <a:t> </a:t>
            </a:r>
            <a:r>
              <a:rPr lang="de-DE" sz="2000" dirty="0" err="1" smtClean="0"/>
              <a:t>joint</a:t>
            </a:r>
            <a:endParaRPr lang="de-DE" sz="20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sz="2800" b="1" dirty="0">
                <a:solidFill>
                  <a:schemeClr val="bg2"/>
                </a:solidFill>
              </a:rPr>
              <a:t>2.3 </a:t>
            </a:r>
            <a:r>
              <a:rPr lang="de-DE" sz="2800" b="1" dirty="0" err="1" smtClean="0">
                <a:solidFill>
                  <a:schemeClr val="bg2"/>
                </a:solidFill>
              </a:rPr>
              <a:t>Concrete</a:t>
            </a:r>
            <a:r>
              <a:rPr lang="de-DE" sz="2800" b="1" dirty="0" smtClean="0">
                <a:solidFill>
                  <a:schemeClr val="bg2"/>
                </a:solidFill>
              </a:rPr>
              <a:t> Implementation: RRP </a:t>
            </a:r>
            <a:r>
              <a:rPr lang="de-DE" sz="2800" b="1" dirty="0" err="1" smtClean="0">
                <a:solidFill>
                  <a:schemeClr val="bg2"/>
                </a:solidFill>
              </a:rPr>
              <a:t>Metric</a:t>
            </a:r>
            <a:r>
              <a:rPr lang="de-DE" sz="2800" b="1" dirty="0" smtClean="0">
                <a:solidFill>
                  <a:schemeClr val="bg2"/>
                </a:solidFill>
              </a:rPr>
              <a:t> Comp.</a:t>
            </a:r>
            <a:endParaRPr lang="de-DE" sz="2800" b="1" dirty="0">
              <a:solidFill>
                <a:schemeClr val="bg2"/>
              </a:solidFill>
            </a:endParaRPr>
          </a:p>
        </p:txBody>
      </p:sp>
      <p:sp>
        <p:nvSpPr>
          <p:cNvPr id="7" name="Abgerundetes Rechteck 6"/>
          <p:cNvSpPr/>
          <p:nvPr/>
        </p:nvSpPr>
        <p:spPr>
          <a:xfrm>
            <a:off x="6512767" y="3965510"/>
            <a:ext cx="1950098" cy="2276669"/>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cxnSp>
        <p:nvCxnSpPr>
          <p:cNvPr id="29" name="Gerader Verbinder 28"/>
          <p:cNvCxnSpPr/>
          <p:nvPr/>
        </p:nvCxnSpPr>
        <p:spPr>
          <a:xfrm flipH="1">
            <a:off x="6669551" y="3036897"/>
            <a:ext cx="148922" cy="928613"/>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flipH="1" flipV="1">
            <a:off x="6545549" y="2257008"/>
            <a:ext cx="272924" cy="768336"/>
          </a:xfrm>
          <a:prstGeom prst="line">
            <a:avLst/>
          </a:prstGeom>
        </p:spPr>
        <p:style>
          <a:lnRef idx="2">
            <a:schemeClr val="dk1"/>
          </a:lnRef>
          <a:fillRef idx="0">
            <a:schemeClr val="dk1"/>
          </a:fillRef>
          <a:effectRef idx="1">
            <a:schemeClr val="dk1"/>
          </a:effectRef>
          <a:fontRef idx="minor">
            <a:schemeClr val="tx1"/>
          </a:fontRef>
        </p:style>
      </p:cxnSp>
      <p:sp>
        <p:nvSpPr>
          <p:cNvPr id="18" name="Flussdiagramm: Verbindungsstelle 17"/>
          <p:cNvSpPr/>
          <p:nvPr/>
        </p:nvSpPr>
        <p:spPr>
          <a:xfrm>
            <a:off x="6602473" y="280934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11" name="Flussdiagramm: Verbindungsstelle 10"/>
          <p:cNvSpPr/>
          <p:nvPr/>
        </p:nvSpPr>
        <p:spPr>
          <a:xfrm>
            <a:off x="6453551" y="3749510"/>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2</a:t>
            </a:r>
            <a:endParaRPr lang="de-DE" dirty="0" smtClean="0"/>
          </a:p>
        </p:txBody>
      </p:sp>
      <p:cxnSp>
        <p:nvCxnSpPr>
          <p:cNvPr id="43" name="Gerader Verbinder 42"/>
          <p:cNvCxnSpPr/>
          <p:nvPr/>
        </p:nvCxnSpPr>
        <p:spPr>
          <a:xfrm flipH="1">
            <a:off x="7175994" y="3036897"/>
            <a:ext cx="148922" cy="928613"/>
          </a:xfrm>
          <a:prstGeom prst="line">
            <a:avLst/>
          </a:prstGeom>
        </p:spPr>
        <p:style>
          <a:lnRef idx="2">
            <a:schemeClr val="dk1"/>
          </a:lnRef>
          <a:fillRef idx="0">
            <a:schemeClr val="dk1"/>
          </a:fillRef>
          <a:effectRef idx="1">
            <a:schemeClr val="dk1"/>
          </a:effectRef>
          <a:fontRef idx="minor">
            <a:schemeClr val="tx1"/>
          </a:fontRef>
        </p:style>
      </p:cxnSp>
      <p:cxnSp>
        <p:nvCxnSpPr>
          <p:cNvPr id="44" name="Gerader Verbinder 43"/>
          <p:cNvCxnSpPr/>
          <p:nvPr/>
        </p:nvCxnSpPr>
        <p:spPr>
          <a:xfrm flipH="1" flipV="1">
            <a:off x="7051992" y="2257008"/>
            <a:ext cx="272924" cy="768336"/>
          </a:xfrm>
          <a:prstGeom prst="line">
            <a:avLst/>
          </a:prstGeom>
        </p:spPr>
        <p:style>
          <a:lnRef idx="2">
            <a:schemeClr val="dk1"/>
          </a:lnRef>
          <a:fillRef idx="0">
            <a:schemeClr val="dk1"/>
          </a:fillRef>
          <a:effectRef idx="1">
            <a:schemeClr val="dk1"/>
          </a:effectRef>
          <a:fontRef idx="minor">
            <a:schemeClr val="tx1"/>
          </a:fontRef>
        </p:style>
      </p:cxnSp>
      <p:sp>
        <p:nvSpPr>
          <p:cNvPr id="45" name="Flussdiagramm: Verbindungsstelle 44"/>
          <p:cNvSpPr/>
          <p:nvPr/>
        </p:nvSpPr>
        <p:spPr>
          <a:xfrm>
            <a:off x="7108916" y="280934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47" name="Flussdiagramm: Verbindungsstelle 46"/>
          <p:cNvSpPr/>
          <p:nvPr/>
        </p:nvSpPr>
        <p:spPr>
          <a:xfrm>
            <a:off x="6959994" y="3749510"/>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2</a:t>
            </a:r>
            <a:endParaRPr lang="de-DE" dirty="0" smtClean="0"/>
          </a:p>
        </p:txBody>
      </p:sp>
      <p:cxnSp>
        <p:nvCxnSpPr>
          <p:cNvPr id="48" name="Gerader Verbinder 47"/>
          <p:cNvCxnSpPr/>
          <p:nvPr/>
        </p:nvCxnSpPr>
        <p:spPr>
          <a:xfrm flipH="1">
            <a:off x="7682437" y="3036897"/>
            <a:ext cx="148922" cy="928613"/>
          </a:xfrm>
          <a:prstGeom prst="line">
            <a:avLst/>
          </a:prstGeom>
        </p:spPr>
        <p:style>
          <a:lnRef idx="2">
            <a:schemeClr val="dk1"/>
          </a:lnRef>
          <a:fillRef idx="0">
            <a:schemeClr val="dk1"/>
          </a:fillRef>
          <a:effectRef idx="1">
            <a:schemeClr val="dk1"/>
          </a:effectRef>
          <a:fontRef idx="minor">
            <a:schemeClr val="tx1"/>
          </a:fontRef>
        </p:style>
      </p:cxnSp>
      <p:cxnSp>
        <p:nvCxnSpPr>
          <p:cNvPr id="49" name="Gerader Verbinder 48"/>
          <p:cNvCxnSpPr/>
          <p:nvPr/>
        </p:nvCxnSpPr>
        <p:spPr>
          <a:xfrm flipH="1" flipV="1">
            <a:off x="7558435" y="2257008"/>
            <a:ext cx="272924" cy="768336"/>
          </a:xfrm>
          <a:prstGeom prst="line">
            <a:avLst/>
          </a:prstGeom>
        </p:spPr>
        <p:style>
          <a:lnRef idx="2">
            <a:schemeClr val="dk1"/>
          </a:lnRef>
          <a:fillRef idx="0">
            <a:schemeClr val="dk1"/>
          </a:fillRef>
          <a:effectRef idx="1">
            <a:schemeClr val="dk1"/>
          </a:effectRef>
          <a:fontRef idx="minor">
            <a:schemeClr val="tx1"/>
          </a:fontRef>
        </p:style>
      </p:cxnSp>
      <p:sp>
        <p:nvSpPr>
          <p:cNvPr id="50" name="Flussdiagramm: Verbindungsstelle 49"/>
          <p:cNvSpPr/>
          <p:nvPr/>
        </p:nvSpPr>
        <p:spPr>
          <a:xfrm>
            <a:off x="7615359" y="280934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52" name="Flussdiagramm: Verbindungsstelle 51"/>
          <p:cNvSpPr/>
          <p:nvPr/>
        </p:nvSpPr>
        <p:spPr>
          <a:xfrm>
            <a:off x="7466437" y="3749510"/>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2</a:t>
            </a:r>
            <a:endParaRPr lang="de-DE" dirty="0" smtClean="0"/>
          </a:p>
        </p:txBody>
      </p:sp>
      <p:cxnSp>
        <p:nvCxnSpPr>
          <p:cNvPr id="53" name="Gerader Verbinder 52"/>
          <p:cNvCxnSpPr/>
          <p:nvPr/>
        </p:nvCxnSpPr>
        <p:spPr>
          <a:xfrm flipH="1">
            <a:off x="8188880" y="3036897"/>
            <a:ext cx="148922" cy="928613"/>
          </a:xfrm>
          <a:prstGeom prst="line">
            <a:avLst/>
          </a:prstGeom>
        </p:spPr>
        <p:style>
          <a:lnRef idx="2">
            <a:schemeClr val="dk1"/>
          </a:lnRef>
          <a:fillRef idx="0">
            <a:schemeClr val="dk1"/>
          </a:fillRef>
          <a:effectRef idx="1">
            <a:schemeClr val="dk1"/>
          </a:effectRef>
          <a:fontRef idx="minor">
            <a:schemeClr val="tx1"/>
          </a:fontRef>
        </p:style>
      </p:cxnSp>
      <p:cxnSp>
        <p:nvCxnSpPr>
          <p:cNvPr id="54" name="Gerader Verbinder 53"/>
          <p:cNvCxnSpPr/>
          <p:nvPr/>
        </p:nvCxnSpPr>
        <p:spPr>
          <a:xfrm flipH="1" flipV="1">
            <a:off x="8064878" y="2257008"/>
            <a:ext cx="272924" cy="768336"/>
          </a:xfrm>
          <a:prstGeom prst="line">
            <a:avLst/>
          </a:prstGeom>
        </p:spPr>
        <p:style>
          <a:lnRef idx="2">
            <a:schemeClr val="dk1"/>
          </a:lnRef>
          <a:fillRef idx="0">
            <a:schemeClr val="dk1"/>
          </a:fillRef>
          <a:effectRef idx="1">
            <a:schemeClr val="dk1"/>
          </a:effectRef>
          <a:fontRef idx="minor">
            <a:schemeClr val="tx1"/>
          </a:fontRef>
        </p:style>
      </p:cxnSp>
      <p:sp>
        <p:nvSpPr>
          <p:cNvPr id="55" name="Flussdiagramm: Verbindungsstelle 54"/>
          <p:cNvSpPr/>
          <p:nvPr/>
        </p:nvSpPr>
        <p:spPr>
          <a:xfrm>
            <a:off x="8121802" y="280934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57" name="Flussdiagramm: Verbindungsstelle 56"/>
          <p:cNvSpPr/>
          <p:nvPr/>
        </p:nvSpPr>
        <p:spPr>
          <a:xfrm>
            <a:off x="7972880" y="3749510"/>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2</a:t>
            </a:r>
            <a:endParaRPr lang="de-DE" dirty="0" smtClean="0"/>
          </a:p>
        </p:txBody>
      </p:sp>
      <p:cxnSp>
        <p:nvCxnSpPr>
          <p:cNvPr id="58" name="Gerader Verbinder 57"/>
          <p:cNvCxnSpPr/>
          <p:nvPr/>
        </p:nvCxnSpPr>
        <p:spPr>
          <a:xfrm flipH="1" flipV="1">
            <a:off x="6292328" y="1850076"/>
            <a:ext cx="310145" cy="444534"/>
          </a:xfrm>
          <a:prstGeom prst="line">
            <a:avLst/>
          </a:prstGeom>
        </p:spPr>
        <p:style>
          <a:lnRef idx="2">
            <a:schemeClr val="dk1"/>
          </a:lnRef>
          <a:fillRef idx="0">
            <a:schemeClr val="dk1"/>
          </a:fillRef>
          <a:effectRef idx="1">
            <a:schemeClr val="dk1"/>
          </a:effectRef>
          <a:fontRef idx="minor">
            <a:schemeClr val="tx1"/>
          </a:fontRef>
        </p:style>
      </p:cxnSp>
      <p:cxnSp>
        <p:nvCxnSpPr>
          <p:cNvPr id="60" name="Gerader Verbinder 59"/>
          <p:cNvCxnSpPr/>
          <p:nvPr/>
        </p:nvCxnSpPr>
        <p:spPr>
          <a:xfrm flipH="1" flipV="1">
            <a:off x="6793558" y="1834942"/>
            <a:ext cx="310145" cy="444534"/>
          </a:xfrm>
          <a:prstGeom prst="line">
            <a:avLst/>
          </a:prstGeom>
        </p:spPr>
        <p:style>
          <a:lnRef idx="2">
            <a:schemeClr val="dk1"/>
          </a:lnRef>
          <a:fillRef idx="0">
            <a:schemeClr val="dk1"/>
          </a:fillRef>
          <a:effectRef idx="1">
            <a:schemeClr val="dk1"/>
          </a:effectRef>
          <a:fontRef idx="minor">
            <a:schemeClr val="tx1"/>
          </a:fontRef>
        </p:style>
      </p:cxnSp>
      <p:cxnSp>
        <p:nvCxnSpPr>
          <p:cNvPr id="61" name="Gerader Verbinder 60"/>
          <p:cNvCxnSpPr/>
          <p:nvPr/>
        </p:nvCxnSpPr>
        <p:spPr>
          <a:xfrm flipH="1" flipV="1">
            <a:off x="7294788" y="1819808"/>
            <a:ext cx="310145" cy="444534"/>
          </a:xfrm>
          <a:prstGeom prst="line">
            <a:avLst/>
          </a:prstGeom>
        </p:spPr>
        <p:style>
          <a:lnRef idx="2">
            <a:schemeClr val="dk1"/>
          </a:lnRef>
          <a:fillRef idx="0">
            <a:schemeClr val="dk1"/>
          </a:fillRef>
          <a:effectRef idx="1">
            <a:schemeClr val="dk1"/>
          </a:effectRef>
          <a:fontRef idx="minor">
            <a:schemeClr val="tx1"/>
          </a:fontRef>
        </p:style>
      </p:cxnSp>
      <p:cxnSp>
        <p:nvCxnSpPr>
          <p:cNvPr id="62" name="Gerader Verbinder 61"/>
          <p:cNvCxnSpPr/>
          <p:nvPr/>
        </p:nvCxnSpPr>
        <p:spPr>
          <a:xfrm flipH="1" flipV="1">
            <a:off x="7796018" y="1804674"/>
            <a:ext cx="310145" cy="444534"/>
          </a:xfrm>
          <a:prstGeom prst="line">
            <a:avLst/>
          </a:prstGeom>
        </p:spPr>
        <p:style>
          <a:lnRef idx="2">
            <a:schemeClr val="dk1"/>
          </a:lnRef>
          <a:fillRef idx="0">
            <a:schemeClr val="dk1"/>
          </a:fillRef>
          <a:effectRef idx="1">
            <a:schemeClr val="dk1"/>
          </a:effectRef>
          <a:fontRef idx="minor">
            <a:schemeClr val="tx1"/>
          </a:fontRef>
        </p:style>
      </p:cxnSp>
      <p:sp>
        <p:nvSpPr>
          <p:cNvPr id="22" name="Flussdiagramm: Verbindungsstelle 21"/>
          <p:cNvSpPr/>
          <p:nvPr/>
        </p:nvSpPr>
        <p:spPr>
          <a:xfrm>
            <a:off x="6369612" y="206607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46" name="Flussdiagramm: Verbindungsstelle 45"/>
          <p:cNvSpPr/>
          <p:nvPr/>
        </p:nvSpPr>
        <p:spPr>
          <a:xfrm>
            <a:off x="6876055" y="206607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51" name="Flussdiagramm: Verbindungsstelle 50"/>
          <p:cNvSpPr/>
          <p:nvPr/>
        </p:nvSpPr>
        <p:spPr>
          <a:xfrm>
            <a:off x="7382498" y="206607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sp>
        <p:nvSpPr>
          <p:cNvPr id="56" name="Flussdiagramm: Verbindungsstelle 55"/>
          <p:cNvSpPr/>
          <p:nvPr/>
        </p:nvSpPr>
        <p:spPr>
          <a:xfrm>
            <a:off x="7888941" y="206607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p>
        </p:txBody>
      </p:sp>
      <p:cxnSp>
        <p:nvCxnSpPr>
          <p:cNvPr id="64" name="Gerader Verbinder 63"/>
          <p:cNvCxnSpPr/>
          <p:nvPr/>
        </p:nvCxnSpPr>
        <p:spPr>
          <a:xfrm flipH="1" flipV="1">
            <a:off x="5762780" y="4668416"/>
            <a:ext cx="740453" cy="1377233"/>
          </a:xfrm>
          <a:prstGeom prst="line">
            <a:avLst/>
          </a:prstGeom>
        </p:spPr>
        <p:style>
          <a:lnRef idx="2">
            <a:schemeClr val="dk1"/>
          </a:lnRef>
          <a:fillRef idx="0">
            <a:schemeClr val="dk1"/>
          </a:fillRef>
          <a:effectRef idx="1">
            <a:schemeClr val="dk1"/>
          </a:effectRef>
          <a:fontRef idx="minor">
            <a:schemeClr val="tx1"/>
          </a:fontRef>
        </p:style>
      </p:cxnSp>
      <p:cxnSp>
        <p:nvCxnSpPr>
          <p:cNvPr id="66" name="Gerader Verbinder 65"/>
          <p:cNvCxnSpPr/>
          <p:nvPr/>
        </p:nvCxnSpPr>
        <p:spPr>
          <a:xfrm>
            <a:off x="5546780" y="3895974"/>
            <a:ext cx="222605" cy="786302"/>
          </a:xfrm>
          <a:prstGeom prst="line">
            <a:avLst/>
          </a:prstGeom>
        </p:spPr>
        <p:style>
          <a:lnRef idx="2">
            <a:schemeClr val="dk1"/>
          </a:lnRef>
          <a:fillRef idx="0">
            <a:schemeClr val="dk1"/>
          </a:fillRef>
          <a:effectRef idx="1">
            <a:schemeClr val="dk1"/>
          </a:effectRef>
          <a:fontRef idx="minor">
            <a:schemeClr val="tx1"/>
          </a:fontRef>
        </p:style>
      </p:cxnSp>
      <p:cxnSp>
        <p:nvCxnSpPr>
          <p:cNvPr id="68" name="Gerader Verbinder 67"/>
          <p:cNvCxnSpPr/>
          <p:nvPr/>
        </p:nvCxnSpPr>
        <p:spPr>
          <a:xfrm flipV="1">
            <a:off x="5536656" y="3336787"/>
            <a:ext cx="0" cy="515576"/>
          </a:xfrm>
          <a:prstGeom prst="line">
            <a:avLst/>
          </a:prstGeom>
        </p:spPr>
        <p:style>
          <a:lnRef idx="2">
            <a:schemeClr val="dk1"/>
          </a:lnRef>
          <a:fillRef idx="0">
            <a:schemeClr val="dk1"/>
          </a:fillRef>
          <a:effectRef idx="1">
            <a:schemeClr val="dk1"/>
          </a:effectRef>
          <a:fontRef idx="minor">
            <a:schemeClr val="tx1"/>
          </a:fontRef>
        </p:style>
      </p:cxnSp>
      <p:sp>
        <p:nvSpPr>
          <p:cNvPr id="10" name="Flussdiagramm: Verbindungsstelle 9"/>
          <p:cNvSpPr/>
          <p:nvPr/>
        </p:nvSpPr>
        <p:spPr>
          <a:xfrm>
            <a:off x="6223518" y="5775649"/>
            <a:ext cx="540000" cy="540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3</a:t>
            </a:r>
            <a:endParaRPr lang="de-DE" dirty="0" smtClean="0"/>
          </a:p>
        </p:txBody>
      </p:sp>
      <p:sp>
        <p:nvSpPr>
          <p:cNvPr id="26" name="Flussdiagramm: Verbindungsstelle 25"/>
          <p:cNvSpPr/>
          <p:nvPr/>
        </p:nvSpPr>
        <p:spPr>
          <a:xfrm>
            <a:off x="5546780" y="4452416"/>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endParaRPr lang="de-DE" dirty="0" smtClean="0"/>
          </a:p>
        </p:txBody>
      </p:sp>
      <p:sp>
        <p:nvSpPr>
          <p:cNvPr id="27" name="Flussdiagramm: Verbindungsstelle 26"/>
          <p:cNvSpPr/>
          <p:nvPr/>
        </p:nvSpPr>
        <p:spPr>
          <a:xfrm>
            <a:off x="5337385" y="3679974"/>
            <a:ext cx="432000" cy="432000"/>
          </a:xfrm>
          <a:prstGeom prst="flowChartConnector">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smtClean="0"/>
              <a:t>1</a:t>
            </a:r>
            <a:endParaRPr lang="de-DE" dirty="0" smtClean="0"/>
          </a:p>
        </p:txBody>
      </p:sp>
    </p:spTree>
    <p:extLst>
      <p:ext uri="{BB962C8B-B14F-4D97-AF65-F5344CB8AC3E}">
        <p14:creationId xmlns:p14="http://schemas.microsoft.com/office/powerpoint/2010/main" val="3161731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73741"/>
            <a:ext cx="8507918" cy="4699572"/>
          </a:xfrm>
        </p:spPr>
        <p:txBody>
          <a:bodyPr/>
          <a:lstStyle/>
          <a:p>
            <a:pPr>
              <a:lnSpc>
                <a:spcPct val="150000"/>
              </a:lnSpc>
            </a:pPr>
            <a:r>
              <a:rPr lang="de-DE" sz="2600" b="1" dirty="0" err="1" smtClean="0">
                <a:solidFill>
                  <a:srgbClr val="568FD2"/>
                </a:solidFill>
              </a:rPr>
              <a:t>For</a:t>
            </a:r>
            <a:r>
              <a:rPr lang="de-DE" sz="2600" b="1" dirty="0" smtClean="0">
                <a:solidFill>
                  <a:srgbClr val="568FD2"/>
                </a:solidFill>
              </a:rPr>
              <a:t> </a:t>
            </a:r>
            <a:r>
              <a:rPr lang="de-DE" sz="2600" b="1" dirty="0" err="1" smtClean="0">
                <a:solidFill>
                  <a:srgbClr val="568FD2"/>
                </a:solidFill>
              </a:rPr>
              <a:t>simplicity</a:t>
            </a:r>
            <a:r>
              <a:rPr lang="de-DE" sz="2600" b="1" dirty="0" smtClean="0">
                <a:solidFill>
                  <a:srgbClr val="568FD2"/>
                </a:solidFill>
              </a:rPr>
              <a:t>:</a:t>
            </a:r>
          </a:p>
          <a:p>
            <a:pPr marL="342900" indent="-342900">
              <a:lnSpc>
                <a:spcPct val="150000"/>
              </a:lnSpc>
              <a:buFont typeface="Arial" panose="020B0604020202020204" pitchFamily="34" charset="0"/>
              <a:buChar char="•"/>
            </a:pPr>
            <a:r>
              <a:rPr lang="de-DE" sz="2200" dirty="0" err="1" smtClean="0"/>
              <a:t>Define</a:t>
            </a:r>
            <a:r>
              <a:rPr lang="de-DE" sz="2200" dirty="0" smtClean="0"/>
              <a:t> RRP </a:t>
            </a:r>
            <a:r>
              <a:rPr lang="de-DE" sz="2200" dirty="0" err="1" smtClean="0"/>
              <a:t>for</a:t>
            </a:r>
            <a:r>
              <a:rPr lang="de-DE" sz="2200" dirty="0" smtClean="0"/>
              <a:t> </a:t>
            </a:r>
            <a:r>
              <a:rPr lang="de-DE" sz="2200" dirty="0" err="1" smtClean="0"/>
              <a:t>whole</a:t>
            </a:r>
            <a:r>
              <a:rPr lang="de-DE" sz="2200" dirty="0" smtClean="0"/>
              <a:t> </a:t>
            </a:r>
            <a:r>
              <a:rPr lang="de-DE" sz="2200" dirty="0" err="1" smtClean="0"/>
              <a:t>hand</a:t>
            </a:r>
            <a:r>
              <a:rPr lang="de-DE" sz="2200" dirty="0"/>
              <a:t> </a:t>
            </a:r>
            <a:r>
              <a:rPr lang="de-DE" sz="2200" dirty="0" err="1" smtClean="0"/>
              <a:t>as</a:t>
            </a:r>
            <a:r>
              <a:rPr lang="de-DE" sz="2200" dirty="0" smtClean="0"/>
              <a:t> a </a:t>
            </a:r>
            <a:r>
              <a:rPr lang="de-DE" sz="2200" dirty="0" err="1" smtClean="0"/>
              <a:t>set</a:t>
            </a:r>
            <a:r>
              <a:rPr lang="de-DE" sz="2200" dirty="0" smtClean="0"/>
              <a:t> </a:t>
            </a:r>
            <a:r>
              <a:rPr lang="de-DE" sz="2200" dirty="0" err="1" smtClean="0"/>
              <a:t>of</a:t>
            </a:r>
            <a:r>
              <a:rPr lang="de-DE" sz="2200" dirty="0" smtClean="0"/>
              <a:t> 50 relaxed </a:t>
            </a:r>
            <a:r>
              <a:rPr lang="de-DE" sz="2200" dirty="0" err="1" smtClean="0"/>
              <a:t>hand</a:t>
            </a:r>
            <a:r>
              <a:rPr lang="de-DE" sz="2200" dirty="0" smtClean="0"/>
              <a:t> </a:t>
            </a:r>
            <a:r>
              <a:rPr lang="de-DE" sz="2200" dirty="0" err="1" smtClean="0"/>
              <a:t>postures</a:t>
            </a:r>
            <a:endParaRPr lang="de-DE" sz="2200" dirty="0" smtClean="0"/>
          </a:p>
          <a:p>
            <a:pPr marL="342900" indent="-342900">
              <a:lnSpc>
                <a:spcPct val="150000"/>
              </a:lnSpc>
              <a:buFont typeface="Arial" panose="020B0604020202020204" pitchFamily="34" charset="0"/>
              <a:buChar char="•"/>
            </a:pPr>
            <a:r>
              <a:rPr lang="de-DE" sz="2200" dirty="0" err="1" smtClean="0"/>
              <a:t>Calculate</a:t>
            </a:r>
            <a:r>
              <a:rPr lang="de-DE" sz="2200" dirty="0" smtClean="0"/>
              <a:t> </a:t>
            </a:r>
            <a:r>
              <a:rPr lang="de-DE" sz="2200" dirty="0" err="1" smtClean="0"/>
              <a:t>minimum</a:t>
            </a:r>
            <a:r>
              <a:rPr lang="de-DE" sz="2200" dirty="0" smtClean="0"/>
              <a:t> </a:t>
            </a:r>
            <a:r>
              <a:rPr lang="de-DE" sz="2200" dirty="0" err="1" smtClean="0"/>
              <a:t>euclidian</a:t>
            </a:r>
            <a:r>
              <a:rPr lang="de-DE" sz="2200" dirty="0" smtClean="0"/>
              <a:t> </a:t>
            </a:r>
            <a:r>
              <a:rPr lang="de-DE" sz="2200" dirty="0" err="1" smtClean="0"/>
              <a:t>distance</a:t>
            </a:r>
            <a:r>
              <a:rPr lang="de-DE" sz="2200" dirty="0" smtClean="0"/>
              <a:t> </a:t>
            </a:r>
            <a:r>
              <a:rPr lang="de-DE" sz="2200" dirty="0" err="1" smtClean="0"/>
              <a:t>to</a:t>
            </a:r>
            <a:r>
              <a:rPr lang="de-DE" sz="2200" dirty="0" smtClean="0"/>
              <a:t> RRP </a:t>
            </a:r>
            <a:r>
              <a:rPr lang="de-DE" sz="2200" dirty="0" err="1" smtClean="0"/>
              <a:t>set</a:t>
            </a:r>
            <a:r>
              <a:rPr lang="de-DE" sz="2200" dirty="0" smtClean="0"/>
              <a:t> </a:t>
            </a:r>
            <a:r>
              <a:rPr lang="de-DE" sz="2200" dirty="0" err="1" smtClean="0"/>
              <a:t>for</a:t>
            </a:r>
            <a:r>
              <a:rPr lang="de-DE" sz="2200" dirty="0" smtClean="0"/>
              <a:t> </a:t>
            </a:r>
            <a:r>
              <a:rPr lang="de-DE" sz="2200" dirty="0" err="1" smtClean="0"/>
              <a:t>particular</a:t>
            </a:r>
            <a:r>
              <a:rPr lang="de-DE" sz="2200" dirty="0" smtClean="0"/>
              <a:t> </a:t>
            </a:r>
            <a:r>
              <a:rPr lang="de-DE" sz="2200" dirty="0" err="1" smtClean="0"/>
              <a:t>hand</a:t>
            </a:r>
            <a:endParaRPr lang="de-DE" sz="2200" dirty="0"/>
          </a:p>
          <a:p>
            <a:pPr marL="519113" lvl="1" indent="-342900">
              <a:lnSpc>
                <a:spcPct val="150000"/>
              </a:lnSpc>
              <a:buFont typeface="Arial" panose="020B0604020202020204" pitchFamily="34" charset="0"/>
              <a:buChar char="→"/>
            </a:pPr>
            <a:r>
              <a:rPr lang="de-DE" sz="2200" dirty="0" err="1" smtClean="0"/>
              <a:t>Yields</a:t>
            </a:r>
            <a:r>
              <a:rPr lang="de-DE" sz="2200" dirty="0" smtClean="0"/>
              <a:t> RRP </a:t>
            </a:r>
            <a:r>
              <a:rPr lang="de-DE" sz="2200" dirty="0" err="1" smtClean="0"/>
              <a:t>component</a:t>
            </a:r>
            <a:r>
              <a:rPr lang="de-DE" sz="2200" dirty="0" smtClean="0"/>
              <a:t> </a:t>
            </a:r>
            <a:r>
              <a:rPr lang="de-DE" sz="2200" dirty="0" err="1" smtClean="0"/>
              <a:t>for</a:t>
            </a:r>
            <a:r>
              <a:rPr lang="de-DE" sz="2200" dirty="0" smtClean="0"/>
              <a:t> </a:t>
            </a:r>
            <a:r>
              <a:rPr lang="de-DE" sz="2200" dirty="0" err="1" smtClean="0"/>
              <a:t>whole</a:t>
            </a:r>
            <a:r>
              <a:rPr lang="de-DE" sz="2200" dirty="0" smtClean="0"/>
              <a:t> </a:t>
            </a:r>
            <a:r>
              <a:rPr lang="de-DE" sz="2200" dirty="0" err="1" smtClean="0"/>
              <a:t>hand</a:t>
            </a:r>
            <a:endParaRPr lang="de-DE" sz="2200" dirty="0" smtClean="0"/>
          </a:p>
          <a:p>
            <a:pPr marL="519113" lvl="1" indent="-342900">
              <a:lnSpc>
                <a:spcPct val="150000"/>
              </a:lnSpc>
              <a:buFont typeface="Arial" panose="020B0604020202020204" pitchFamily="34" charset="0"/>
              <a:buChar char="→"/>
            </a:pPr>
            <a:endParaRPr lang="de-DE" sz="2200" dirty="0" smtClean="0"/>
          </a:p>
          <a:p>
            <a:pPr marL="342900" indent="-342900">
              <a:lnSpc>
                <a:spcPct val="150000"/>
              </a:lnSpc>
              <a:buFont typeface="Arial" panose="020B0604020202020204" pitchFamily="34" charset="0"/>
              <a:buChar char="→"/>
            </a:pPr>
            <a:r>
              <a:rPr lang="de-DE" sz="2200" dirty="0" err="1" smtClean="0"/>
              <a:t>Metric</a:t>
            </a:r>
            <a:r>
              <a:rPr lang="de-DE" sz="2200" dirty="0" smtClean="0"/>
              <a:t> </a:t>
            </a:r>
            <a:r>
              <a:rPr lang="de-DE" sz="2200" dirty="0" err="1" smtClean="0"/>
              <a:t>value</a:t>
            </a:r>
            <a:r>
              <a:rPr lang="de-DE" sz="2200" dirty="0" smtClean="0"/>
              <a:t> 0: </a:t>
            </a:r>
            <a:r>
              <a:rPr lang="de-DE" sz="2200" dirty="0" err="1" smtClean="0"/>
              <a:t>maximum</a:t>
            </a:r>
            <a:r>
              <a:rPr lang="de-DE" sz="2200" dirty="0" smtClean="0"/>
              <a:t> </a:t>
            </a:r>
            <a:r>
              <a:rPr lang="de-DE" sz="2200" dirty="0" err="1" smtClean="0"/>
              <a:t>comfort</a:t>
            </a:r>
            <a:endParaRPr lang="de-DE" sz="2200" dirty="0" smtClean="0"/>
          </a:p>
          <a:p>
            <a:pPr marL="342900" indent="-342900">
              <a:lnSpc>
                <a:spcPct val="150000"/>
              </a:lnSpc>
              <a:buFont typeface="Arial" panose="020B0604020202020204" pitchFamily="34" charset="0"/>
              <a:buChar char="→"/>
            </a:pPr>
            <a:r>
              <a:rPr lang="de-DE" sz="2200" dirty="0" err="1" smtClean="0"/>
              <a:t>Perceived</a:t>
            </a:r>
            <a:r>
              <a:rPr lang="de-DE" sz="2200" dirty="0" smtClean="0"/>
              <a:t> </a:t>
            </a:r>
            <a:r>
              <a:rPr lang="de-DE" sz="2200" dirty="0" err="1" smtClean="0"/>
              <a:t>comfort</a:t>
            </a:r>
            <a:r>
              <a:rPr lang="de-DE" sz="2200" dirty="0" smtClean="0"/>
              <a:t> </a:t>
            </a:r>
            <a:r>
              <a:rPr lang="de-DE" sz="2200" dirty="0" err="1" smtClean="0"/>
              <a:t>decreases</a:t>
            </a:r>
            <a:r>
              <a:rPr lang="de-DE" sz="2200" dirty="0" smtClean="0"/>
              <a:t> </a:t>
            </a:r>
            <a:r>
              <a:rPr lang="de-DE" sz="2200" dirty="0" err="1" smtClean="0"/>
              <a:t>when</a:t>
            </a:r>
            <a:r>
              <a:rPr lang="de-DE" sz="2200" dirty="0" smtClean="0"/>
              <a:t> </a:t>
            </a:r>
            <a:r>
              <a:rPr lang="de-DE" sz="2200" dirty="0" err="1" smtClean="0"/>
              <a:t>metric</a:t>
            </a:r>
            <a:r>
              <a:rPr lang="de-DE" sz="2200" dirty="0" smtClean="0"/>
              <a:t> </a:t>
            </a:r>
            <a:r>
              <a:rPr lang="de-DE" sz="2200" dirty="0" err="1" smtClean="0"/>
              <a:t>value</a:t>
            </a:r>
            <a:r>
              <a:rPr lang="de-DE" sz="2200" dirty="0" smtClean="0"/>
              <a:t> </a:t>
            </a:r>
            <a:r>
              <a:rPr lang="de-DE" sz="2200" dirty="0" err="1" smtClean="0"/>
              <a:t>increases</a:t>
            </a:r>
            <a:endParaRPr lang="de-DE" sz="2200" dirty="0" smtClean="0"/>
          </a:p>
          <a:p>
            <a:pPr marL="519113" lvl="1" indent="-342900">
              <a:lnSpc>
                <a:spcPct val="150000"/>
              </a:lnSpc>
              <a:buFont typeface="Arial" panose="020B0604020202020204" pitchFamily="34" charset="0"/>
              <a:buChar char="→"/>
            </a:pP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sz="2800" b="1" dirty="0">
                <a:solidFill>
                  <a:schemeClr val="bg2"/>
                </a:solidFill>
              </a:rPr>
              <a:t>2.3 </a:t>
            </a:r>
            <a:r>
              <a:rPr lang="de-DE" sz="2800" b="1" dirty="0" err="1" smtClean="0">
                <a:solidFill>
                  <a:schemeClr val="bg2"/>
                </a:solidFill>
              </a:rPr>
              <a:t>Concrete</a:t>
            </a:r>
            <a:r>
              <a:rPr lang="de-DE" sz="2800" b="1" dirty="0" smtClean="0">
                <a:solidFill>
                  <a:schemeClr val="bg2"/>
                </a:solidFill>
              </a:rPr>
              <a:t> Implementation: RRP </a:t>
            </a:r>
            <a:r>
              <a:rPr lang="de-DE" sz="2800" b="1" dirty="0" err="1" smtClean="0">
                <a:solidFill>
                  <a:schemeClr val="bg2"/>
                </a:solidFill>
              </a:rPr>
              <a:t>Metric</a:t>
            </a:r>
            <a:r>
              <a:rPr lang="de-DE" sz="2800" b="1" dirty="0" smtClean="0">
                <a:solidFill>
                  <a:schemeClr val="bg2"/>
                </a:solidFill>
              </a:rPr>
              <a:t> Comp.</a:t>
            </a:r>
            <a:endParaRPr lang="de-DE" sz="2800" b="1" dirty="0">
              <a:solidFill>
                <a:schemeClr val="bg2"/>
              </a:solidFill>
            </a:endParaRPr>
          </a:p>
        </p:txBody>
      </p:sp>
    </p:spTree>
    <p:extLst>
      <p:ext uri="{BB962C8B-B14F-4D97-AF65-F5344CB8AC3E}">
        <p14:creationId xmlns:p14="http://schemas.microsoft.com/office/powerpoint/2010/main" val="844664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8" cy="4699572"/>
          </a:xfrm>
        </p:spPr>
        <p:txBody>
          <a:bodyPr/>
          <a:lstStyle/>
          <a:p>
            <a:pPr>
              <a:lnSpc>
                <a:spcPct val="150000"/>
              </a:lnSpc>
            </a:pPr>
            <a:r>
              <a:rPr lang="en-US" sz="2600" b="1" dirty="0" smtClean="0">
                <a:solidFill>
                  <a:srgbClr val="568FD2"/>
                </a:solidFill>
              </a:rPr>
              <a:t>Naïve Metric</a:t>
            </a:r>
            <a:endParaRPr lang="en-US" sz="2600" b="1" dirty="0">
              <a:solidFill>
                <a:srgbClr val="568FD2"/>
              </a:solidFill>
            </a:endParaRPr>
          </a:p>
          <a:p>
            <a:pPr marL="342900" indent="-342900">
              <a:lnSpc>
                <a:spcPct val="150000"/>
              </a:lnSpc>
              <a:buFont typeface="Arial" panose="020B0604020202020204" pitchFamily="34" charset="0"/>
              <a:buChar char="•"/>
            </a:pPr>
            <a:r>
              <a:rPr lang="de-DE" sz="2200" dirty="0" smtClean="0"/>
              <a:t>Add </a:t>
            </a:r>
            <a:r>
              <a:rPr lang="de-DE" sz="2200" dirty="0" err="1" smtClean="0"/>
              <a:t>up</a:t>
            </a:r>
            <a:r>
              <a:rPr lang="de-DE" sz="2200" dirty="0" smtClean="0"/>
              <a:t> </a:t>
            </a:r>
            <a:r>
              <a:rPr lang="de-DE" sz="2200" dirty="0" err="1" smtClean="0"/>
              <a:t>metric</a:t>
            </a:r>
            <a:r>
              <a:rPr lang="de-DE" sz="2200" dirty="0" smtClean="0"/>
              <a:t> </a:t>
            </a:r>
            <a:r>
              <a:rPr lang="de-DE" sz="2200" dirty="0" err="1" smtClean="0"/>
              <a:t>components</a:t>
            </a:r>
            <a:r>
              <a:rPr lang="de-DE" sz="2200" dirty="0" smtClean="0"/>
              <a:t> </a:t>
            </a:r>
            <a:r>
              <a:rPr lang="de-DE" sz="2200" dirty="0" err="1" smtClean="0"/>
              <a:t>for</a:t>
            </a:r>
            <a:r>
              <a:rPr lang="de-DE" sz="2200" dirty="0" smtClean="0"/>
              <a:t> </a:t>
            </a:r>
            <a:r>
              <a:rPr lang="de-DE" sz="2200" dirty="0" err="1" smtClean="0"/>
              <a:t>whole</a:t>
            </a:r>
            <a:r>
              <a:rPr lang="de-DE" sz="2200" dirty="0" smtClean="0"/>
              <a:t> </a:t>
            </a:r>
            <a:r>
              <a:rPr lang="de-DE" sz="2200" dirty="0" err="1" smtClean="0"/>
              <a:t>hand</a:t>
            </a:r>
            <a:endParaRPr lang="de-DE" sz="2200" dirty="0" smtClean="0"/>
          </a:p>
          <a:p>
            <a:pPr marL="342900" indent="-342900">
              <a:lnSpc>
                <a:spcPct val="150000"/>
              </a:lnSpc>
              <a:buFont typeface="Arial" panose="020B0604020202020204" pitchFamily="34" charset="0"/>
              <a:buChar char="•"/>
            </a:pPr>
            <a:r>
              <a:rPr lang="de-DE" sz="2200" dirty="0" err="1" smtClean="0"/>
              <a:t>Weight</a:t>
            </a:r>
            <a:r>
              <a:rPr lang="de-DE" sz="2200" dirty="0" smtClean="0"/>
              <a:t> </a:t>
            </a:r>
            <a:r>
              <a:rPr lang="de-DE" sz="2200" dirty="0" err="1" smtClean="0"/>
              <a:t>components</a:t>
            </a:r>
            <a:r>
              <a:rPr lang="de-DE" sz="2200" dirty="0" smtClean="0"/>
              <a:t> </a:t>
            </a:r>
            <a:r>
              <a:rPr lang="de-DE" sz="2200" dirty="0" err="1" smtClean="0"/>
              <a:t>whith</a:t>
            </a:r>
            <a:r>
              <a:rPr lang="de-DE" sz="2200" dirty="0" smtClean="0"/>
              <a:t> </a:t>
            </a:r>
            <a:r>
              <a:rPr lang="de-DE" sz="2200" dirty="0" err="1" smtClean="0"/>
              <a:t>estimated</a:t>
            </a:r>
            <a:r>
              <a:rPr lang="de-DE" sz="2200" dirty="0" smtClean="0"/>
              <a:t> </a:t>
            </a:r>
            <a:r>
              <a:rPr lang="de-DE" sz="2200" dirty="0" err="1" smtClean="0"/>
              <a:t>importance</a:t>
            </a:r>
            <a:r>
              <a:rPr lang="de-DE" sz="2200" dirty="0" smtClean="0"/>
              <a:t> </a:t>
            </a:r>
            <a:r>
              <a:rPr lang="de-DE" sz="2200" dirty="0" err="1" smtClean="0"/>
              <a:t>coeffitients</a:t>
            </a:r>
            <a:endParaRPr lang="de-DE" sz="2200" dirty="0" smtClean="0"/>
          </a:p>
          <a:p>
            <a:pPr marL="342900" indent="-342900">
              <a:lnSpc>
                <a:spcPct val="150000"/>
              </a:lnSpc>
              <a:buFont typeface="Arial" panose="020B0604020202020204" pitchFamily="34" charset="0"/>
              <a:buChar char="•"/>
            </a:pPr>
            <a:r>
              <a:rPr lang="de-DE" sz="2200" dirty="0" err="1" smtClean="0"/>
              <a:t>Resulting</a:t>
            </a:r>
            <a:r>
              <a:rPr lang="de-DE" sz="2200" dirty="0" smtClean="0"/>
              <a:t> </a:t>
            </a:r>
            <a:r>
              <a:rPr lang="de-DE" sz="2200" dirty="0" err="1" smtClean="0"/>
              <a:t>metric</a:t>
            </a:r>
            <a:r>
              <a:rPr lang="de-DE" sz="2200" dirty="0" smtClean="0"/>
              <a:t>: </a:t>
            </a:r>
          </a:p>
          <a:p>
            <a:pPr marL="519113" lvl="1" indent="-342900">
              <a:lnSpc>
                <a:spcPct val="150000"/>
              </a:lnSpc>
              <a:buFont typeface="Symbol" panose="05050102010706020507" pitchFamily="18" charset="2"/>
              <a:buChar char="-"/>
            </a:pPr>
            <a:r>
              <a:rPr lang="de-DE" sz="2200" dirty="0" err="1" smtClean="0"/>
              <a:t>Metric</a:t>
            </a:r>
            <a:r>
              <a:rPr lang="de-DE" sz="2200" dirty="0" smtClean="0"/>
              <a:t> </a:t>
            </a:r>
            <a:r>
              <a:rPr lang="de-DE" sz="2200" dirty="0" err="1" smtClean="0"/>
              <a:t>value</a:t>
            </a:r>
            <a:r>
              <a:rPr lang="de-DE" sz="2200" dirty="0" smtClean="0"/>
              <a:t> = 0 </a:t>
            </a:r>
            <a:r>
              <a:rPr lang="de-DE" sz="2200" dirty="0"/>
              <a:t>→ </a:t>
            </a:r>
            <a:r>
              <a:rPr lang="de-DE" sz="2200" dirty="0" err="1" smtClean="0"/>
              <a:t>maximum</a:t>
            </a:r>
            <a:r>
              <a:rPr lang="de-DE" sz="2200" dirty="0" smtClean="0"/>
              <a:t> </a:t>
            </a:r>
            <a:r>
              <a:rPr lang="de-DE" sz="2200" dirty="0" err="1" smtClean="0"/>
              <a:t>comfort</a:t>
            </a:r>
            <a:r>
              <a:rPr lang="de-DE" sz="2200" dirty="0" smtClean="0"/>
              <a:t>, </a:t>
            </a:r>
            <a:r>
              <a:rPr lang="de-DE" sz="2200" dirty="0" err="1" smtClean="0"/>
              <a:t>minimum</a:t>
            </a:r>
            <a:r>
              <a:rPr lang="de-DE" sz="2200" dirty="0" smtClean="0"/>
              <a:t> </a:t>
            </a:r>
            <a:r>
              <a:rPr lang="de-DE" sz="2200" dirty="0" err="1" smtClean="0"/>
              <a:t>discomfort</a:t>
            </a:r>
            <a:endParaRPr lang="de-DE" sz="2200" dirty="0" smtClean="0"/>
          </a:p>
          <a:p>
            <a:pPr marL="519113" lvl="1" indent="-342900">
              <a:lnSpc>
                <a:spcPct val="150000"/>
              </a:lnSpc>
              <a:buFont typeface="Symbol" panose="05050102010706020507" pitchFamily="18" charset="2"/>
              <a:buChar char="-"/>
            </a:pPr>
            <a:r>
              <a:rPr lang="de-DE" sz="2200" dirty="0" err="1" smtClean="0"/>
              <a:t>Metric</a:t>
            </a:r>
            <a:r>
              <a:rPr lang="de-DE" sz="2200" dirty="0" smtClean="0"/>
              <a:t> </a:t>
            </a:r>
            <a:r>
              <a:rPr lang="de-DE" sz="2200" dirty="0" err="1" smtClean="0"/>
              <a:t>increases</a:t>
            </a:r>
            <a:r>
              <a:rPr lang="de-DE" sz="2200" dirty="0"/>
              <a:t> → </a:t>
            </a:r>
            <a:r>
              <a:rPr lang="de-DE" sz="2200" dirty="0" err="1" smtClean="0"/>
              <a:t>comfort</a:t>
            </a:r>
            <a:r>
              <a:rPr lang="de-DE" sz="2200" dirty="0" smtClean="0"/>
              <a:t> </a:t>
            </a:r>
            <a:r>
              <a:rPr lang="de-DE" sz="2200" dirty="0" err="1" smtClean="0"/>
              <a:t>decreases</a:t>
            </a:r>
            <a:r>
              <a:rPr lang="de-DE" sz="2200" dirty="0" smtClean="0"/>
              <a:t>, </a:t>
            </a:r>
            <a:r>
              <a:rPr lang="de-DE" sz="2200" dirty="0" err="1" smtClean="0"/>
              <a:t>discomfort</a:t>
            </a:r>
            <a:r>
              <a:rPr lang="de-DE" sz="2200" dirty="0" smtClean="0"/>
              <a:t> </a:t>
            </a:r>
            <a:r>
              <a:rPr lang="de-DE" sz="2200" dirty="0" err="1" smtClean="0"/>
              <a:t>increases</a:t>
            </a:r>
            <a:endParaRPr lang="de-DE" sz="2000" dirty="0" smtClean="0"/>
          </a:p>
          <a:p>
            <a:pPr>
              <a:lnSpc>
                <a:spcPct val="150000"/>
              </a:lnSpc>
            </a:pPr>
            <a:endParaRPr lang="de-DE" sz="2200" dirty="0" smtClean="0"/>
          </a:p>
          <a:p>
            <a:pPr>
              <a:lnSpc>
                <a:spcPct val="150000"/>
              </a:lnSpc>
            </a:pP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2.4 Naive &amp; </a:t>
            </a:r>
            <a:r>
              <a:rPr lang="de-DE" b="1" dirty="0" err="1" smtClean="0">
                <a:solidFill>
                  <a:schemeClr val="bg2"/>
                </a:solidFill>
              </a:rPr>
              <a:t>Improved</a:t>
            </a:r>
            <a:r>
              <a:rPr lang="de-DE" b="1" dirty="0" smtClean="0">
                <a:solidFill>
                  <a:schemeClr val="bg2"/>
                </a:solidFill>
              </a:rPr>
              <a:t> </a:t>
            </a:r>
            <a:r>
              <a:rPr lang="de-DE" b="1" dirty="0" err="1" smtClean="0">
                <a:solidFill>
                  <a:schemeClr val="bg2"/>
                </a:solidFill>
              </a:rPr>
              <a:t>Metric</a:t>
            </a:r>
            <a:endParaRPr lang="de-DE" b="1" dirty="0">
              <a:solidFill>
                <a:schemeClr val="bg2"/>
              </a:solidFill>
            </a:endParaRPr>
          </a:p>
        </p:txBody>
      </p:sp>
    </p:spTree>
    <p:extLst>
      <p:ext uri="{BB962C8B-B14F-4D97-AF65-F5344CB8AC3E}">
        <p14:creationId xmlns:p14="http://schemas.microsoft.com/office/powerpoint/2010/main" val="204273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8" cy="4699572"/>
          </a:xfrm>
        </p:spPr>
        <p:txBody>
          <a:bodyPr/>
          <a:lstStyle/>
          <a:p>
            <a:pPr>
              <a:lnSpc>
                <a:spcPct val="150000"/>
              </a:lnSpc>
            </a:pPr>
            <a:r>
              <a:rPr lang="en-US" sz="2600" b="1" dirty="0" smtClean="0">
                <a:solidFill>
                  <a:srgbClr val="568FD2"/>
                </a:solidFill>
              </a:rPr>
              <a:t>Improved Metric</a:t>
            </a:r>
            <a:endParaRPr lang="en-US" sz="2600" b="1" dirty="0">
              <a:solidFill>
                <a:srgbClr val="568FD2"/>
              </a:solidFill>
            </a:endParaRPr>
          </a:p>
          <a:p>
            <a:pPr marL="342900" indent="-342900">
              <a:lnSpc>
                <a:spcPct val="150000"/>
              </a:lnSpc>
              <a:buFont typeface="Arial" panose="020B0604020202020204" pitchFamily="34" charset="0"/>
              <a:buChar char="•"/>
            </a:pPr>
            <a:r>
              <a:rPr lang="de-DE" sz="2200" dirty="0" smtClean="0"/>
              <a:t>Naive </a:t>
            </a:r>
            <a:r>
              <a:rPr lang="de-DE" sz="2200" dirty="0" err="1" smtClean="0"/>
              <a:t>Metric</a:t>
            </a:r>
            <a:r>
              <a:rPr lang="de-DE" sz="2200" dirty="0" smtClean="0"/>
              <a:t> </a:t>
            </a:r>
            <a:r>
              <a:rPr lang="de-DE" sz="2200" dirty="0" err="1" smtClean="0"/>
              <a:t>ignores</a:t>
            </a:r>
            <a:r>
              <a:rPr lang="de-DE" sz="2200" dirty="0" smtClean="0"/>
              <a:t> </a:t>
            </a:r>
            <a:r>
              <a:rPr lang="de-DE" sz="2200" dirty="0" err="1" smtClean="0"/>
              <a:t>anatomical</a:t>
            </a:r>
            <a:r>
              <a:rPr lang="de-DE" sz="2200" dirty="0" smtClean="0"/>
              <a:t> </a:t>
            </a:r>
            <a:r>
              <a:rPr lang="de-DE" sz="2200" dirty="0" err="1" smtClean="0"/>
              <a:t>differences</a:t>
            </a:r>
            <a:r>
              <a:rPr lang="de-DE" sz="2200" dirty="0" smtClean="0"/>
              <a:t> </a:t>
            </a:r>
            <a:r>
              <a:rPr lang="de-DE" sz="2200" dirty="0" err="1" smtClean="0"/>
              <a:t>of</a:t>
            </a:r>
            <a:r>
              <a:rPr lang="de-DE" sz="2200" dirty="0" smtClean="0"/>
              <a:t> </a:t>
            </a:r>
            <a:r>
              <a:rPr lang="de-DE" sz="2200" dirty="0" err="1" smtClean="0"/>
              <a:t>fingers</a:t>
            </a:r>
            <a:endParaRPr lang="de-DE" sz="2200" dirty="0" smtClean="0"/>
          </a:p>
          <a:p>
            <a:pPr marL="633413" lvl="1" indent="-457200">
              <a:lnSpc>
                <a:spcPct val="150000"/>
              </a:lnSpc>
              <a:buFont typeface="Arial" panose="020B0604020202020204" pitchFamily="34" charset="0"/>
              <a:buChar char="→"/>
            </a:pPr>
            <a:r>
              <a:rPr lang="de-DE" sz="2200" dirty="0" err="1" smtClean="0"/>
              <a:t>Compute</a:t>
            </a:r>
            <a:r>
              <a:rPr lang="de-DE" sz="2200" dirty="0" smtClean="0"/>
              <a:t> </a:t>
            </a:r>
            <a:r>
              <a:rPr lang="de-DE" sz="2200" dirty="0" err="1" smtClean="0"/>
              <a:t>the</a:t>
            </a:r>
            <a:r>
              <a:rPr lang="de-DE" sz="2200" dirty="0" smtClean="0"/>
              <a:t> </a:t>
            </a:r>
            <a:r>
              <a:rPr lang="de-DE" sz="2200" dirty="0" err="1" smtClean="0"/>
              <a:t>metric</a:t>
            </a:r>
            <a:r>
              <a:rPr lang="de-DE" sz="2200" dirty="0" smtClean="0"/>
              <a:t> </a:t>
            </a:r>
            <a:r>
              <a:rPr lang="de-DE" sz="2200" dirty="0" err="1" smtClean="0"/>
              <a:t>components</a:t>
            </a:r>
            <a:r>
              <a:rPr lang="de-DE" sz="2200" dirty="0" smtClean="0"/>
              <a:t> </a:t>
            </a:r>
            <a:r>
              <a:rPr lang="de-DE" sz="2200" dirty="0" err="1" smtClean="0"/>
              <a:t>for</a:t>
            </a:r>
            <a:r>
              <a:rPr lang="de-DE" sz="2200" dirty="0" smtClean="0"/>
              <a:t> </a:t>
            </a:r>
            <a:r>
              <a:rPr lang="de-DE" sz="2200" dirty="0" err="1" smtClean="0"/>
              <a:t>each</a:t>
            </a:r>
            <a:r>
              <a:rPr lang="de-DE" sz="2200" dirty="0" smtClean="0"/>
              <a:t> </a:t>
            </a:r>
            <a:r>
              <a:rPr lang="de-DE" sz="2200" dirty="0" err="1" smtClean="0"/>
              <a:t>finger</a:t>
            </a:r>
            <a:r>
              <a:rPr lang="de-DE" sz="2200" dirty="0" smtClean="0"/>
              <a:t>, </a:t>
            </a:r>
            <a:r>
              <a:rPr lang="de-DE" sz="2200" dirty="0" err="1" smtClean="0"/>
              <a:t>weight</a:t>
            </a:r>
            <a:r>
              <a:rPr lang="de-DE" sz="2200" dirty="0" smtClean="0"/>
              <a:t> </a:t>
            </a:r>
            <a:r>
              <a:rPr lang="de-DE" sz="2200" dirty="0" err="1" smtClean="0"/>
              <a:t>components</a:t>
            </a:r>
            <a:r>
              <a:rPr lang="de-DE" sz="2200" dirty="0" smtClean="0"/>
              <a:t> </a:t>
            </a:r>
            <a:r>
              <a:rPr lang="de-DE" sz="2200" dirty="0" err="1" smtClean="0"/>
              <a:t>differently</a:t>
            </a:r>
            <a:endParaRPr lang="de-DE" sz="2200" dirty="0" smtClean="0"/>
          </a:p>
          <a:p>
            <a:pPr marL="342900" indent="-342900">
              <a:lnSpc>
                <a:spcPct val="150000"/>
              </a:lnSpc>
              <a:buFont typeface="Arial" panose="020B0604020202020204" pitchFamily="34" charset="0"/>
              <a:buChar char="•"/>
            </a:pPr>
            <a:r>
              <a:rPr lang="de-DE" sz="2200" dirty="0" smtClean="0"/>
              <a:t>Problem: 17 </a:t>
            </a:r>
            <a:r>
              <a:rPr lang="de-DE" sz="2200" dirty="0" err="1" smtClean="0"/>
              <a:t>coefficients</a:t>
            </a:r>
            <a:r>
              <a:rPr lang="de-DE" sz="2200" dirty="0" smtClean="0"/>
              <a:t> </a:t>
            </a:r>
            <a:r>
              <a:rPr lang="de-DE" sz="2200" dirty="0" err="1" smtClean="0"/>
              <a:t>hard</a:t>
            </a:r>
            <a:r>
              <a:rPr lang="de-DE" sz="2200" dirty="0" smtClean="0"/>
              <a:t> </a:t>
            </a:r>
            <a:r>
              <a:rPr lang="de-DE" sz="2200" dirty="0" err="1" smtClean="0"/>
              <a:t>to</a:t>
            </a:r>
            <a:r>
              <a:rPr lang="de-DE" sz="2200" dirty="0" smtClean="0"/>
              <a:t> </a:t>
            </a:r>
            <a:r>
              <a:rPr lang="de-DE" sz="2200" dirty="0" err="1" smtClean="0"/>
              <a:t>estimate</a:t>
            </a:r>
            <a:endParaRPr lang="de-DE" sz="2200" dirty="0" smtClean="0"/>
          </a:p>
          <a:p>
            <a:pPr marL="519113" lvl="1" indent="-342900">
              <a:lnSpc>
                <a:spcPct val="150000"/>
              </a:lnSpc>
              <a:buFont typeface="Arial" panose="020B0604020202020204" pitchFamily="34" charset="0"/>
              <a:buChar char="→"/>
            </a:pPr>
            <a:r>
              <a:rPr lang="de-DE" sz="2200" dirty="0" err="1" smtClean="0"/>
              <a:t>Collect</a:t>
            </a:r>
            <a:r>
              <a:rPr lang="de-DE" sz="2200" dirty="0" smtClean="0"/>
              <a:t> </a:t>
            </a:r>
            <a:r>
              <a:rPr lang="de-DE" sz="2200" dirty="0" err="1" smtClean="0"/>
              <a:t>data</a:t>
            </a:r>
            <a:r>
              <a:rPr lang="de-DE" sz="2200" dirty="0" smtClean="0"/>
              <a:t> in </a:t>
            </a:r>
            <a:r>
              <a:rPr lang="de-DE" sz="2200" dirty="0" err="1" smtClean="0"/>
              <a:t>user</a:t>
            </a:r>
            <a:r>
              <a:rPr lang="de-DE" sz="2200" dirty="0" smtClean="0"/>
              <a:t> </a:t>
            </a:r>
            <a:r>
              <a:rPr lang="de-DE" sz="2200" dirty="0" err="1" smtClean="0"/>
              <a:t>study</a:t>
            </a:r>
            <a:endParaRPr lang="de-DE" sz="2200" dirty="0" smtClean="0"/>
          </a:p>
          <a:p>
            <a:pPr marL="519113" lvl="1" indent="-342900">
              <a:lnSpc>
                <a:spcPct val="150000"/>
              </a:lnSpc>
              <a:buFont typeface="Arial" panose="020B0604020202020204" pitchFamily="34" charset="0"/>
              <a:buChar char="→"/>
            </a:pPr>
            <a:r>
              <a:rPr lang="de-DE" sz="2200" dirty="0" err="1" smtClean="0"/>
              <a:t>Use</a:t>
            </a:r>
            <a:r>
              <a:rPr lang="de-DE" sz="2200" dirty="0" smtClean="0"/>
              <a:t> </a:t>
            </a:r>
            <a:r>
              <a:rPr lang="de-DE" sz="2200" dirty="0" err="1" smtClean="0"/>
              <a:t>machine</a:t>
            </a:r>
            <a:r>
              <a:rPr lang="de-DE" sz="2200" dirty="0" smtClean="0"/>
              <a:t> </a:t>
            </a:r>
            <a:r>
              <a:rPr lang="de-DE" sz="2200" dirty="0" err="1" smtClean="0"/>
              <a:t>learning</a:t>
            </a:r>
            <a:r>
              <a:rPr lang="de-DE" sz="2200" dirty="0" smtClean="0"/>
              <a:t> </a:t>
            </a:r>
            <a:r>
              <a:rPr lang="de-DE" sz="2200" dirty="0" err="1" smtClean="0"/>
              <a:t>to</a:t>
            </a:r>
            <a:r>
              <a:rPr lang="de-DE" sz="2200" dirty="0"/>
              <a:t> </a:t>
            </a:r>
            <a:r>
              <a:rPr lang="de-DE" sz="2200" dirty="0" smtClean="0"/>
              <a:t>find optimal </a:t>
            </a:r>
            <a:r>
              <a:rPr lang="de-DE" sz="2200" dirty="0" err="1" smtClean="0"/>
              <a:t>coefficients</a:t>
            </a:r>
            <a:endParaRPr lang="de-DE" sz="2200" dirty="0" smtClean="0"/>
          </a:p>
          <a:p>
            <a:pPr>
              <a:lnSpc>
                <a:spcPct val="150000"/>
              </a:lnSpc>
            </a:pP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2.4 Naive &amp; </a:t>
            </a:r>
            <a:r>
              <a:rPr lang="de-DE" b="1" dirty="0" err="1" smtClean="0">
                <a:solidFill>
                  <a:schemeClr val="bg2"/>
                </a:solidFill>
              </a:rPr>
              <a:t>Improved</a:t>
            </a:r>
            <a:r>
              <a:rPr lang="de-DE" b="1" dirty="0" smtClean="0">
                <a:solidFill>
                  <a:schemeClr val="bg2"/>
                </a:solidFill>
              </a:rPr>
              <a:t> </a:t>
            </a:r>
            <a:r>
              <a:rPr lang="de-DE" b="1" dirty="0" err="1" smtClean="0">
                <a:solidFill>
                  <a:schemeClr val="bg2"/>
                </a:solidFill>
              </a:rPr>
              <a:t>Metric</a:t>
            </a:r>
            <a:endParaRPr lang="de-DE" b="1" dirty="0">
              <a:solidFill>
                <a:schemeClr val="bg2"/>
              </a:solidFill>
            </a:endParaRPr>
          </a:p>
        </p:txBody>
      </p:sp>
    </p:spTree>
    <p:extLst>
      <p:ext uri="{BB962C8B-B14F-4D97-AF65-F5344CB8AC3E}">
        <p14:creationId xmlns:p14="http://schemas.microsoft.com/office/powerpoint/2010/main" val="309117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r>
              <a:rPr dirty="0" smtClean="0"/>
              <a:t>.</a:t>
            </a:r>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16</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smtClean="0"/>
              <a:t>Grundlage der </a:t>
            </a:r>
            <a:r>
              <a:rPr sz="3000" dirty="0" smtClean="0"/>
              <a:t>Masterfolien</a:t>
            </a:r>
            <a:endParaRPr lang="de-DE" sz="3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r>
              <a:rPr dirty="0" smtClean="0"/>
              <a:t>.</a:t>
            </a:r>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17</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lang="de-DE" sz="3200" dirty="0" smtClean="0"/>
              <a:t>Hier steht eine Überschrift</a:t>
            </a:r>
            <a:br>
              <a:rPr lang="de-DE" sz="3200" dirty="0" smtClean="0"/>
            </a:br>
            <a:r>
              <a:rPr lang="de-DE" sz="3200" dirty="0" smtClean="0"/>
              <a:t>max. 2-zeilig</a:t>
            </a:r>
            <a:endParaRPr lang="de-DE" sz="3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endParaRPr dirty="0" smtClean="0"/>
          </a:p>
          <a:p>
            <a:endParaRPr dirty="0" smtClean="0"/>
          </a:p>
          <a:p>
            <a:r>
              <a:rPr dirty="0" err="1" smtClean="0"/>
              <a:t>Schriftart</a:t>
            </a:r>
            <a:r>
              <a:rPr dirty="0"/>
              <a:t>: </a:t>
            </a:r>
            <a:r>
              <a:rPr dirty="0" smtClean="0"/>
              <a:t>Arial</a:t>
            </a:r>
          </a:p>
          <a:p>
            <a:endParaRPr dirty="0" smtClean="0"/>
          </a:p>
          <a:p>
            <a:r>
              <a:rPr dirty="0" err="1" smtClean="0"/>
              <a:t>Schriftgr</a:t>
            </a:r>
            <a:r>
              <a:rPr lang="de-DE" dirty="0" err="1" smtClean="0"/>
              <a:t>ößen</a:t>
            </a:r>
            <a:r>
              <a:rPr dirty="0" smtClean="0"/>
              <a:t>:</a:t>
            </a:r>
            <a:r>
              <a:rPr lang="de-DE" dirty="0" smtClean="0"/>
              <a:t>30 | 22 | 16 | 12</a:t>
            </a:r>
            <a:endParaRPr dirty="0" smtClean="0"/>
          </a:p>
          <a:p>
            <a:endParaRPr dirty="0" smtClean="0"/>
          </a:p>
          <a:p>
            <a:r>
              <a:rPr dirty="0" err="1" smtClean="0"/>
              <a:t>Zeilenabstand</a:t>
            </a:r>
            <a:r>
              <a:rPr dirty="0"/>
              <a:t>: </a:t>
            </a:r>
            <a:r>
              <a:rPr dirty="0" smtClean="0"/>
              <a:t>1,15mm</a:t>
            </a:r>
          </a:p>
          <a:p>
            <a:endParaRPr dirty="0" smtClean="0"/>
          </a:p>
          <a:p>
            <a:r>
              <a:rPr dirty="0" smtClean="0"/>
              <a:t>Die </a:t>
            </a:r>
            <a:r>
              <a:rPr dirty="0"/>
              <a:t>Einstellungen sind in den Textfeldern und Textfeldvorlagen dieses ppt-Masters als Standard eingestellt. Bei Diagrammen und Tabellen muss die Schriftgröße ggf. angepasst werden</a:t>
            </a:r>
            <a:r>
              <a:rPr dirty="0" smtClean="0"/>
              <a:t>.</a:t>
            </a:r>
            <a:r>
              <a:rPr lang="de-DE" dirty="0" smtClean="0"/>
              <a:t> Für Auszeichnungen im Fließtext kann auch </a:t>
            </a:r>
            <a:r>
              <a:rPr lang="de-DE" b="1" dirty="0" smtClean="0"/>
              <a:t>fett </a:t>
            </a:r>
            <a:r>
              <a:rPr lang="de-DE" dirty="0" smtClean="0"/>
              <a:t>markiert werden.</a:t>
            </a:r>
            <a:endParaRPr dirty="0" smtClean="0"/>
          </a:p>
          <a:p>
            <a:r>
              <a:rPr dirty="0"/>
              <a:t>Bei großer Distanz bzw. </a:t>
            </a:r>
            <a:r>
              <a:rPr dirty="0" err="1"/>
              <a:t>kleinem</a:t>
            </a:r>
            <a:r>
              <a:rPr dirty="0"/>
              <a:t> </a:t>
            </a:r>
            <a:r>
              <a:rPr dirty="0" err="1" smtClean="0"/>
              <a:t>Präsentationsmedium</a:t>
            </a:r>
            <a:r>
              <a:rPr dirty="0" smtClean="0"/>
              <a:t> </a:t>
            </a:r>
            <a:r>
              <a:rPr dirty="0"/>
              <a:t>kann der Schriftgrad notfalls proportional erhöht werden</a:t>
            </a:r>
            <a:r>
              <a:rPr dirty="0" smtClean="0"/>
              <a:t>.</a:t>
            </a:r>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18</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dirty="0" smtClean="0"/>
              <a:t>Schrift</a:t>
            </a:r>
            <a:endParaRPr lang="de-DE" sz="3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smtClean="0"/>
          </a:p>
          <a:p>
            <a:r>
              <a:rPr dirty="0" smtClean="0"/>
              <a:t>Zuerst mit </a:t>
            </a:r>
            <a:r>
              <a:rPr lang="de-DE" dirty="0" smtClean="0"/>
              <a:t>den Primärfarben </a:t>
            </a:r>
            <a:r>
              <a:rPr dirty="0" smtClean="0"/>
              <a:t>arbeiten</a:t>
            </a:r>
            <a:r>
              <a:rPr lang="de-DE" dirty="0" smtClean="0"/>
              <a:t>.</a:t>
            </a:r>
          </a:p>
          <a:p>
            <a:endParaRPr lang="de-DE" dirty="0" smtClean="0"/>
          </a:p>
          <a:p>
            <a:endParaRPr lang="de-DE" dirty="0" smtClean="0"/>
          </a:p>
          <a:p>
            <a:r>
              <a:rPr dirty="0" smtClean="0"/>
              <a:t>Für </a:t>
            </a:r>
            <a:r>
              <a:rPr dirty="0"/>
              <a:t>z.B. komplexe Diagramme stehen noch</a:t>
            </a:r>
            <a:r>
              <a:rPr lang="de-DE" dirty="0" smtClean="0"/>
              <a:t>Sekundärfarben </a:t>
            </a:r>
            <a:r>
              <a:rPr dirty="0" smtClean="0"/>
              <a:t>zur </a:t>
            </a:r>
            <a:r>
              <a:rPr dirty="0"/>
              <a:t>Verfügung.</a:t>
            </a:r>
            <a:endParaRPr dirty="0" smtClean="0"/>
          </a:p>
          <a:p>
            <a:endParaRPr dirty="0" smtClean="0"/>
          </a:p>
          <a:p>
            <a:endParaRPr dirty="0" smtClean="0"/>
          </a:p>
          <a:p>
            <a:r>
              <a:rPr lang="de-DE" dirty="0" smtClean="0"/>
              <a:t>Gering im Einsatz sind die Akzentfarben.</a:t>
            </a:r>
            <a:endParaRPr dirty="0" smtClean="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19</a:t>
            </a:fld>
            <a:endParaRPr lang="de-DE" dirty="0"/>
          </a:p>
        </p:txBody>
      </p:sp>
      <p:sp>
        <p:nvSpPr>
          <p:cNvPr id="19"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dirty="0" smtClean="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457200" indent="-457200">
              <a:buFont typeface="+mj-lt"/>
              <a:buAutoNum type="arabicPeriod"/>
            </a:pPr>
            <a:r>
              <a:rPr lang="de-DE" sz="2200" dirty="0" err="1" smtClean="0"/>
              <a:t>Introduction</a:t>
            </a:r>
            <a:endParaRPr lang="de-DE" sz="2200" dirty="0" smtClean="0"/>
          </a:p>
          <a:p>
            <a:pPr marL="633413" lvl="1" indent="-457200">
              <a:buFont typeface="+mj-lt"/>
              <a:buAutoNum type="arabicPeriod"/>
            </a:pPr>
            <a:r>
              <a:rPr lang="de-DE" sz="2200" dirty="0" smtClean="0"/>
              <a:t>Motivation</a:t>
            </a:r>
          </a:p>
          <a:p>
            <a:pPr marL="633413" lvl="1" indent="-457200">
              <a:buFont typeface="+mj-lt"/>
              <a:buAutoNum type="arabicPeriod"/>
            </a:pPr>
            <a:r>
              <a:rPr lang="de-DE" sz="2200" dirty="0" err="1" smtClean="0"/>
              <a:t>Related</a:t>
            </a:r>
            <a:r>
              <a:rPr lang="de-DE" sz="2200" dirty="0" smtClean="0"/>
              <a:t> Work</a:t>
            </a:r>
          </a:p>
          <a:p>
            <a:pPr marL="633413" lvl="1" indent="-457200">
              <a:buFont typeface="+mj-lt"/>
              <a:buAutoNum type="arabicPeriod"/>
            </a:pPr>
            <a:r>
              <a:rPr lang="de-DE" sz="2200" dirty="0" smtClean="0"/>
              <a:t>Theorem</a:t>
            </a:r>
            <a:endParaRPr lang="de-DE" sz="2200" dirty="0"/>
          </a:p>
          <a:p>
            <a:pPr marL="457200" indent="-457200">
              <a:buFont typeface="+mj-lt"/>
              <a:buAutoNum type="arabicPeriod"/>
            </a:pPr>
            <a:r>
              <a:rPr lang="de-DE" sz="2200" dirty="0" err="1" smtClean="0"/>
              <a:t>Our</a:t>
            </a:r>
            <a:r>
              <a:rPr lang="de-DE" sz="2200" dirty="0" smtClean="0"/>
              <a:t> </a:t>
            </a:r>
            <a:r>
              <a:rPr lang="de-DE" sz="2200" dirty="0" err="1" smtClean="0"/>
              <a:t>Comfort</a:t>
            </a:r>
            <a:r>
              <a:rPr lang="de-DE" sz="2200" dirty="0"/>
              <a:t> </a:t>
            </a:r>
            <a:r>
              <a:rPr lang="de-DE" sz="2200" dirty="0" err="1" smtClean="0"/>
              <a:t>and</a:t>
            </a:r>
            <a:r>
              <a:rPr lang="de-DE" sz="2200" dirty="0" smtClean="0"/>
              <a:t> </a:t>
            </a:r>
            <a:r>
              <a:rPr lang="de-DE" sz="2200" dirty="0" err="1" smtClean="0"/>
              <a:t>Discomfort</a:t>
            </a:r>
            <a:r>
              <a:rPr lang="de-DE" sz="2200" dirty="0" smtClean="0"/>
              <a:t> </a:t>
            </a:r>
            <a:r>
              <a:rPr lang="de-DE" sz="2200" dirty="0" err="1" smtClean="0"/>
              <a:t>Metrics</a:t>
            </a:r>
            <a:endParaRPr lang="de-DE" sz="2200" dirty="0" smtClean="0"/>
          </a:p>
          <a:p>
            <a:pPr marL="633413" lvl="1" indent="-457200">
              <a:buFont typeface="+mj-lt"/>
              <a:buAutoNum type="arabicPeriod"/>
            </a:pPr>
            <a:r>
              <a:rPr lang="de-DE" sz="2200" dirty="0" smtClean="0"/>
              <a:t>Definition: </a:t>
            </a:r>
            <a:r>
              <a:rPr lang="de-DE" sz="2200" dirty="0" err="1" smtClean="0"/>
              <a:t>Comfort</a:t>
            </a:r>
            <a:r>
              <a:rPr lang="de-DE" sz="2200" dirty="0" smtClean="0"/>
              <a:t> </a:t>
            </a:r>
            <a:r>
              <a:rPr lang="de-DE" sz="2200" dirty="0" err="1" smtClean="0"/>
              <a:t>and</a:t>
            </a:r>
            <a:r>
              <a:rPr lang="de-DE" sz="2200" dirty="0" smtClean="0"/>
              <a:t> </a:t>
            </a:r>
            <a:r>
              <a:rPr lang="de-DE" sz="2200" dirty="0" err="1" smtClean="0"/>
              <a:t>Discomfort</a:t>
            </a:r>
            <a:endParaRPr lang="de-DE" sz="2200" dirty="0" smtClean="0"/>
          </a:p>
          <a:p>
            <a:pPr marL="633413" lvl="1" indent="-457200">
              <a:buFont typeface="+mj-lt"/>
              <a:buAutoNum type="arabicPeriod"/>
            </a:pPr>
            <a:r>
              <a:rPr lang="de-DE" sz="2200" dirty="0" smtClean="0"/>
              <a:t>Hand </a:t>
            </a:r>
            <a:r>
              <a:rPr lang="de-DE" sz="2200" dirty="0" err="1" smtClean="0"/>
              <a:t>Comfort</a:t>
            </a:r>
            <a:r>
              <a:rPr lang="de-DE" sz="2200" dirty="0" smtClean="0"/>
              <a:t>/</a:t>
            </a:r>
            <a:r>
              <a:rPr lang="de-DE" sz="2200" dirty="0" err="1" smtClean="0"/>
              <a:t>Discomfort</a:t>
            </a:r>
            <a:r>
              <a:rPr lang="de-DE" sz="2200" dirty="0" smtClean="0"/>
              <a:t> Components</a:t>
            </a:r>
          </a:p>
          <a:p>
            <a:pPr marL="633413" lvl="1" indent="-457200">
              <a:buFont typeface="+mj-lt"/>
              <a:buAutoNum type="arabicPeriod"/>
            </a:pPr>
            <a:r>
              <a:rPr lang="de-DE" sz="2200" dirty="0" err="1" smtClean="0"/>
              <a:t>Concrete</a:t>
            </a:r>
            <a:r>
              <a:rPr lang="de-DE" sz="2200" dirty="0" smtClean="0"/>
              <a:t> Implementation: RRP </a:t>
            </a:r>
            <a:r>
              <a:rPr lang="de-DE" sz="2200" dirty="0" err="1" smtClean="0"/>
              <a:t>Metric</a:t>
            </a:r>
            <a:r>
              <a:rPr lang="de-DE" sz="2200" dirty="0" smtClean="0"/>
              <a:t> </a:t>
            </a:r>
            <a:r>
              <a:rPr lang="de-DE" sz="2200" dirty="0" err="1" smtClean="0"/>
              <a:t>Component</a:t>
            </a:r>
            <a:endParaRPr lang="de-DE" sz="2200" dirty="0" smtClean="0"/>
          </a:p>
          <a:p>
            <a:pPr marL="633413" lvl="1" indent="-457200">
              <a:buFont typeface="+mj-lt"/>
              <a:buAutoNum type="arabicPeriod"/>
            </a:pPr>
            <a:r>
              <a:rPr lang="de-DE" sz="2200" dirty="0" smtClean="0"/>
              <a:t>Naive &amp; </a:t>
            </a:r>
            <a:r>
              <a:rPr lang="de-DE" sz="2200" dirty="0" err="1" smtClean="0"/>
              <a:t>Improved</a:t>
            </a:r>
            <a:r>
              <a:rPr lang="de-DE" sz="2200" dirty="0" smtClean="0"/>
              <a:t> </a:t>
            </a:r>
            <a:r>
              <a:rPr lang="de-DE" sz="2200" dirty="0" err="1"/>
              <a:t>M</a:t>
            </a:r>
            <a:r>
              <a:rPr lang="de-DE" sz="2200" dirty="0" err="1" smtClean="0"/>
              <a:t>etric</a:t>
            </a:r>
            <a:endParaRPr lang="de-DE" sz="2200" dirty="0" smtClean="0"/>
          </a:p>
          <a:p>
            <a:pPr marL="457200" indent="-457200">
              <a:buFont typeface="+mj-lt"/>
              <a:buAutoNum type="arabicPeriod"/>
            </a:pPr>
            <a:r>
              <a:rPr lang="de-DE" sz="2200" dirty="0" err="1" smtClean="0"/>
              <a:t>Methodology</a:t>
            </a:r>
            <a:endParaRPr lang="de-DE" sz="2200" dirty="0"/>
          </a:p>
          <a:p>
            <a:pPr marL="457200" indent="-457200">
              <a:buFont typeface="+mj-lt"/>
              <a:buAutoNum type="arabicPeriod"/>
            </a:pPr>
            <a:r>
              <a:rPr lang="de-DE" sz="2200" dirty="0" err="1" smtClean="0"/>
              <a:t>Results</a:t>
            </a:r>
            <a:r>
              <a:rPr lang="de-DE" sz="2200" dirty="0" smtClean="0"/>
              <a:t> </a:t>
            </a:r>
            <a:r>
              <a:rPr lang="de-DE" sz="2200" dirty="0" err="1" smtClean="0"/>
              <a:t>and</a:t>
            </a:r>
            <a:r>
              <a:rPr lang="de-DE" sz="2200" dirty="0" smtClean="0"/>
              <a:t> </a:t>
            </a:r>
            <a:r>
              <a:rPr lang="de-DE" sz="2200" dirty="0" err="1" smtClean="0"/>
              <a:t>Discussion</a:t>
            </a:r>
            <a:endParaRPr lang="de-DE" sz="2200" dirty="0" smtClean="0"/>
          </a:p>
          <a:p>
            <a:pPr marL="457200" indent="-457200">
              <a:buFont typeface="+mj-lt"/>
              <a:buAutoNum type="arabicPeriod"/>
            </a:pPr>
            <a:r>
              <a:rPr lang="de-DE" sz="2200" dirty="0" err="1" smtClean="0"/>
              <a:t>Conclusion</a:t>
            </a:r>
            <a:r>
              <a:rPr lang="de-DE" sz="2200" dirty="0" smtClean="0"/>
              <a:t> </a:t>
            </a:r>
            <a:r>
              <a:rPr lang="de-DE" sz="2200" dirty="0" err="1" smtClean="0"/>
              <a:t>and</a:t>
            </a:r>
            <a:r>
              <a:rPr lang="de-DE" sz="2200" dirty="0" smtClean="0"/>
              <a:t> Future Work</a:t>
            </a:r>
          </a:p>
          <a:p>
            <a:pPr marL="457200" indent="-457200">
              <a:buFont typeface="+mj-lt"/>
              <a:buAutoNum type="arabicPeriod"/>
            </a:pPr>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dirty="0"/>
          </a:p>
        </p:txBody>
      </p:sp>
      <p:sp>
        <p:nvSpPr>
          <p:cNvPr id="7" name="Fußzeilenplatzhalter 4"/>
          <p:cNvSpPr>
            <a:spLocks noGrp="1"/>
          </p:cNvSpPr>
          <p:nvPr>
            <p:ph type="ftr" sz="quarter" idx="12"/>
          </p:nvPr>
        </p:nvSpPr>
        <p:spPr/>
        <p:txBody>
          <a:bodyPr/>
          <a:lstStyle/>
          <a:p>
            <a:r>
              <a:rPr lang="de-DE" dirty="0" smtClean="0"/>
              <a:t>Jonas Mayer (TUM) </a:t>
            </a:r>
            <a:r>
              <a:rPr lang="de-DE" dirty="0" smtClean="0"/>
              <a:t>| 13.07.2016 | </a:t>
            </a:r>
            <a:r>
              <a:rPr lang="en-US" dirty="0"/>
              <a:t>A Metric for Hand </a:t>
            </a:r>
            <a:r>
              <a:rPr lang="en-US" dirty="0" smtClean="0"/>
              <a:t>Comfort/Discomfort </a:t>
            </a:r>
            <a:r>
              <a:rPr lang="en-US" dirty="0"/>
              <a:t>Evaluation</a:t>
            </a:r>
            <a:endParaRPr lang="de-DE" dirty="0"/>
          </a:p>
        </p:txBody>
      </p:sp>
      <p:sp>
        <p:nvSpPr>
          <p:cNvPr id="3" name="Titel 2"/>
          <p:cNvSpPr>
            <a:spLocks noGrp="1"/>
          </p:cNvSpPr>
          <p:nvPr>
            <p:ph type="title"/>
          </p:nvPr>
        </p:nvSpPr>
        <p:spPr>
          <a:xfrm>
            <a:off x="319090" y="994334"/>
            <a:ext cx="8508999" cy="410369"/>
          </a:xfrm>
          <a:prstGeom prst="rect">
            <a:avLst/>
          </a:prstGeom>
        </p:spPr>
        <p:txBody>
          <a:bodyPr/>
          <a:lstStyle/>
          <a:p>
            <a:r>
              <a:rPr sz="3000" b="1" dirty="0" smtClean="0">
                <a:solidFill>
                  <a:schemeClr val="bg2"/>
                </a:solidFill>
              </a:rPr>
              <a:t>Outline</a:t>
            </a:r>
            <a:endParaRPr lang="de-DE" sz="3000" b="1" dirty="0">
              <a:solidFill>
                <a:schemeClr val="bg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a:t>Kurze und knappe Texte, Fließtexte linksbündig, kein Blocksatz</a:t>
            </a:r>
          </a:p>
          <a:p>
            <a:endParaRPr/>
          </a:p>
          <a:p>
            <a:r>
              <a:rPr/>
              <a:t>Beispiel:</a:t>
            </a:r>
          </a:p>
          <a:p>
            <a:r>
              <a:rPr/>
              <a:t>Tem soluptam, nisi as verum ereprehendam at acculpa quidisq uissit volupta tusdant utem as etur, odi odis es doluptiae dem nimaion con nossinctenis pora quam voloria consenimus blabore everfer epeliquo maio etur</a:t>
            </a:r>
            <a:r>
              <a:rPr smtClean="0"/>
              <a:t>.</a:t>
            </a:r>
            <a:endParaRPr/>
          </a:p>
        </p:txBody>
      </p:sp>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dirty="0" smtClean="0"/>
              <a:t>Texte</a:t>
            </a:r>
            <a:endParaRPr lang="de-D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mtClean="0"/>
              <a:t>Bei kleinen Aufzählungen auf Aufzählungszeichen verzichten und ggf. zusätzliche Leerzeile</a:t>
            </a:r>
          </a:p>
          <a:p>
            <a:r>
              <a:rPr lang="de-DE" smtClean="0"/>
              <a:t>Nur die wesentlichen Punkte nennen und Themen auf verschiedene Seiten splitten.</a:t>
            </a:r>
          </a:p>
          <a:p>
            <a:endParaRPr lang="de-DE" smtClean="0"/>
          </a:p>
          <a:p>
            <a:r>
              <a:rPr lang="de-DE" smtClean="0"/>
              <a:t>Punkt 1</a:t>
            </a:r>
          </a:p>
          <a:p>
            <a:endParaRPr lang="de-DE" smtClean="0"/>
          </a:p>
          <a:p>
            <a:r>
              <a:rPr lang="de-DE" smtClean="0"/>
              <a:t>Punkt 2</a:t>
            </a:r>
          </a:p>
          <a:p>
            <a:endParaRPr lang="de-DE" smtClean="0"/>
          </a:p>
          <a:p>
            <a:r>
              <a:rPr lang="de-DE" smtClean="0"/>
              <a:t>Wenn Unterpunkte in einer Aufzählung nötig sind ist ein Einrücken mit – möglich</a:t>
            </a:r>
          </a:p>
          <a:p>
            <a:pPr lvl="1"/>
            <a:r>
              <a:rPr lang="de-DE" smtClean="0"/>
              <a:t>Unterpunkt 1</a:t>
            </a:r>
          </a:p>
          <a:p>
            <a:pPr lvl="2"/>
            <a:r>
              <a:rPr lang="de-DE" smtClean="0"/>
              <a:t>Unterpunkt 1</a:t>
            </a:r>
          </a:p>
          <a:p>
            <a:pPr lvl="2"/>
            <a:r>
              <a:rPr lang="de-DE" smtClean="0"/>
              <a:t>Unterpunkt 2</a:t>
            </a:r>
          </a:p>
          <a:p>
            <a:endParaRPr lang="de-DE" smtClean="0"/>
          </a:p>
          <a:p>
            <a:r>
              <a:rPr lang="de-DE" smtClean="0"/>
              <a:t>Bei größeren Listen die Standardeinstellung • verwenden</a:t>
            </a:r>
          </a:p>
          <a:p>
            <a:pPr lvl="1"/>
            <a:r>
              <a:rPr lang="de-DE" smtClean="0"/>
              <a:t>Unterpunkt 1</a:t>
            </a:r>
          </a:p>
          <a:p>
            <a:pPr lvl="1"/>
            <a:r>
              <a:rPr lang="de-DE" smtClean="0"/>
              <a:t>Unterpunkt 2</a:t>
            </a:r>
          </a:p>
          <a:p>
            <a:pPr lvl="1"/>
            <a:r>
              <a:rPr lang="de-DE" smtClean="0"/>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21</a:t>
            </a:fld>
            <a:endParaRPr lang="de-DE" dirty="0"/>
          </a:p>
        </p:txBody>
      </p:sp>
      <p:sp>
        <p:nvSpPr>
          <p:cNvPr id="5"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Aufzählung</a:t>
            </a:r>
            <a:endParaRPr lang="de-D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smtClean="0"/>
              <a:t>schlichte Darstellung von Informationen</a:t>
            </a:r>
          </a:p>
          <a:p>
            <a:endParaRPr smtClean="0"/>
          </a:p>
          <a:p>
            <a:r>
              <a:rPr smtClean="0"/>
              <a:t>reduzierte Farben</a:t>
            </a:r>
          </a:p>
          <a:p>
            <a:endParaRPr smtClean="0"/>
          </a:p>
          <a:p>
            <a:r>
              <a:rPr smtClean="0"/>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6"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a:prstGeom prst="rect">
            <a:avLst/>
          </a:prstGeom>
        </p:spPr>
        <p:txBody>
          <a:bodyPr/>
          <a:lstStyle/>
          <a:p>
            <a:r>
              <a:rPr sz="3000" smtClean="0"/>
              <a:t>Bilder - Allgemein</a:t>
            </a:r>
            <a:endParaRPr lang="de-DE" sz="3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5" name="Foliennummernplatzhalter 4"/>
          <p:cNvSpPr>
            <a:spLocks noGrp="1"/>
          </p:cNvSpPr>
          <p:nvPr>
            <p:ph type="sldNum" sz="quarter" idx="15"/>
          </p:nvPr>
        </p:nvSpPr>
        <p:spPr/>
        <p:txBody>
          <a:bodyPr/>
          <a:lstStyle/>
          <a:p>
            <a:fld id="{CE58CB1E-F828-4F11-99E0-327109AF9DA4}" type="slidenum">
              <a:rPr lang="de-DE" smtClean="0"/>
              <a:pPr/>
              <a:t>23</a:t>
            </a:fld>
            <a:endParaRPr lang="de-DE" dirty="0"/>
          </a:p>
        </p:txBody>
      </p:sp>
      <p:sp>
        <p:nvSpPr>
          <p:cNvPr id="10"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smtClean="0"/>
              <a:t>Überschrift 2</a:t>
            </a:r>
          </a:p>
          <a:p>
            <a:r>
              <a:rPr lang="de-DE" dirty="0" smtClean="0"/>
              <a:t>Hier steht ein einleitender oder beschreibender Fließtext und nach Wunsch eine Aufzählung</a:t>
            </a:r>
          </a:p>
          <a:p>
            <a:endParaRPr lang="de-DE" dirty="0" smtClean="0"/>
          </a:p>
          <a:p>
            <a:r>
              <a:rPr lang="de-DE" dirty="0" smtClean="0"/>
              <a:t>Punkt 1</a:t>
            </a:r>
          </a:p>
          <a:p>
            <a:endParaRPr lang="de-DE" dirty="0" smtClean="0"/>
          </a:p>
          <a:p>
            <a:r>
              <a:rPr lang="de-DE" dirty="0" smtClean="0"/>
              <a:t>Punkt 2</a:t>
            </a:r>
          </a:p>
          <a:p>
            <a:endParaRPr lang="de-DE" dirty="0" smtClean="0"/>
          </a:p>
          <a:p>
            <a:r>
              <a:rPr lang="de-DE" dirty="0" smtClean="0"/>
              <a:t>Punkt 3</a:t>
            </a:r>
          </a:p>
          <a:p>
            <a:endParaRPr lang="de-DE" dirty="0" smtClean="0"/>
          </a:p>
          <a:p>
            <a:r>
              <a:rPr lang="de-DE" dirty="0" smtClean="0"/>
              <a:t>Punkt 4</a:t>
            </a:r>
          </a:p>
          <a:p>
            <a:endParaRPr lang="de-DE" dirty="0" smtClean="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24</a:t>
            </a:fld>
            <a:endParaRPr lang="de-DE" dirty="0"/>
          </a:p>
        </p:txBody>
      </p:sp>
      <p:sp>
        <p:nvSpPr>
          <p:cNvPr id="7" name="Fußzeilenplatzhalter 4"/>
          <p:cNvSpPr>
            <a:spLocks noGrp="1"/>
          </p:cNvSpPr>
          <p:nvPr>
            <p:ph type="ftr" sz="quarter" idx="17"/>
          </p:nvPr>
        </p:nvSpPr>
        <p:spPr/>
        <p:txBody>
          <a:bodyPr/>
          <a:lstStyle/>
          <a:p>
            <a:r>
              <a:rPr lang="de-DE" smtClean="0"/>
              <a:t>Dr. rer. nat. Erika Mustermann (TUM) | kann beliebig erweitert werden | Infos mit Strich trennen</a:t>
            </a:r>
            <a:endParaRPr lang="en-US" dirty="0" smtClean="0"/>
          </a:p>
        </p:txBody>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25</a:t>
            </a:fld>
            <a:endParaRPr lang="de-DE" dirty="0"/>
          </a:p>
        </p:txBody>
      </p:sp>
      <p:sp>
        <p:nvSpPr>
          <p:cNvPr id="8"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Bildbeschreibung</a:t>
            </a:r>
            <a:br>
              <a:rPr lang="de-DE" smtClean="0"/>
            </a:br>
            <a:r>
              <a:rPr lang="de-DE" smtClean="0"/>
              <a:t>oberer Bildrand: Begrenzung durch Text</a:t>
            </a:r>
            <a:endParaRPr lang="de-DE"/>
          </a:p>
        </p:txBody>
      </p:sp>
      <p:sp>
        <p:nvSpPr>
          <p:cNvPr id="5" name="Foliennummernplatzhalter 4"/>
          <p:cNvSpPr>
            <a:spLocks noGrp="1"/>
          </p:cNvSpPr>
          <p:nvPr>
            <p:ph type="sldNum" sz="quarter" idx="15"/>
          </p:nvPr>
        </p:nvSpPr>
        <p:spPr/>
        <p:txBody>
          <a:bodyPr/>
          <a:lstStyle/>
          <a:p>
            <a:fld id="{CE58CB1E-F828-4F11-99E0-327109AF9DA4}" type="slidenum">
              <a:rPr lang="de-DE" smtClean="0"/>
              <a:pPr/>
              <a:t>26</a:t>
            </a:fld>
            <a:endParaRPr lang="de-DE" dirty="0"/>
          </a:p>
        </p:txBody>
      </p:sp>
      <p:sp>
        <p:nvSpPr>
          <p:cNvPr id="6" name="Fußzeilenplatzhalter 5"/>
          <p:cNvSpPr>
            <a:spLocks noGrp="1"/>
          </p:cNvSpPr>
          <p:nvPr>
            <p:ph type="ftr" sz="quarter" idx="16"/>
          </p:nvPr>
        </p:nvSpPr>
        <p:spPr/>
        <p:txBody>
          <a:bodyPr/>
          <a:lstStyle/>
          <a:p>
            <a:r>
              <a:rPr lang="de-DE" noProof="0" smtClean="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smtClean="0"/>
              <a:t>Bilder</a:t>
            </a:r>
            <a:endParaRPr lang="de-DE"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smtClean="0"/>
              <a:t>Weißer bzw. transparenter Hintergrund</a:t>
            </a:r>
            <a:br>
              <a:rPr lang="de-DE" smtClean="0"/>
            </a:br>
            <a:r>
              <a:rPr lang="de-DE" smtClean="0"/>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27</a:t>
            </a:fld>
            <a:endParaRPr lang="de-DE" dirty="0"/>
          </a:p>
        </p:txBody>
      </p:sp>
      <p:sp>
        <p:nvSpPr>
          <p:cNvPr id="10"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smtClean="0"/>
              <a:t>Nicht formatfüllende Bilder</a:t>
            </a:r>
            <a:endParaRPr lang="de-DE"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28</a:t>
            </a:fld>
            <a:endParaRPr lang="de-DE" dirty="0"/>
          </a:p>
        </p:txBody>
      </p:sp>
      <p:sp>
        <p:nvSpPr>
          <p:cNvPr id="5"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Bilder Format füllend - maximale Bildgröße</a:t>
            </a:r>
            <a:endParaRPr lang="de-DE"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smtClean="0"/>
              <a:t>Alternativ mit formatfüllendem Hintergrund: 5 % schwarz</a:t>
            </a:r>
          </a:p>
          <a:p>
            <a:r>
              <a:rPr lang="de-DE" smtClean="0"/>
              <a:t>Beschriftungen können zusätzlich neben den Bildern angebracht werden</a:t>
            </a:r>
            <a:endParaRPr lang="de-DE"/>
          </a:p>
        </p:txBody>
      </p:sp>
      <p:sp>
        <p:nvSpPr>
          <p:cNvPr id="4" name="Foliennummernplatzhalter 3"/>
          <p:cNvSpPr>
            <a:spLocks noGrp="1"/>
          </p:cNvSpPr>
          <p:nvPr>
            <p:ph type="sldNum" sz="quarter" idx="15"/>
          </p:nvPr>
        </p:nvSpPr>
        <p:spPr/>
        <p:txBody>
          <a:bodyPr/>
          <a:lstStyle/>
          <a:p>
            <a:fld id="{CE58CB1E-F828-4F11-99E0-327109AF9DA4}" type="slidenum">
              <a:rPr lang="de-DE" smtClean="0"/>
              <a:pPr/>
              <a:t>29</a:t>
            </a:fld>
            <a:endParaRPr lang="de-DE" dirty="0"/>
          </a:p>
        </p:txBody>
      </p:sp>
      <p:sp>
        <p:nvSpPr>
          <p:cNvPr id="11" name="Fußzeilenplatzhalter 4"/>
          <p:cNvSpPr>
            <a:spLocks noGrp="1"/>
          </p:cNvSpPr>
          <p:nvPr>
            <p:ph type="ftr" sz="quarter" idx="16"/>
          </p:nvPr>
        </p:nvSpPr>
        <p:spPr/>
        <p:txBody>
          <a:bodyPr/>
          <a:lstStyle/>
          <a:p>
            <a:r>
              <a:rPr lang="de-DE" smtClean="0"/>
              <a:t>Dr. rer. nat. Erika Mustermann (TUM) | kann beliebig erweitert werden | Infos mit Strich trennen</a:t>
            </a:r>
            <a:endParaRPr lang="en-US" dirty="0" smtClean="0"/>
          </a:p>
        </p:txBody>
      </p:sp>
      <p:sp>
        <p:nvSpPr>
          <p:cNvPr id="7" name="Inhaltsplatzhalter 6"/>
          <p:cNvSpPr>
            <a:spLocks noGrp="1"/>
          </p:cNvSpPr>
          <p:nvPr>
            <p:ph sz="quarter" idx="18"/>
          </p:nvPr>
        </p:nvSpPr>
        <p:spPr/>
        <p:txBody>
          <a:bodyPr/>
          <a:lstStyle/>
          <a:p>
            <a:r>
              <a:rPr lang="de-DE" smtClean="0"/>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smtClean="0"/>
              <a:t>Nicht Format füllende Bilder</a:t>
            </a:r>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1" y="1762188"/>
            <a:ext cx="4215588" cy="4699572"/>
          </a:xfrm>
        </p:spPr>
        <p:txBody>
          <a:bodyPr/>
          <a:lstStyle/>
          <a:p>
            <a:pPr marL="285750" indent="-285750">
              <a:lnSpc>
                <a:spcPct val="150000"/>
              </a:lnSpc>
              <a:buFont typeface="Arial" panose="020B0604020202020204" pitchFamily="34" charset="0"/>
              <a:buChar char="•"/>
            </a:pPr>
            <a:r>
              <a:rPr lang="de-DE" sz="2200" dirty="0" smtClean="0"/>
              <a:t>Speech not optimal</a:t>
            </a:r>
          </a:p>
          <a:p>
            <a:pPr marL="285750" indent="-285750">
              <a:lnSpc>
                <a:spcPct val="150000"/>
              </a:lnSpc>
              <a:buFont typeface="Arial" panose="020B0604020202020204" pitchFamily="34" charset="0"/>
              <a:buChar char="•"/>
            </a:pPr>
            <a:r>
              <a:rPr lang="de-DE" sz="2200" dirty="0" err="1" smtClean="0"/>
              <a:t>Use</a:t>
            </a:r>
            <a:r>
              <a:rPr lang="de-DE" sz="2200" dirty="0" smtClean="0"/>
              <a:t>  </a:t>
            </a:r>
            <a:r>
              <a:rPr lang="de-DE" sz="2200" dirty="0" err="1" smtClean="0"/>
              <a:t>gestures</a:t>
            </a:r>
            <a:r>
              <a:rPr lang="de-DE" sz="2200" dirty="0" smtClean="0"/>
              <a:t> </a:t>
            </a:r>
            <a:r>
              <a:rPr lang="de-DE" sz="2200" dirty="0" err="1" smtClean="0"/>
              <a:t>and</a:t>
            </a:r>
            <a:r>
              <a:rPr lang="de-DE" sz="2200" dirty="0" smtClean="0"/>
              <a:t> </a:t>
            </a:r>
            <a:r>
              <a:rPr lang="de-DE" sz="2200" dirty="0" err="1" smtClean="0"/>
              <a:t>postures</a:t>
            </a:r>
            <a:endParaRPr lang="de-DE" sz="2200" dirty="0" smtClean="0"/>
          </a:p>
          <a:p>
            <a:pPr marL="285750" indent="-285750">
              <a:lnSpc>
                <a:spcPct val="150000"/>
              </a:lnSpc>
              <a:buFont typeface="Arial" panose="020B0604020202020204" pitchFamily="34" charset="0"/>
              <a:buChar char="•"/>
            </a:pPr>
            <a:r>
              <a:rPr lang="de-DE" sz="2200" dirty="0" smtClean="0"/>
              <a:t>Challenge: </a:t>
            </a:r>
            <a:r>
              <a:rPr lang="de-DE" sz="2200" dirty="0" err="1" smtClean="0"/>
              <a:t>choose</a:t>
            </a:r>
            <a:r>
              <a:rPr lang="de-DE" sz="2200" dirty="0" smtClean="0"/>
              <a:t> </a:t>
            </a:r>
            <a:r>
              <a:rPr lang="de-DE" sz="2200" dirty="0" err="1" smtClean="0"/>
              <a:t>hand</a:t>
            </a:r>
            <a:r>
              <a:rPr lang="de-DE" sz="2200" dirty="0" smtClean="0"/>
              <a:t> </a:t>
            </a:r>
            <a:r>
              <a:rPr lang="de-DE" sz="2200" dirty="0" err="1" smtClean="0"/>
              <a:t>postures</a:t>
            </a: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3</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1.1 Motivation: </a:t>
            </a:r>
            <a:r>
              <a:rPr lang="de-DE" b="1" dirty="0">
                <a:solidFill>
                  <a:schemeClr val="bg2"/>
                </a:solidFill>
              </a:rPr>
              <a:t>Controlling a </a:t>
            </a:r>
            <a:r>
              <a:rPr lang="de-DE" b="1" dirty="0" err="1" smtClean="0">
                <a:solidFill>
                  <a:schemeClr val="bg2"/>
                </a:solidFill>
              </a:rPr>
              <a:t>robot</a:t>
            </a:r>
            <a:endParaRPr lang="de-DE" b="1" dirty="0">
              <a:solidFill>
                <a:schemeClr val="bg2"/>
              </a:solidFill>
            </a:endParaRPr>
          </a:p>
        </p:txBody>
      </p:sp>
      <p:pic>
        <p:nvPicPr>
          <p:cNvPr id="6" name="Grafik 5"/>
          <p:cNvPicPr>
            <a:picLocks noChangeAspect="1"/>
          </p:cNvPicPr>
          <p:nvPr/>
        </p:nvPicPr>
        <p:blipFill rotWithShape="1">
          <a:blip r:embed="rId3">
            <a:extLst>
              <a:ext uri="{28A0092B-C50C-407E-A947-70E740481C1C}">
                <a14:useLocalDpi xmlns:a14="http://schemas.microsoft.com/office/drawing/2010/main" val="0"/>
              </a:ext>
            </a:extLst>
          </a:blip>
          <a:srcRect l="10914" r="35916"/>
          <a:stretch/>
        </p:blipFill>
        <p:spPr>
          <a:xfrm>
            <a:off x="4545823" y="1404703"/>
            <a:ext cx="4598177" cy="5068610"/>
          </a:xfrm>
          <a:prstGeom prst="rect">
            <a:avLst/>
          </a:prstGeom>
          <a:ln>
            <a:noFill/>
          </a:ln>
          <a:effectLst>
            <a:softEdge rad="112500"/>
          </a:effectLst>
        </p:spPr>
      </p:pic>
    </p:spTree>
    <p:extLst>
      <p:ext uri="{BB962C8B-B14F-4D97-AF65-F5344CB8AC3E}">
        <p14:creationId xmlns:p14="http://schemas.microsoft.com/office/powerpoint/2010/main" val="4207355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30</a:t>
            </a:fld>
            <a:endParaRPr lang="de-DE" dirty="0"/>
          </a:p>
        </p:txBody>
      </p:sp>
      <p:sp>
        <p:nvSpPr>
          <p:cNvPr id="10"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2" name="Textplatzhalter 1"/>
          <p:cNvSpPr>
            <a:spLocks noGrp="1"/>
          </p:cNvSpPr>
          <p:nvPr>
            <p:ph type="body" sz="quarter" idx="13"/>
          </p:nvPr>
        </p:nvSpPr>
        <p:spPr/>
        <p:txBody>
          <a:bodyPr/>
          <a:lstStyle/>
          <a:p>
            <a:r>
              <a:rPr lang="de-DE" smtClean="0"/>
              <a:t>Tabelle ohne Farbe und kein Rand</a:t>
            </a:r>
            <a:br>
              <a:rPr lang="de-DE" smtClean="0"/>
            </a:br>
            <a:r>
              <a:rPr lang="de-DE" smtClean="0"/>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1</a:t>
            </a:r>
            <a:endParaRPr lang="de-DE"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54000" marR="0" marT="180000" marB="0" anchor="ct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54000" marR="0" marT="180000" marB="0" anchor="ctr"/>
                </a:tc>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31</a:t>
            </a:fld>
            <a:endParaRPr lang="de-DE" dirty="0"/>
          </a:p>
        </p:txBody>
      </p:sp>
      <p:sp>
        <p:nvSpPr>
          <p:cNvPr id="10"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2" name="Textplatzhalter 1"/>
          <p:cNvSpPr>
            <a:spLocks noGrp="1"/>
          </p:cNvSpPr>
          <p:nvPr>
            <p:ph type="body" sz="quarter" idx="13"/>
          </p:nvPr>
        </p:nvSpPr>
        <p:spPr/>
        <p:txBody>
          <a:bodyPr/>
          <a:lstStyle/>
          <a:p>
            <a:r>
              <a:rPr lang="de-DE" smtClean="0"/>
              <a:t>Tabelle mit schwarzem Rand</a:t>
            </a:r>
            <a:br>
              <a:rPr lang="de-DE" smtClean="0"/>
            </a:br>
            <a:r>
              <a:rPr lang="de-DE" smtClean="0"/>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2</a:t>
            </a:r>
            <a:endParaRPr lang="de-DE"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32</a:t>
            </a:fld>
            <a:endParaRPr lang="de-DE" dirty="0"/>
          </a:p>
        </p:txBody>
      </p:sp>
      <p:sp>
        <p:nvSpPr>
          <p:cNvPr id="9"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extplatzhalter 2"/>
          <p:cNvSpPr>
            <a:spLocks noGrp="1"/>
          </p:cNvSpPr>
          <p:nvPr>
            <p:ph type="body" sz="quarter" idx="13"/>
          </p:nvPr>
        </p:nvSpPr>
        <p:spPr/>
        <p:txBody>
          <a:bodyPr/>
          <a:lstStyle/>
          <a:p>
            <a:r>
              <a:rPr lang="de-DE" dirty="0" smtClean="0"/>
              <a:t>Nach Möglichkeit linksbündig bleiben</a:t>
            </a:r>
            <a:br>
              <a:rPr lang="de-DE" dirty="0" smtClean="0"/>
            </a:br>
            <a:r>
              <a:rPr lang="de-DE" dirty="0" smtClean="0"/>
              <a:t>Unnötige Striche und Balken vermeiden</a:t>
            </a:r>
            <a:endParaRPr lang="de-DE" dirty="0"/>
          </a:p>
        </p:txBody>
      </p:sp>
      <p:sp>
        <p:nvSpPr>
          <p:cNvPr id="4" name="Titel 3"/>
          <p:cNvSpPr>
            <a:spLocks noGrp="1"/>
          </p:cNvSpPr>
          <p:nvPr>
            <p:ph type="title"/>
          </p:nvPr>
        </p:nvSpPr>
        <p:spPr/>
        <p:txBody>
          <a:bodyPr/>
          <a:lstStyle/>
          <a:p>
            <a:r>
              <a:rPr lang="de-DE" smtClean="0"/>
              <a:t>Diagramme – Beispiel 1</a:t>
            </a:r>
            <a:endParaRPr lang="de-DE" dirty="0"/>
          </a:p>
        </p:txBody>
      </p:sp>
      <p:graphicFrame>
        <p:nvGraphicFramePr>
          <p:cNvPr id="14" name="Diagramm 13"/>
          <p:cNvGraphicFramePr/>
          <p:nvPr>
            <p:extLst/>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33</a:t>
            </a:fld>
            <a:endParaRPr lang="de-DE" dirty="0"/>
          </a:p>
        </p:txBody>
      </p:sp>
      <p:sp>
        <p:nvSpPr>
          <p:cNvPr id="7" name="Fußzeilenplatzhalter 4"/>
          <p:cNvSpPr>
            <a:spLocks noGrp="1"/>
          </p:cNvSpPr>
          <p:nvPr>
            <p:ph type="ftr" sz="quarter" idx="12"/>
          </p:nvPr>
        </p:nvSpPr>
        <p:spPr/>
        <p:txBody>
          <a:bodyPr/>
          <a:lstStyle/>
          <a:p>
            <a:r>
              <a:rPr lang="de-DE" smtClean="0"/>
              <a:t>Dr. rer. nat. Erika Mustermann (TUM) | kann beliebig erweitert werden | Infos mit Strich trennen</a:t>
            </a:r>
            <a:endParaRPr lang="en-US" dirty="0" smtClean="0"/>
          </a:p>
        </p:txBody>
      </p:sp>
      <p:sp>
        <p:nvSpPr>
          <p:cNvPr id="3" name="Titel 2"/>
          <p:cNvSpPr>
            <a:spLocks noGrp="1"/>
          </p:cNvSpPr>
          <p:nvPr>
            <p:ph type="title"/>
          </p:nvPr>
        </p:nvSpPr>
        <p:spPr/>
        <p:txBody>
          <a:bodyPr/>
          <a:lstStyle/>
          <a:p>
            <a:r>
              <a:rPr lang="de-DE" smtClean="0"/>
              <a:t>Diagramme</a:t>
            </a: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1" y="1762188"/>
            <a:ext cx="4215588" cy="4699572"/>
          </a:xfrm>
        </p:spPr>
        <p:txBody>
          <a:bodyPr/>
          <a:lstStyle/>
          <a:p>
            <a:pPr marL="285750" indent="-285750">
              <a:buFont typeface="Arial" panose="020B0604020202020204" pitchFamily="34" charset="0"/>
              <a:buChar char="•"/>
            </a:pPr>
            <a:r>
              <a:rPr lang="de-DE" sz="2200" dirty="0" err="1" smtClean="0"/>
              <a:t>Compare</a:t>
            </a:r>
            <a:r>
              <a:rPr lang="de-DE" sz="2200" dirty="0" smtClean="0"/>
              <a:t> </a:t>
            </a:r>
            <a:r>
              <a:rPr lang="de-DE" sz="2200" dirty="0" err="1" smtClean="0"/>
              <a:t>three</a:t>
            </a:r>
            <a:r>
              <a:rPr lang="de-DE" sz="2200" dirty="0" smtClean="0"/>
              <a:t> different </a:t>
            </a:r>
            <a:r>
              <a:rPr lang="de-DE" sz="2200" dirty="0" err="1" smtClean="0"/>
              <a:t>hand</a:t>
            </a:r>
            <a:r>
              <a:rPr lang="de-DE" sz="2200" dirty="0" smtClean="0"/>
              <a:t> </a:t>
            </a:r>
            <a:r>
              <a:rPr lang="de-DE" sz="2200" dirty="0" err="1" smtClean="0"/>
              <a:t>postures</a:t>
            </a:r>
            <a:endParaRPr lang="de-DE" sz="2200" dirty="0" smtClean="0"/>
          </a:p>
          <a:p>
            <a:pPr marL="461963" lvl="1" indent="-285750">
              <a:buFont typeface="Symbol" panose="05050102010706020507" pitchFamily="18" charset="2"/>
              <a:buChar char="-"/>
            </a:pPr>
            <a:r>
              <a:rPr lang="de-DE" sz="2200" dirty="0" smtClean="0"/>
              <a:t>Point</a:t>
            </a:r>
          </a:p>
          <a:p>
            <a:pPr marL="461963" lvl="1" indent="-285750">
              <a:buFont typeface="Symbol" panose="05050102010706020507" pitchFamily="18" charset="2"/>
              <a:buChar char="-"/>
            </a:pPr>
            <a:r>
              <a:rPr lang="de-DE" sz="2200" dirty="0" smtClean="0"/>
              <a:t>Spiderman </a:t>
            </a:r>
          </a:p>
          <a:p>
            <a:pPr marL="461963" lvl="1" indent="-285750">
              <a:buFont typeface="Symbol" panose="05050102010706020507" pitchFamily="18" charset="2"/>
              <a:buChar char="-"/>
            </a:pPr>
            <a:r>
              <a:rPr lang="de-DE" sz="2200" dirty="0" err="1" smtClean="0"/>
              <a:t>Pinch</a:t>
            </a:r>
            <a:endParaRPr lang="de-DE" sz="2200" dirty="0"/>
          </a:p>
          <a:p>
            <a:pPr marL="285750" indent="-285750">
              <a:buFont typeface="Arial" panose="020B0604020202020204" pitchFamily="34" charset="0"/>
              <a:buChar char="•"/>
            </a:pPr>
            <a:r>
              <a:rPr lang="de-DE" sz="2200" dirty="0" smtClean="0"/>
              <a:t>Target Shooting Test</a:t>
            </a:r>
          </a:p>
          <a:p>
            <a:pPr marL="285750" indent="-285750">
              <a:buFont typeface="Arial" panose="020B0604020202020204" pitchFamily="34" charset="0"/>
              <a:buChar char="•"/>
            </a:pPr>
            <a:r>
              <a:rPr lang="de-DE" sz="2200" dirty="0" err="1" smtClean="0"/>
              <a:t>Results</a:t>
            </a:r>
            <a:r>
              <a:rPr lang="de-DE" sz="2200" dirty="0" smtClean="0"/>
              <a:t>: </a:t>
            </a:r>
          </a:p>
          <a:p>
            <a:pPr marL="461963" lvl="1" indent="-285750">
              <a:buFont typeface="Symbol" panose="05050102010706020507" pitchFamily="18" charset="2"/>
              <a:buChar char="-"/>
            </a:pPr>
            <a:r>
              <a:rPr lang="de-DE" sz="2200" dirty="0" err="1" smtClean="0"/>
              <a:t>Pointing</a:t>
            </a:r>
            <a:r>
              <a:rPr lang="de-DE" sz="2200" dirty="0" smtClean="0"/>
              <a:t> </a:t>
            </a:r>
            <a:r>
              <a:rPr lang="de-DE" sz="2200" dirty="0" err="1" smtClean="0"/>
              <a:t>Posture</a:t>
            </a:r>
            <a:r>
              <a:rPr lang="de-DE" sz="2200" dirty="0" smtClean="0"/>
              <a:t> </a:t>
            </a:r>
            <a:r>
              <a:rPr lang="de-DE" sz="2200" dirty="0" err="1" smtClean="0"/>
              <a:t>performes</a:t>
            </a:r>
            <a:r>
              <a:rPr lang="de-DE" sz="2200" dirty="0" smtClean="0"/>
              <a:t> </a:t>
            </a:r>
            <a:r>
              <a:rPr lang="de-DE" sz="2200" dirty="0" err="1" smtClean="0"/>
              <a:t>best</a:t>
            </a: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1.2 </a:t>
            </a:r>
            <a:r>
              <a:rPr lang="de-DE" b="1" dirty="0" err="1" smtClean="0">
                <a:solidFill>
                  <a:schemeClr val="bg2"/>
                </a:solidFill>
              </a:rPr>
              <a:t>Related</a:t>
            </a:r>
            <a:r>
              <a:rPr lang="de-DE" b="1" dirty="0" smtClean="0">
                <a:solidFill>
                  <a:schemeClr val="bg2"/>
                </a:solidFill>
              </a:rPr>
              <a:t> Work: Nicholas Schneider (TUM)</a:t>
            </a:r>
            <a:endParaRPr lang="de-DE" b="1" dirty="0">
              <a:solidFill>
                <a:schemeClr val="bg2"/>
              </a:solidFill>
            </a:endParaRPr>
          </a:p>
        </p:txBody>
      </p:sp>
      <p:pic>
        <p:nvPicPr>
          <p:cNvPr id="6" name="Grafik 5"/>
          <p:cNvPicPr>
            <a:picLocks noChangeAspect="1"/>
          </p:cNvPicPr>
          <p:nvPr/>
        </p:nvPicPr>
        <p:blipFill rotWithShape="1">
          <a:blip r:embed="rId3">
            <a:extLst>
              <a:ext uri="{28A0092B-C50C-407E-A947-70E740481C1C}">
                <a14:useLocalDpi xmlns:a14="http://schemas.microsoft.com/office/drawing/2010/main" val="0"/>
              </a:ext>
            </a:extLst>
          </a:blip>
          <a:srcRect l="10914" r="35916"/>
          <a:stretch/>
        </p:blipFill>
        <p:spPr>
          <a:xfrm>
            <a:off x="4545823" y="1404703"/>
            <a:ext cx="4598177" cy="5068610"/>
          </a:xfrm>
          <a:prstGeom prst="rect">
            <a:avLst/>
          </a:prstGeom>
          <a:ln>
            <a:noFill/>
          </a:ln>
          <a:effectLst>
            <a:softEdge rad="112500"/>
          </a:effectLst>
        </p:spPr>
      </p:pic>
    </p:spTree>
    <p:extLst>
      <p:ext uri="{BB962C8B-B14F-4D97-AF65-F5344CB8AC3E}">
        <p14:creationId xmlns:p14="http://schemas.microsoft.com/office/powerpoint/2010/main" val="4246799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a:lnSpc>
                <a:spcPct val="150000"/>
              </a:lnSpc>
            </a:pPr>
            <a:r>
              <a:rPr lang="de-DE" sz="2400" b="1" dirty="0" smtClean="0">
                <a:solidFill>
                  <a:srgbClr val="568FD2"/>
                </a:solidFill>
              </a:rPr>
              <a:t>Theorem </a:t>
            </a:r>
            <a:endParaRPr lang="de-DE" sz="2400" b="1" dirty="0">
              <a:solidFill>
                <a:srgbClr val="568FD2"/>
              </a:solidFill>
            </a:endParaRPr>
          </a:p>
          <a:p>
            <a:pPr marL="342900" indent="-342900">
              <a:lnSpc>
                <a:spcPct val="150000"/>
              </a:lnSpc>
              <a:buFont typeface="Arial" panose="020B0604020202020204" pitchFamily="34" charset="0"/>
              <a:buChar char="•"/>
            </a:pPr>
            <a:r>
              <a:rPr lang="de-DE" sz="2200" dirty="0" err="1"/>
              <a:t>Comfort</a:t>
            </a:r>
            <a:r>
              <a:rPr lang="de-DE" sz="2200" dirty="0"/>
              <a:t> </a:t>
            </a:r>
            <a:r>
              <a:rPr lang="de-DE" sz="2200" dirty="0" err="1"/>
              <a:t>and</a:t>
            </a:r>
            <a:r>
              <a:rPr lang="de-DE" sz="2200" dirty="0"/>
              <a:t> </a:t>
            </a:r>
            <a:r>
              <a:rPr lang="de-DE" sz="2200" dirty="0" err="1"/>
              <a:t>Discomfort</a:t>
            </a:r>
            <a:r>
              <a:rPr lang="de-DE" sz="2200" dirty="0"/>
              <a:t> </a:t>
            </a:r>
            <a:r>
              <a:rPr lang="de-DE" sz="2200" dirty="0" err="1"/>
              <a:t>affect</a:t>
            </a:r>
            <a:r>
              <a:rPr lang="de-DE" sz="2200" dirty="0"/>
              <a:t> </a:t>
            </a:r>
            <a:r>
              <a:rPr lang="de-DE" sz="2200" dirty="0" err="1"/>
              <a:t>performance</a:t>
            </a:r>
            <a:endParaRPr lang="de-DE" sz="2200" dirty="0"/>
          </a:p>
          <a:p>
            <a:pPr>
              <a:lnSpc>
                <a:spcPct val="150000"/>
              </a:lnSpc>
            </a:pPr>
            <a:endParaRPr lang="de-DE" sz="2400" b="1" dirty="0">
              <a:solidFill>
                <a:srgbClr val="568FD2"/>
              </a:solidFill>
            </a:endParaRPr>
          </a:p>
          <a:p>
            <a:pPr>
              <a:lnSpc>
                <a:spcPct val="150000"/>
              </a:lnSpc>
            </a:pPr>
            <a:r>
              <a:rPr lang="de-DE" sz="2400" b="1" dirty="0" err="1" smtClean="0">
                <a:solidFill>
                  <a:srgbClr val="568FD2"/>
                </a:solidFill>
              </a:rPr>
              <a:t>Idea</a:t>
            </a:r>
            <a:endParaRPr lang="de-DE" dirty="0">
              <a:solidFill>
                <a:srgbClr val="568FD2"/>
              </a:solidFill>
            </a:endParaRPr>
          </a:p>
          <a:p>
            <a:pPr marL="285750" indent="-285750">
              <a:lnSpc>
                <a:spcPct val="150000"/>
              </a:lnSpc>
              <a:buFont typeface="Arial" panose="020B0604020202020204" pitchFamily="34" charset="0"/>
              <a:buChar char="•"/>
            </a:pPr>
            <a:r>
              <a:rPr lang="de-DE" sz="2200" dirty="0" smtClean="0"/>
              <a:t>Create a </a:t>
            </a:r>
            <a:r>
              <a:rPr lang="de-DE" sz="2200" dirty="0" err="1" smtClean="0"/>
              <a:t>comfort</a:t>
            </a:r>
            <a:r>
              <a:rPr lang="de-DE" sz="2200" dirty="0" smtClean="0"/>
              <a:t>/</a:t>
            </a:r>
            <a:r>
              <a:rPr lang="de-DE" sz="2200" dirty="0" err="1" smtClean="0"/>
              <a:t>discomfort</a:t>
            </a:r>
            <a:r>
              <a:rPr lang="de-DE" sz="2200" dirty="0" smtClean="0"/>
              <a:t> </a:t>
            </a:r>
            <a:r>
              <a:rPr lang="de-DE" sz="2200" dirty="0" err="1" smtClean="0"/>
              <a:t>metric</a:t>
            </a:r>
            <a:r>
              <a:rPr lang="de-DE" sz="2200" dirty="0" smtClean="0"/>
              <a:t> </a:t>
            </a:r>
            <a:r>
              <a:rPr lang="de-DE" sz="2200" dirty="0" err="1" smtClean="0"/>
              <a:t>for</a:t>
            </a:r>
            <a:r>
              <a:rPr lang="de-DE" sz="2200" dirty="0" smtClean="0"/>
              <a:t> </a:t>
            </a:r>
            <a:r>
              <a:rPr lang="de-DE" sz="2200" dirty="0" err="1" smtClean="0"/>
              <a:t>hand</a:t>
            </a:r>
            <a:r>
              <a:rPr lang="de-DE" sz="2200" dirty="0" smtClean="0"/>
              <a:t> </a:t>
            </a:r>
            <a:r>
              <a:rPr lang="de-DE" sz="2200" dirty="0" err="1" smtClean="0"/>
              <a:t>postures</a:t>
            </a:r>
            <a:endParaRPr lang="de-DE" sz="2200" dirty="0" smtClean="0"/>
          </a:p>
          <a:p>
            <a:pPr marL="285750" indent="-285750">
              <a:lnSpc>
                <a:spcPct val="150000"/>
              </a:lnSpc>
              <a:buFont typeface="Arial" panose="020B0604020202020204" pitchFamily="34" charset="0"/>
              <a:buChar char="•"/>
            </a:pPr>
            <a:r>
              <a:rPr lang="de-DE" sz="2200" dirty="0" err="1" smtClean="0"/>
              <a:t>Compare</a:t>
            </a:r>
            <a:r>
              <a:rPr lang="de-DE" sz="2200" dirty="0" smtClean="0"/>
              <a:t> different </a:t>
            </a:r>
            <a:r>
              <a:rPr lang="de-DE" sz="2200" dirty="0" err="1" smtClean="0"/>
              <a:t>hand</a:t>
            </a:r>
            <a:r>
              <a:rPr lang="de-DE" sz="2200" dirty="0" smtClean="0"/>
              <a:t> </a:t>
            </a:r>
            <a:r>
              <a:rPr lang="de-DE" sz="2200" dirty="0" err="1" smtClean="0"/>
              <a:t>postures</a:t>
            </a:r>
            <a:r>
              <a:rPr lang="de-DE" sz="2200" dirty="0" smtClean="0"/>
              <a:t> in a </a:t>
            </a:r>
            <a:r>
              <a:rPr lang="de-DE" sz="2200" dirty="0" err="1" smtClean="0"/>
              <a:t>pointing</a:t>
            </a:r>
            <a:r>
              <a:rPr lang="de-DE" sz="2200" dirty="0" smtClean="0"/>
              <a:t> </a:t>
            </a:r>
            <a:r>
              <a:rPr lang="de-DE" sz="2200" dirty="0" err="1" smtClean="0"/>
              <a:t>task</a:t>
            </a:r>
            <a:endParaRPr lang="de-DE" sz="2200" dirty="0" smtClean="0"/>
          </a:p>
          <a:p>
            <a:pPr marL="285750" indent="-285750">
              <a:lnSpc>
                <a:spcPct val="150000"/>
              </a:lnSpc>
              <a:buFont typeface="Arial" panose="020B0604020202020204" pitchFamily="34" charset="0"/>
              <a:buChar char="•"/>
            </a:pPr>
            <a:r>
              <a:rPr lang="de-DE" sz="2200" dirty="0" err="1" smtClean="0"/>
              <a:t>Prove</a:t>
            </a:r>
            <a:r>
              <a:rPr lang="de-DE" sz="2200" dirty="0" smtClean="0"/>
              <a:t> </a:t>
            </a:r>
            <a:r>
              <a:rPr lang="de-DE" sz="2200" dirty="0" err="1" smtClean="0"/>
              <a:t>effect</a:t>
            </a:r>
            <a:r>
              <a:rPr lang="de-DE" sz="2200" dirty="0" smtClean="0"/>
              <a:t> </a:t>
            </a:r>
            <a:r>
              <a:rPr lang="de-DE" sz="2200" dirty="0" err="1" smtClean="0"/>
              <a:t>of</a:t>
            </a:r>
            <a:r>
              <a:rPr lang="de-DE" sz="2200" dirty="0" smtClean="0"/>
              <a:t> </a:t>
            </a:r>
            <a:r>
              <a:rPr lang="de-DE" sz="2200" dirty="0" err="1" smtClean="0"/>
              <a:t>hand</a:t>
            </a:r>
            <a:r>
              <a:rPr lang="de-DE" sz="2200" dirty="0" smtClean="0"/>
              <a:t> </a:t>
            </a:r>
            <a:r>
              <a:rPr lang="de-DE" sz="2200" dirty="0" err="1" smtClean="0"/>
              <a:t>posture</a:t>
            </a:r>
            <a:r>
              <a:rPr lang="de-DE" sz="2200" dirty="0" smtClean="0"/>
              <a:t> </a:t>
            </a:r>
            <a:r>
              <a:rPr lang="de-DE" sz="2200" dirty="0" err="1" smtClean="0"/>
              <a:t>comfort</a:t>
            </a:r>
            <a:r>
              <a:rPr lang="de-DE" sz="2200" dirty="0" smtClean="0"/>
              <a:t> </a:t>
            </a:r>
            <a:r>
              <a:rPr lang="de-DE" sz="2200" dirty="0" err="1" smtClean="0"/>
              <a:t>and</a:t>
            </a:r>
            <a:r>
              <a:rPr lang="de-DE" sz="2200" dirty="0" smtClean="0"/>
              <a:t> </a:t>
            </a:r>
            <a:r>
              <a:rPr lang="de-DE" sz="2200" dirty="0" err="1" smtClean="0"/>
              <a:t>discomfort</a:t>
            </a:r>
            <a:r>
              <a:rPr lang="de-DE" sz="2200" dirty="0" smtClean="0"/>
              <a:t> on </a:t>
            </a:r>
            <a:r>
              <a:rPr lang="de-DE" sz="2200" dirty="0" err="1" smtClean="0"/>
              <a:t>performance</a:t>
            </a: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380810"/>
          </a:xfrm>
        </p:spPr>
        <p:txBody>
          <a:bodyPr/>
          <a:lstStyle/>
          <a:p>
            <a:r>
              <a:rPr lang="de-DE" sz="2500" b="1" dirty="0" smtClean="0">
                <a:solidFill>
                  <a:schemeClr val="bg2"/>
                </a:solidFill>
              </a:rPr>
              <a:t>1.3</a:t>
            </a:r>
            <a:endParaRPr lang="de-DE" sz="2500" b="1" dirty="0">
              <a:solidFill>
                <a:schemeClr val="bg2"/>
              </a:solidFill>
            </a:endParaRPr>
          </a:p>
        </p:txBody>
      </p:sp>
    </p:spTree>
    <p:extLst>
      <p:ext uri="{BB962C8B-B14F-4D97-AF65-F5344CB8AC3E}">
        <p14:creationId xmlns:p14="http://schemas.microsoft.com/office/powerpoint/2010/main" val="1733568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a:lnSpc>
                <a:spcPct val="150000"/>
              </a:lnSpc>
            </a:pPr>
            <a:r>
              <a:rPr lang="de-DE" sz="2600" b="1" dirty="0" err="1" smtClean="0">
                <a:solidFill>
                  <a:srgbClr val="568FD2"/>
                </a:solidFill>
              </a:rPr>
              <a:t>Comfort</a:t>
            </a:r>
            <a:endParaRPr lang="de-DE" sz="2600" b="1" dirty="0" smtClean="0">
              <a:solidFill>
                <a:srgbClr val="568FD2"/>
              </a:solidFill>
            </a:endParaRPr>
          </a:p>
          <a:p>
            <a:pPr marL="342900" indent="-342900">
              <a:lnSpc>
                <a:spcPct val="150000"/>
              </a:lnSpc>
              <a:buFont typeface="Symbol" panose="05050102010706020507" pitchFamily="18" charset="2"/>
              <a:buChar char="-"/>
            </a:pPr>
            <a:r>
              <a:rPr lang="en-US" sz="2200" dirty="0" smtClean="0"/>
              <a:t>“pleasant </a:t>
            </a:r>
            <a:r>
              <a:rPr lang="en-US" sz="2200" dirty="0"/>
              <a:t>state or relaxed feeling of a human </a:t>
            </a:r>
            <a:r>
              <a:rPr lang="en-US" sz="2200" dirty="0" smtClean="0"/>
              <a:t>being”</a:t>
            </a:r>
            <a:endParaRPr lang="en-US" sz="2200" dirty="0"/>
          </a:p>
          <a:p>
            <a:pPr marL="342900" indent="-342900">
              <a:lnSpc>
                <a:spcPct val="150000"/>
              </a:lnSpc>
              <a:buFont typeface="Symbol" panose="05050102010706020507" pitchFamily="18" charset="2"/>
              <a:buChar char="-"/>
            </a:pPr>
            <a:r>
              <a:rPr lang="en-US" sz="2200" dirty="0" smtClean="0"/>
              <a:t>Caused </a:t>
            </a:r>
            <a:r>
              <a:rPr lang="en-US" sz="2200" dirty="0"/>
              <a:t>by subjective impressions and expectations</a:t>
            </a:r>
            <a:r>
              <a:rPr lang="en-US" sz="2200" dirty="0" smtClean="0"/>
              <a:t>.</a:t>
            </a:r>
          </a:p>
          <a:p>
            <a:pPr>
              <a:lnSpc>
                <a:spcPct val="150000"/>
              </a:lnSpc>
            </a:pPr>
            <a:endParaRPr lang="en-US" sz="2200" dirty="0"/>
          </a:p>
          <a:p>
            <a:pPr>
              <a:lnSpc>
                <a:spcPct val="150000"/>
              </a:lnSpc>
            </a:pPr>
            <a:r>
              <a:rPr lang="en-US" sz="2600" b="1" dirty="0" smtClean="0">
                <a:solidFill>
                  <a:srgbClr val="568FD2"/>
                </a:solidFill>
              </a:rPr>
              <a:t>Discomfort</a:t>
            </a:r>
          </a:p>
          <a:p>
            <a:pPr marL="342900" indent="-342900">
              <a:lnSpc>
                <a:spcPct val="150000"/>
              </a:lnSpc>
              <a:buFont typeface="Symbol" panose="05050102010706020507" pitchFamily="18" charset="2"/>
              <a:buChar char="-"/>
            </a:pPr>
            <a:r>
              <a:rPr lang="en-US" sz="2200" dirty="0" smtClean="0"/>
              <a:t>“an </a:t>
            </a:r>
            <a:r>
              <a:rPr lang="en-US" sz="2200" dirty="0"/>
              <a:t>unpleasant state of the human </a:t>
            </a:r>
            <a:r>
              <a:rPr lang="en-US" sz="2200" dirty="0" smtClean="0"/>
              <a:t>body”</a:t>
            </a:r>
            <a:endParaRPr lang="en-US" sz="2200" dirty="0"/>
          </a:p>
          <a:p>
            <a:pPr marL="342900" indent="-342900">
              <a:lnSpc>
                <a:spcPct val="150000"/>
              </a:lnSpc>
              <a:buFont typeface="Symbol" panose="05050102010706020507" pitchFamily="18" charset="2"/>
              <a:buChar char="-"/>
            </a:pPr>
            <a:r>
              <a:rPr lang="de-DE" sz="2200" dirty="0" err="1" smtClean="0"/>
              <a:t>Caused</a:t>
            </a:r>
            <a:r>
              <a:rPr lang="de-DE" sz="2200" dirty="0" smtClean="0"/>
              <a:t> </a:t>
            </a:r>
            <a:r>
              <a:rPr lang="de-DE" sz="2200" dirty="0" err="1" smtClean="0"/>
              <a:t>by</a:t>
            </a:r>
            <a:r>
              <a:rPr lang="de-DE" sz="2200" dirty="0" smtClean="0"/>
              <a:t> </a:t>
            </a:r>
            <a:r>
              <a:rPr lang="de-DE" sz="2200" dirty="0" err="1"/>
              <a:t>physical</a:t>
            </a:r>
            <a:r>
              <a:rPr lang="de-DE" sz="2200" dirty="0"/>
              <a:t> </a:t>
            </a:r>
            <a:r>
              <a:rPr lang="de-DE" sz="2200" dirty="0" smtClean="0"/>
              <a:t>stress</a:t>
            </a:r>
          </a:p>
        </p:txBody>
      </p:sp>
      <p:sp>
        <p:nvSpPr>
          <p:cNvPr id="3" name="Foliennummernplatzhalter 2"/>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383695"/>
          </a:xfrm>
        </p:spPr>
        <p:txBody>
          <a:bodyPr/>
          <a:lstStyle/>
          <a:p>
            <a:r>
              <a:rPr lang="de-DE" sz="2600" b="1" dirty="0" smtClean="0">
                <a:solidFill>
                  <a:schemeClr val="bg2"/>
                </a:solidFill>
              </a:rPr>
              <a:t>2.1 </a:t>
            </a:r>
            <a:r>
              <a:rPr lang="de-DE" sz="2600" b="1" dirty="0" err="1" smtClean="0">
                <a:solidFill>
                  <a:schemeClr val="bg2"/>
                </a:solidFill>
              </a:rPr>
              <a:t>Comfort</a:t>
            </a:r>
            <a:r>
              <a:rPr lang="de-DE" sz="2600" b="1" dirty="0" smtClean="0">
                <a:solidFill>
                  <a:schemeClr val="bg2"/>
                </a:solidFill>
              </a:rPr>
              <a:t> </a:t>
            </a:r>
            <a:r>
              <a:rPr lang="de-DE" sz="2600" b="1" dirty="0" err="1" smtClean="0">
                <a:solidFill>
                  <a:schemeClr val="bg2"/>
                </a:solidFill>
              </a:rPr>
              <a:t>and</a:t>
            </a:r>
            <a:r>
              <a:rPr lang="de-DE" sz="2600" b="1" dirty="0" smtClean="0">
                <a:solidFill>
                  <a:schemeClr val="bg2"/>
                </a:solidFill>
              </a:rPr>
              <a:t> </a:t>
            </a:r>
            <a:r>
              <a:rPr lang="de-DE" sz="2600" b="1" dirty="0" err="1" smtClean="0">
                <a:solidFill>
                  <a:schemeClr val="bg2"/>
                </a:solidFill>
              </a:rPr>
              <a:t>Discomfort</a:t>
            </a:r>
            <a:r>
              <a:rPr lang="de-DE" sz="2600" b="1" dirty="0" smtClean="0">
                <a:solidFill>
                  <a:schemeClr val="bg2"/>
                </a:solidFill>
              </a:rPr>
              <a:t> </a:t>
            </a:r>
            <a:r>
              <a:rPr lang="de-DE" sz="2600" b="1" dirty="0" err="1" smtClean="0">
                <a:solidFill>
                  <a:schemeClr val="bg2"/>
                </a:solidFill>
              </a:rPr>
              <a:t>Definitions</a:t>
            </a:r>
            <a:r>
              <a:rPr lang="de-DE" sz="2600" b="1" dirty="0" smtClean="0">
                <a:solidFill>
                  <a:schemeClr val="bg2"/>
                </a:solidFill>
              </a:rPr>
              <a:t> (</a:t>
            </a:r>
            <a:r>
              <a:rPr lang="de-DE" sz="2600" b="1" dirty="0" err="1" smtClean="0">
                <a:solidFill>
                  <a:schemeClr val="bg2"/>
                </a:solidFill>
              </a:rPr>
              <a:t>Vink</a:t>
            </a:r>
            <a:r>
              <a:rPr lang="de-DE" sz="2600" b="1" dirty="0" smtClean="0">
                <a:solidFill>
                  <a:schemeClr val="bg2"/>
                </a:solidFill>
              </a:rPr>
              <a:t> </a:t>
            </a:r>
            <a:r>
              <a:rPr lang="de-DE" sz="2600" b="1" dirty="0">
                <a:solidFill>
                  <a:schemeClr val="bg2"/>
                </a:solidFill>
              </a:rPr>
              <a:t>et al</a:t>
            </a:r>
            <a:r>
              <a:rPr lang="de-DE" sz="2600" b="1" dirty="0" smtClean="0">
                <a:solidFill>
                  <a:schemeClr val="bg2"/>
                </a:solidFill>
              </a:rPr>
              <a:t>.)</a:t>
            </a:r>
            <a:endParaRPr lang="de-DE" sz="2600" b="1" dirty="0">
              <a:solidFill>
                <a:schemeClr val="bg2"/>
              </a:solidFill>
            </a:endParaRPr>
          </a:p>
        </p:txBody>
      </p:sp>
    </p:spTree>
    <p:extLst>
      <p:ext uri="{BB962C8B-B14F-4D97-AF65-F5344CB8AC3E}">
        <p14:creationId xmlns:p14="http://schemas.microsoft.com/office/powerpoint/2010/main" val="1663361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a:lnSpc>
                <a:spcPct val="150000"/>
              </a:lnSpc>
            </a:pPr>
            <a:r>
              <a:rPr lang="en-US" sz="2600" b="1" dirty="0" smtClean="0">
                <a:solidFill>
                  <a:srgbClr val="568FD2"/>
                </a:solidFill>
              </a:rPr>
              <a:t>Four components affect hand comfort/discomfort:</a:t>
            </a:r>
          </a:p>
          <a:p>
            <a:pPr marL="342900" indent="-342900">
              <a:lnSpc>
                <a:spcPct val="150000"/>
              </a:lnSpc>
              <a:buFont typeface="Arial" panose="020B0604020202020204" pitchFamily="34" charset="0"/>
              <a:buChar char="•"/>
            </a:pPr>
            <a:r>
              <a:rPr lang="en-US" sz="2200" dirty="0" smtClean="0"/>
              <a:t>Deviation </a:t>
            </a:r>
            <a:r>
              <a:rPr lang="en-US" sz="2200" dirty="0"/>
              <a:t>from Range of Rest Posture (RRP)</a:t>
            </a:r>
          </a:p>
          <a:p>
            <a:pPr marL="342900" indent="-342900">
              <a:lnSpc>
                <a:spcPct val="150000"/>
              </a:lnSpc>
              <a:buFont typeface="Arial" panose="020B0604020202020204" pitchFamily="34" charset="0"/>
              <a:buChar char="•"/>
            </a:pPr>
            <a:r>
              <a:rPr lang="en-US" sz="2200" dirty="0" smtClean="0"/>
              <a:t>Inter </a:t>
            </a:r>
            <a:r>
              <a:rPr lang="en-US" sz="2200" dirty="0"/>
              <a:t>Finger Angles (IFA)</a:t>
            </a:r>
          </a:p>
          <a:p>
            <a:pPr marL="342900" indent="-342900">
              <a:lnSpc>
                <a:spcPct val="150000"/>
              </a:lnSpc>
              <a:buFont typeface="Arial" panose="020B0604020202020204" pitchFamily="34" charset="0"/>
              <a:buChar char="•"/>
            </a:pPr>
            <a:r>
              <a:rPr lang="en-US" sz="2200" dirty="0" smtClean="0"/>
              <a:t>Finger </a:t>
            </a:r>
            <a:r>
              <a:rPr lang="en-US" sz="2200" dirty="0"/>
              <a:t>Hyperextension (HE)</a:t>
            </a:r>
          </a:p>
          <a:p>
            <a:pPr marL="342900" indent="-342900">
              <a:lnSpc>
                <a:spcPct val="150000"/>
              </a:lnSpc>
              <a:buFont typeface="Arial" panose="020B0604020202020204" pitchFamily="34" charset="0"/>
              <a:buChar char="•"/>
            </a:pPr>
            <a:r>
              <a:rPr lang="en-US" sz="2200" dirty="0" smtClean="0"/>
              <a:t>Finger </a:t>
            </a:r>
            <a:r>
              <a:rPr lang="en-US" sz="2200" dirty="0"/>
              <a:t>Abduction (FA)</a:t>
            </a: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2.2 Hand </a:t>
            </a:r>
            <a:r>
              <a:rPr lang="de-DE" b="1" dirty="0" err="1" smtClean="0">
                <a:solidFill>
                  <a:schemeClr val="bg2"/>
                </a:solidFill>
              </a:rPr>
              <a:t>Comfort</a:t>
            </a:r>
            <a:r>
              <a:rPr lang="de-DE" b="1" dirty="0" smtClean="0">
                <a:solidFill>
                  <a:schemeClr val="bg2"/>
                </a:solidFill>
              </a:rPr>
              <a:t>/</a:t>
            </a:r>
            <a:r>
              <a:rPr lang="de-DE" b="1" dirty="0" err="1" smtClean="0">
                <a:solidFill>
                  <a:schemeClr val="bg2"/>
                </a:solidFill>
              </a:rPr>
              <a:t>Discomfort</a:t>
            </a:r>
            <a:r>
              <a:rPr lang="de-DE" b="1" dirty="0" smtClean="0">
                <a:solidFill>
                  <a:schemeClr val="bg2"/>
                </a:solidFill>
              </a:rPr>
              <a:t> Components</a:t>
            </a:r>
            <a:endParaRPr lang="de-DE" b="1" dirty="0">
              <a:solidFill>
                <a:schemeClr val="bg2"/>
              </a:solidFill>
            </a:endParaRPr>
          </a:p>
        </p:txBody>
      </p:sp>
    </p:spTree>
    <p:extLst>
      <p:ext uri="{BB962C8B-B14F-4D97-AF65-F5344CB8AC3E}">
        <p14:creationId xmlns:p14="http://schemas.microsoft.com/office/powerpoint/2010/main" val="339029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a:lnSpc>
                <a:spcPct val="150000"/>
              </a:lnSpc>
            </a:pPr>
            <a:r>
              <a:rPr lang="en-US" sz="2600" b="1" dirty="0">
                <a:solidFill>
                  <a:srgbClr val="568FD2"/>
                </a:solidFill>
              </a:rPr>
              <a:t>Deviation from Range of Rest Posture (RRP</a:t>
            </a:r>
            <a:r>
              <a:rPr lang="en-US" sz="2600" b="1" dirty="0" smtClean="0">
                <a:solidFill>
                  <a:srgbClr val="568FD2"/>
                </a:solidFill>
              </a:rPr>
              <a:t>)</a:t>
            </a:r>
          </a:p>
          <a:p>
            <a:pPr>
              <a:lnSpc>
                <a:spcPct val="150000"/>
              </a:lnSpc>
            </a:pPr>
            <a:r>
              <a:rPr lang="de-DE" sz="2200" dirty="0" err="1" smtClean="0"/>
              <a:t>Apostolico</a:t>
            </a:r>
            <a:r>
              <a:rPr lang="de-DE" sz="2200" dirty="0" smtClean="0"/>
              <a:t> et al:</a:t>
            </a:r>
          </a:p>
          <a:p>
            <a:pPr marL="342900" indent="-342900">
              <a:lnSpc>
                <a:spcPct val="150000"/>
              </a:lnSpc>
              <a:buFont typeface="Arial" panose="020B0604020202020204" pitchFamily="34" charset="0"/>
              <a:buChar char="•"/>
            </a:pPr>
            <a:r>
              <a:rPr lang="de-DE" sz="2200" dirty="0" smtClean="0"/>
              <a:t>Every </a:t>
            </a:r>
            <a:r>
              <a:rPr lang="de-DE" sz="2200" dirty="0" err="1" smtClean="0"/>
              <a:t>joint</a:t>
            </a:r>
            <a:r>
              <a:rPr lang="de-DE" sz="2200" dirty="0" smtClean="0"/>
              <a:t> </a:t>
            </a:r>
            <a:r>
              <a:rPr lang="de-DE" sz="2200" dirty="0" err="1" smtClean="0"/>
              <a:t>has</a:t>
            </a:r>
            <a:r>
              <a:rPr lang="de-DE" sz="2200" dirty="0" smtClean="0"/>
              <a:t> a </a:t>
            </a:r>
            <a:r>
              <a:rPr lang="de-DE" sz="2200" dirty="0" err="1" smtClean="0"/>
              <a:t>rest</a:t>
            </a:r>
            <a:r>
              <a:rPr lang="de-DE" sz="2200" dirty="0"/>
              <a:t> </a:t>
            </a:r>
            <a:r>
              <a:rPr lang="de-DE" sz="2200" dirty="0" err="1" smtClean="0"/>
              <a:t>posture</a:t>
            </a:r>
            <a:endParaRPr lang="de-DE" sz="2200" dirty="0" smtClean="0"/>
          </a:p>
          <a:p>
            <a:pPr marL="342900" indent="-342900">
              <a:lnSpc>
                <a:spcPct val="150000"/>
              </a:lnSpc>
              <a:buFont typeface="Arial" panose="020B0604020202020204" pitchFamily="34" charset="0"/>
              <a:buChar char="•"/>
            </a:pPr>
            <a:r>
              <a:rPr lang="de-DE" sz="2200" dirty="0" err="1" smtClean="0"/>
              <a:t>When</a:t>
            </a:r>
            <a:r>
              <a:rPr lang="de-DE" sz="2200" dirty="0" smtClean="0"/>
              <a:t> in </a:t>
            </a:r>
            <a:r>
              <a:rPr lang="de-DE" sz="2200" dirty="0" err="1" smtClean="0"/>
              <a:t>the</a:t>
            </a:r>
            <a:r>
              <a:rPr lang="de-DE" sz="2200" dirty="0" smtClean="0"/>
              <a:t> </a:t>
            </a:r>
            <a:r>
              <a:rPr lang="de-DE" sz="2200" dirty="0" err="1" smtClean="0"/>
              <a:t>rest</a:t>
            </a:r>
            <a:r>
              <a:rPr lang="de-DE" sz="2200" dirty="0" smtClean="0"/>
              <a:t> </a:t>
            </a:r>
            <a:r>
              <a:rPr lang="de-DE" sz="2200" dirty="0" err="1" smtClean="0"/>
              <a:t>posture</a:t>
            </a:r>
            <a:r>
              <a:rPr lang="de-DE" sz="2200" dirty="0" smtClean="0"/>
              <a:t>, </a:t>
            </a:r>
            <a:r>
              <a:rPr lang="de-DE" sz="2200" dirty="0" err="1" smtClean="0"/>
              <a:t>maximum</a:t>
            </a:r>
            <a:r>
              <a:rPr lang="de-DE" sz="2200" dirty="0" smtClean="0"/>
              <a:t> </a:t>
            </a:r>
            <a:r>
              <a:rPr lang="de-DE" sz="2200" dirty="0" err="1" smtClean="0"/>
              <a:t>comfort</a:t>
            </a:r>
            <a:r>
              <a:rPr lang="de-DE" sz="2200" dirty="0" smtClean="0"/>
              <a:t> </a:t>
            </a:r>
            <a:r>
              <a:rPr lang="de-DE" sz="2200" dirty="0" err="1" smtClean="0"/>
              <a:t>is</a:t>
            </a:r>
            <a:r>
              <a:rPr lang="de-DE" sz="2200" dirty="0" smtClean="0"/>
              <a:t> </a:t>
            </a:r>
            <a:r>
              <a:rPr lang="de-DE" sz="2200" dirty="0" err="1" smtClean="0"/>
              <a:t>perceived</a:t>
            </a:r>
            <a:endParaRPr lang="de-DE" sz="2200" dirty="0" smtClean="0"/>
          </a:p>
          <a:p>
            <a:pPr marL="519113" lvl="1" indent="-342900">
              <a:lnSpc>
                <a:spcPct val="150000"/>
              </a:lnSpc>
              <a:buFont typeface="Arial" panose="020B0604020202020204" pitchFamily="34" charset="0"/>
              <a:buChar char="→"/>
            </a:pPr>
            <a:r>
              <a:rPr lang="de-DE" sz="2200" dirty="0" smtClean="0"/>
              <a:t>Deviation </a:t>
            </a:r>
            <a:r>
              <a:rPr lang="de-DE" sz="2200" dirty="0" err="1" smtClean="0"/>
              <a:t>from</a:t>
            </a:r>
            <a:r>
              <a:rPr lang="de-DE" sz="2200" dirty="0"/>
              <a:t> </a:t>
            </a:r>
            <a:r>
              <a:rPr lang="de-DE" sz="2200" dirty="0" err="1" smtClean="0"/>
              <a:t>rest</a:t>
            </a:r>
            <a:r>
              <a:rPr lang="de-DE" sz="2200" dirty="0" smtClean="0"/>
              <a:t> </a:t>
            </a:r>
            <a:r>
              <a:rPr lang="de-DE" sz="2200" dirty="0" err="1" smtClean="0"/>
              <a:t>posture</a:t>
            </a:r>
            <a:r>
              <a:rPr lang="de-DE" sz="2200" dirty="0" smtClean="0"/>
              <a:t> </a:t>
            </a:r>
            <a:r>
              <a:rPr lang="de-DE" sz="2200" dirty="0" err="1" smtClean="0"/>
              <a:t>should</a:t>
            </a:r>
            <a:r>
              <a:rPr lang="de-DE" sz="2200" dirty="0" smtClean="0"/>
              <a:t> </a:t>
            </a:r>
            <a:r>
              <a:rPr lang="de-DE" sz="2200" dirty="0" err="1" smtClean="0"/>
              <a:t>decrease</a:t>
            </a:r>
            <a:r>
              <a:rPr lang="de-DE" sz="2200" dirty="0" smtClean="0"/>
              <a:t> </a:t>
            </a:r>
            <a:r>
              <a:rPr lang="de-DE" sz="2200" dirty="0" err="1" smtClean="0"/>
              <a:t>comfort</a:t>
            </a:r>
            <a:endParaRPr lang="de-DE" sz="2200" dirty="0" smtClean="0"/>
          </a:p>
          <a:p>
            <a:pPr marL="342900" indent="-342900">
              <a:lnSpc>
                <a:spcPct val="150000"/>
              </a:lnSpc>
              <a:buFont typeface="Arial" panose="020B0604020202020204" pitchFamily="34" charset="0"/>
              <a:buChar char="•"/>
            </a:pPr>
            <a:r>
              <a:rPr lang="de-DE" sz="2200" dirty="0" smtClean="0"/>
              <a:t>Due </a:t>
            </a:r>
            <a:r>
              <a:rPr lang="de-DE" sz="2200" dirty="0" err="1" smtClean="0"/>
              <a:t>to</a:t>
            </a:r>
            <a:r>
              <a:rPr lang="de-DE" sz="2200" dirty="0" smtClean="0"/>
              <a:t> </a:t>
            </a:r>
            <a:r>
              <a:rPr lang="de-DE" sz="2200" dirty="0" err="1" smtClean="0"/>
              <a:t>anatomical</a:t>
            </a:r>
            <a:r>
              <a:rPr lang="de-DE" sz="2200" dirty="0" smtClean="0"/>
              <a:t> </a:t>
            </a:r>
            <a:r>
              <a:rPr lang="de-DE" sz="2200" dirty="0" err="1" smtClean="0"/>
              <a:t>differences</a:t>
            </a:r>
            <a:r>
              <a:rPr lang="de-DE" sz="2200" dirty="0" smtClean="0"/>
              <a:t>: </a:t>
            </a:r>
            <a:r>
              <a:rPr lang="de-DE" sz="2200" dirty="0" err="1" smtClean="0"/>
              <a:t>look</a:t>
            </a:r>
            <a:r>
              <a:rPr lang="de-DE" sz="2200" dirty="0" smtClean="0"/>
              <a:t> at </a:t>
            </a:r>
            <a:r>
              <a:rPr lang="de-DE" sz="2200" dirty="0"/>
              <a:t>R</a:t>
            </a:r>
            <a:r>
              <a:rPr lang="de-DE" sz="2200" dirty="0" smtClean="0"/>
              <a:t>ange </a:t>
            </a:r>
            <a:r>
              <a:rPr lang="de-DE" sz="2200" dirty="0" err="1" smtClean="0"/>
              <a:t>of</a:t>
            </a:r>
            <a:r>
              <a:rPr lang="de-DE" sz="2200" dirty="0" smtClean="0"/>
              <a:t> Rest </a:t>
            </a:r>
            <a:r>
              <a:rPr lang="de-DE" sz="2200" dirty="0" err="1" smtClean="0"/>
              <a:t>Posture</a:t>
            </a:r>
            <a:endParaRPr lang="de-DE" sz="2200" dirty="0" smtClean="0"/>
          </a:p>
          <a:p>
            <a:pPr marL="342900" indent="-342900">
              <a:lnSpc>
                <a:spcPct val="150000"/>
              </a:lnSpc>
              <a:buFont typeface="Arial" panose="020B0604020202020204" pitchFamily="34" charset="0"/>
              <a:buChar char="•"/>
            </a:pPr>
            <a:r>
              <a:rPr lang="de-DE" sz="2200" dirty="0" smtClean="0"/>
              <a:t>In </a:t>
            </a:r>
            <a:r>
              <a:rPr lang="de-DE" sz="2200" dirty="0" err="1" smtClean="0"/>
              <a:t>our</a:t>
            </a:r>
            <a:r>
              <a:rPr lang="de-DE" sz="2200" dirty="0" smtClean="0"/>
              <a:t> </a:t>
            </a:r>
            <a:r>
              <a:rPr lang="de-DE" sz="2200" dirty="0" err="1" smtClean="0"/>
              <a:t>case</a:t>
            </a:r>
            <a:r>
              <a:rPr lang="de-DE" sz="2200" dirty="0" smtClean="0"/>
              <a:t>: </a:t>
            </a:r>
            <a:r>
              <a:rPr lang="de-DE" sz="2200" dirty="0" err="1" smtClean="0"/>
              <a:t>look</a:t>
            </a:r>
            <a:r>
              <a:rPr lang="de-DE" sz="2200" dirty="0" smtClean="0"/>
              <a:t> at </a:t>
            </a:r>
            <a:r>
              <a:rPr lang="de-DE" sz="2200" dirty="0" err="1" smtClean="0"/>
              <a:t>the</a:t>
            </a:r>
            <a:r>
              <a:rPr lang="de-DE" sz="2200" dirty="0" smtClean="0"/>
              <a:t> RRPs </a:t>
            </a:r>
            <a:r>
              <a:rPr lang="de-DE" sz="2200" dirty="0" err="1" smtClean="0"/>
              <a:t>for</a:t>
            </a:r>
            <a:r>
              <a:rPr lang="de-DE" sz="2200" dirty="0" smtClean="0"/>
              <a:t> all </a:t>
            </a:r>
            <a:r>
              <a:rPr lang="de-DE" sz="2200" dirty="0" err="1" smtClean="0"/>
              <a:t>hand</a:t>
            </a:r>
            <a:r>
              <a:rPr lang="de-DE" sz="2200" dirty="0" smtClean="0"/>
              <a:t> </a:t>
            </a:r>
            <a:r>
              <a:rPr lang="de-DE" sz="2200" dirty="0" err="1" smtClean="0"/>
              <a:t>joints</a:t>
            </a:r>
            <a:endParaRPr lang="de-DE" sz="2200" dirty="0" smtClean="0"/>
          </a:p>
          <a:p>
            <a:pPr>
              <a:lnSpc>
                <a:spcPct val="150000"/>
              </a:lnSpc>
            </a:pPr>
            <a:endParaRPr lang="en-US" sz="2600" b="1" dirty="0">
              <a:solidFill>
                <a:srgbClr val="568FD2"/>
              </a:solidFill>
            </a:endParaRPr>
          </a:p>
        </p:txBody>
      </p:sp>
      <p:sp>
        <p:nvSpPr>
          <p:cNvPr id="3" name="Foliennummernplatzhalter 2"/>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2.2 Hand </a:t>
            </a:r>
            <a:r>
              <a:rPr lang="de-DE" b="1" dirty="0" err="1">
                <a:solidFill>
                  <a:schemeClr val="bg2"/>
                </a:solidFill>
              </a:rPr>
              <a:t>Comfort</a:t>
            </a:r>
            <a:r>
              <a:rPr lang="de-DE" b="1" dirty="0">
                <a:solidFill>
                  <a:schemeClr val="bg2"/>
                </a:solidFill>
              </a:rPr>
              <a:t>/</a:t>
            </a:r>
            <a:r>
              <a:rPr lang="de-DE" b="1" dirty="0" err="1">
                <a:solidFill>
                  <a:schemeClr val="bg2"/>
                </a:solidFill>
              </a:rPr>
              <a:t>Discomfort</a:t>
            </a:r>
            <a:r>
              <a:rPr lang="de-DE" b="1" dirty="0">
                <a:solidFill>
                  <a:schemeClr val="bg2"/>
                </a:solidFill>
              </a:rPr>
              <a:t> Components</a:t>
            </a:r>
          </a:p>
        </p:txBody>
      </p:sp>
    </p:spTree>
    <p:extLst>
      <p:ext uri="{BB962C8B-B14F-4D97-AF65-F5344CB8AC3E}">
        <p14:creationId xmlns:p14="http://schemas.microsoft.com/office/powerpoint/2010/main" val="2746147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4850069" cy="4699572"/>
          </a:xfrm>
        </p:spPr>
        <p:txBody>
          <a:bodyPr/>
          <a:lstStyle/>
          <a:p>
            <a:pPr>
              <a:lnSpc>
                <a:spcPct val="150000"/>
              </a:lnSpc>
            </a:pPr>
            <a:r>
              <a:rPr lang="en-US" sz="2600" b="1" dirty="0">
                <a:solidFill>
                  <a:srgbClr val="568FD2"/>
                </a:solidFill>
              </a:rPr>
              <a:t>Inter Finger Angles (IFA)</a:t>
            </a:r>
          </a:p>
          <a:p>
            <a:pPr>
              <a:lnSpc>
                <a:spcPct val="150000"/>
              </a:lnSpc>
            </a:pPr>
            <a:r>
              <a:rPr lang="de-DE" sz="2200" dirty="0" err="1" smtClean="0"/>
              <a:t>Complex</a:t>
            </a:r>
            <a:r>
              <a:rPr lang="de-DE" sz="2200" dirty="0" smtClean="0"/>
              <a:t> Hand </a:t>
            </a:r>
            <a:r>
              <a:rPr lang="de-DE" sz="2200" dirty="0" err="1" smtClean="0"/>
              <a:t>Anatomy</a:t>
            </a:r>
            <a:r>
              <a:rPr lang="de-DE" sz="2200" dirty="0" smtClean="0"/>
              <a:t>:</a:t>
            </a:r>
          </a:p>
          <a:p>
            <a:pPr marL="342900" indent="-342900">
              <a:lnSpc>
                <a:spcPct val="150000"/>
              </a:lnSpc>
              <a:buFont typeface="Arial" panose="020B0604020202020204" pitchFamily="34" charset="0"/>
              <a:buChar char="•"/>
            </a:pPr>
            <a:r>
              <a:rPr lang="de-DE" sz="2200" dirty="0" smtClean="0"/>
              <a:t>Finger </a:t>
            </a:r>
            <a:r>
              <a:rPr lang="de-DE" sz="2200" dirty="0" err="1" smtClean="0"/>
              <a:t>extendors</a:t>
            </a:r>
            <a:r>
              <a:rPr lang="de-DE" sz="2200" dirty="0" smtClean="0"/>
              <a:t> </a:t>
            </a:r>
            <a:r>
              <a:rPr lang="de-DE" sz="2200" dirty="0" err="1" smtClean="0"/>
              <a:t>and</a:t>
            </a:r>
            <a:r>
              <a:rPr lang="de-DE" sz="2200" dirty="0" smtClean="0"/>
              <a:t> </a:t>
            </a:r>
            <a:r>
              <a:rPr lang="de-DE" sz="2200" dirty="0" err="1" smtClean="0"/>
              <a:t>flexors</a:t>
            </a:r>
            <a:r>
              <a:rPr lang="de-DE" sz="2200" dirty="0"/>
              <a:t> </a:t>
            </a:r>
            <a:r>
              <a:rPr lang="de-DE" sz="2200" dirty="0" err="1" smtClean="0"/>
              <a:t>share</a:t>
            </a:r>
            <a:r>
              <a:rPr lang="de-DE" sz="2200" dirty="0" smtClean="0"/>
              <a:t> same </a:t>
            </a:r>
            <a:r>
              <a:rPr lang="de-DE" sz="2200" dirty="0" err="1" smtClean="0"/>
              <a:t>muscles</a:t>
            </a:r>
            <a:endParaRPr lang="de-DE" sz="2200" dirty="0" smtClean="0"/>
          </a:p>
          <a:p>
            <a:pPr marL="342900" indent="-342900">
              <a:lnSpc>
                <a:spcPct val="150000"/>
              </a:lnSpc>
              <a:buFont typeface="Arial" panose="020B0604020202020204" pitchFamily="34" charset="0"/>
              <a:buChar char="•"/>
            </a:pPr>
            <a:r>
              <a:rPr lang="de-DE" sz="2200" dirty="0" smtClean="0"/>
              <a:t>Inter-finger </a:t>
            </a:r>
            <a:r>
              <a:rPr lang="de-DE" sz="2200" dirty="0" err="1" smtClean="0"/>
              <a:t>tendons</a:t>
            </a:r>
            <a:endParaRPr lang="de-DE" sz="2200" dirty="0" smtClean="0"/>
          </a:p>
          <a:p>
            <a:pPr marL="519113" lvl="1" indent="-342900">
              <a:lnSpc>
                <a:spcPct val="150000"/>
              </a:lnSpc>
              <a:buFont typeface="Arial" panose="020B0604020202020204" pitchFamily="34" charset="0"/>
              <a:buChar char="→"/>
            </a:pPr>
            <a:r>
              <a:rPr lang="de-DE" sz="2200" dirty="0" smtClean="0"/>
              <a:t>Individual </a:t>
            </a:r>
            <a:r>
              <a:rPr lang="de-DE" sz="2200" dirty="0" err="1" smtClean="0"/>
              <a:t>finger</a:t>
            </a:r>
            <a:r>
              <a:rPr lang="de-DE" sz="2200" dirty="0" smtClean="0"/>
              <a:t> </a:t>
            </a:r>
            <a:r>
              <a:rPr lang="de-DE" sz="2200" dirty="0" err="1" smtClean="0"/>
              <a:t>movement</a:t>
            </a:r>
            <a:r>
              <a:rPr lang="de-DE" sz="2200" dirty="0" smtClean="0"/>
              <a:t> limited</a:t>
            </a:r>
          </a:p>
          <a:p>
            <a:pPr marL="342900" indent="-342900">
              <a:lnSpc>
                <a:spcPct val="150000"/>
              </a:lnSpc>
              <a:buFont typeface="Arial" panose="020B0604020202020204" pitchFamily="34" charset="0"/>
              <a:buChar char="•"/>
            </a:pPr>
            <a:r>
              <a:rPr lang="de-DE" sz="2200" dirty="0" smtClean="0"/>
              <a:t>High </a:t>
            </a:r>
            <a:r>
              <a:rPr lang="de-DE" sz="2200" dirty="0" err="1" smtClean="0"/>
              <a:t>inter</a:t>
            </a:r>
            <a:r>
              <a:rPr lang="de-DE" sz="2200" dirty="0"/>
              <a:t> </a:t>
            </a:r>
            <a:r>
              <a:rPr lang="de-DE" sz="2200" dirty="0" err="1" smtClean="0"/>
              <a:t>finger</a:t>
            </a:r>
            <a:r>
              <a:rPr lang="de-DE" sz="2200" dirty="0" smtClean="0"/>
              <a:t> angle </a:t>
            </a:r>
            <a:r>
              <a:rPr lang="de-DE" sz="2200" dirty="0" err="1" smtClean="0"/>
              <a:t>differences</a:t>
            </a:r>
            <a:r>
              <a:rPr lang="de-DE" sz="2200" dirty="0" smtClean="0"/>
              <a:t> </a:t>
            </a:r>
            <a:r>
              <a:rPr lang="de-DE" sz="2200" dirty="0" err="1" smtClean="0"/>
              <a:t>create</a:t>
            </a:r>
            <a:r>
              <a:rPr lang="de-DE" sz="2200" dirty="0" smtClean="0"/>
              <a:t> stress on </a:t>
            </a:r>
            <a:r>
              <a:rPr lang="de-DE" sz="2200" dirty="0" err="1" smtClean="0"/>
              <a:t>tendons</a:t>
            </a:r>
            <a:r>
              <a:rPr lang="de-DE" sz="2200" dirty="0" smtClean="0"/>
              <a:t>, </a:t>
            </a:r>
            <a:r>
              <a:rPr lang="de-DE" sz="2200" dirty="0" err="1" smtClean="0"/>
              <a:t>muscles</a:t>
            </a:r>
            <a:endParaRPr lang="de-DE" sz="2200" dirty="0" smtClean="0"/>
          </a:p>
          <a:p>
            <a:pPr marL="519113" lvl="1" indent="-342900">
              <a:lnSpc>
                <a:spcPct val="150000"/>
              </a:lnSpc>
              <a:buFont typeface="Arial" panose="020B0604020202020204" pitchFamily="34" charset="0"/>
              <a:buChar char="→"/>
            </a:pPr>
            <a:r>
              <a:rPr lang="de-DE" sz="2200" dirty="0" err="1" smtClean="0"/>
              <a:t>Discomfort</a:t>
            </a:r>
            <a:endParaRPr lang="de-DE" sz="2200" dirty="0" smtClean="0"/>
          </a:p>
          <a:p>
            <a:pPr marL="342900" indent="-342900">
              <a:lnSpc>
                <a:spcPct val="150000"/>
              </a:lnSpc>
              <a:buFont typeface="Arial" panose="020B0604020202020204" pitchFamily="34" charset="0"/>
              <a:buChar char="•"/>
            </a:pPr>
            <a:endParaRPr lang="de-DE" sz="2200" dirty="0" smtClean="0"/>
          </a:p>
        </p:txBody>
      </p:sp>
      <p:sp>
        <p:nvSpPr>
          <p:cNvPr id="3" name="Foliennummernplatzhalter 2"/>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Fußzeilenplatzhalter 3"/>
          <p:cNvSpPr>
            <a:spLocks noGrp="1"/>
          </p:cNvSpPr>
          <p:nvPr>
            <p:ph type="ftr" sz="quarter" idx="12"/>
          </p:nvPr>
        </p:nvSpPr>
        <p:spPr/>
        <p:txBody>
          <a:bodyPr/>
          <a:lstStyle/>
          <a:p>
            <a:r>
              <a:rPr lang="de-DE" dirty="0"/>
              <a:t>Jonas Mayer (TUM) | 13.07.2016 | </a:t>
            </a:r>
            <a:r>
              <a:rPr lang="en-US" dirty="0"/>
              <a:t>A Metric for Hand Comfort/Discomfort Evaluation</a:t>
            </a:r>
            <a:endParaRPr lang="de-DE" dirty="0"/>
          </a:p>
        </p:txBody>
      </p:sp>
      <p:sp>
        <p:nvSpPr>
          <p:cNvPr id="5" name="Titel 4"/>
          <p:cNvSpPr>
            <a:spLocks noGrp="1"/>
          </p:cNvSpPr>
          <p:nvPr>
            <p:ph type="title"/>
          </p:nvPr>
        </p:nvSpPr>
        <p:spPr>
          <a:xfrm>
            <a:off x="319090" y="994334"/>
            <a:ext cx="8508999" cy="410369"/>
          </a:xfrm>
        </p:spPr>
        <p:txBody>
          <a:bodyPr/>
          <a:lstStyle/>
          <a:p>
            <a:r>
              <a:rPr lang="de-DE" b="1" dirty="0" smtClean="0">
                <a:solidFill>
                  <a:schemeClr val="bg2"/>
                </a:solidFill>
              </a:rPr>
              <a:t>2.2 Hand </a:t>
            </a:r>
            <a:r>
              <a:rPr lang="de-DE" b="1" dirty="0" err="1">
                <a:solidFill>
                  <a:schemeClr val="bg2"/>
                </a:solidFill>
              </a:rPr>
              <a:t>Comfort</a:t>
            </a:r>
            <a:r>
              <a:rPr lang="de-DE" b="1" dirty="0">
                <a:solidFill>
                  <a:schemeClr val="bg2"/>
                </a:solidFill>
              </a:rPr>
              <a:t>/</a:t>
            </a:r>
            <a:r>
              <a:rPr lang="de-DE" b="1" dirty="0" err="1">
                <a:solidFill>
                  <a:schemeClr val="bg2"/>
                </a:solidFill>
              </a:rPr>
              <a:t>Discomfort</a:t>
            </a:r>
            <a:r>
              <a:rPr lang="de-DE" b="1" dirty="0">
                <a:solidFill>
                  <a:schemeClr val="bg2"/>
                </a:solidFill>
              </a:rPr>
              <a:t> Components</a:t>
            </a:r>
          </a:p>
        </p:txBody>
      </p:sp>
    </p:spTree>
    <p:extLst>
      <p:ext uri="{BB962C8B-B14F-4D97-AF65-F5344CB8AC3E}">
        <p14:creationId xmlns:p14="http://schemas.microsoft.com/office/powerpoint/2010/main" val="2685185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1611</Words>
  <Application>Microsoft Office PowerPoint</Application>
  <PresentationFormat>Bildschirmpräsentation (4:3)</PresentationFormat>
  <Paragraphs>306</Paragraphs>
  <Slides>33</Slides>
  <Notes>14</Notes>
  <HiddenSlides>0</HiddenSlides>
  <MMClips>0</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33</vt:i4>
      </vt:variant>
    </vt:vector>
  </HeadingPairs>
  <TitlesOfParts>
    <vt:vector size="44"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A Metric for Hand Comfort/Discomfort Evaluation Towards Expressivity in Spatial Control</vt:lpstr>
      <vt:lpstr>Outline</vt:lpstr>
      <vt:lpstr>1.1 Motivation: Controlling a robot</vt:lpstr>
      <vt:lpstr>1.2 Related Work: Nicholas Schneider (TUM)</vt:lpstr>
      <vt:lpstr>1.3</vt:lpstr>
      <vt:lpstr>2.1 Comfort and Discomfort Definitions (Vink et al.)</vt:lpstr>
      <vt:lpstr>2.2 Hand Comfort/Discomfort Components</vt:lpstr>
      <vt:lpstr>2.2 Hand Comfort/Discomfort Components</vt:lpstr>
      <vt:lpstr>2.2 Hand Comfort/Discomfort Components</vt:lpstr>
      <vt:lpstr>2.2 Hand Comfort/Discomfort Components</vt:lpstr>
      <vt:lpstr>2.2 Hand Comfort/Discomfort Components</vt:lpstr>
      <vt:lpstr>2.3 Concrete Implementation: RRP Metric Comp.</vt:lpstr>
      <vt:lpstr>2.3 Concrete Implementation: RRP Metric Comp.</vt:lpstr>
      <vt:lpstr>2.4 Naive &amp; Improved Metric</vt:lpstr>
      <vt:lpstr>2.4 Naive &amp; Improved Metric</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Jonas Mayer</dc:creator>
  <cp:lastModifiedBy>Jonas Mayer</cp:lastModifiedBy>
  <cp:revision>45</cp:revision>
  <cp:lastPrinted>2015-07-30T14:04:45Z</cp:lastPrinted>
  <dcterms:created xsi:type="dcterms:W3CDTF">2016-07-08T18:20:49Z</dcterms:created>
  <dcterms:modified xsi:type="dcterms:W3CDTF">2016-07-09T15:25:30Z</dcterms:modified>
</cp:coreProperties>
</file>