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54"/>
  </p:notesMasterIdLst>
  <p:handoutMasterIdLst>
    <p:handoutMasterId r:id="rId55"/>
  </p:handoutMasterIdLst>
  <p:sldIdLst>
    <p:sldId id="356" r:id="rId7"/>
    <p:sldId id="369"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2" r:id="rId34"/>
    <p:sldId id="421" r:id="rId35"/>
    <p:sldId id="370" r:id="rId36"/>
    <p:sldId id="392" r:id="rId37"/>
    <p:sldId id="371" r:id="rId38"/>
    <p:sldId id="372" r:id="rId39"/>
    <p:sldId id="373" r:id="rId40"/>
    <p:sldId id="394" r:id="rId41"/>
    <p:sldId id="375" r:id="rId42"/>
    <p:sldId id="376" r:id="rId43"/>
    <p:sldId id="393" r:id="rId44"/>
    <p:sldId id="391" r:id="rId45"/>
    <p:sldId id="390" r:id="rId46"/>
    <p:sldId id="378" r:id="rId47"/>
    <p:sldId id="377" r:id="rId48"/>
    <p:sldId id="389" r:id="rId49"/>
    <p:sldId id="379" r:id="rId50"/>
    <p:sldId id="395" r:id="rId51"/>
    <p:sldId id="380" r:id="rId52"/>
    <p:sldId id="381" r:id="rId53"/>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FD2"/>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88283" autoAdjust="0"/>
  </p:normalViewPr>
  <p:slideViewPr>
    <p:cSldViewPr snapToGrid="0">
      <p:cViewPr varScale="1">
        <p:scale>
          <a:sx n="103" d="100"/>
          <a:sy n="103" d="100"/>
        </p:scale>
        <p:origin x="2070"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1385542896"/>
        <c:axId val="-1385536368"/>
      </c:barChart>
      <c:catAx>
        <c:axId val="-1385542896"/>
        <c:scaling>
          <c:orientation val="maxMin"/>
        </c:scaling>
        <c:delete val="0"/>
        <c:axPos val="l"/>
        <c:numFmt formatCode="General" sourceLinked="0"/>
        <c:majorTickMark val="out"/>
        <c:minorTickMark val="none"/>
        <c:tickLblPos val="nextTo"/>
        <c:spPr>
          <a:ln>
            <a:noFill/>
          </a:ln>
        </c:spPr>
        <c:crossAx val="-1385536368"/>
        <c:crosses val="autoZero"/>
        <c:auto val="1"/>
        <c:lblAlgn val="ctr"/>
        <c:lblOffset val="100"/>
        <c:noMultiLvlLbl val="0"/>
      </c:catAx>
      <c:valAx>
        <c:axId val="-1385536368"/>
        <c:scaling>
          <c:orientation val="minMax"/>
        </c:scaling>
        <c:delete val="1"/>
        <c:axPos val="t"/>
        <c:numFmt formatCode="General" sourceLinked="1"/>
        <c:majorTickMark val="out"/>
        <c:minorTickMark val="none"/>
        <c:tickLblPos val="none"/>
        <c:crossAx val="-1385542896"/>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315411312"/>
        <c:axId val="-1315412944"/>
      </c:barChart>
      <c:catAx>
        <c:axId val="-1315411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1315412944"/>
        <c:crosses val="autoZero"/>
        <c:auto val="1"/>
        <c:lblAlgn val="ctr"/>
        <c:lblOffset val="100"/>
        <c:noMultiLvlLbl val="0"/>
      </c:catAx>
      <c:valAx>
        <c:axId val="-131541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31541131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10/07/2016</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10/07/2016</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smtClean="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smtClean="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1893583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43411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260498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151660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18648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532182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177572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636925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916410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3793397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274021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516018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246270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1904959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365375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1562781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1065477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1035070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27</a:t>
            </a:fld>
            <a:endParaRPr lang="en-GB"/>
          </a:p>
        </p:txBody>
      </p:sp>
    </p:spTree>
    <p:extLst>
      <p:ext uri="{BB962C8B-B14F-4D97-AF65-F5344CB8AC3E}">
        <p14:creationId xmlns:p14="http://schemas.microsoft.com/office/powerpoint/2010/main" val="4151420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3949107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7571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99101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74998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884302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73544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724374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87052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b="1" dirty="0"/>
              <a:t>A Metric for Hand </a:t>
            </a:r>
            <a:r>
              <a:rPr lang="en-US" b="1" dirty="0" smtClean="0"/>
              <a:t>Comfort/Discomfort </a:t>
            </a:r>
            <a:r>
              <a:rPr lang="en-US" b="1" dirty="0"/>
              <a:t>Evaluation</a:t>
            </a:r>
            <a:br>
              <a:rPr lang="en-US" b="1" dirty="0"/>
            </a:br>
            <a:r>
              <a:rPr lang="en-US" dirty="0"/>
              <a:t>Towards Expressivity in Spatial Control</a:t>
            </a:r>
            <a:endParaRPr lang="de-DE" dirty="0"/>
          </a:p>
        </p:txBody>
      </p:sp>
      <p:sp>
        <p:nvSpPr>
          <p:cNvPr id="3" name="Inhaltsplatzhalter 2"/>
          <p:cNvSpPr>
            <a:spLocks noGrp="1"/>
          </p:cNvSpPr>
          <p:nvPr>
            <p:ph idx="10"/>
          </p:nvPr>
        </p:nvSpPr>
        <p:spPr/>
        <p:txBody>
          <a:bodyPr/>
          <a:lstStyle/>
          <a:p>
            <a:r>
              <a:rPr lang="de-DE" dirty="0" smtClean="0"/>
              <a:t>Bachelor Thesis </a:t>
            </a:r>
            <a:r>
              <a:rPr lang="en-US" dirty="0" smtClean="0"/>
              <a:t>Presentation</a:t>
            </a:r>
          </a:p>
          <a:p>
            <a:endParaRPr lang="de-DE" dirty="0"/>
          </a:p>
          <a:p>
            <a:r>
              <a:rPr lang="de-DE" dirty="0" smtClean="0"/>
              <a:t>Jonas Mayer</a:t>
            </a:r>
          </a:p>
          <a:p>
            <a:r>
              <a:rPr lang="de-DE" dirty="0" smtClean="0"/>
              <a:t>Garching, </a:t>
            </a:r>
            <a:r>
              <a:rPr lang="de-DE" dirty="0" err="1" smtClean="0"/>
              <a:t>July</a:t>
            </a:r>
            <a:r>
              <a:rPr lang="de-DE" dirty="0" smtClean="0"/>
              <a:t> 13th 2016</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a:solidFill>
                  <a:srgbClr val="568FD2"/>
                </a:solidFill>
              </a:rPr>
              <a:t>Finger Hyperextension (HE)</a:t>
            </a:r>
          </a:p>
          <a:p>
            <a:pPr marL="342900" indent="-342900">
              <a:lnSpc>
                <a:spcPct val="150000"/>
              </a:lnSpc>
              <a:buFont typeface="Arial" panose="020B0604020202020204" pitchFamily="34" charset="0"/>
              <a:buChar char="•"/>
            </a:pPr>
            <a:r>
              <a:rPr lang="de-DE" sz="2200" dirty="0" err="1" smtClean="0"/>
              <a:t>LaViola</a:t>
            </a:r>
            <a:r>
              <a:rPr lang="de-DE" sz="2200" dirty="0" smtClean="0"/>
              <a:t> et al. : </a:t>
            </a:r>
            <a:r>
              <a:rPr lang="en-US" sz="2200" dirty="0" smtClean="0"/>
              <a:t>“[hyperextension] puts </a:t>
            </a:r>
            <a:r>
              <a:rPr lang="en-US" sz="2200" dirty="0"/>
              <a:t>more strain on </a:t>
            </a:r>
            <a:r>
              <a:rPr lang="en-US" sz="2200" dirty="0" smtClean="0"/>
              <a:t>the [MCP</a:t>
            </a:r>
            <a:r>
              <a:rPr lang="en-US" sz="2200" dirty="0"/>
              <a:t>] joints and tendons than the hand is accustomed </a:t>
            </a:r>
            <a:r>
              <a:rPr lang="en-US" sz="2200" dirty="0" smtClean="0"/>
              <a:t>to”</a:t>
            </a:r>
          </a:p>
          <a:p>
            <a:pPr marL="519113" lvl="1" indent="-342900">
              <a:lnSpc>
                <a:spcPct val="150000"/>
              </a:lnSpc>
              <a:buFont typeface="Arial" panose="020B0604020202020204" pitchFamily="34" charset="0"/>
              <a:buChar char="→"/>
            </a:pPr>
            <a:r>
              <a:rPr lang="en-US" sz="2200" dirty="0" smtClean="0"/>
              <a:t>High stress on joints, tendons, muscles</a:t>
            </a:r>
          </a:p>
          <a:p>
            <a:pPr marL="519113" lvl="1" indent="-342900">
              <a:lnSpc>
                <a:spcPct val="150000"/>
              </a:lnSpc>
              <a:buFont typeface="Arial" panose="020B0604020202020204" pitchFamily="34" charset="0"/>
              <a:buChar char="→"/>
            </a:pPr>
            <a:r>
              <a:rPr lang="en-US" sz="2200" dirty="0" smtClean="0"/>
              <a:t>Discomfort</a:t>
            </a:r>
            <a:endParaRPr lang="de-DE" sz="2200" dirty="0" smtClean="0"/>
          </a:p>
          <a:p>
            <a:pPr>
              <a:lnSpc>
                <a:spcPct val="150000"/>
              </a:lnSpc>
            </a:pPr>
            <a:endParaRPr lang="en-US" sz="2600" b="1" dirty="0">
              <a:solidFill>
                <a:srgbClr val="568FD2"/>
              </a:solidFill>
            </a:endParaRPr>
          </a:p>
        </p:txBody>
      </p:sp>
      <p:sp>
        <p:nvSpPr>
          <p:cNvPr id="3" name="Foliennummernplatzhalter 2"/>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a:solidFill>
                  <a:schemeClr val="bg2"/>
                </a:solidFill>
              </a:rPr>
              <a:t>Comfort</a:t>
            </a:r>
            <a:r>
              <a:rPr lang="de-DE" b="1" dirty="0">
                <a:solidFill>
                  <a:schemeClr val="bg2"/>
                </a:solidFill>
              </a:rPr>
              <a:t>/</a:t>
            </a:r>
            <a:r>
              <a:rPr lang="de-DE" b="1" dirty="0" err="1">
                <a:solidFill>
                  <a:schemeClr val="bg2"/>
                </a:solidFill>
              </a:rPr>
              <a:t>Discomfort</a:t>
            </a:r>
            <a:r>
              <a:rPr lang="de-DE" b="1" dirty="0">
                <a:solidFill>
                  <a:schemeClr val="bg2"/>
                </a:solidFill>
              </a:rPr>
              <a:t> Components</a:t>
            </a:r>
          </a:p>
        </p:txBody>
      </p:sp>
    </p:spTree>
    <p:extLst>
      <p:ext uri="{BB962C8B-B14F-4D97-AF65-F5344CB8AC3E}">
        <p14:creationId xmlns:p14="http://schemas.microsoft.com/office/powerpoint/2010/main" val="3817722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en-US" sz="2600" b="1" dirty="0">
                <a:solidFill>
                  <a:srgbClr val="568FD2"/>
                </a:solidFill>
              </a:rPr>
              <a:t>Finger Abduction (FA)</a:t>
            </a:r>
          </a:p>
          <a:p>
            <a:pPr>
              <a:lnSpc>
                <a:spcPct val="150000"/>
              </a:lnSpc>
            </a:pPr>
            <a:r>
              <a:rPr lang="de-DE" sz="2200" dirty="0" smtClean="0"/>
              <a:t>Analog </a:t>
            </a:r>
            <a:r>
              <a:rPr lang="de-DE" sz="2200" dirty="0" err="1" smtClean="0"/>
              <a:t>to</a:t>
            </a:r>
            <a:r>
              <a:rPr lang="de-DE" sz="2200" dirty="0"/>
              <a:t> </a:t>
            </a:r>
            <a:r>
              <a:rPr lang="de-DE" sz="2200" dirty="0" err="1" smtClean="0"/>
              <a:t>hyperextension</a:t>
            </a:r>
            <a:r>
              <a:rPr lang="de-DE" sz="2200" dirty="0" smtClean="0"/>
              <a:t>:</a:t>
            </a:r>
          </a:p>
          <a:p>
            <a:pPr marL="342900" indent="-342900">
              <a:lnSpc>
                <a:spcPct val="150000"/>
              </a:lnSpc>
              <a:buFont typeface="Arial" panose="020B0604020202020204" pitchFamily="34" charset="0"/>
              <a:buChar char="•"/>
            </a:pPr>
            <a:r>
              <a:rPr lang="de-DE" sz="2200" dirty="0" smtClean="0"/>
              <a:t>High </a:t>
            </a:r>
            <a:r>
              <a:rPr lang="de-DE" sz="2200" dirty="0" err="1" smtClean="0"/>
              <a:t>abduction</a:t>
            </a:r>
            <a:r>
              <a:rPr lang="de-DE" sz="2200" dirty="0" smtClean="0"/>
              <a:t> </a:t>
            </a:r>
            <a:r>
              <a:rPr lang="de-DE" sz="2200" dirty="0" err="1" smtClean="0"/>
              <a:t>creates</a:t>
            </a:r>
            <a:r>
              <a:rPr lang="de-DE" sz="2200" dirty="0" smtClean="0"/>
              <a:t> stress on </a:t>
            </a:r>
            <a:r>
              <a:rPr lang="de-DE" sz="2200" dirty="0" err="1" smtClean="0"/>
              <a:t>joints</a:t>
            </a:r>
            <a:r>
              <a:rPr lang="de-DE" sz="2200" dirty="0" smtClean="0"/>
              <a:t>, </a:t>
            </a:r>
            <a:r>
              <a:rPr lang="de-DE" sz="2200" dirty="0" err="1" smtClean="0"/>
              <a:t>tendons</a:t>
            </a:r>
            <a:r>
              <a:rPr lang="de-DE" sz="2200" dirty="0" smtClean="0"/>
              <a:t>, </a:t>
            </a:r>
            <a:r>
              <a:rPr lang="de-DE" sz="2200" dirty="0" err="1" smtClean="0"/>
              <a:t>muscles</a:t>
            </a:r>
            <a:r>
              <a:rPr lang="de-DE" sz="2200" dirty="0" smtClean="0"/>
              <a:t>, soft </a:t>
            </a:r>
            <a:r>
              <a:rPr lang="de-DE" sz="2200" dirty="0" err="1" smtClean="0"/>
              <a:t>tissue</a:t>
            </a:r>
            <a:endParaRPr lang="de-DE" sz="2200" dirty="0" smtClean="0"/>
          </a:p>
          <a:p>
            <a:pPr marL="519113" lvl="1" indent="-342900">
              <a:lnSpc>
                <a:spcPct val="150000"/>
              </a:lnSpc>
              <a:buFont typeface="Arial" panose="020B0604020202020204" pitchFamily="34" charset="0"/>
              <a:buChar char="→"/>
            </a:pPr>
            <a:r>
              <a:rPr lang="de-DE" sz="2200" dirty="0" err="1" smtClean="0"/>
              <a:t>Discomfort</a:t>
            </a:r>
            <a:r>
              <a:rPr lang="de-DE" sz="2200" dirty="0" smtClean="0"/>
              <a:t> </a:t>
            </a:r>
          </a:p>
        </p:txBody>
      </p:sp>
      <p:sp>
        <p:nvSpPr>
          <p:cNvPr id="3" name="Foliennummernplatzhalter 2"/>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smtClean="0">
                <a:solidFill>
                  <a:schemeClr val="bg2"/>
                </a:solidFill>
              </a:rPr>
              <a:t>Comfort</a:t>
            </a:r>
            <a:r>
              <a:rPr lang="de-DE" b="1" dirty="0" smtClean="0">
                <a:solidFill>
                  <a:schemeClr val="bg2"/>
                </a:solidFill>
              </a:rPr>
              <a:t>/</a:t>
            </a:r>
            <a:r>
              <a:rPr lang="de-DE" b="1" dirty="0" err="1" smtClean="0">
                <a:solidFill>
                  <a:schemeClr val="bg2"/>
                </a:solidFill>
              </a:rPr>
              <a:t>Discomfort</a:t>
            </a:r>
            <a:r>
              <a:rPr lang="de-DE" b="1" dirty="0" smtClean="0">
                <a:solidFill>
                  <a:schemeClr val="bg2"/>
                </a:solidFill>
              </a:rPr>
              <a:t> Components</a:t>
            </a:r>
            <a:endParaRPr lang="de-DE" b="1" dirty="0">
              <a:solidFill>
                <a:schemeClr val="bg2"/>
              </a:solidFill>
            </a:endParaRPr>
          </a:p>
        </p:txBody>
      </p:sp>
    </p:spTree>
    <p:extLst>
      <p:ext uri="{BB962C8B-B14F-4D97-AF65-F5344CB8AC3E}">
        <p14:creationId xmlns:p14="http://schemas.microsoft.com/office/powerpoint/2010/main" val="1468576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de-DE" sz="2600" b="1" dirty="0" smtClean="0">
                <a:solidFill>
                  <a:srgbClr val="568FD2"/>
                </a:solidFill>
              </a:rPr>
              <a:t>Hand Model:</a:t>
            </a:r>
          </a:p>
          <a:p>
            <a:pPr>
              <a:lnSpc>
                <a:spcPct val="150000"/>
              </a:lnSpc>
            </a:pPr>
            <a:r>
              <a:rPr lang="de-DE" sz="2000" dirty="0" smtClean="0"/>
              <a:t>21 DOF Angle </a:t>
            </a:r>
            <a:r>
              <a:rPr lang="de-DE" sz="2000" dirty="0" err="1" smtClean="0"/>
              <a:t>Based</a:t>
            </a:r>
            <a:r>
              <a:rPr lang="de-DE" sz="2000" dirty="0" smtClean="0"/>
              <a:t> Hand</a:t>
            </a:r>
          </a:p>
          <a:p>
            <a:pPr marL="342900" indent="-342900">
              <a:lnSpc>
                <a:spcPct val="150000"/>
              </a:lnSpc>
              <a:buFont typeface="Arial" panose="020B0604020202020204" pitchFamily="34" charset="0"/>
              <a:buChar char="→"/>
            </a:pPr>
            <a:r>
              <a:rPr lang="de-DE" sz="2000" dirty="0" smtClean="0"/>
              <a:t>Interpret Hand </a:t>
            </a:r>
            <a:r>
              <a:rPr lang="de-DE" sz="2000" dirty="0" err="1" smtClean="0"/>
              <a:t>as</a:t>
            </a:r>
            <a:r>
              <a:rPr lang="de-DE" sz="2000" dirty="0" smtClean="0"/>
              <a:t> a </a:t>
            </a:r>
            <a:r>
              <a:rPr lang="de-DE" sz="2000" dirty="0" err="1" smtClean="0"/>
              <a:t>vector</a:t>
            </a:r>
            <a:r>
              <a:rPr lang="de-DE" sz="2000" dirty="0" smtClean="0"/>
              <a:t> </a:t>
            </a:r>
            <a:r>
              <a:rPr lang="de-DE" sz="2000" dirty="0" err="1" smtClean="0"/>
              <a:t>of</a:t>
            </a:r>
            <a:r>
              <a:rPr lang="de-DE" sz="2000" dirty="0" smtClean="0"/>
              <a:t> </a:t>
            </a:r>
            <a:r>
              <a:rPr lang="de-DE" sz="2000" dirty="0" err="1" smtClean="0"/>
              <a:t>length</a:t>
            </a:r>
            <a:r>
              <a:rPr lang="de-DE" sz="2000" dirty="0" smtClean="0"/>
              <a:t> 21</a:t>
            </a:r>
          </a:p>
          <a:p>
            <a:pPr>
              <a:lnSpc>
                <a:spcPct val="150000"/>
              </a:lnSpc>
            </a:pPr>
            <a:r>
              <a:rPr lang="de-DE" sz="2600" b="1" dirty="0" smtClean="0">
                <a:solidFill>
                  <a:srgbClr val="568FD2"/>
                </a:solidFill>
              </a:rPr>
              <a:t>In  </a:t>
            </a:r>
            <a:r>
              <a:rPr lang="de-DE" sz="2600" b="1" dirty="0" err="1">
                <a:solidFill>
                  <a:srgbClr val="568FD2"/>
                </a:solidFill>
              </a:rPr>
              <a:t>T</a:t>
            </a:r>
            <a:r>
              <a:rPr lang="de-DE" sz="2600" b="1" dirty="0" err="1" smtClean="0">
                <a:solidFill>
                  <a:srgbClr val="568FD2"/>
                </a:solidFill>
              </a:rPr>
              <a:t>heory</a:t>
            </a:r>
            <a:r>
              <a:rPr lang="de-DE" sz="2600" b="1" dirty="0" smtClean="0">
                <a:solidFill>
                  <a:srgbClr val="568FD2"/>
                </a:solidFill>
              </a:rPr>
              <a:t>:</a:t>
            </a:r>
          </a:p>
          <a:p>
            <a:pPr marL="342900" indent="-342900">
              <a:lnSpc>
                <a:spcPct val="150000"/>
              </a:lnSpc>
              <a:buFont typeface="Arial" panose="020B0604020202020204" pitchFamily="34" charset="0"/>
              <a:buChar char="•"/>
            </a:pPr>
            <a:r>
              <a:rPr lang="de-DE" sz="2000" dirty="0" err="1" smtClean="0"/>
              <a:t>There</a:t>
            </a:r>
            <a:r>
              <a:rPr lang="de-DE" sz="2000" dirty="0" smtClean="0"/>
              <a:t> </a:t>
            </a:r>
            <a:r>
              <a:rPr lang="de-DE" sz="2000" dirty="0" err="1" smtClean="0"/>
              <a:t>is</a:t>
            </a:r>
            <a:r>
              <a:rPr lang="de-DE" sz="2000" dirty="0" smtClean="0"/>
              <a:t> a RRP </a:t>
            </a:r>
            <a:r>
              <a:rPr lang="de-DE" sz="2000" dirty="0" err="1" smtClean="0"/>
              <a:t>for</a:t>
            </a:r>
            <a:r>
              <a:rPr lang="de-DE" sz="2000" dirty="0" smtClean="0"/>
              <a:t> </a:t>
            </a:r>
            <a:r>
              <a:rPr lang="de-DE" sz="2000" dirty="0" err="1" smtClean="0"/>
              <a:t>each</a:t>
            </a:r>
            <a:r>
              <a:rPr lang="de-DE" sz="2000" dirty="0" smtClean="0"/>
              <a:t> DOF</a:t>
            </a:r>
          </a:p>
          <a:p>
            <a:pPr marL="519113" lvl="1" indent="-342900">
              <a:lnSpc>
                <a:spcPct val="150000"/>
              </a:lnSpc>
              <a:buFont typeface="Arial" panose="020B0604020202020204" pitchFamily="34" charset="0"/>
              <a:buChar char="→"/>
            </a:pPr>
            <a:r>
              <a:rPr lang="de-DE" sz="2000" dirty="0" err="1" smtClean="0"/>
              <a:t>Identify</a:t>
            </a:r>
            <a:r>
              <a:rPr lang="de-DE" sz="2000" dirty="0" smtClean="0"/>
              <a:t> RRP </a:t>
            </a:r>
            <a:r>
              <a:rPr lang="de-DE" sz="2000" dirty="0" err="1" smtClean="0"/>
              <a:t>for</a:t>
            </a:r>
            <a:r>
              <a:rPr lang="de-DE" sz="2000" dirty="0" smtClean="0"/>
              <a:t> </a:t>
            </a:r>
            <a:r>
              <a:rPr lang="de-DE" sz="2000" dirty="0" err="1" smtClean="0"/>
              <a:t>each</a:t>
            </a:r>
            <a:r>
              <a:rPr lang="de-DE" sz="2000" dirty="0" smtClean="0"/>
              <a:t> DOF</a:t>
            </a:r>
          </a:p>
          <a:p>
            <a:pPr marL="519113" lvl="1" indent="-342900">
              <a:lnSpc>
                <a:spcPct val="150000"/>
              </a:lnSpc>
              <a:buFont typeface="Arial" panose="020B0604020202020204" pitchFamily="34" charset="0"/>
              <a:buChar char="→"/>
            </a:pPr>
            <a:r>
              <a:rPr lang="de-DE" sz="2000" dirty="0" err="1" smtClean="0"/>
              <a:t>For</a:t>
            </a:r>
            <a:r>
              <a:rPr lang="de-DE" sz="2000" dirty="0" smtClean="0"/>
              <a:t> a </a:t>
            </a:r>
            <a:r>
              <a:rPr lang="de-DE" sz="2000" dirty="0" err="1" smtClean="0"/>
              <a:t>particular</a:t>
            </a:r>
            <a:r>
              <a:rPr lang="de-DE" sz="2000" dirty="0" smtClean="0"/>
              <a:t> </a:t>
            </a:r>
            <a:r>
              <a:rPr lang="de-DE" sz="2000" dirty="0" err="1" smtClean="0"/>
              <a:t>hand</a:t>
            </a:r>
            <a:r>
              <a:rPr lang="de-DE" sz="2000" dirty="0" smtClean="0"/>
              <a:t> </a:t>
            </a:r>
            <a:r>
              <a:rPr lang="de-DE" sz="2000" dirty="0" err="1" smtClean="0"/>
              <a:t>posture</a:t>
            </a:r>
            <a:r>
              <a:rPr lang="de-DE" sz="2000" dirty="0" smtClean="0"/>
              <a:t>, </a:t>
            </a:r>
            <a:r>
              <a:rPr lang="de-DE" sz="2000" dirty="0" err="1" smtClean="0"/>
              <a:t>add</a:t>
            </a:r>
            <a:r>
              <a:rPr lang="de-DE" sz="2000" dirty="0" smtClean="0"/>
              <a:t> </a:t>
            </a:r>
            <a:r>
              <a:rPr lang="de-DE" sz="2000" dirty="0" err="1" smtClean="0"/>
              <a:t>up</a:t>
            </a:r>
            <a:r>
              <a:rPr lang="de-DE" sz="2000" dirty="0" smtClean="0"/>
              <a:t> </a:t>
            </a:r>
            <a:r>
              <a:rPr lang="de-DE" sz="2000" dirty="0" err="1" smtClean="0"/>
              <a:t>the</a:t>
            </a:r>
            <a:r>
              <a:rPr lang="de-DE" sz="2000" dirty="0" smtClean="0"/>
              <a:t> </a:t>
            </a:r>
            <a:r>
              <a:rPr lang="de-DE" sz="2000" dirty="0" err="1" smtClean="0"/>
              <a:t>distances</a:t>
            </a:r>
            <a:r>
              <a:rPr lang="de-DE" sz="2000" dirty="0" smtClean="0"/>
              <a:t> </a:t>
            </a:r>
            <a:r>
              <a:rPr lang="de-DE" sz="2000" dirty="0" err="1" smtClean="0"/>
              <a:t>to</a:t>
            </a:r>
            <a:r>
              <a:rPr lang="de-DE" sz="2000" dirty="0" smtClean="0"/>
              <a:t> </a:t>
            </a:r>
            <a:r>
              <a:rPr lang="de-DE" sz="2000" dirty="0" err="1" smtClean="0"/>
              <a:t>the</a:t>
            </a:r>
            <a:r>
              <a:rPr lang="de-DE" sz="2000" dirty="0" smtClean="0"/>
              <a:t> RPP </a:t>
            </a:r>
            <a:r>
              <a:rPr lang="de-DE" sz="2000" dirty="0" err="1" smtClean="0"/>
              <a:t>for</a:t>
            </a:r>
            <a:r>
              <a:rPr lang="de-DE" sz="2000" dirty="0" smtClean="0"/>
              <a:t> </a:t>
            </a:r>
            <a:r>
              <a:rPr lang="de-DE" sz="2000" dirty="0" err="1" smtClean="0"/>
              <a:t>each</a:t>
            </a:r>
            <a:r>
              <a:rPr lang="de-DE" sz="2000" dirty="0" smtClean="0"/>
              <a:t> </a:t>
            </a:r>
            <a:r>
              <a:rPr lang="de-DE" sz="2000" dirty="0" err="1" smtClean="0"/>
              <a:t>joint</a:t>
            </a: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sz="2800" b="1" dirty="0">
                <a:solidFill>
                  <a:schemeClr val="bg2"/>
                </a:solidFill>
              </a:rPr>
              <a:t>2.3 </a:t>
            </a:r>
            <a:r>
              <a:rPr lang="de-DE" sz="2800" b="1" dirty="0" err="1" smtClean="0">
                <a:solidFill>
                  <a:schemeClr val="bg2"/>
                </a:solidFill>
              </a:rPr>
              <a:t>Concrete</a:t>
            </a:r>
            <a:r>
              <a:rPr lang="de-DE" sz="2800" b="1" dirty="0" smtClean="0">
                <a:solidFill>
                  <a:schemeClr val="bg2"/>
                </a:solidFill>
              </a:rPr>
              <a:t> Implementation: RRP </a:t>
            </a:r>
            <a:r>
              <a:rPr lang="de-DE" sz="2800" b="1" dirty="0" err="1" smtClean="0">
                <a:solidFill>
                  <a:schemeClr val="bg2"/>
                </a:solidFill>
              </a:rPr>
              <a:t>Metric</a:t>
            </a:r>
            <a:r>
              <a:rPr lang="de-DE" sz="2800" b="1" dirty="0" smtClean="0">
                <a:solidFill>
                  <a:schemeClr val="bg2"/>
                </a:solidFill>
              </a:rPr>
              <a:t> Comp.</a:t>
            </a:r>
            <a:endParaRPr lang="de-DE" sz="2800" b="1" dirty="0">
              <a:solidFill>
                <a:schemeClr val="bg2"/>
              </a:solidFill>
            </a:endParaRPr>
          </a:p>
        </p:txBody>
      </p:sp>
      <p:sp>
        <p:nvSpPr>
          <p:cNvPr id="7" name="Abgerundetes Rechteck 6"/>
          <p:cNvSpPr/>
          <p:nvPr/>
        </p:nvSpPr>
        <p:spPr>
          <a:xfrm>
            <a:off x="6512767" y="3965510"/>
            <a:ext cx="1950098" cy="227666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cxnSp>
        <p:nvCxnSpPr>
          <p:cNvPr id="29" name="Gerader Verbinder 28"/>
          <p:cNvCxnSpPr/>
          <p:nvPr/>
        </p:nvCxnSpPr>
        <p:spPr>
          <a:xfrm flipH="1">
            <a:off x="6669551"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flipH="1" flipV="1">
            <a:off x="6545549"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18" name="Flussdiagramm: Verbindungsstelle 17"/>
          <p:cNvSpPr/>
          <p:nvPr/>
        </p:nvSpPr>
        <p:spPr>
          <a:xfrm>
            <a:off x="6602473"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11" name="Flussdiagramm: Verbindungsstelle 10"/>
          <p:cNvSpPr/>
          <p:nvPr/>
        </p:nvSpPr>
        <p:spPr>
          <a:xfrm>
            <a:off x="6453551"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endParaRPr lang="de-DE" dirty="0" smtClean="0"/>
          </a:p>
        </p:txBody>
      </p:sp>
      <p:cxnSp>
        <p:nvCxnSpPr>
          <p:cNvPr id="43" name="Gerader Verbinder 42"/>
          <p:cNvCxnSpPr/>
          <p:nvPr/>
        </p:nvCxnSpPr>
        <p:spPr>
          <a:xfrm flipH="1">
            <a:off x="7175994"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44" name="Gerader Verbinder 43"/>
          <p:cNvCxnSpPr/>
          <p:nvPr/>
        </p:nvCxnSpPr>
        <p:spPr>
          <a:xfrm flipH="1" flipV="1">
            <a:off x="7051992"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45" name="Flussdiagramm: Verbindungsstelle 44"/>
          <p:cNvSpPr/>
          <p:nvPr/>
        </p:nvSpPr>
        <p:spPr>
          <a:xfrm>
            <a:off x="7108916"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47" name="Flussdiagramm: Verbindungsstelle 46"/>
          <p:cNvSpPr/>
          <p:nvPr/>
        </p:nvSpPr>
        <p:spPr>
          <a:xfrm>
            <a:off x="6959994"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endParaRPr lang="de-DE" dirty="0" smtClean="0"/>
          </a:p>
        </p:txBody>
      </p:sp>
      <p:cxnSp>
        <p:nvCxnSpPr>
          <p:cNvPr id="48" name="Gerader Verbinder 47"/>
          <p:cNvCxnSpPr/>
          <p:nvPr/>
        </p:nvCxnSpPr>
        <p:spPr>
          <a:xfrm flipH="1">
            <a:off x="7682437"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49" name="Gerader Verbinder 48"/>
          <p:cNvCxnSpPr/>
          <p:nvPr/>
        </p:nvCxnSpPr>
        <p:spPr>
          <a:xfrm flipH="1" flipV="1">
            <a:off x="7558435"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50" name="Flussdiagramm: Verbindungsstelle 49"/>
          <p:cNvSpPr/>
          <p:nvPr/>
        </p:nvSpPr>
        <p:spPr>
          <a:xfrm>
            <a:off x="7615359"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52" name="Flussdiagramm: Verbindungsstelle 51"/>
          <p:cNvSpPr/>
          <p:nvPr/>
        </p:nvSpPr>
        <p:spPr>
          <a:xfrm>
            <a:off x="7466437"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endParaRPr lang="de-DE" dirty="0" smtClean="0"/>
          </a:p>
        </p:txBody>
      </p:sp>
      <p:cxnSp>
        <p:nvCxnSpPr>
          <p:cNvPr id="53" name="Gerader Verbinder 52"/>
          <p:cNvCxnSpPr/>
          <p:nvPr/>
        </p:nvCxnSpPr>
        <p:spPr>
          <a:xfrm flipH="1">
            <a:off x="8188880"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54" name="Gerader Verbinder 53"/>
          <p:cNvCxnSpPr/>
          <p:nvPr/>
        </p:nvCxnSpPr>
        <p:spPr>
          <a:xfrm flipH="1" flipV="1">
            <a:off x="8064878"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55" name="Flussdiagramm: Verbindungsstelle 54"/>
          <p:cNvSpPr/>
          <p:nvPr/>
        </p:nvSpPr>
        <p:spPr>
          <a:xfrm>
            <a:off x="8121802"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57" name="Flussdiagramm: Verbindungsstelle 56"/>
          <p:cNvSpPr/>
          <p:nvPr/>
        </p:nvSpPr>
        <p:spPr>
          <a:xfrm>
            <a:off x="7972880"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endParaRPr lang="de-DE" dirty="0" smtClean="0"/>
          </a:p>
        </p:txBody>
      </p:sp>
      <p:cxnSp>
        <p:nvCxnSpPr>
          <p:cNvPr id="58" name="Gerader Verbinder 57"/>
          <p:cNvCxnSpPr/>
          <p:nvPr/>
        </p:nvCxnSpPr>
        <p:spPr>
          <a:xfrm flipH="1" flipV="1">
            <a:off x="6292328" y="1850076"/>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0" name="Gerader Verbinder 59"/>
          <p:cNvCxnSpPr/>
          <p:nvPr/>
        </p:nvCxnSpPr>
        <p:spPr>
          <a:xfrm flipH="1" flipV="1">
            <a:off x="6793558" y="1834942"/>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1" name="Gerader Verbinder 60"/>
          <p:cNvCxnSpPr/>
          <p:nvPr/>
        </p:nvCxnSpPr>
        <p:spPr>
          <a:xfrm flipH="1" flipV="1">
            <a:off x="7294788" y="1819808"/>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2" name="Gerader Verbinder 61"/>
          <p:cNvCxnSpPr/>
          <p:nvPr/>
        </p:nvCxnSpPr>
        <p:spPr>
          <a:xfrm flipH="1" flipV="1">
            <a:off x="7796018" y="1804674"/>
            <a:ext cx="310145" cy="444534"/>
          </a:xfrm>
          <a:prstGeom prst="line">
            <a:avLst/>
          </a:prstGeom>
        </p:spPr>
        <p:style>
          <a:lnRef idx="2">
            <a:schemeClr val="dk1"/>
          </a:lnRef>
          <a:fillRef idx="0">
            <a:schemeClr val="dk1"/>
          </a:fillRef>
          <a:effectRef idx="1">
            <a:schemeClr val="dk1"/>
          </a:effectRef>
          <a:fontRef idx="minor">
            <a:schemeClr val="tx1"/>
          </a:fontRef>
        </p:style>
      </p:cxnSp>
      <p:sp>
        <p:nvSpPr>
          <p:cNvPr id="22" name="Flussdiagramm: Verbindungsstelle 21"/>
          <p:cNvSpPr/>
          <p:nvPr/>
        </p:nvSpPr>
        <p:spPr>
          <a:xfrm>
            <a:off x="6369612"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46" name="Flussdiagramm: Verbindungsstelle 45"/>
          <p:cNvSpPr/>
          <p:nvPr/>
        </p:nvSpPr>
        <p:spPr>
          <a:xfrm>
            <a:off x="6876055"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51" name="Flussdiagramm: Verbindungsstelle 50"/>
          <p:cNvSpPr/>
          <p:nvPr/>
        </p:nvSpPr>
        <p:spPr>
          <a:xfrm>
            <a:off x="7382498"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56" name="Flussdiagramm: Verbindungsstelle 55"/>
          <p:cNvSpPr/>
          <p:nvPr/>
        </p:nvSpPr>
        <p:spPr>
          <a:xfrm>
            <a:off x="7888941"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cxnSp>
        <p:nvCxnSpPr>
          <p:cNvPr id="64" name="Gerader Verbinder 63"/>
          <p:cNvCxnSpPr/>
          <p:nvPr/>
        </p:nvCxnSpPr>
        <p:spPr>
          <a:xfrm flipH="1" flipV="1">
            <a:off x="5762780" y="4668416"/>
            <a:ext cx="740453" cy="1377233"/>
          </a:xfrm>
          <a:prstGeom prst="line">
            <a:avLst/>
          </a:prstGeom>
        </p:spPr>
        <p:style>
          <a:lnRef idx="2">
            <a:schemeClr val="dk1"/>
          </a:lnRef>
          <a:fillRef idx="0">
            <a:schemeClr val="dk1"/>
          </a:fillRef>
          <a:effectRef idx="1">
            <a:schemeClr val="dk1"/>
          </a:effectRef>
          <a:fontRef idx="minor">
            <a:schemeClr val="tx1"/>
          </a:fontRef>
        </p:style>
      </p:cxnSp>
      <p:cxnSp>
        <p:nvCxnSpPr>
          <p:cNvPr id="66" name="Gerader Verbinder 65"/>
          <p:cNvCxnSpPr/>
          <p:nvPr/>
        </p:nvCxnSpPr>
        <p:spPr>
          <a:xfrm>
            <a:off x="5546780" y="3895974"/>
            <a:ext cx="222605" cy="786302"/>
          </a:xfrm>
          <a:prstGeom prst="line">
            <a:avLst/>
          </a:prstGeom>
        </p:spPr>
        <p:style>
          <a:lnRef idx="2">
            <a:schemeClr val="dk1"/>
          </a:lnRef>
          <a:fillRef idx="0">
            <a:schemeClr val="dk1"/>
          </a:fillRef>
          <a:effectRef idx="1">
            <a:schemeClr val="dk1"/>
          </a:effectRef>
          <a:fontRef idx="minor">
            <a:schemeClr val="tx1"/>
          </a:fontRef>
        </p:style>
      </p:cxnSp>
      <p:cxnSp>
        <p:nvCxnSpPr>
          <p:cNvPr id="68" name="Gerader Verbinder 67"/>
          <p:cNvCxnSpPr/>
          <p:nvPr/>
        </p:nvCxnSpPr>
        <p:spPr>
          <a:xfrm flipV="1">
            <a:off x="5536656" y="3336787"/>
            <a:ext cx="0" cy="515576"/>
          </a:xfrm>
          <a:prstGeom prst="line">
            <a:avLst/>
          </a:prstGeom>
        </p:spPr>
        <p:style>
          <a:lnRef idx="2">
            <a:schemeClr val="dk1"/>
          </a:lnRef>
          <a:fillRef idx="0">
            <a:schemeClr val="dk1"/>
          </a:fillRef>
          <a:effectRef idx="1">
            <a:schemeClr val="dk1"/>
          </a:effectRef>
          <a:fontRef idx="minor">
            <a:schemeClr val="tx1"/>
          </a:fontRef>
        </p:style>
      </p:cxnSp>
      <p:sp>
        <p:nvSpPr>
          <p:cNvPr id="10" name="Flussdiagramm: Verbindungsstelle 9"/>
          <p:cNvSpPr/>
          <p:nvPr/>
        </p:nvSpPr>
        <p:spPr>
          <a:xfrm>
            <a:off x="6223518" y="5775649"/>
            <a:ext cx="540000" cy="540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3</a:t>
            </a:r>
          </a:p>
        </p:txBody>
      </p:sp>
      <p:sp>
        <p:nvSpPr>
          <p:cNvPr id="26" name="Flussdiagramm: Verbindungsstelle 25"/>
          <p:cNvSpPr/>
          <p:nvPr/>
        </p:nvSpPr>
        <p:spPr>
          <a:xfrm>
            <a:off x="5546780" y="445241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27" name="Flussdiagramm: Verbindungsstelle 26"/>
          <p:cNvSpPr/>
          <p:nvPr/>
        </p:nvSpPr>
        <p:spPr>
          <a:xfrm>
            <a:off x="5337385" y="367997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Tree>
    <p:extLst>
      <p:ext uri="{BB962C8B-B14F-4D97-AF65-F5344CB8AC3E}">
        <p14:creationId xmlns:p14="http://schemas.microsoft.com/office/powerpoint/2010/main" val="316173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73741"/>
            <a:ext cx="8507918" cy="4699572"/>
          </a:xfrm>
        </p:spPr>
        <p:txBody>
          <a:bodyPr/>
          <a:lstStyle/>
          <a:p>
            <a:pPr>
              <a:lnSpc>
                <a:spcPct val="150000"/>
              </a:lnSpc>
            </a:pPr>
            <a:r>
              <a:rPr lang="de-DE" sz="2600" b="1" dirty="0" err="1" smtClean="0">
                <a:solidFill>
                  <a:srgbClr val="568FD2"/>
                </a:solidFill>
              </a:rPr>
              <a:t>For</a:t>
            </a:r>
            <a:r>
              <a:rPr lang="de-DE" sz="2600" b="1" dirty="0" smtClean="0">
                <a:solidFill>
                  <a:srgbClr val="568FD2"/>
                </a:solidFill>
              </a:rPr>
              <a:t> </a:t>
            </a:r>
            <a:r>
              <a:rPr lang="de-DE" sz="2600" b="1" dirty="0" err="1" smtClean="0">
                <a:solidFill>
                  <a:srgbClr val="568FD2"/>
                </a:solidFill>
              </a:rPr>
              <a:t>simplicity</a:t>
            </a:r>
            <a:r>
              <a:rPr lang="de-DE" sz="2600" b="1" dirty="0" smtClean="0">
                <a:solidFill>
                  <a:srgbClr val="568FD2"/>
                </a:solidFill>
              </a:rPr>
              <a:t>:</a:t>
            </a:r>
          </a:p>
          <a:p>
            <a:pPr marL="342900" indent="-342900">
              <a:lnSpc>
                <a:spcPct val="150000"/>
              </a:lnSpc>
              <a:buFont typeface="Arial" panose="020B0604020202020204" pitchFamily="34" charset="0"/>
              <a:buChar char="•"/>
            </a:pPr>
            <a:r>
              <a:rPr lang="de-DE" sz="2200" dirty="0" err="1" smtClean="0"/>
              <a:t>Define</a:t>
            </a:r>
            <a:r>
              <a:rPr lang="de-DE" sz="2200" dirty="0" smtClean="0"/>
              <a:t> RRP </a:t>
            </a:r>
            <a:r>
              <a:rPr lang="de-DE" sz="2200" dirty="0" err="1" smtClean="0"/>
              <a:t>for</a:t>
            </a:r>
            <a:r>
              <a:rPr lang="de-DE" sz="2200" dirty="0" smtClean="0"/>
              <a:t> </a:t>
            </a:r>
            <a:r>
              <a:rPr lang="de-DE" sz="2200" dirty="0" err="1" smtClean="0"/>
              <a:t>whole</a:t>
            </a:r>
            <a:r>
              <a:rPr lang="de-DE" sz="2200" dirty="0" smtClean="0"/>
              <a:t> </a:t>
            </a:r>
            <a:r>
              <a:rPr lang="de-DE" sz="2200" dirty="0" err="1" smtClean="0"/>
              <a:t>hand</a:t>
            </a:r>
            <a:r>
              <a:rPr lang="de-DE" sz="2200" dirty="0"/>
              <a:t> </a:t>
            </a:r>
            <a:r>
              <a:rPr lang="de-DE" sz="2200" dirty="0" err="1" smtClean="0"/>
              <a:t>as</a:t>
            </a:r>
            <a:r>
              <a:rPr lang="de-DE" sz="2200" dirty="0" smtClean="0"/>
              <a:t> a </a:t>
            </a:r>
            <a:r>
              <a:rPr lang="de-DE" sz="2200" dirty="0" err="1" smtClean="0"/>
              <a:t>set</a:t>
            </a:r>
            <a:r>
              <a:rPr lang="de-DE" sz="2200" dirty="0" smtClean="0"/>
              <a:t> </a:t>
            </a:r>
            <a:r>
              <a:rPr lang="de-DE" sz="2200" dirty="0" err="1" smtClean="0"/>
              <a:t>of</a:t>
            </a:r>
            <a:r>
              <a:rPr lang="de-DE" sz="2200" dirty="0" smtClean="0"/>
              <a:t> 50 relaxed </a:t>
            </a:r>
            <a:r>
              <a:rPr lang="de-DE" sz="2200" dirty="0" err="1" smtClean="0"/>
              <a:t>hand</a:t>
            </a:r>
            <a:r>
              <a:rPr lang="de-DE" sz="2200" dirty="0" smtClean="0"/>
              <a:t> </a:t>
            </a:r>
            <a:r>
              <a:rPr lang="de-DE" sz="2200" dirty="0" err="1" smtClean="0"/>
              <a:t>postures</a:t>
            </a:r>
            <a:endParaRPr lang="de-DE" sz="2200" dirty="0" smtClean="0"/>
          </a:p>
          <a:p>
            <a:pPr marL="342900" indent="-342900">
              <a:lnSpc>
                <a:spcPct val="150000"/>
              </a:lnSpc>
              <a:buFont typeface="Arial" panose="020B0604020202020204" pitchFamily="34" charset="0"/>
              <a:buChar char="•"/>
            </a:pPr>
            <a:r>
              <a:rPr lang="de-DE" sz="2200" dirty="0" err="1" smtClean="0"/>
              <a:t>Calculate</a:t>
            </a:r>
            <a:r>
              <a:rPr lang="de-DE" sz="2200" dirty="0" smtClean="0"/>
              <a:t> </a:t>
            </a:r>
            <a:r>
              <a:rPr lang="de-DE" sz="2200" dirty="0" err="1" smtClean="0"/>
              <a:t>minimum</a:t>
            </a:r>
            <a:r>
              <a:rPr lang="de-DE" sz="2200" dirty="0" smtClean="0"/>
              <a:t> </a:t>
            </a:r>
            <a:r>
              <a:rPr lang="de-DE" sz="2200" dirty="0" err="1" smtClean="0"/>
              <a:t>euclidian</a:t>
            </a:r>
            <a:r>
              <a:rPr lang="de-DE" sz="2200" dirty="0" smtClean="0"/>
              <a:t> </a:t>
            </a:r>
            <a:r>
              <a:rPr lang="de-DE" sz="2200" dirty="0" err="1" smtClean="0"/>
              <a:t>distance</a:t>
            </a:r>
            <a:r>
              <a:rPr lang="de-DE" sz="2200" dirty="0" smtClean="0"/>
              <a:t> </a:t>
            </a:r>
            <a:r>
              <a:rPr lang="de-DE" sz="2200" dirty="0" err="1" smtClean="0"/>
              <a:t>to</a:t>
            </a:r>
            <a:r>
              <a:rPr lang="de-DE" sz="2200" dirty="0" smtClean="0"/>
              <a:t> RRP </a:t>
            </a:r>
            <a:r>
              <a:rPr lang="de-DE" sz="2200" dirty="0" err="1" smtClean="0"/>
              <a:t>set</a:t>
            </a:r>
            <a:r>
              <a:rPr lang="de-DE" sz="2200" dirty="0" smtClean="0"/>
              <a:t> </a:t>
            </a:r>
            <a:r>
              <a:rPr lang="de-DE" sz="2200" dirty="0" err="1" smtClean="0"/>
              <a:t>for</a:t>
            </a:r>
            <a:r>
              <a:rPr lang="de-DE" sz="2200" dirty="0" smtClean="0"/>
              <a:t> </a:t>
            </a:r>
            <a:r>
              <a:rPr lang="de-DE" sz="2200" dirty="0" err="1" smtClean="0"/>
              <a:t>particular</a:t>
            </a:r>
            <a:r>
              <a:rPr lang="de-DE" sz="2200" dirty="0" smtClean="0"/>
              <a:t> </a:t>
            </a:r>
            <a:r>
              <a:rPr lang="de-DE" sz="2200" dirty="0" err="1" smtClean="0"/>
              <a:t>hand</a:t>
            </a:r>
            <a:endParaRPr lang="de-DE" sz="2200" dirty="0"/>
          </a:p>
          <a:p>
            <a:pPr marL="519113" lvl="1" indent="-342900">
              <a:lnSpc>
                <a:spcPct val="150000"/>
              </a:lnSpc>
              <a:buFont typeface="Arial" panose="020B0604020202020204" pitchFamily="34" charset="0"/>
              <a:buChar char="→"/>
            </a:pPr>
            <a:r>
              <a:rPr lang="de-DE" sz="2200" dirty="0" err="1" smtClean="0"/>
              <a:t>Yields</a:t>
            </a:r>
            <a:r>
              <a:rPr lang="de-DE" sz="2200" dirty="0" smtClean="0"/>
              <a:t> RRP </a:t>
            </a:r>
            <a:r>
              <a:rPr lang="de-DE" sz="2200" dirty="0" err="1" smtClean="0"/>
              <a:t>component</a:t>
            </a:r>
            <a:r>
              <a:rPr lang="de-DE" sz="2200" dirty="0" smtClean="0"/>
              <a:t> </a:t>
            </a:r>
            <a:r>
              <a:rPr lang="de-DE" sz="2200" dirty="0" err="1" smtClean="0"/>
              <a:t>for</a:t>
            </a:r>
            <a:r>
              <a:rPr lang="de-DE" sz="2200" dirty="0" smtClean="0"/>
              <a:t> </a:t>
            </a:r>
            <a:r>
              <a:rPr lang="de-DE" sz="2200" dirty="0" err="1" smtClean="0"/>
              <a:t>whole</a:t>
            </a:r>
            <a:r>
              <a:rPr lang="de-DE" sz="2200" dirty="0" smtClean="0"/>
              <a:t> </a:t>
            </a:r>
            <a:r>
              <a:rPr lang="de-DE" sz="2200" dirty="0" err="1" smtClean="0"/>
              <a:t>hand</a:t>
            </a:r>
            <a:endParaRPr lang="de-DE" sz="2200" dirty="0" smtClean="0"/>
          </a:p>
          <a:p>
            <a:pPr marL="519113" lvl="1" indent="-342900">
              <a:lnSpc>
                <a:spcPct val="150000"/>
              </a:lnSpc>
              <a:buFont typeface="Arial" panose="020B0604020202020204" pitchFamily="34" charset="0"/>
              <a:buChar char="→"/>
            </a:pPr>
            <a:endParaRPr lang="de-DE" sz="2200" dirty="0" smtClean="0"/>
          </a:p>
          <a:p>
            <a:pPr marL="342900" indent="-342900">
              <a:lnSpc>
                <a:spcPct val="150000"/>
              </a:lnSpc>
              <a:buFont typeface="Arial" panose="020B0604020202020204" pitchFamily="34" charset="0"/>
              <a:buChar char="→"/>
            </a:pPr>
            <a:r>
              <a:rPr lang="de-DE" sz="2200" dirty="0" err="1" smtClean="0"/>
              <a:t>Metric</a:t>
            </a:r>
            <a:r>
              <a:rPr lang="de-DE" sz="2200" dirty="0" smtClean="0"/>
              <a:t> </a:t>
            </a:r>
            <a:r>
              <a:rPr lang="de-DE" sz="2200" dirty="0" err="1" smtClean="0"/>
              <a:t>value</a:t>
            </a:r>
            <a:r>
              <a:rPr lang="de-DE" sz="2200" dirty="0" smtClean="0"/>
              <a:t> 0: </a:t>
            </a:r>
            <a:r>
              <a:rPr lang="de-DE" sz="2200" dirty="0" err="1" smtClean="0"/>
              <a:t>maximum</a:t>
            </a:r>
            <a:r>
              <a:rPr lang="de-DE" sz="2200" dirty="0" smtClean="0"/>
              <a:t> </a:t>
            </a:r>
            <a:r>
              <a:rPr lang="de-DE" sz="2200" dirty="0" err="1" smtClean="0"/>
              <a:t>comfort</a:t>
            </a:r>
            <a:endParaRPr lang="de-DE" sz="2200" dirty="0" smtClean="0"/>
          </a:p>
          <a:p>
            <a:pPr marL="342900" indent="-342900">
              <a:lnSpc>
                <a:spcPct val="150000"/>
              </a:lnSpc>
              <a:buFont typeface="Arial" panose="020B0604020202020204" pitchFamily="34" charset="0"/>
              <a:buChar char="→"/>
            </a:pPr>
            <a:r>
              <a:rPr lang="de-DE" sz="2200" dirty="0" err="1" smtClean="0"/>
              <a:t>Perceived</a:t>
            </a:r>
            <a:r>
              <a:rPr lang="de-DE" sz="2200" dirty="0" smtClean="0"/>
              <a:t> </a:t>
            </a:r>
            <a:r>
              <a:rPr lang="de-DE" sz="2200" dirty="0" err="1" smtClean="0"/>
              <a:t>comfort</a:t>
            </a:r>
            <a:r>
              <a:rPr lang="de-DE" sz="2200" dirty="0" smtClean="0"/>
              <a:t> </a:t>
            </a:r>
            <a:r>
              <a:rPr lang="de-DE" sz="2200" dirty="0" err="1" smtClean="0"/>
              <a:t>decreases</a:t>
            </a:r>
            <a:r>
              <a:rPr lang="de-DE" sz="2200" dirty="0" smtClean="0"/>
              <a:t> </a:t>
            </a:r>
            <a:r>
              <a:rPr lang="de-DE" sz="2200" dirty="0" err="1" smtClean="0"/>
              <a:t>when</a:t>
            </a:r>
            <a:r>
              <a:rPr lang="de-DE" sz="2200" dirty="0" smtClean="0"/>
              <a:t> </a:t>
            </a:r>
            <a:r>
              <a:rPr lang="de-DE" sz="2200" dirty="0" err="1" smtClean="0"/>
              <a:t>metric</a:t>
            </a:r>
            <a:r>
              <a:rPr lang="de-DE" sz="2200" dirty="0" smtClean="0"/>
              <a:t> </a:t>
            </a:r>
            <a:r>
              <a:rPr lang="de-DE" sz="2200" dirty="0" err="1" smtClean="0"/>
              <a:t>value</a:t>
            </a:r>
            <a:r>
              <a:rPr lang="de-DE" sz="2200" dirty="0" smtClean="0"/>
              <a:t> </a:t>
            </a:r>
            <a:r>
              <a:rPr lang="de-DE" sz="2200" dirty="0" err="1" smtClean="0"/>
              <a:t>increases</a:t>
            </a:r>
            <a:endParaRPr lang="de-DE" sz="2200" dirty="0" smtClean="0"/>
          </a:p>
          <a:p>
            <a:pPr marL="519113" lvl="1" indent="-342900">
              <a:lnSpc>
                <a:spcPct val="150000"/>
              </a:lnSpc>
              <a:buFont typeface="Arial" panose="020B0604020202020204" pitchFamily="34" charset="0"/>
              <a:buChar char="→"/>
            </a:pP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sz="2800" b="1" dirty="0">
                <a:solidFill>
                  <a:schemeClr val="bg2"/>
                </a:solidFill>
              </a:rPr>
              <a:t>2.3 </a:t>
            </a:r>
            <a:r>
              <a:rPr lang="de-DE" sz="2800" b="1" dirty="0" err="1" smtClean="0">
                <a:solidFill>
                  <a:schemeClr val="bg2"/>
                </a:solidFill>
              </a:rPr>
              <a:t>Concrete</a:t>
            </a:r>
            <a:r>
              <a:rPr lang="de-DE" sz="2800" b="1" dirty="0" smtClean="0">
                <a:solidFill>
                  <a:schemeClr val="bg2"/>
                </a:solidFill>
              </a:rPr>
              <a:t> Implementation: RRP </a:t>
            </a:r>
            <a:r>
              <a:rPr lang="de-DE" sz="2800" b="1" dirty="0" err="1" smtClean="0">
                <a:solidFill>
                  <a:schemeClr val="bg2"/>
                </a:solidFill>
              </a:rPr>
              <a:t>Metric</a:t>
            </a:r>
            <a:r>
              <a:rPr lang="de-DE" sz="2800" b="1" dirty="0" smtClean="0">
                <a:solidFill>
                  <a:schemeClr val="bg2"/>
                </a:solidFill>
              </a:rPr>
              <a:t> Comp.</a:t>
            </a:r>
            <a:endParaRPr lang="de-DE" sz="2800" b="1" dirty="0">
              <a:solidFill>
                <a:schemeClr val="bg2"/>
              </a:solidFill>
            </a:endParaRPr>
          </a:p>
        </p:txBody>
      </p:sp>
    </p:spTree>
    <p:extLst>
      <p:ext uri="{BB962C8B-B14F-4D97-AF65-F5344CB8AC3E}">
        <p14:creationId xmlns:p14="http://schemas.microsoft.com/office/powerpoint/2010/main" val="844664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smtClean="0">
                <a:solidFill>
                  <a:srgbClr val="568FD2"/>
                </a:solidFill>
              </a:rPr>
              <a:t>Naïve Metric</a:t>
            </a:r>
            <a:endParaRPr lang="en-US" sz="2600" b="1" dirty="0">
              <a:solidFill>
                <a:srgbClr val="568FD2"/>
              </a:solidFill>
            </a:endParaRPr>
          </a:p>
          <a:p>
            <a:pPr marL="342900" indent="-342900">
              <a:lnSpc>
                <a:spcPct val="150000"/>
              </a:lnSpc>
              <a:buFont typeface="Arial" panose="020B0604020202020204" pitchFamily="34" charset="0"/>
              <a:buChar char="•"/>
            </a:pPr>
            <a:r>
              <a:rPr lang="de-DE" sz="2200" dirty="0" smtClean="0"/>
              <a:t>Add </a:t>
            </a:r>
            <a:r>
              <a:rPr lang="de-DE" sz="2200" dirty="0" err="1" smtClean="0"/>
              <a:t>up</a:t>
            </a:r>
            <a:r>
              <a:rPr lang="de-DE" sz="2200" dirty="0" smtClean="0"/>
              <a:t> </a:t>
            </a:r>
            <a:r>
              <a:rPr lang="de-DE" sz="2200" dirty="0" err="1" smtClean="0"/>
              <a:t>metric</a:t>
            </a:r>
            <a:r>
              <a:rPr lang="de-DE" sz="2200" dirty="0" smtClean="0"/>
              <a:t> </a:t>
            </a:r>
            <a:r>
              <a:rPr lang="de-DE" sz="2200" dirty="0" err="1" smtClean="0"/>
              <a:t>components</a:t>
            </a:r>
            <a:r>
              <a:rPr lang="de-DE" sz="2200" dirty="0" smtClean="0"/>
              <a:t> </a:t>
            </a:r>
            <a:r>
              <a:rPr lang="de-DE" sz="2200" dirty="0" err="1" smtClean="0"/>
              <a:t>for</a:t>
            </a:r>
            <a:r>
              <a:rPr lang="de-DE" sz="2200" dirty="0" smtClean="0"/>
              <a:t> </a:t>
            </a:r>
            <a:r>
              <a:rPr lang="de-DE" sz="2200" dirty="0" err="1" smtClean="0"/>
              <a:t>whole</a:t>
            </a:r>
            <a:r>
              <a:rPr lang="de-DE" sz="2200" dirty="0" smtClean="0"/>
              <a:t> </a:t>
            </a:r>
            <a:r>
              <a:rPr lang="de-DE" sz="2200" dirty="0" err="1" smtClean="0"/>
              <a:t>hand</a:t>
            </a:r>
            <a:endParaRPr lang="de-DE" sz="2200" dirty="0" smtClean="0"/>
          </a:p>
          <a:p>
            <a:pPr marL="342900" indent="-342900">
              <a:lnSpc>
                <a:spcPct val="150000"/>
              </a:lnSpc>
              <a:buFont typeface="Arial" panose="020B0604020202020204" pitchFamily="34" charset="0"/>
              <a:buChar char="•"/>
            </a:pPr>
            <a:r>
              <a:rPr lang="de-DE" sz="2200" dirty="0" err="1" smtClean="0"/>
              <a:t>Weight</a:t>
            </a:r>
            <a:r>
              <a:rPr lang="de-DE" sz="2200" dirty="0" smtClean="0"/>
              <a:t> </a:t>
            </a:r>
            <a:r>
              <a:rPr lang="de-DE" sz="2200" dirty="0" err="1" smtClean="0"/>
              <a:t>components</a:t>
            </a:r>
            <a:r>
              <a:rPr lang="de-DE" sz="2200" dirty="0" smtClean="0"/>
              <a:t> </a:t>
            </a:r>
            <a:r>
              <a:rPr lang="de-DE" sz="2200" dirty="0" err="1" smtClean="0"/>
              <a:t>whith</a:t>
            </a:r>
            <a:r>
              <a:rPr lang="de-DE" sz="2200" dirty="0" smtClean="0"/>
              <a:t> </a:t>
            </a:r>
            <a:r>
              <a:rPr lang="de-DE" sz="2200" dirty="0" err="1" smtClean="0"/>
              <a:t>estimated</a:t>
            </a:r>
            <a:r>
              <a:rPr lang="de-DE" sz="2200" dirty="0" smtClean="0"/>
              <a:t> </a:t>
            </a:r>
            <a:r>
              <a:rPr lang="de-DE" sz="2200" dirty="0" err="1" smtClean="0"/>
              <a:t>importance</a:t>
            </a:r>
            <a:r>
              <a:rPr lang="de-DE" sz="2200" dirty="0" smtClean="0"/>
              <a:t> </a:t>
            </a:r>
            <a:r>
              <a:rPr lang="de-DE" sz="2200" dirty="0" err="1" smtClean="0"/>
              <a:t>coeffitients</a:t>
            </a:r>
            <a:endParaRPr lang="de-DE" sz="2200" dirty="0" smtClean="0"/>
          </a:p>
          <a:p>
            <a:pPr marL="342900" indent="-342900">
              <a:lnSpc>
                <a:spcPct val="150000"/>
              </a:lnSpc>
              <a:buFont typeface="Arial" panose="020B0604020202020204" pitchFamily="34" charset="0"/>
              <a:buChar char="•"/>
            </a:pPr>
            <a:r>
              <a:rPr lang="de-DE" sz="2200" dirty="0" err="1" smtClean="0"/>
              <a:t>Resulting</a:t>
            </a:r>
            <a:r>
              <a:rPr lang="de-DE" sz="2200" dirty="0" smtClean="0"/>
              <a:t> </a:t>
            </a:r>
            <a:r>
              <a:rPr lang="de-DE" sz="2200" dirty="0" err="1" smtClean="0"/>
              <a:t>metric</a:t>
            </a:r>
            <a:r>
              <a:rPr lang="de-DE" sz="2200" dirty="0" smtClean="0"/>
              <a:t>: </a:t>
            </a:r>
          </a:p>
          <a:p>
            <a:pPr marL="519113" lvl="1" indent="-342900">
              <a:lnSpc>
                <a:spcPct val="150000"/>
              </a:lnSpc>
              <a:buFont typeface="Symbol" panose="05050102010706020507" pitchFamily="18" charset="2"/>
              <a:buChar char="-"/>
            </a:pPr>
            <a:r>
              <a:rPr lang="de-DE" sz="2200" dirty="0" err="1" smtClean="0"/>
              <a:t>Metric</a:t>
            </a:r>
            <a:r>
              <a:rPr lang="de-DE" sz="2200" dirty="0" smtClean="0"/>
              <a:t> </a:t>
            </a:r>
            <a:r>
              <a:rPr lang="de-DE" sz="2200" dirty="0" err="1" smtClean="0"/>
              <a:t>value</a:t>
            </a:r>
            <a:r>
              <a:rPr lang="de-DE" sz="2200" dirty="0" smtClean="0"/>
              <a:t> = 0 </a:t>
            </a:r>
            <a:r>
              <a:rPr lang="de-DE" sz="2200" dirty="0"/>
              <a:t>→ </a:t>
            </a:r>
            <a:r>
              <a:rPr lang="de-DE" sz="2200" dirty="0" err="1" smtClean="0"/>
              <a:t>maximum</a:t>
            </a:r>
            <a:r>
              <a:rPr lang="de-DE" sz="2200" dirty="0" smtClean="0"/>
              <a:t> </a:t>
            </a:r>
            <a:r>
              <a:rPr lang="de-DE" sz="2200" dirty="0" err="1" smtClean="0"/>
              <a:t>comfort</a:t>
            </a:r>
            <a:r>
              <a:rPr lang="de-DE" sz="2200" dirty="0" smtClean="0"/>
              <a:t>, </a:t>
            </a:r>
            <a:r>
              <a:rPr lang="de-DE" sz="2200" dirty="0" err="1" smtClean="0"/>
              <a:t>minimum</a:t>
            </a:r>
            <a:r>
              <a:rPr lang="de-DE" sz="2200" dirty="0" smtClean="0"/>
              <a:t> </a:t>
            </a:r>
            <a:r>
              <a:rPr lang="de-DE" sz="2200" dirty="0" err="1" smtClean="0"/>
              <a:t>discomfort</a:t>
            </a:r>
            <a:endParaRPr lang="de-DE" sz="2200" dirty="0" smtClean="0"/>
          </a:p>
          <a:p>
            <a:pPr marL="519113" lvl="1" indent="-342900">
              <a:lnSpc>
                <a:spcPct val="150000"/>
              </a:lnSpc>
              <a:buFont typeface="Symbol" panose="05050102010706020507" pitchFamily="18" charset="2"/>
              <a:buChar char="-"/>
            </a:pPr>
            <a:r>
              <a:rPr lang="de-DE" sz="2200" dirty="0" err="1" smtClean="0"/>
              <a:t>Metric</a:t>
            </a:r>
            <a:r>
              <a:rPr lang="de-DE" sz="2200" dirty="0" smtClean="0"/>
              <a:t> </a:t>
            </a:r>
            <a:r>
              <a:rPr lang="de-DE" sz="2200" dirty="0" err="1" smtClean="0"/>
              <a:t>increases</a:t>
            </a:r>
            <a:r>
              <a:rPr lang="de-DE" sz="2200" dirty="0"/>
              <a:t> → </a:t>
            </a:r>
            <a:r>
              <a:rPr lang="de-DE" sz="2200" dirty="0" err="1" smtClean="0"/>
              <a:t>comfort</a:t>
            </a:r>
            <a:r>
              <a:rPr lang="de-DE" sz="2200" dirty="0" smtClean="0"/>
              <a:t> </a:t>
            </a:r>
            <a:r>
              <a:rPr lang="de-DE" sz="2200" dirty="0" err="1" smtClean="0"/>
              <a:t>decreases</a:t>
            </a:r>
            <a:r>
              <a:rPr lang="de-DE" sz="2200" dirty="0" smtClean="0"/>
              <a:t>, </a:t>
            </a:r>
            <a:r>
              <a:rPr lang="de-DE" sz="2200" dirty="0" err="1" smtClean="0"/>
              <a:t>discomfort</a:t>
            </a:r>
            <a:r>
              <a:rPr lang="de-DE" sz="2200" dirty="0" smtClean="0"/>
              <a:t> </a:t>
            </a:r>
            <a:r>
              <a:rPr lang="de-DE" sz="2200" dirty="0" err="1" smtClean="0"/>
              <a:t>increases</a:t>
            </a:r>
            <a:endParaRPr lang="de-DE" sz="2000" dirty="0" smtClean="0"/>
          </a:p>
          <a:p>
            <a:pPr>
              <a:lnSpc>
                <a:spcPct val="150000"/>
              </a:lnSpc>
            </a:pPr>
            <a:endParaRPr lang="de-DE" sz="2200" dirty="0" smtClean="0"/>
          </a:p>
          <a:p>
            <a:pPr>
              <a:lnSpc>
                <a:spcPct val="150000"/>
              </a:lnSpc>
            </a:pP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2.4 Naive &amp; </a:t>
            </a:r>
            <a:r>
              <a:rPr lang="de-DE" b="1" dirty="0" err="1" smtClean="0">
                <a:solidFill>
                  <a:schemeClr val="bg2"/>
                </a:solidFill>
              </a:rPr>
              <a:t>Improved</a:t>
            </a:r>
            <a:r>
              <a:rPr lang="de-DE" b="1" dirty="0" smtClean="0">
                <a:solidFill>
                  <a:schemeClr val="bg2"/>
                </a:solidFill>
              </a:rPr>
              <a:t> </a:t>
            </a:r>
            <a:r>
              <a:rPr lang="de-DE" b="1" dirty="0" err="1" smtClean="0">
                <a:solidFill>
                  <a:schemeClr val="bg2"/>
                </a:solidFill>
              </a:rPr>
              <a:t>Metric</a:t>
            </a:r>
            <a:endParaRPr lang="de-DE" b="1" dirty="0">
              <a:solidFill>
                <a:schemeClr val="bg2"/>
              </a:solidFill>
            </a:endParaRPr>
          </a:p>
        </p:txBody>
      </p:sp>
    </p:spTree>
    <p:extLst>
      <p:ext uri="{BB962C8B-B14F-4D97-AF65-F5344CB8AC3E}">
        <p14:creationId xmlns:p14="http://schemas.microsoft.com/office/powerpoint/2010/main" val="204273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smtClean="0">
                <a:solidFill>
                  <a:srgbClr val="568FD2"/>
                </a:solidFill>
              </a:rPr>
              <a:t>Improved Metric</a:t>
            </a:r>
            <a:endParaRPr lang="en-US" sz="2600" b="1" dirty="0">
              <a:solidFill>
                <a:srgbClr val="568FD2"/>
              </a:solidFill>
            </a:endParaRPr>
          </a:p>
          <a:p>
            <a:pPr marL="342900" indent="-342900">
              <a:lnSpc>
                <a:spcPct val="150000"/>
              </a:lnSpc>
              <a:buFont typeface="Arial" panose="020B0604020202020204" pitchFamily="34" charset="0"/>
              <a:buChar char="•"/>
            </a:pPr>
            <a:r>
              <a:rPr lang="de-DE" sz="2200" dirty="0" smtClean="0"/>
              <a:t>Naive </a:t>
            </a:r>
            <a:r>
              <a:rPr lang="de-DE" sz="2200" dirty="0" err="1" smtClean="0"/>
              <a:t>Metric</a:t>
            </a:r>
            <a:r>
              <a:rPr lang="de-DE" sz="2200" dirty="0" smtClean="0"/>
              <a:t> </a:t>
            </a:r>
            <a:r>
              <a:rPr lang="de-DE" sz="2200" dirty="0" err="1" smtClean="0"/>
              <a:t>ignores</a:t>
            </a:r>
            <a:r>
              <a:rPr lang="de-DE" sz="2200" dirty="0" smtClean="0"/>
              <a:t> </a:t>
            </a:r>
            <a:r>
              <a:rPr lang="de-DE" sz="2200" dirty="0" err="1" smtClean="0"/>
              <a:t>anatomical</a:t>
            </a:r>
            <a:r>
              <a:rPr lang="de-DE" sz="2200" dirty="0" smtClean="0"/>
              <a:t> </a:t>
            </a:r>
            <a:r>
              <a:rPr lang="de-DE" sz="2200" dirty="0" err="1" smtClean="0"/>
              <a:t>differences</a:t>
            </a:r>
            <a:r>
              <a:rPr lang="de-DE" sz="2200" dirty="0" smtClean="0"/>
              <a:t> </a:t>
            </a:r>
            <a:r>
              <a:rPr lang="de-DE" sz="2200" dirty="0" err="1" smtClean="0"/>
              <a:t>of</a:t>
            </a:r>
            <a:r>
              <a:rPr lang="de-DE" sz="2200" dirty="0" smtClean="0"/>
              <a:t> </a:t>
            </a:r>
            <a:r>
              <a:rPr lang="de-DE" sz="2200" dirty="0" err="1" smtClean="0"/>
              <a:t>fingers</a:t>
            </a:r>
            <a:endParaRPr lang="de-DE" sz="2200" dirty="0" smtClean="0"/>
          </a:p>
          <a:p>
            <a:pPr marL="633413" lvl="1" indent="-457200">
              <a:lnSpc>
                <a:spcPct val="150000"/>
              </a:lnSpc>
              <a:buFont typeface="Arial" panose="020B0604020202020204" pitchFamily="34" charset="0"/>
              <a:buChar char="→"/>
            </a:pPr>
            <a:r>
              <a:rPr lang="de-DE" sz="2200" dirty="0" err="1" smtClean="0"/>
              <a:t>Compute</a:t>
            </a:r>
            <a:r>
              <a:rPr lang="de-DE" sz="2200" dirty="0" smtClean="0"/>
              <a:t> </a:t>
            </a:r>
            <a:r>
              <a:rPr lang="de-DE" sz="2200" dirty="0" err="1" smtClean="0"/>
              <a:t>the</a:t>
            </a:r>
            <a:r>
              <a:rPr lang="de-DE" sz="2200" dirty="0" smtClean="0"/>
              <a:t> </a:t>
            </a:r>
            <a:r>
              <a:rPr lang="de-DE" sz="2200" dirty="0" err="1" smtClean="0"/>
              <a:t>metric</a:t>
            </a:r>
            <a:r>
              <a:rPr lang="de-DE" sz="2200" dirty="0" smtClean="0"/>
              <a:t> </a:t>
            </a:r>
            <a:r>
              <a:rPr lang="de-DE" sz="2200" dirty="0" err="1" smtClean="0"/>
              <a:t>components</a:t>
            </a:r>
            <a:r>
              <a:rPr lang="de-DE" sz="2200" dirty="0" smtClean="0"/>
              <a:t> </a:t>
            </a:r>
            <a:r>
              <a:rPr lang="de-DE" sz="2200" dirty="0" err="1" smtClean="0"/>
              <a:t>for</a:t>
            </a:r>
            <a:r>
              <a:rPr lang="de-DE" sz="2200" dirty="0" smtClean="0"/>
              <a:t> </a:t>
            </a:r>
            <a:r>
              <a:rPr lang="de-DE" sz="2200" dirty="0" err="1" smtClean="0"/>
              <a:t>each</a:t>
            </a:r>
            <a:r>
              <a:rPr lang="de-DE" sz="2200" dirty="0" smtClean="0"/>
              <a:t> </a:t>
            </a:r>
            <a:r>
              <a:rPr lang="de-DE" sz="2200" dirty="0" err="1" smtClean="0"/>
              <a:t>finger</a:t>
            </a:r>
            <a:r>
              <a:rPr lang="de-DE" sz="2200" dirty="0" smtClean="0"/>
              <a:t>, </a:t>
            </a:r>
            <a:r>
              <a:rPr lang="de-DE" sz="2200" dirty="0" err="1" smtClean="0"/>
              <a:t>weight</a:t>
            </a:r>
            <a:r>
              <a:rPr lang="de-DE" sz="2200" dirty="0" smtClean="0"/>
              <a:t> </a:t>
            </a:r>
            <a:r>
              <a:rPr lang="de-DE" sz="2200" dirty="0" err="1" smtClean="0"/>
              <a:t>components</a:t>
            </a:r>
            <a:r>
              <a:rPr lang="de-DE" sz="2200" dirty="0" smtClean="0"/>
              <a:t> </a:t>
            </a:r>
            <a:r>
              <a:rPr lang="de-DE" sz="2200" dirty="0" err="1" smtClean="0"/>
              <a:t>differently</a:t>
            </a:r>
            <a:endParaRPr lang="de-DE" sz="2200" dirty="0" smtClean="0"/>
          </a:p>
          <a:p>
            <a:pPr marL="342900" indent="-342900">
              <a:lnSpc>
                <a:spcPct val="150000"/>
              </a:lnSpc>
              <a:buFont typeface="Arial" panose="020B0604020202020204" pitchFamily="34" charset="0"/>
              <a:buChar char="•"/>
            </a:pPr>
            <a:r>
              <a:rPr lang="de-DE" sz="2200" dirty="0" smtClean="0"/>
              <a:t>Problem: 17 </a:t>
            </a:r>
            <a:r>
              <a:rPr lang="de-DE" sz="2200" dirty="0" err="1" smtClean="0"/>
              <a:t>coefficients</a:t>
            </a:r>
            <a:r>
              <a:rPr lang="de-DE" sz="2200" dirty="0" smtClean="0"/>
              <a:t> </a:t>
            </a:r>
            <a:r>
              <a:rPr lang="de-DE" sz="2200" dirty="0" err="1" smtClean="0"/>
              <a:t>hard</a:t>
            </a:r>
            <a:r>
              <a:rPr lang="de-DE" sz="2200" dirty="0" smtClean="0"/>
              <a:t> </a:t>
            </a:r>
            <a:r>
              <a:rPr lang="de-DE" sz="2200" dirty="0" err="1" smtClean="0"/>
              <a:t>to</a:t>
            </a:r>
            <a:r>
              <a:rPr lang="de-DE" sz="2200" dirty="0" smtClean="0"/>
              <a:t> </a:t>
            </a:r>
            <a:r>
              <a:rPr lang="de-DE" sz="2200" dirty="0" err="1" smtClean="0"/>
              <a:t>estimate</a:t>
            </a:r>
            <a:endParaRPr lang="de-DE" sz="2200" dirty="0" smtClean="0"/>
          </a:p>
          <a:p>
            <a:pPr marL="519113" lvl="1" indent="-342900">
              <a:lnSpc>
                <a:spcPct val="150000"/>
              </a:lnSpc>
              <a:buFont typeface="Arial" panose="020B0604020202020204" pitchFamily="34" charset="0"/>
              <a:buChar char="→"/>
            </a:pPr>
            <a:r>
              <a:rPr lang="de-DE" sz="2200" dirty="0" err="1" smtClean="0"/>
              <a:t>Collect</a:t>
            </a:r>
            <a:r>
              <a:rPr lang="de-DE" sz="2200" dirty="0" smtClean="0"/>
              <a:t> </a:t>
            </a:r>
            <a:r>
              <a:rPr lang="de-DE" sz="2200" dirty="0" err="1" smtClean="0"/>
              <a:t>data</a:t>
            </a:r>
            <a:r>
              <a:rPr lang="de-DE" sz="2200" dirty="0" smtClean="0"/>
              <a:t> in </a:t>
            </a:r>
            <a:r>
              <a:rPr lang="de-DE" sz="2200" dirty="0" err="1" smtClean="0"/>
              <a:t>user</a:t>
            </a:r>
            <a:r>
              <a:rPr lang="de-DE" sz="2200" dirty="0" smtClean="0"/>
              <a:t> </a:t>
            </a:r>
            <a:r>
              <a:rPr lang="de-DE" sz="2200" dirty="0" err="1" smtClean="0"/>
              <a:t>study</a:t>
            </a:r>
            <a:endParaRPr lang="de-DE" sz="2200" dirty="0" smtClean="0"/>
          </a:p>
          <a:p>
            <a:pPr marL="519113" lvl="1" indent="-342900">
              <a:lnSpc>
                <a:spcPct val="150000"/>
              </a:lnSpc>
              <a:buFont typeface="Arial" panose="020B0604020202020204" pitchFamily="34" charset="0"/>
              <a:buChar char="→"/>
            </a:pPr>
            <a:r>
              <a:rPr lang="de-DE" sz="2200" dirty="0" err="1" smtClean="0"/>
              <a:t>Use</a:t>
            </a:r>
            <a:r>
              <a:rPr lang="de-DE" sz="2200" dirty="0" smtClean="0"/>
              <a:t> </a:t>
            </a:r>
            <a:r>
              <a:rPr lang="de-DE" sz="2200" dirty="0" err="1" smtClean="0"/>
              <a:t>machine</a:t>
            </a:r>
            <a:r>
              <a:rPr lang="de-DE" sz="2200" dirty="0" smtClean="0"/>
              <a:t> </a:t>
            </a:r>
            <a:r>
              <a:rPr lang="de-DE" sz="2200" dirty="0" err="1" smtClean="0"/>
              <a:t>learning</a:t>
            </a:r>
            <a:r>
              <a:rPr lang="de-DE" sz="2200" dirty="0" smtClean="0"/>
              <a:t> </a:t>
            </a:r>
            <a:r>
              <a:rPr lang="de-DE" sz="2200" dirty="0" err="1" smtClean="0"/>
              <a:t>to</a:t>
            </a:r>
            <a:r>
              <a:rPr lang="de-DE" sz="2200" dirty="0"/>
              <a:t> </a:t>
            </a:r>
            <a:r>
              <a:rPr lang="de-DE" sz="2200" dirty="0" smtClean="0"/>
              <a:t>find optimal </a:t>
            </a:r>
            <a:r>
              <a:rPr lang="de-DE" sz="2200" dirty="0" err="1" smtClean="0"/>
              <a:t>coefficients</a:t>
            </a:r>
            <a:endParaRPr lang="de-DE" sz="2200" dirty="0" smtClean="0"/>
          </a:p>
          <a:p>
            <a:pPr>
              <a:lnSpc>
                <a:spcPct val="150000"/>
              </a:lnSpc>
            </a:pP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2.4 Naive &amp; </a:t>
            </a:r>
            <a:r>
              <a:rPr lang="de-DE" b="1" dirty="0" err="1" smtClean="0">
                <a:solidFill>
                  <a:schemeClr val="bg2"/>
                </a:solidFill>
              </a:rPr>
              <a:t>Improved</a:t>
            </a:r>
            <a:r>
              <a:rPr lang="de-DE" b="1" dirty="0" smtClean="0">
                <a:solidFill>
                  <a:schemeClr val="bg2"/>
                </a:solidFill>
              </a:rPr>
              <a:t> </a:t>
            </a:r>
            <a:r>
              <a:rPr lang="de-DE" b="1" dirty="0" err="1" smtClean="0">
                <a:solidFill>
                  <a:schemeClr val="bg2"/>
                </a:solidFill>
              </a:rPr>
              <a:t>Metric</a:t>
            </a:r>
            <a:endParaRPr lang="de-DE" b="1" dirty="0">
              <a:solidFill>
                <a:schemeClr val="bg2"/>
              </a:solidFill>
            </a:endParaRPr>
          </a:p>
        </p:txBody>
      </p:sp>
    </p:spTree>
    <p:extLst>
      <p:ext uri="{BB962C8B-B14F-4D97-AF65-F5344CB8AC3E}">
        <p14:creationId xmlns:p14="http://schemas.microsoft.com/office/powerpoint/2010/main" val="309117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a:lnSpc>
                <a:spcPct val="150000"/>
              </a:lnSpc>
            </a:pPr>
            <a:r>
              <a:rPr lang="en-US" sz="2600" b="1" dirty="0" smtClean="0">
                <a:solidFill>
                  <a:srgbClr val="568FD2"/>
                </a:solidFill>
              </a:rPr>
              <a:t>User Study: Task 1</a:t>
            </a:r>
          </a:p>
          <a:p>
            <a:pPr marL="342900" indent="-342900">
              <a:lnSpc>
                <a:spcPct val="150000"/>
              </a:lnSpc>
              <a:buFont typeface="Arial" panose="020B0604020202020204" pitchFamily="34" charset="0"/>
              <a:buChar char="•"/>
            </a:pPr>
            <a:r>
              <a:rPr lang="de-DE" sz="2000" dirty="0" smtClean="0"/>
              <a:t>Show </a:t>
            </a:r>
            <a:r>
              <a:rPr lang="de-DE" sz="2000" dirty="0" err="1" smtClean="0"/>
              <a:t>subject</a:t>
            </a:r>
            <a:r>
              <a:rPr lang="de-DE" sz="2000" dirty="0" smtClean="0"/>
              <a:t> </a:t>
            </a:r>
            <a:r>
              <a:rPr lang="de-DE" sz="2000" dirty="0" err="1" smtClean="0"/>
              <a:t>randomly</a:t>
            </a:r>
            <a:r>
              <a:rPr lang="de-DE" sz="2000" dirty="0" smtClean="0"/>
              <a:t> </a:t>
            </a:r>
            <a:r>
              <a:rPr lang="de-DE" sz="2000" dirty="0" err="1" smtClean="0"/>
              <a:t>generated</a:t>
            </a:r>
            <a:r>
              <a:rPr lang="de-DE" sz="2000" dirty="0" smtClean="0"/>
              <a:t> </a:t>
            </a:r>
            <a:r>
              <a:rPr lang="de-DE" sz="2000" dirty="0" err="1" smtClean="0"/>
              <a:t>hand</a:t>
            </a:r>
            <a:r>
              <a:rPr lang="de-DE" sz="2000" dirty="0" smtClean="0"/>
              <a:t> </a:t>
            </a:r>
            <a:r>
              <a:rPr lang="de-DE" sz="2000" dirty="0" err="1" smtClean="0"/>
              <a:t>posture</a:t>
            </a:r>
            <a:endParaRPr lang="de-DE" sz="2000" dirty="0" smtClean="0"/>
          </a:p>
          <a:p>
            <a:pPr marL="342900" indent="-342900">
              <a:lnSpc>
                <a:spcPct val="150000"/>
              </a:lnSpc>
              <a:buFont typeface="Arial" panose="020B0604020202020204" pitchFamily="34" charset="0"/>
              <a:buChar char="•"/>
            </a:pPr>
            <a:r>
              <a:rPr lang="de-DE" sz="2000" dirty="0" err="1" smtClean="0"/>
              <a:t>Subject</a:t>
            </a:r>
            <a:r>
              <a:rPr lang="de-DE" sz="2000" dirty="0" smtClean="0"/>
              <a:t> </a:t>
            </a:r>
            <a:r>
              <a:rPr lang="de-DE" sz="2000" dirty="0" err="1" smtClean="0"/>
              <a:t>has</a:t>
            </a:r>
            <a:r>
              <a:rPr lang="de-DE" sz="2000" dirty="0" smtClean="0"/>
              <a:t> </a:t>
            </a:r>
            <a:r>
              <a:rPr lang="de-DE" sz="2000" dirty="0" err="1" smtClean="0"/>
              <a:t>to</a:t>
            </a:r>
            <a:r>
              <a:rPr lang="de-DE" sz="2000" dirty="0" smtClean="0"/>
              <a:t> </a:t>
            </a:r>
            <a:r>
              <a:rPr lang="de-DE" sz="2000" dirty="0" err="1" smtClean="0"/>
              <a:t>mimic</a:t>
            </a:r>
            <a:r>
              <a:rPr lang="de-DE" sz="2000" dirty="0" smtClean="0"/>
              <a:t> </a:t>
            </a:r>
            <a:r>
              <a:rPr lang="de-DE" sz="2000" dirty="0" err="1" smtClean="0"/>
              <a:t>hand</a:t>
            </a:r>
            <a:r>
              <a:rPr lang="de-DE" sz="2000" dirty="0" smtClean="0"/>
              <a:t> </a:t>
            </a:r>
            <a:r>
              <a:rPr lang="de-DE" sz="2000" dirty="0" err="1" smtClean="0"/>
              <a:t>posture</a:t>
            </a:r>
            <a:endParaRPr lang="de-DE" sz="2000" dirty="0" smtClean="0"/>
          </a:p>
          <a:p>
            <a:pPr marL="342900" indent="-342900">
              <a:lnSpc>
                <a:spcPct val="150000"/>
              </a:lnSpc>
              <a:buFont typeface="Arial" panose="020B0604020202020204" pitchFamily="34" charset="0"/>
              <a:buChar char="•"/>
            </a:pPr>
            <a:r>
              <a:rPr lang="de-DE" sz="2000" dirty="0" err="1" smtClean="0"/>
              <a:t>Subject</a:t>
            </a:r>
            <a:r>
              <a:rPr lang="de-DE" sz="2000" dirty="0" smtClean="0"/>
              <a:t> </a:t>
            </a:r>
            <a:r>
              <a:rPr lang="de-DE" sz="2000" dirty="0" err="1" smtClean="0"/>
              <a:t>has</a:t>
            </a:r>
            <a:r>
              <a:rPr lang="de-DE" sz="2000" dirty="0" smtClean="0"/>
              <a:t> </a:t>
            </a:r>
            <a:r>
              <a:rPr lang="de-DE" sz="2000" dirty="0" err="1" smtClean="0"/>
              <a:t>to</a:t>
            </a:r>
            <a:r>
              <a:rPr lang="de-DE" sz="2000" dirty="0" smtClean="0"/>
              <a:t> rate </a:t>
            </a:r>
            <a:r>
              <a:rPr lang="de-DE" sz="2000" dirty="0" err="1" smtClean="0"/>
              <a:t>hand</a:t>
            </a:r>
            <a:r>
              <a:rPr lang="de-DE" sz="2000" dirty="0" smtClean="0"/>
              <a:t> </a:t>
            </a:r>
            <a:r>
              <a:rPr lang="de-DE" sz="2000" dirty="0" err="1" smtClean="0"/>
              <a:t>posture</a:t>
            </a:r>
            <a:r>
              <a:rPr lang="de-DE" sz="2000" dirty="0" smtClean="0"/>
              <a:t> on a intuitive </a:t>
            </a:r>
            <a:r>
              <a:rPr lang="de-DE" sz="2000" dirty="0" err="1" smtClean="0"/>
              <a:t>comfort</a:t>
            </a:r>
            <a:r>
              <a:rPr lang="de-DE" sz="2000" dirty="0" smtClean="0"/>
              <a:t>/</a:t>
            </a:r>
            <a:r>
              <a:rPr lang="de-DE" sz="2000" dirty="0" err="1" smtClean="0"/>
              <a:t>discomfort</a:t>
            </a:r>
            <a:r>
              <a:rPr lang="de-DE" sz="2000" dirty="0" smtClean="0"/>
              <a:t> </a:t>
            </a:r>
            <a:r>
              <a:rPr lang="de-DE" sz="2000" dirty="0" err="1" smtClean="0"/>
              <a:t>scale</a:t>
            </a:r>
            <a:r>
              <a:rPr lang="de-DE" sz="2000" dirty="0" smtClean="0"/>
              <a:t> </a:t>
            </a:r>
            <a:r>
              <a:rPr lang="de-DE" sz="2000" dirty="0" err="1" smtClean="0"/>
              <a:t>from</a:t>
            </a:r>
            <a:r>
              <a:rPr lang="de-DE" sz="2000" dirty="0" smtClean="0"/>
              <a:t> 0 </a:t>
            </a:r>
            <a:r>
              <a:rPr lang="de-DE" sz="2000" dirty="0" err="1" smtClean="0"/>
              <a:t>to</a:t>
            </a:r>
            <a:r>
              <a:rPr lang="de-DE" sz="2000" dirty="0" smtClean="0"/>
              <a:t> 10</a:t>
            </a:r>
          </a:p>
          <a:p>
            <a:pPr marL="342900" indent="-342900">
              <a:lnSpc>
                <a:spcPct val="150000"/>
              </a:lnSpc>
              <a:buFont typeface="Arial" panose="020B0604020202020204" pitchFamily="34" charset="0"/>
              <a:buChar char="•"/>
            </a:pPr>
            <a:r>
              <a:rPr lang="de-DE" sz="2000" dirty="0" err="1" smtClean="0"/>
              <a:t>Beforehand</a:t>
            </a:r>
            <a:r>
              <a:rPr lang="de-DE" sz="2000" dirty="0" smtClean="0"/>
              <a:t>: </a:t>
            </a:r>
            <a:r>
              <a:rPr lang="de-DE" sz="2000" dirty="0" err="1" smtClean="0"/>
              <a:t>show</a:t>
            </a:r>
            <a:r>
              <a:rPr lang="de-DE" sz="2000" dirty="0" smtClean="0"/>
              <a:t> relaxed </a:t>
            </a:r>
            <a:r>
              <a:rPr lang="de-DE" sz="2000" dirty="0" err="1" smtClean="0"/>
              <a:t>and</a:t>
            </a:r>
            <a:r>
              <a:rPr lang="de-DE" sz="2000" dirty="0" smtClean="0"/>
              <a:t> </a:t>
            </a:r>
            <a:r>
              <a:rPr lang="de-DE" sz="2000" dirty="0" err="1" smtClean="0"/>
              <a:t>extremely</a:t>
            </a:r>
            <a:r>
              <a:rPr lang="de-DE" sz="2000" dirty="0" smtClean="0"/>
              <a:t> </a:t>
            </a:r>
            <a:r>
              <a:rPr lang="de-DE" sz="2000" dirty="0" err="1" smtClean="0"/>
              <a:t>uncomforable</a:t>
            </a:r>
            <a:r>
              <a:rPr lang="de-DE" sz="2000" dirty="0" smtClean="0"/>
              <a:t> </a:t>
            </a:r>
            <a:r>
              <a:rPr lang="de-DE" sz="2000" dirty="0" err="1" smtClean="0"/>
              <a:t>hand</a:t>
            </a:r>
            <a:r>
              <a:rPr lang="de-DE" sz="2000" dirty="0" smtClean="0"/>
              <a:t> </a:t>
            </a:r>
            <a:r>
              <a:rPr lang="de-DE" sz="2000" dirty="0" err="1" smtClean="0"/>
              <a:t>for</a:t>
            </a:r>
            <a:r>
              <a:rPr lang="de-DE" sz="2000" dirty="0" smtClean="0"/>
              <a:t> </a:t>
            </a:r>
            <a:r>
              <a:rPr lang="de-DE" sz="2000" dirty="0" err="1" smtClean="0"/>
              <a:t>reference</a:t>
            </a: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3. </a:t>
            </a:r>
            <a:r>
              <a:rPr lang="de-DE" b="1" dirty="0" err="1" smtClean="0">
                <a:solidFill>
                  <a:schemeClr val="bg2"/>
                </a:solidFill>
              </a:rPr>
              <a:t>Methodology</a:t>
            </a:r>
            <a:endParaRPr lang="de-DE" b="1" dirty="0">
              <a:solidFill>
                <a:schemeClr val="bg2"/>
              </a:solidFill>
            </a:endParaRPr>
          </a:p>
        </p:txBody>
      </p:sp>
    </p:spTree>
    <p:extLst>
      <p:ext uri="{BB962C8B-B14F-4D97-AF65-F5344CB8AC3E}">
        <p14:creationId xmlns:p14="http://schemas.microsoft.com/office/powerpoint/2010/main" val="4238478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a:lnSpc>
                <a:spcPct val="150000"/>
              </a:lnSpc>
            </a:pPr>
            <a:r>
              <a:rPr lang="en-US" sz="2600" b="1" dirty="0" smtClean="0">
                <a:solidFill>
                  <a:srgbClr val="568FD2"/>
                </a:solidFill>
              </a:rPr>
              <a:t>User Study: Task 2</a:t>
            </a:r>
          </a:p>
          <a:p>
            <a:pPr marL="342900" indent="-342900">
              <a:lnSpc>
                <a:spcPct val="150000"/>
              </a:lnSpc>
              <a:buFont typeface="Arial" panose="020B0604020202020204" pitchFamily="34" charset="0"/>
              <a:buChar char="•"/>
            </a:pPr>
            <a:r>
              <a:rPr lang="de-DE" sz="2000" dirty="0" smtClean="0"/>
              <a:t>Show </a:t>
            </a:r>
            <a:r>
              <a:rPr lang="de-DE" sz="2000" dirty="0" err="1" smtClean="0"/>
              <a:t>subject</a:t>
            </a:r>
            <a:r>
              <a:rPr lang="de-DE" sz="2000" dirty="0" smtClean="0"/>
              <a:t> </a:t>
            </a:r>
            <a:r>
              <a:rPr lang="de-DE" sz="2000" dirty="0" err="1" smtClean="0"/>
              <a:t>randomly</a:t>
            </a:r>
            <a:r>
              <a:rPr lang="de-DE" sz="2000" dirty="0" smtClean="0"/>
              <a:t> </a:t>
            </a:r>
            <a:r>
              <a:rPr lang="de-DE" sz="2000" dirty="0" err="1" smtClean="0"/>
              <a:t>generated</a:t>
            </a:r>
            <a:r>
              <a:rPr lang="de-DE" sz="2000" dirty="0" smtClean="0"/>
              <a:t> </a:t>
            </a:r>
            <a:r>
              <a:rPr lang="de-DE" sz="2000" dirty="0" err="1" smtClean="0"/>
              <a:t>hand</a:t>
            </a:r>
            <a:r>
              <a:rPr lang="de-DE" sz="2000" dirty="0" smtClean="0"/>
              <a:t> </a:t>
            </a:r>
            <a:r>
              <a:rPr lang="de-DE" sz="2000" dirty="0" err="1" smtClean="0"/>
              <a:t>posture</a:t>
            </a:r>
            <a:endParaRPr lang="de-DE" sz="2000" dirty="0" smtClean="0"/>
          </a:p>
          <a:p>
            <a:pPr marL="342900" indent="-342900">
              <a:lnSpc>
                <a:spcPct val="150000"/>
              </a:lnSpc>
              <a:buFont typeface="Arial" panose="020B0604020202020204" pitchFamily="34" charset="0"/>
              <a:buChar char="•"/>
            </a:pPr>
            <a:r>
              <a:rPr lang="de-DE" sz="2000" dirty="0" err="1" smtClean="0"/>
              <a:t>Again</a:t>
            </a:r>
            <a:r>
              <a:rPr lang="de-DE" sz="2000" dirty="0" smtClean="0"/>
              <a:t> </a:t>
            </a:r>
            <a:r>
              <a:rPr lang="de-DE" sz="2000" dirty="0" err="1" smtClean="0"/>
              <a:t>mimic</a:t>
            </a:r>
            <a:r>
              <a:rPr lang="de-DE" sz="2000" dirty="0" smtClean="0"/>
              <a:t> </a:t>
            </a:r>
            <a:r>
              <a:rPr lang="de-DE" sz="2000" dirty="0" err="1" smtClean="0"/>
              <a:t>and</a:t>
            </a:r>
            <a:r>
              <a:rPr lang="de-DE" sz="2000" dirty="0" smtClean="0"/>
              <a:t> rate</a:t>
            </a:r>
          </a:p>
          <a:p>
            <a:pPr marL="342900" indent="-342900">
              <a:lnSpc>
                <a:spcPct val="150000"/>
              </a:lnSpc>
              <a:buFont typeface="Arial" panose="020B0604020202020204" pitchFamily="34" charset="0"/>
              <a:buChar char="•"/>
            </a:pPr>
            <a:r>
              <a:rPr lang="de-DE" sz="2000" dirty="0" err="1" smtClean="0"/>
              <a:t>Subject</a:t>
            </a:r>
            <a:r>
              <a:rPr lang="de-DE" sz="2000" dirty="0" smtClean="0"/>
              <a:t> </a:t>
            </a:r>
            <a:r>
              <a:rPr lang="de-DE" sz="2000" dirty="0" err="1" smtClean="0"/>
              <a:t>has</a:t>
            </a:r>
            <a:r>
              <a:rPr lang="de-DE" sz="2000" dirty="0" smtClean="0"/>
              <a:t> </a:t>
            </a:r>
            <a:r>
              <a:rPr lang="de-DE" sz="2000" dirty="0" err="1" smtClean="0"/>
              <a:t>to</a:t>
            </a:r>
            <a:r>
              <a:rPr lang="de-DE" sz="2000" dirty="0" smtClean="0"/>
              <a:t> </a:t>
            </a:r>
            <a:r>
              <a:rPr lang="de-DE" sz="2000" dirty="0" err="1" smtClean="0"/>
              <a:t>perform</a:t>
            </a:r>
            <a:r>
              <a:rPr lang="de-DE" sz="2000" dirty="0" smtClean="0"/>
              <a:t> </a:t>
            </a:r>
            <a:r>
              <a:rPr lang="de-DE" sz="2000" dirty="0" err="1" smtClean="0"/>
              <a:t>target</a:t>
            </a:r>
            <a:r>
              <a:rPr lang="de-DE" sz="2000" dirty="0" smtClean="0"/>
              <a:t> </a:t>
            </a:r>
            <a:r>
              <a:rPr lang="de-DE" sz="2000" dirty="0" err="1" smtClean="0"/>
              <a:t>shooting</a:t>
            </a:r>
            <a:r>
              <a:rPr lang="de-DE" sz="2000" dirty="0" smtClean="0"/>
              <a:t> </a:t>
            </a:r>
            <a:r>
              <a:rPr lang="de-DE" sz="2000" dirty="0" err="1" smtClean="0"/>
              <a:t>test</a:t>
            </a:r>
            <a:r>
              <a:rPr lang="de-DE" sz="2000" dirty="0" smtClean="0"/>
              <a:t> </a:t>
            </a:r>
            <a:r>
              <a:rPr lang="de-DE" sz="2000" dirty="0" err="1" smtClean="0"/>
              <a:t>using</a:t>
            </a:r>
            <a:r>
              <a:rPr lang="de-DE" sz="2000" dirty="0" smtClean="0"/>
              <a:t> </a:t>
            </a:r>
            <a:r>
              <a:rPr lang="de-DE" sz="2000" dirty="0" err="1" smtClean="0"/>
              <a:t>that</a:t>
            </a:r>
            <a:r>
              <a:rPr lang="de-DE" sz="2000" dirty="0" smtClean="0"/>
              <a:t> </a:t>
            </a:r>
            <a:r>
              <a:rPr lang="de-DE" sz="2000" dirty="0" err="1" smtClean="0"/>
              <a:t>posture</a:t>
            </a:r>
            <a:endParaRPr lang="de-DE" sz="2000" dirty="0" smtClean="0"/>
          </a:p>
          <a:p>
            <a:pPr marL="342900" indent="-342900">
              <a:lnSpc>
                <a:spcPct val="150000"/>
              </a:lnSpc>
              <a:buFont typeface="Arial" panose="020B0604020202020204" pitchFamily="34" charset="0"/>
              <a:buChar char="•"/>
            </a:pPr>
            <a:r>
              <a:rPr lang="de-DE" sz="2000" dirty="0" err="1" smtClean="0"/>
              <a:t>Detect</a:t>
            </a:r>
            <a:r>
              <a:rPr lang="de-DE" sz="2000" dirty="0" smtClean="0"/>
              <a:t> </a:t>
            </a:r>
            <a:r>
              <a:rPr lang="de-DE" sz="2000" dirty="0" err="1" smtClean="0"/>
              <a:t>palm</a:t>
            </a:r>
            <a:r>
              <a:rPr lang="de-DE" sz="2000" dirty="0" smtClean="0"/>
              <a:t> </a:t>
            </a:r>
            <a:r>
              <a:rPr lang="de-DE" sz="2000" dirty="0" err="1" smtClean="0"/>
              <a:t>pose</a:t>
            </a:r>
            <a:r>
              <a:rPr lang="de-DE" sz="2000" dirty="0" smtClean="0"/>
              <a:t> </a:t>
            </a:r>
            <a:r>
              <a:rPr lang="de-DE" sz="2000" dirty="0" err="1" smtClean="0"/>
              <a:t>with</a:t>
            </a:r>
            <a:r>
              <a:rPr lang="de-DE" sz="2000" dirty="0" smtClean="0"/>
              <a:t> ART</a:t>
            </a:r>
          </a:p>
          <a:p>
            <a:pPr marL="342900" indent="-342900">
              <a:lnSpc>
                <a:spcPct val="150000"/>
              </a:lnSpc>
              <a:buFont typeface="Arial" panose="020B0604020202020204" pitchFamily="34" charset="0"/>
              <a:buChar char="•"/>
            </a:pPr>
            <a:r>
              <a:rPr lang="de-DE" sz="2000" dirty="0" smtClean="0"/>
              <a:t>Track </a:t>
            </a:r>
            <a:r>
              <a:rPr lang="de-DE" sz="2000" dirty="0" err="1" smtClean="0"/>
              <a:t>hand</a:t>
            </a:r>
            <a:r>
              <a:rPr lang="de-DE" sz="2000" dirty="0" smtClean="0"/>
              <a:t> </a:t>
            </a:r>
            <a:r>
              <a:rPr lang="de-DE" sz="2000" dirty="0" err="1" smtClean="0"/>
              <a:t>posture</a:t>
            </a:r>
            <a:r>
              <a:rPr lang="de-DE" sz="2000" dirty="0" smtClean="0"/>
              <a:t> </a:t>
            </a:r>
            <a:r>
              <a:rPr lang="de-DE" sz="2000" dirty="0" err="1" smtClean="0"/>
              <a:t>with</a:t>
            </a:r>
            <a:r>
              <a:rPr lang="de-DE" sz="2000" dirty="0" smtClean="0"/>
              <a:t> </a:t>
            </a:r>
            <a:r>
              <a:rPr lang="de-DE" sz="2000" dirty="0" err="1" smtClean="0"/>
              <a:t>Leap</a:t>
            </a: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3. </a:t>
            </a:r>
            <a:r>
              <a:rPr lang="de-DE" b="1" dirty="0" err="1" smtClean="0">
                <a:solidFill>
                  <a:schemeClr val="bg2"/>
                </a:solidFill>
              </a:rPr>
              <a:t>Methodology</a:t>
            </a:r>
            <a:endParaRPr lang="de-DE" b="1" dirty="0">
              <a:solidFill>
                <a:schemeClr val="bg2"/>
              </a:solidFill>
            </a:endParaRPr>
          </a:p>
        </p:txBody>
      </p:sp>
    </p:spTree>
    <p:extLst>
      <p:ext uri="{BB962C8B-B14F-4D97-AF65-F5344CB8AC3E}">
        <p14:creationId xmlns:p14="http://schemas.microsoft.com/office/powerpoint/2010/main" val="4082079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a:lnSpc>
                <a:spcPct val="150000"/>
              </a:lnSpc>
            </a:pPr>
            <a:r>
              <a:rPr lang="en-US" sz="2600" b="1" dirty="0" smtClean="0">
                <a:solidFill>
                  <a:srgbClr val="568FD2"/>
                </a:solidFill>
              </a:rPr>
              <a:t>User Study: Task 2 (contd.)</a:t>
            </a:r>
          </a:p>
          <a:p>
            <a:pPr marL="342900" indent="-342900">
              <a:lnSpc>
                <a:spcPct val="150000"/>
              </a:lnSpc>
              <a:buFont typeface="Arial" panose="020B0604020202020204" pitchFamily="34" charset="0"/>
              <a:buChar char="•"/>
            </a:pPr>
            <a:r>
              <a:rPr lang="de-DE" sz="2000" dirty="0" smtClean="0"/>
              <a:t>Total </a:t>
            </a:r>
            <a:r>
              <a:rPr lang="de-DE" sz="2000" dirty="0" err="1" smtClean="0"/>
              <a:t>of</a:t>
            </a:r>
            <a:r>
              <a:rPr lang="de-DE" sz="2000" dirty="0" smtClean="0"/>
              <a:t> 12 </a:t>
            </a:r>
            <a:r>
              <a:rPr lang="de-DE" sz="2000" dirty="0" err="1" smtClean="0"/>
              <a:t>randomly</a:t>
            </a:r>
            <a:r>
              <a:rPr lang="de-DE" sz="2000" dirty="0" smtClean="0"/>
              <a:t> </a:t>
            </a:r>
            <a:r>
              <a:rPr lang="de-DE" sz="2000" dirty="0" err="1" smtClean="0"/>
              <a:t>sorted</a:t>
            </a:r>
            <a:r>
              <a:rPr lang="de-DE" sz="2000" dirty="0" smtClean="0"/>
              <a:t> </a:t>
            </a:r>
            <a:r>
              <a:rPr lang="de-DE" sz="2000" dirty="0" err="1" smtClean="0"/>
              <a:t>targets</a:t>
            </a:r>
            <a:endParaRPr lang="de-DE" sz="2000" dirty="0" smtClean="0"/>
          </a:p>
          <a:p>
            <a:pPr marL="342900" indent="-342900">
              <a:lnSpc>
                <a:spcPct val="150000"/>
              </a:lnSpc>
              <a:buFont typeface="Arial" panose="020B0604020202020204" pitchFamily="34" charset="0"/>
              <a:buChar char="•"/>
            </a:pPr>
            <a:r>
              <a:rPr lang="de-DE" sz="2000" dirty="0" err="1" smtClean="0"/>
              <a:t>Measure</a:t>
            </a:r>
            <a:r>
              <a:rPr lang="de-DE" sz="2000" dirty="0" smtClean="0"/>
              <a:t> </a:t>
            </a:r>
            <a:r>
              <a:rPr lang="de-DE" sz="2000" dirty="0" err="1" smtClean="0"/>
              <a:t>for</a:t>
            </a:r>
            <a:r>
              <a:rPr lang="de-DE" sz="2000" dirty="0" smtClean="0"/>
              <a:t> </a:t>
            </a:r>
            <a:r>
              <a:rPr lang="de-DE" sz="2000" dirty="0" err="1" smtClean="0"/>
              <a:t>performance</a:t>
            </a:r>
            <a:r>
              <a:rPr lang="de-DE" sz="2000" dirty="0" smtClean="0"/>
              <a:t>: total </a:t>
            </a:r>
            <a:r>
              <a:rPr lang="de-DE" sz="2000" dirty="0" err="1" smtClean="0"/>
              <a:t>task</a:t>
            </a:r>
            <a:r>
              <a:rPr lang="de-DE" sz="2000" dirty="0" smtClean="0"/>
              <a:t> </a:t>
            </a:r>
            <a:r>
              <a:rPr lang="de-DE" sz="2000" dirty="0" err="1" smtClean="0"/>
              <a:t>completition</a:t>
            </a:r>
            <a:r>
              <a:rPr lang="de-DE" sz="2000" dirty="0" smtClean="0"/>
              <a:t> time</a:t>
            </a:r>
          </a:p>
          <a:p>
            <a:pPr marL="342900" indent="-342900">
              <a:lnSpc>
                <a:spcPct val="150000"/>
              </a:lnSpc>
              <a:buFont typeface="Arial" panose="020B0604020202020204" pitchFamily="34" charset="0"/>
              <a:buChar char="•"/>
            </a:pPr>
            <a:r>
              <a:rPr lang="de-DE" sz="2000" dirty="0" err="1" smtClean="0"/>
              <a:t>Logged</a:t>
            </a:r>
            <a:r>
              <a:rPr lang="de-DE" sz="2000" dirty="0" smtClean="0"/>
              <a:t> Parameters: </a:t>
            </a:r>
          </a:p>
          <a:p>
            <a:pPr marL="519113" lvl="1" indent="-342900">
              <a:lnSpc>
                <a:spcPct val="150000"/>
              </a:lnSpc>
              <a:buFont typeface="Symbol" panose="05050102010706020507" pitchFamily="18" charset="2"/>
              <a:buChar char="-"/>
            </a:pPr>
            <a:r>
              <a:rPr lang="de-DE" sz="2000" dirty="0" smtClean="0"/>
              <a:t>User Rating</a:t>
            </a:r>
          </a:p>
          <a:p>
            <a:pPr marL="519113" lvl="1" indent="-342900">
              <a:lnSpc>
                <a:spcPct val="150000"/>
              </a:lnSpc>
              <a:buFont typeface="Symbol" panose="05050102010706020507" pitchFamily="18" charset="2"/>
              <a:buChar char="-"/>
            </a:pPr>
            <a:r>
              <a:rPr lang="de-DE" sz="2000" dirty="0" err="1" smtClean="0"/>
              <a:t>Comfort</a:t>
            </a:r>
            <a:r>
              <a:rPr lang="de-DE" sz="2000" dirty="0" smtClean="0"/>
              <a:t>/</a:t>
            </a:r>
            <a:r>
              <a:rPr lang="de-DE" sz="2000" dirty="0" err="1" smtClean="0"/>
              <a:t>Discomfort</a:t>
            </a:r>
            <a:r>
              <a:rPr lang="de-DE" sz="2000" dirty="0" smtClean="0"/>
              <a:t> Components</a:t>
            </a:r>
          </a:p>
          <a:p>
            <a:pPr marL="519113" lvl="1" indent="-342900">
              <a:lnSpc>
                <a:spcPct val="150000"/>
              </a:lnSpc>
              <a:buFont typeface="Symbol" panose="05050102010706020507" pitchFamily="18" charset="2"/>
              <a:buChar char="-"/>
            </a:pPr>
            <a:r>
              <a:rPr lang="de-DE" sz="2000" dirty="0" smtClean="0"/>
              <a:t>Total Task Time</a:t>
            </a:r>
          </a:p>
          <a:p>
            <a:pPr marL="519113" lvl="1" indent="-342900">
              <a:lnSpc>
                <a:spcPct val="150000"/>
              </a:lnSpc>
              <a:buFont typeface="Symbol" panose="05050102010706020507" pitchFamily="18" charset="2"/>
              <a:buChar char="-"/>
            </a:pPr>
            <a:r>
              <a:rPr lang="de-DE" sz="2000" dirty="0" err="1" smtClean="0"/>
              <a:t>Complete</a:t>
            </a:r>
            <a:r>
              <a:rPr lang="de-DE" sz="2000" dirty="0" smtClean="0"/>
              <a:t> </a:t>
            </a:r>
            <a:r>
              <a:rPr lang="de-DE" sz="2000" dirty="0" err="1" smtClean="0"/>
              <a:t>hand</a:t>
            </a:r>
            <a:endParaRPr lang="de-DE" sz="2000" dirty="0" smtClean="0"/>
          </a:p>
          <a:p>
            <a:pPr marL="342900" indent="-342900">
              <a:lnSpc>
                <a:spcPct val="150000"/>
              </a:lnSpc>
              <a:buFont typeface="Arial" panose="020B0604020202020204" pitchFamily="34" charset="0"/>
              <a:buChar char="•"/>
            </a:pP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3. </a:t>
            </a:r>
            <a:r>
              <a:rPr lang="de-DE" b="1" dirty="0" err="1" smtClean="0">
                <a:solidFill>
                  <a:schemeClr val="bg2"/>
                </a:solidFill>
              </a:rPr>
              <a:t>Methodology</a:t>
            </a:r>
            <a:endParaRPr lang="de-DE" b="1" dirty="0">
              <a:solidFill>
                <a:schemeClr val="bg2"/>
              </a:solidFill>
            </a:endParaRPr>
          </a:p>
        </p:txBody>
      </p:sp>
    </p:spTree>
    <p:extLst>
      <p:ext uri="{BB962C8B-B14F-4D97-AF65-F5344CB8AC3E}">
        <p14:creationId xmlns:p14="http://schemas.microsoft.com/office/powerpoint/2010/main" val="366338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a:lnSpc>
                <a:spcPct val="150000"/>
              </a:lnSpc>
            </a:pPr>
            <a:r>
              <a:rPr lang="en-US" sz="2600" b="1" dirty="0" smtClean="0">
                <a:solidFill>
                  <a:srgbClr val="568FD2"/>
                </a:solidFill>
              </a:rPr>
              <a:t>User Studies</a:t>
            </a:r>
          </a:p>
          <a:p>
            <a:pPr marL="342900" indent="-342900">
              <a:lnSpc>
                <a:spcPct val="150000"/>
              </a:lnSpc>
              <a:buFont typeface="Arial" panose="020B0604020202020204" pitchFamily="34" charset="0"/>
              <a:buChar char="•"/>
            </a:pPr>
            <a:r>
              <a:rPr lang="de-DE" sz="2000" dirty="0" smtClean="0"/>
              <a:t>Total </a:t>
            </a:r>
            <a:r>
              <a:rPr lang="de-DE" sz="2000" dirty="0" err="1" smtClean="0"/>
              <a:t>of</a:t>
            </a:r>
            <a:r>
              <a:rPr lang="de-DE" sz="2000" dirty="0" smtClean="0"/>
              <a:t> </a:t>
            </a:r>
            <a:r>
              <a:rPr lang="de-DE" sz="2000" dirty="0" err="1" smtClean="0"/>
              <a:t>two</a:t>
            </a:r>
            <a:r>
              <a:rPr lang="de-DE" sz="2000" dirty="0" smtClean="0"/>
              <a:t> </a:t>
            </a:r>
            <a:r>
              <a:rPr lang="de-DE" sz="2000" dirty="0" err="1" smtClean="0"/>
              <a:t>user</a:t>
            </a:r>
            <a:r>
              <a:rPr lang="de-DE" sz="2000" dirty="0" smtClean="0"/>
              <a:t> </a:t>
            </a:r>
            <a:r>
              <a:rPr lang="de-DE" sz="2000" dirty="0" err="1" smtClean="0"/>
              <a:t>studies</a:t>
            </a:r>
            <a:endParaRPr lang="de-DE" sz="2000" dirty="0" smtClean="0"/>
          </a:p>
          <a:p>
            <a:pPr marL="342900" indent="-342900">
              <a:lnSpc>
                <a:spcPct val="150000"/>
              </a:lnSpc>
              <a:buFont typeface="Arial" panose="020B0604020202020204" pitchFamily="34" charset="0"/>
              <a:buChar char="•"/>
            </a:pPr>
            <a:r>
              <a:rPr lang="de-DE" sz="2000" dirty="0" smtClean="0"/>
              <a:t>Total </a:t>
            </a:r>
            <a:r>
              <a:rPr lang="de-DE" sz="2000" dirty="0" err="1" smtClean="0"/>
              <a:t>of</a:t>
            </a:r>
            <a:r>
              <a:rPr lang="de-DE" sz="2000" dirty="0" smtClean="0"/>
              <a:t> 21 </a:t>
            </a:r>
            <a:r>
              <a:rPr lang="de-DE" sz="2000" dirty="0" err="1" smtClean="0"/>
              <a:t>participants</a:t>
            </a:r>
            <a:endParaRPr lang="de-DE" sz="2000" dirty="0" smtClean="0"/>
          </a:p>
          <a:p>
            <a:pPr marL="342900" indent="-342900">
              <a:lnSpc>
                <a:spcPct val="150000"/>
              </a:lnSpc>
              <a:buFont typeface="Arial" panose="020B0604020202020204" pitchFamily="34" charset="0"/>
              <a:buChar char="•"/>
            </a:pPr>
            <a:r>
              <a:rPr lang="de-DE" sz="2000" dirty="0" smtClean="0"/>
              <a:t>250 + 60 </a:t>
            </a:r>
            <a:r>
              <a:rPr lang="de-DE" sz="2000" dirty="0" err="1" smtClean="0"/>
              <a:t>data</a:t>
            </a:r>
            <a:r>
              <a:rPr lang="de-DE" sz="2000" dirty="0" smtClean="0"/>
              <a:t> </a:t>
            </a:r>
            <a:r>
              <a:rPr lang="de-DE" sz="2000" dirty="0" err="1" smtClean="0"/>
              <a:t>sets</a:t>
            </a:r>
            <a:r>
              <a:rPr lang="de-DE" sz="2000" dirty="0" smtClean="0"/>
              <a:t> </a:t>
            </a:r>
            <a:r>
              <a:rPr lang="de-DE" sz="2000" dirty="0" err="1" smtClean="0"/>
              <a:t>for</a:t>
            </a:r>
            <a:r>
              <a:rPr lang="de-DE" sz="2000" dirty="0" smtClean="0"/>
              <a:t> </a:t>
            </a:r>
            <a:r>
              <a:rPr lang="de-DE" sz="2000" dirty="0" err="1" smtClean="0"/>
              <a:t>tas</a:t>
            </a:r>
            <a:r>
              <a:rPr lang="de-DE" sz="2000" dirty="0" err="1" smtClean="0"/>
              <a:t>k</a:t>
            </a:r>
            <a:r>
              <a:rPr lang="de-DE" sz="2000" dirty="0" smtClean="0"/>
              <a:t> 1</a:t>
            </a:r>
          </a:p>
          <a:p>
            <a:pPr marL="342900" indent="-342900">
              <a:lnSpc>
                <a:spcPct val="150000"/>
              </a:lnSpc>
              <a:buFont typeface="Arial" panose="020B0604020202020204" pitchFamily="34" charset="0"/>
              <a:buChar char="•"/>
            </a:pPr>
            <a:r>
              <a:rPr lang="de-DE" sz="2000" dirty="0" smtClean="0"/>
              <a:t>35 </a:t>
            </a:r>
            <a:r>
              <a:rPr lang="de-DE" sz="2000" dirty="0" err="1" smtClean="0"/>
              <a:t>data</a:t>
            </a:r>
            <a:r>
              <a:rPr lang="de-DE" sz="2000" dirty="0" smtClean="0"/>
              <a:t> </a:t>
            </a:r>
            <a:r>
              <a:rPr lang="de-DE" sz="2000" dirty="0" err="1" smtClean="0"/>
              <a:t>sets</a:t>
            </a:r>
            <a:r>
              <a:rPr lang="de-DE" sz="2000" dirty="0" smtClean="0"/>
              <a:t> </a:t>
            </a:r>
            <a:r>
              <a:rPr lang="de-DE" sz="2000" dirty="0" err="1" smtClean="0"/>
              <a:t>for</a:t>
            </a:r>
            <a:r>
              <a:rPr lang="de-DE" sz="2000" dirty="0" smtClean="0"/>
              <a:t> </a:t>
            </a:r>
            <a:r>
              <a:rPr lang="de-DE" sz="2000" dirty="0" err="1" smtClean="0"/>
              <a:t>task</a:t>
            </a:r>
            <a:r>
              <a:rPr lang="de-DE" sz="2000" dirty="0" smtClean="0"/>
              <a:t> 2</a:t>
            </a:r>
          </a:p>
          <a:p>
            <a:pPr marL="342900" indent="-342900">
              <a:lnSpc>
                <a:spcPct val="150000"/>
              </a:lnSpc>
              <a:buFont typeface="Arial" panose="020B0604020202020204" pitchFamily="34" charset="0"/>
              <a:buChar char="•"/>
            </a:pP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3. </a:t>
            </a:r>
            <a:r>
              <a:rPr lang="de-DE" b="1" dirty="0" err="1" smtClean="0">
                <a:solidFill>
                  <a:schemeClr val="bg2"/>
                </a:solidFill>
              </a:rPr>
              <a:t>Methodology</a:t>
            </a:r>
            <a:endParaRPr lang="de-DE" b="1" dirty="0">
              <a:solidFill>
                <a:schemeClr val="bg2"/>
              </a:solidFill>
            </a:endParaRPr>
          </a:p>
        </p:txBody>
      </p:sp>
    </p:spTree>
    <p:extLst>
      <p:ext uri="{BB962C8B-B14F-4D97-AF65-F5344CB8AC3E}">
        <p14:creationId xmlns:p14="http://schemas.microsoft.com/office/powerpoint/2010/main" val="203077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Font typeface="+mj-lt"/>
              <a:buAutoNum type="arabicPeriod"/>
            </a:pPr>
            <a:r>
              <a:rPr lang="de-DE" sz="2200" dirty="0" err="1" smtClean="0"/>
              <a:t>Introduction</a:t>
            </a:r>
            <a:endParaRPr lang="de-DE" sz="2200" dirty="0" smtClean="0"/>
          </a:p>
          <a:p>
            <a:pPr marL="633413" lvl="1" indent="-457200">
              <a:buFont typeface="+mj-lt"/>
              <a:buAutoNum type="arabicPeriod"/>
            </a:pPr>
            <a:r>
              <a:rPr lang="de-DE" sz="2200" dirty="0" smtClean="0"/>
              <a:t>Motivation</a:t>
            </a:r>
          </a:p>
          <a:p>
            <a:pPr marL="633413" lvl="1" indent="-457200">
              <a:buFont typeface="+mj-lt"/>
              <a:buAutoNum type="arabicPeriod"/>
            </a:pPr>
            <a:r>
              <a:rPr lang="de-DE" sz="2200" dirty="0" err="1" smtClean="0"/>
              <a:t>Related</a:t>
            </a:r>
            <a:r>
              <a:rPr lang="de-DE" sz="2200" dirty="0" smtClean="0"/>
              <a:t> Work</a:t>
            </a:r>
          </a:p>
          <a:p>
            <a:pPr marL="633413" lvl="1" indent="-457200">
              <a:buFont typeface="+mj-lt"/>
              <a:buAutoNum type="arabicPeriod"/>
            </a:pPr>
            <a:r>
              <a:rPr lang="de-DE" sz="2200" dirty="0" smtClean="0"/>
              <a:t>Theorem</a:t>
            </a:r>
            <a:endParaRPr lang="de-DE" sz="2200" dirty="0"/>
          </a:p>
          <a:p>
            <a:pPr marL="457200" indent="-457200">
              <a:buFont typeface="+mj-lt"/>
              <a:buAutoNum type="arabicPeriod"/>
            </a:pPr>
            <a:r>
              <a:rPr lang="de-DE" sz="2200" dirty="0" err="1" smtClean="0"/>
              <a:t>Our</a:t>
            </a:r>
            <a:r>
              <a:rPr lang="de-DE" sz="2200" dirty="0" smtClean="0"/>
              <a:t> </a:t>
            </a:r>
            <a:r>
              <a:rPr lang="de-DE" sz="2200" dirty="0" err="1" smtClean="0"/>
              <a:t>Comfort</a:t>
            </a:r>
            <a:r>
              <a:rPr lang="de-DE" sz="2200" dirty="0"/>
              <a:t> </a:t>
            </a:r>
            <a:r>
              <a:rPr lang="de-DE" sz="2200" dirty="0" err="1" smtClean="0"/>
              <a:t>and</a:t>
            </a:r>
            <a:r>
              <a:rPr lang="de-DE" sz="2200" dirty="0" smtClean="0"/>
              <a:t> </a:t>
            </a:r>
            <a:r>
              <a:rPr lang="de-DE" sz="2200" dirty="0" err="1" smtClean="0"/>
              <a:t>Discomfort</a:t>
            </a:r>
            <a:r>
              <a:rPr lang="de-DE" sz="2200" dirty="0" smtClean="0"/>
              <a:t> </a:t>
            </a:r>
            <a:r>
              <a:rPr lang="de-DE" sz="2200" dirty="0" err="1" smtClean="0"/>
              <a:t>Metrics</a:t>
            </a:r>
            <a:endParaRPr lang="de-DE" sz="2200" dirty="0" smtClean="0"/>
          </a:p>
          <a:p>
            <a:pPr marL="633413" lvl="1" indent="-457200">
              <a:buFont typeface="+mj-lt"/>
              <a:buAutoNum type="arabicPeriod"/>
            </a:pPr>
            <a:r>
              <a:rPr lang="de-DE" sz="2200" dirty="0" smtClean="0"/>
              <a:t>Definition: </a:t>
            </a:r>
            <a:r>
              <a:rPr lang="de-DE" sz="2200" dirty="0" err="1" smtClean="0"/>
              <a:t>Comfort</a:t>
            </a:r>
            <a:r>
              <a:rPr lang="de-DE" sz="2200" dirty="0" smtClean="0"/>
              <a:t> </a:t>
            </a:r>
            <a:r>
              <a:rPr lang="de-DE" sz="2200" dirty="0" err="1" smtClean="0"/>
              <a:t>and</a:t>
            </a:r>
            <a:r>
              <a:rPr lang="de-DE" sz="2200" dirty="0" smtClean="0"/>
              <a:t> </a:t>
            </a:r>
            <a:r>
              <a:rPr lang="de-DE" sz="2200" dirty="0" err="1" smtClean="0"/>
              <a:t>Discomfort</a:t>
            </a:r>
            <a:endParaRPr lang="de-DE" sz="2200" dirty="0" smtClean="0"/>
          </a:p>
          <a:p>
            <a:pPr marL="633413" lvl="1" indent="-457200">
              <a:buFont typeface="+mj-lt"/>
              <a:buAutoNum type="arabicPeriod"/>
            </a:pPr>
            <a:r>
              <a:rPr lang="de-DE" sz="2200" dirty="0" smtClean="0"/>
              <a:t>Hand </a:t>
            </a:r>
            <a:r>
              <a:rPr lang="de-DE" sz="2200" dirty="0" err="1" smtClean="0"/>
              <a:t>Comfort</a:t>
            </a:r>
            <a:r>
              <a:rPr lang="de-DE" sz="2200" dirty="0" smtClean="0"/>
              <a:t>/</a:t>
            </a:r>
            <a:r>
              <a:rPr lang="de-DE" sz="2200" dirty="0" err="1" smtClean="0"/>
              <a:t>Discomfort</a:t>
            </a:r>
            <a:r>
              <a:rPr lang="de-DE" sz="2200" dirty="0" smtClean="0"/>
              <a:t> Components</a:t>
            </a:r>
          </a:p>
          <a:p>
            <a:pPr marL="633413" lvl="1" indent="-457200">
              <a:buFont typeface="+mj-lt"/>
              <a:buAutoNum type="arabicPeriod"/>
            </a:pPr>
            <a:r>
              <a:rPr lang="de-DE" sz="2200" dirty="0" err="1" smtClean="0"/>
              <a:t>Concrete</a:t>
            </a:r>
            <a:r>
              <a:rPr lang="de-DE" sz="2200" dirty="0" smtClean="0"/>
              <a:t> Implementation: RRP </a:t>
            </a:r>
            <a:r>
              <a:rPr lang="de-DE" sz="2200" dirty="0" err="1" smtClean="0"/>
              <a:t>Metric</a:t>
            </a:r>
            <a:r>
              <a:rPr lang="de-DE" sz="2200" dirty="0" smtClean="0"/>
              <a:t> </a:t>
            </a:r>
            <a:r>
              <a:rPr lang="de-DE" sz="2200" dirty="0" err="1" smtClean="0"/>
              <a:t>Component</a:t>
            </a:r>
            <a:endParaRPr lang="de-DE" sz="2200" dirty="0" smtClean="0"/>
          </a:p>
          <a:p>
            <a:pPr marL="633413" lvl="1" indent="-457200">
              <a:buFont typeface="+mj-lt"/>
              <a:buAutoNum type="arabicPeriod"/>
            </a:pPr>
            <a:r>
              <a:rPr lang="de-DE" sz="2200" dirty="0" smtClean="0"/>
              <a:t>Naive &amp; </a:t>
            </a:r>
            <a:r>
              <a:rPr lang="de-DE" sz="2200" dirty="0" err="1" smtClean="0"/>
              <a:t>Improved</a:t>
            </a:r>
            <a:r>
              <a:rPr lang="de-DE" sz="2200" dirty="0" smtClean="0"/>
              <a:t> </a:t>
            </a:r>
            <a:r>
              <a:rPr lang="de-DE" sz="2200" dirty="0" err="1"/>
              <a:t>M</a:t>
            </a:r>
            <a:r>
              <a:rPr lang="de-DE" sz="2200" dirty="0" err="1" smtClean="0"/>
              <a:t>etric</a:t>
            </a:r>
            <a:endParaRPr lang="de-DE" sz="2200" dirty="0" smtClean="0"/>
          </a:p>
          <a:p>
            <a:pPr marL="457200" indent="-457200">
              <a:buFont typeface="+mj-lt"/>
              <a:buAutoNum type="arabicPeriod"/>
            </a:pPr>
            <a:r>
              <a:rPr lang="de-DE" sz="2200" dirty="0" err="1" smtClean="0"/>
              <a:t>Methodology</a:t>
            </a:r>
            <a:endParaRPr lang="de-DE" sz="2200" dirty="0"/>
          </a:p>
          <a:p>
            <a:pPr marL="457200" indent="-457200">
              <a:buFont typeface="+mj-lt"/>
              <a:buAutoNum type="arabicPeriod"/>
            </a:pPr>
            <a:r>
              <a:rPr lang="de-DE" sz="2200" dirty="0" err="1" smtClean="0"/>
              <a:t>Results</a:t>
            </a:r>
            <a:r>
              <a:rPr lang="de-DE" sz="2200" dirty="0" smtClean="0"/>
              <a:t> </a:t>
            </a:r>
            <a:r>
              <a:rPr lang="de-DE" sz="2200" dirty="0" err="1" smtClean="0"/>
              <a:t>and</a:t>
            </a:r>
            <a:r>
              <a:rPr lang="de-DE" sz="2200" dirty="0" smtClean="0"/>
              <a:t> </a:t>
            </a:r>
            <a:r>
              <a:rPr lang="de-DE" sz="2200" dirty="0" err="1" smtClean="0"/>
              <a:t>Discussion</a:t>
            </a:r>
            <a:endParaRPr lang="de-DE" sz="2200" dirty="0" smtClean="0"/>
          </a:p>
          <a:p>
            <a:pPr marL="457200" indent="-457200">
              <a:buFont typeface="+mj-lt"/>
              <a:buAutoNum type="arabicPeriod"/>
            </a:pPr>
            <a:r>
              <a:rPr lang="de-DE" sz="2200" dirty="0" err="1" smtClean="0"/>
              <a:t>Conclusion</a:t>
            </a:r>
            <a:r>
              <a:rPr lang="de-DE" sz="2200" dirty="0" smtClean="0"/>
              <a:t> </a:t>
            </a:r>
            <a:r>
              <a:rPr lang="de-DE" sz="2200" dirty="0" err="1" smtClean="0"/>
              <a:t>and</a:t>
            </a:r>
            <a:r>
              <a:rPr lang="de-DE" sz="2200" dirty="0" smtClean="0"/>
              <a:t> Future Work</a:t>
            </a:r>
          </a:p>
          <a:p>
            <a:pPr marL="457200" indent="-457200">
              <a:buFont typeface="+mj-lt"/>
              <a:buAutoNum type="arabicPeriod"/>
            </a:pPr>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7" name="Fußzeilenplatzhalter 4"/>
          <p:cNvSpPr>
            <a:spLocks noGrp="1"/>
          </p:cNvSpPr>
          <p:nvPr>
            <p:ph type="ftr" sz="quarter" idx="12"/>
          </p:nvPr>
        </p:nvSpPr>
        <p:spPr/>
        <p:txBody>
          <a:bodyPr/>
          <a:lstStyle/>
          <a:p>
            <a:r>
              <a:rPr lang="de-DE" dirty="0" smtClean="0"/>
              <a:t>Jonas Mayer (TUM) | 13.07.2016 | </a:t>
            </a:r>
            <a:r>
              <a:rPr lang="en-US" dirty="0"/>
              <a:t>A Metric for Hand </a:t>
            </a:r>
            <a:r>
              <a:rPr lang="en-US" dirty="0" smtClean="0"/>
              <a:t>Comfort/Discomfort </a:t>
            </a:r>
            <a:r>
              <a:rPr lang="en-US" dirty="0"/>
              <a:t>Evaluation</a:t>
            </a:r>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sz="3000" b="1" dirty="0" smtClean="0">
                <a:solidFill>
                  <a:schemeClr val="bg2"/>
                </a:solidFill>
              </a:rPr>
              <a:t>Outline</a:t>
            </a:r>
            <a:endParaRPr lang="de-DE" sz="3000" b="1" dirty="0">
              <a:solidFill>
                <a:schemeClr val="bg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346216" cy="4699572"/>
          </a:xfrm>
        </p:spPr>
        <p:txBody>
          <a:bodyPr/>
          <a:lstStyle/>
          <a:p>
            <a:pPr>
              <a:lnSpc>
                <a:spcPct val="150000"/>
              </a:lnSpc>
            </a:pPr>
            <a:r>
              <a:rPr lang="en-US" sz="2600" b="1" dirty="0" smtClean="0">
                <a:solidFill>
                  <a:srgbClr val="568FD2"/>
                </a:solidFill>
              </a:rPr>
              <a:t>Improving the metric</a:t>
            </a:r>
          </a:p>
          <a:p>
            <a:pPr marL="342900" indent="-342900">
              <a:lnSpc>
                <a:spcPct val="150000"/>
              </a:lnSpc>
              <a:buFont typeface="Arial" panose="020B0604020202020204" pitchFamily="34" charset="0"/>
              <a:buChar char="•"/>
            </a:pPr>
            <a:r>
              <a:rPr lang="de-DE" sz="2000" dirty="0" smtClean="0"/>
              <a:t>Problem: </a:t>
            </a:r>
            <a:r>
              <a:rPr lang="de-DE" sz="2000" dirty="0" err="1" smtClean="0"/>
              <a:t>finding</a:t>
            </a:r>
            <a:r>
              <a:rPr lang="de-DE" sz="2000" dirty="0" smtClean="0"/>
              <a:t> 17 </a:t>
            </a:r>
            <a:r>
              <a:rPr lang="de-DE" sz="2000" dirty="0" err="1" smtClean="0"/>
              <a:t>coeffitients</a:t>
            </a:r>
            <a:r>
              <a:rPr lang="de-DE" sz="2000" dirty="0" smtClean="0"/>
              <a:t>, </a:t>
            </a:r>
            <a:r>
              <a:rPr lang="de-DE" sz="2000" dirty="0" err="1" smtClean="0"/>
              <a:t>that</a:t>
            </a:r>
            <a:r>
              <a:rPr lang="de-DE" sz="2000" dirty="0" smtClean="0"/>
              <a:t> </a:t>
            </a:r>
            <a:r>
              <a:rPr lang="de-DE" sz="2000" dirty="0" err="1" smtClean="0"/>
              <a:t>minimize</a:t>
            </a:r>
            <a:r>
              <a:rPr lang="de-DE" sz="2000" dirty="0" smtClean="0"/>
              <a:t> </a:t>
            </a:r>
            <a:r>
              <a:rPr lang="de-DE" sz="2000" dirty="0" err="1" smtClean="0"/>
              <a:t>the</a:t>
            </a:r>
            <a:r>
              <a:rPr lang="de-DE" sz="2000" dirty="0" smtClean="0"/>
              <a:t> </a:t>
            </a:r>
            <a:r>
              <a:rPr lang="de-DE" sz="2000" dirty="0" err="1" smtClean="0"/>
              <a:t>standard</a:t>
            </a:r>
            <a:r>
              <a:rPr lang="de-DE" sz="2000" dirty="0" smtClean="0"/>
              <a:t> </a:t>
            </a:r>
            <a:r>
              <a:rPr lang="de-DE" sz="2000" dirty="0" err="1" smtClean="0"/>
              <a:t>error</a:t>
            </a:r>
            <a:endParaRPr lang="de-DE" sz="2000" dirty="0" smtClean="0"/>
          </a:p>
          <a:p>
            <a:pPr marL="342900" indent="-342900">
              <a:lnSpc>
                <a:spcPct val="150000"/>
              </a:lnSpc>
              <a:buFont typeface="Arial" panose="020B0604020202020204" pitchFamily="34" charset="0"/>
              <a:buChar char="•"/>
            </a:pPr>
            <a:r>
              <a:rPr lang="de-DE" sz="2000" dirty="0" err="1" smtClean="0"/>
              <a:t>Use</a:t>
            </a:r>
            <a:r>
              <a:rPr lang="de-DE" sz="2000" dirty="0" smtClean="0"/>
              <a:t> least </a:t>
            </a:r>
            <a:r>
              <a:rPr lang="de-DE" sz="2000" dirty="0" err="1" smtClean="0"/>
              <a:t>squares</a:t>
            </a:r>
            <a:r>
              <a:rPr lang="de-DE" sz="2000" dirty="0" smtClean="0"/>
              <a:t> </a:t>
            </a:r>
            <a:r>
              <a:rPr lang="de-DE" sz="2000" dirty="0" err="1" smtClean="0"/>
              <a:t>algorithm</a:t>
            </a:r>
            <a:r>
              <a:rPr lang="de-DE" sz="2000" dirty="0" smtClean="0"/>
              <a:t> </a:t>
            </a:r>
            <a:r>
              <a:rPr lang="de-DE" sz="2000" dirty="0" err="1" smtClean="0"/>
              <a:t>to</a:t>
            </a:r>
            <a:r>
              <a:rPr lang="de-DE" sz="2000" dirty="0" smtClean="0"/>
              <a:t> find optimal </a:t>
            </a:r>
            <a:r>
              <a:rPr lang="de-DE" sz="2000" dirty="0" err="1" smtClean="0"/>
              <a:t>coefficients</a:t>
            </a:r>
            <a:r>
              <a:rPr lang="de-DE" sz="2000" dirty="0" smtClean="0"/>
              <a:t> </a:t>
            </a:r>
            <a:r>
              <a:rPr lang="de-DE" sz="2000" dirty="0" err="1" smtClean="0"/>
              <a:t>for</a:t>
            </a:r>
            <a:r>
              <a:rPr lang="de-DE" sz="2000" dirty="0" smtClean="0"/>
              <a:t> </a:t>
            </a:r>
            <a:r>
              <a:rPr lang="de-DE" sz="2000" dirty="0" err="1" smtClean="0"/>
              <a:t>the</a:t>
            </a:r>
            <a:r>
              <a:rPr lang="de-DE" sz="2000" dirty="0" smtClean="0"/>
              <a:t> 250 </a:t>
            </a:r>
            <a:r>
              <a:rPr lang="de-DE" sz="2000" dirty="0" err="1" smtClean="0"/>
              <a:t>datasets</a:t>
            </a:r>
            <a:endParaRPr lang="de-DE" sz="2000" dirty="0" smtClean="0"/>
          </a:p>
          <a:p>
            <a:pPr marL="342900" indent="-342900">
              <a:lnSpc>
                <a:spcPct val="150000"/>
              </a:lnSpc>
              <a:buFont typeface="Arial" panose="020B0604020202020204" pitchFamily="34" charset="0"/>
              <a:buChar char="•"/>
            </a:pPr>
            <a:endParaRPr lang="de-DE" sz="2000" dirty="0" smtClean="0"/>
          </a:p>
          <a:p>
            <a:pPr marL="342900" indent="-342900">
              <a:lnSpc>
                <a:spcPct val="150000"/>
              </a:lnSpc>
              <a:buFont typeface="Arial" panose="020B0604020202020204" pitchFamily="34" charset="0"/>
              <a:buChar char="•"/>
            </a:pP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3. </a:t>
            </a:r>
            <a:r>
              <a:rPr lang="de-DE" b="1" dirty="0" err="1" smtClean="0">
                <a:solidFill>
                  <a:schemeClr val="bg2"/>
                </a:solidFill>
              </a:rPr>
              <a:t>Methodology</a:t>
            </a:r>
            <a:endParaRPr lang="de-DE" b="1" dirty="0">
              <a:solidFill>
                <a:schemeClr val="bg2"/>
              </a:solidFill>
            </a:endParaRPr>
          </a:p>
        </p:txBody>
      </p:sp>
    </p:spTree>
    <p:extLst>
      <p:ext uri="{BB962C8B-B14F-4D97-AF65-F5344CB8AC3E}">
        <p14:creationId xmlns:p14="http://schemas.microsoft.com/office/powerpoint/2010/main" val="1240525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de-DE" sz="2600" b="1" dirty="0" smtClean="0">
                <a:solidFill>
                  <a:srgbClr val="568FD2"/>
                </a:solidFill>
              </a:rPr>
              <a:t>Training Data: </a:t>
            </a:r>
            <a:r>
              <a:rPr lang="de-DE" sz="2600" b="1" dirty="0" err="1" smtClean="0">
                <a:solidFill>
                  <a:srgbClr val="568FD2"/>
                </a:solidFill>
              </a:rPr>
              <a:t>Improved</a:t>
            </a:r>
            <a:r>
              <a:rPr lang="de-DE" sz="2600" b="1" dirty="0" smtClean="0">
                <a:solidFill>
                  <a:srgbClr val="568FD2"/>
                </a:solidFill>
              </a:rPr>
              <a:t> </a:t>
            </a:r>
            <a:r>
              <a:rPr lang="de-DE" sz="2600" b="1" dirty="0" err="1" smtClean="0">
                <a:solidFill>
                  <a:srgbClr val="568FD2"/>
                </a:solidFill>
              </a:rPr>
              <a:t>Metric</a:t>
            </a:r>
            <a:r>
              <a:rPr lang="de-DE" sz="2600" b="1" dirty="0" smtClean="0">
                <a:solidFill>
                  <a:srgbClr val="568FD2"/>
                </a:solidFill>
              </a:rPr>
              <a:t> </a:t>
            </a:r>
            <a:r>
              <a:rPr lang="de-DE" sz="2600" b="1" dirty="0" err="1" smtClean="0">
                <a:solidFill>
                  <a:srgbClr val="568FD2"/>
                </a:solidFill>
              </a:rPr>
              <a:t>and</a:t>
            </a:r>
            <a:r>
              <a:rPr lang="de-DE" sz="2600" b="1" dirty="0" smtClean="0">
                <a:solidFill>
                  <a:srgbClr val="568FD2"/>
                </a:solidFill>
              </a:rPr>
              <a:t> User Rating</a:t>
            </a:r>
          </a:p>
          <a:p>
            <a:pPr marL="342900" indent="-342900">
              <a:lnSpc>
                <a:spcPct val="150000"/>
              </a:lnSpc>
              <a:buFont typeface="Arial" panose="020B0604020202020204" pitchFamily="34" charset="0"/>
              <a:buChar char="•"/>
            </a:pPr>
            <a:r>
              <a:rPr lang="de-DE" sz="2000" dirty="0" smtClean="0"/>
              <a:t>Pearson </a:t>
            </a:r>
            <a:r>
              <a:rPr lang="de-DE" sz="2000" dirty="0" err="1" smtClean="0"/>
              <a:t>Correlation</a:t>
            </a:r>
            <a:r>
              <a:rPr lang="de-DE" sz="2000" dirty="0" smtClean="0"/>
              <a:t>: </a:t>
            </a:r>
            <a:r>
              <a:rPr lang="de-DE" sz="2000" dirty="0"/>
              <a:t>-</a:t>
            </a:r>
            <a:r>
              <a:rPr lang="de-DE" sz="2000" dirty="0" smtClean="0"/>
              <a:t>0.6453242</a:t>
            </a:r>
          </a:p>
          <a:p>
            <a:pPr marL="342900" indent="-342900">
              <a:lnSpc>
                <a:spcPct val="150000"/>
              </a:lnSpc>
              <a:buFont typeface="Arial" panose="020B0604020202020204" pitchFamily="34" charset="0"/>
              <a:buChar char="•"/>
            </a:pPr>
            <a:r>
              <a:rPr lang="de-DE" sz="2000" dirty="0" smtClean="0"/>
              <a:t>p-</a:t>
            </a:r>
            <a:r>
              <a:rPr lang="de-DE" sz="2000" dirty="0" err="1" smtClean="0"/>
              <a:t>value</a:t>
            </a:r>
            <a:r>
              <a:rPr lang="de-DE" sz="2000" dirty="0"/>
              <a:t>: &lt; </a:t>
            </a:r>
            <a:r>
              <a:rPr lang="de-DE" sz="2000" dirty="0" smtClean="0"/>
              <a:t>2.2e-16</a:t>
            </a:r>
          </a:p>
          <a:p>
            <a:pPr marL="342900" indent="-342900">
              <a:lnSpc>
                <a:spcPct val="150000"/>
              </a:lnSpc>
              <a:buFont typeface="Arial" panose="020B0604020202020204" pitchFamily="34" charset="0"/>
              <a:buChar char="•"/>
            </a:pPr>
            <a:r>
              <a:rPr lang="de-DE" sz="2000" dirty="0" smtClean="0"/>
              <a:t>Not </a:t>
            </a:r>
            <a:r>
              <a:rPr lang="de-DE" sz="2000" dirty="0" err="1" smtClean="0"/>
              <a:t>perfect</a:t>
            </a:r>
            <a:r>
              <a:rPr lang="de-DE" sz="2000" dirty="0" smtClean="0"/>
              <a:t>:</a:t>
            </a:r>
          </a:p>
          <a:p>
            <a:pPr marL="519113" lvl="1" indent="-342900">
              <a:lnSpc>
                <a:spcPct val="150000"/>
              </a:lnSpc>
              <a:buFont typeface="Symbol" panose="05050102010706020507" pitchFamily="18" charset="2"/>
              <a:buChar char="-"/>
            </a:pPr>
            <a:r>
              <a:rPr lang="de-DE" sz="2000" dirty="0" err="1" smtClean="0"/>
              <a:t>Anatomical</a:t>
            </a:r>
            <a:r>
              <a:rPr lang="de-DE" sz="2000" dirty="0" smtClean="0"/>
              <a:t> </a:t>
            </a:r>
            <a:r>
              <a:rPr lang="de-DE" sz="2000" dirty="0" err="1" smtClean="0"/>
              <a:t>and</a:t>
            </a:r>
            <a:r>
              <a:rPr lang="de-DE" sz="2000" dirty="0" smtClean="0"/>
              <a:t> </a:t>
            </a:r>
            <a:r>
              <a:rPr lang="de-DE" sz="2000" dirty="0" err="1" smtClean="0"/>
              <a:t>psychological</a:t>
            </a:r>
            <a:r>
              <a:rPr lang="de-DE" sz="2000" dirty="0" smtClean="0"/>
              <a:t> </a:t>
            </a:r>
            <a:r>
              <a:rPr lang="de-DE" sz="2000" dirty="0" err="1" smtClean="0"/>
              <a:t>differences</a:t>
            </a:r>
            <a:endParaRPr lang="de-DE" sz="2000" dirty="0" smtClean="0"/>
          </a:p>
          <a:p>
            <a:pPr marL="519113" lvl="1" indent="-342900">
              <a:lnSpc>
                <a:spcPct val="150000"/>
              </a:lnSpc>
              <a:buFont typeface="Symbol" panose="05050102010706020507" pitchFamily="18" charset="2"/>
              <a:buChar char="-"/>
            </a:pPr>
            <a:r>
              <a:rPr lang="de-DE" sz="2000" dirty="0" smtClean="0"/>
              <a:t>Short </a:t>
            </a:r>
            <a:r>
              <a:rPr lang="de-DE" sz="2000" dirty="0" err="1" smtClean="0"/>
              <a:t>term</a:t>
            </a:r>
            <a:r>
              <a:rPr lang="de-DE" sz="2000" dirty="0" smtClean="0"/>
              <a:t> </a:t>
            </a:r>
            <a:r>
              <a:rPr lang="de-DE" sz="2000" dirty="0" err="1" smtClean="0"/>
              <a:t>effects</a:t>
            </a:r>
            <a:r>
              <a:rPr lang="de-DE" sz="2000" dirty="0" smtClean="0"/>
              <a:t> </a:t>
            </a:r>
            <a:r>
              <a:rPr lang="de-DE" sz="2000" dirty="0" err="1" smtClean="0"/>
              <a:t>only</a:t>
            </a:r>
            <a:endParaRPr lang="de-DE" sz="2000" dirty="0"/>
          </a:p>
          <a:p>
            <a:pPr marL="519113" lvl="1" indent="-342900">
              <a:lnSpc>
                <a:spcPct val="150000"/>
              </a:lnSpc>
              <a:buFont typeface="Symbol" panose="05050102010706020507" pitchFamily="18" charset="2"/>
              <a:buChar char="-"/>
            </a:pPr>
            <a:r>
              <a:rPr lang="de-DE" sz="2000" dirty="0" err="1" smtClean="0"/>
              <a:t>Few</a:t>
            </a:r>
            <a:r>
              <a:rPr lang="de-DE" sz="2000" dirty="0" smtClean="0"/>
              <a:t> </a:t>
            </a:r>
            <a:r>
              <a:rPr lang="de-DE" sz="2000" dirty="0" err="1" smtClean="0"/>
              <a:t>discrete</a:t>
            </a:r>
            <a:r>
              <a:rPr lang="de-DE" sz="2000" dirty="0" smtClean="0"/>
              <a:t> </a:t>
            </a:r>
            <a:r>
              <a:rPr lang="de-DE" sz="2000" dirty="0" err="1" smtClean="0"/>
              <a:t>steps</a:t>
            </a:r>
            <a:endParaRPr lang="de-DE" sz="2000" dirty="0"/>
          </a:p>
          <a:p>
            <a:pPr marL="342900" indent="-342900">
              <a:lnSpc>
                <a:spcPct val="150000"/>
              </a:lnSpc>
              <a:buFont typeface="Arial" panose="020B0604020202020204" pitchFamily="34" charset="0"/>
              <a:buChar char="•"/>
            </a:pP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4. </a:t>
            </a:r>
            <a:r>
              <a:rPr lang="de-DE" b="1" dirty="0" err="1" smtClean="0">
                <a:solidFill>
                  <a:schemeClr val="bg2"/>
                </a:solidFill>
              </a:rPr>
              <a:t>Results</a:t>
            </a:r>
            <a:r>
              <a:rPr lang="de-DE" b="1" dirty="0" smtClean="0">
                <a:solidFill>
                  <a:schemeClr val="bg2"/>
                </a:solidFill>
              </a:rPr>
              <a:t> </a:t>
            </a:r>
            <a:r>
              <a:rPr lang="de-DE" b="1" dirty="0" err="1" smtClean="0">
                <a:solidFill>
                  <a:schemeClr val="bg2"/>
                </a:solidFill>
              </a:rPr>
              <a:t>and</a:t>
            </a:r>
            <a:r>
              <a:rPr lang="de-DE" b="1" dirty="0" smtClean="0">
                <a:solidFill>
                  <a:schemeClr val="bg2"/>
                </a:solidFill>
              </a:rPr>
              <a:t> </a:t>
            </a:r>
            <a:r>
              <a:rPr lang="de-DE" b="1" dirty="0" err="1" smtClean="0">
                <a:solidFill>
                  <a:schemeClr val="bg2"/>
                </a:solidFill>
              </a:rPr>
              <a:t>Discussion</a:t>
            </a:r>
            <a:endParaRPr lang="de-DE" b="1" dirty="0">
              <a:solidFill>
                <a:schemeClr val="bg2"/>
              </a:solidFill>
            </a:endParaRPr>
          </a:p>
        </p:txBody>
      </p:sp>
    </p:spTree>
    <p:extLst>
      <p:ext uri="{BB962C8B-B14F-4D97-AF65-F5344CB8AC3E}">
        <p14:creationId xmlns:p14="http://schemas.microsoft.com/office/powerpoint/2010/main" val="3431119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de-DE" sz="2600" b="1" dirty="0" smtClean="0">
                <a:solidFill>
                  <a:srgbClr val="568FD2"/>
                </a:solidFill>
              </a:rPr>
              <a:t>Test Data: </a:t>
            </a:r>
            <a:r>
              <a:rPr lang="de-DE" sz="2600" b="1" dirty="0" err="1" smtClean="0">
                <a:solidFill>
                  <a:srgbClr val="568FD2"/>
                </a:solidFill>
              </a:rPr>
              <a:t>Improved</a:t>
            </a:r>
            <a:r>
              <a:rPr lang="de-DE" sz="2600" b="1" dirty="0" smtClean="0">
                <a:solidFill>
                  <a:srgbClr val="568FD2"/>
                </a:solidFill>
              </a:rPr>
              <a:t> </a:t>
            </a:r>
            <a:r>
              <a:rPr lang="de-DE" sz="2600" b="1" dirty="0" err="1" smtClean="0">
                <a:solidFill>
                  <a:srgbClr val="568FD2"/>
                </a:solidFill>
              </a:rPr>
              <a:t>Metric</a:t>
            </a:r>
            <a:r>
              <a:rPr lang="de-DE" sz="2600" b="1" dirty="0" smtClean="0">
                <a:solidFill>
                  <a:srgbClr val="568FD2"/>
                </a:solidFill>
              </a:rPr>
              <a:t> </a:t>
            </a:r>
            <a:r>
              <a:rPr lang="de-DE" sz="2600" b="1" dirty="0" err="1" smtClean="0">
                <a:solidFill>
                  <a:srgbClr val="568FD2"/>
                </a:solidFill>
              </a:rPr>
              <a:t>and</a:t>
            </a:r>
            <a:r>
              <a:rPr lang="de-DE" sz="2600" b="1" dirty="0" smtClean="0">
                <a:solidFill>
                  <a:srgbClr val="568FD2"/>
                </a:solidFill>
              </a:rPr>
              <a:t> User Rating</a:t>
            </a:r>
          </a:p>
          <a:p>
            <a:pPr marL="342900" indent="-342900">
              <a:lnSpc>
                <a:spcPct val="150000"/>
              </a:lnSpc>
              <a:buFont typeface="Arial" panose="020B0604020202020204" pitchFamily="34" charset="0"/>
              <a:buChar char="•"/>
            </a:pPr>
            <a:r>
              <a:rPr lang="en-US" sz="2000" dirty="0"/>
              <a:t>Pearson Correlation: -</a:t>
            </a:r>
            <a:r>
              <a:rPr lang="en-US" sz="2000" dirty="0" smtClean="0"/>
              <a:t>0.748993</a:t>
            </a:r>
          </a:p>
          <a:p>
            <a:pPr marL="342900" indent="-342900">
              <a:lnSpc>
                <a:spcPct val="150000"/>
              </a:lnSpc>
              <a:buFont typeface="Arial" panose="020B0604020202020204" pitchFamily="34" charset="0"/>
              <a:buChar char="•"/>
            </a:pPr>
            <a:r>
              <a:rPr lang="en-US" sz="2000" dirty="0" smtClean="0"/>
              <a:t>p-value</a:t>
            </a:r>
            <a:r>
              <a:rPr lang="en-US" sz="2000" dirty="0"/>
              <a:t>: </a:t>
            </a:r>
            <a:r>
              <a:rPr lang="en-US" sz="2000" dirty="0" smtClean="0"/>
              <a:t>5.89e-12</a:t>
            </a:r>
          </a:p>
          <a:p>
            <a:pPr marL="342900" indent="-342900">
              <a:lnSpc>
                <a:spcPct val="150000"/>
              </a:lnSpc>
              <a:buFont typeface="Arial" panose="020B0604020202020204" pitchFamily="34" charset="0"/>
              <a:buChar char="•"/>
            </a:pPr>
            <a:r>
              <a:rPr lang="de-DE" sz="2000" dirty="0" err="1" smtClean="0"/>
              <a:t>Reasonable</a:t>
            </a:r>
            <a:r>
              <a:rPr lang="de-DE" sz="2000" dirty="0" smtClean="0"/>
              <a:t> </a:t>
            </a:r>
            <a:r>
              <a:rPr lang="de-DE" sz="2000" dirty="0" err="1" smtClean="0"/>
              <a:t>correlation</a:t>
            </a:r>
            <a:endParaRPr lang="de-DE" sz="2000" dirty="0" smtClean="0"/>
          </a:p>
          <a:p>
            <a:pPr marL="519113" lvl="1" indent="-342900">
              <a:lnSpc>
                <a:spcPct val="150000"/>
              </a:lnSpc>
              <a:buFont typeface="Arial" panose="020B0604020202020204" pitchFamily="34" charset="0"/>
              <a:buChar char="→"/>
            </a:pPr>
            <a:r>
              <a:rPr lang="de-DE" sz="2000" dirty="0" err="1" smtClean="0"/>
              <a:t>Improved</a:t>
            </a:r>
            <a:r>
              <a:rPr lang="de-DE" sz="2000" dirty="0" smtClean="0"/>
              <a:t> </a:t>
            </a:r>
            <a:r>
              <a:rPr lang="de-DE" sz="2000" dirty="0" err="1" smtClean="0"/>
              <a:t>metric</a:t>
            </a:r>
            <a:r>
              <a:rPr lang="de-DE" sz="2000" dirty="0" smtClean="0"/>
              <a:t> </a:t>
            </a:r>
            <a:r>
              <a:rPr lang="de-DE" sz="2000" dirty="0" err="1" smtClean="0"/>
              <a:t>is</a:t>
            </a:r>
            <a:r>
              <a:rPr lang="de-DE" sz="2000" dirty="0" smtClean="0"/>
              <a:t> </a:t>
            </a:r>
            <a:r>
              <a:rPr lang="de-DE" sz="2000" dirty="0" err="1" smtClean="0"/>
              <a:t>good</a:t>
            </a:r>
            <a:r>
              <a:rPr lang="de-DE" sz="2000" dirty="0" smtClean="0"/>
              <a:t> </a:t>
            </a:r>
            <a:r>
              <a:rPr lang="de-DE" sz="2000" dirty="0" err="1" smtClean="0"/>
              <a:t>extrapolation</a:t>
            </a:r>
            <a:r>
              <a:rPr lang="de-DE" sz="2000" dirty="0" smtClean="0"/>
              <a:t> </a:t>
            </a:r>
            <a:r>
              <a:rPr lang="de-DE" sz="2000" dirty="0" err="1" smtClean="0"/>
              <a:t>of</a:t>
            </a:r>
            <a:r>
              <a:rPr lang="de-DE" sz="2000" dirty="0" smtClean="0"/>
              <a:t> </a:t>
            </a:r>
            <a:r>
              <a:rPr lang="de-DE" sz="2000" dirty="0" err="1" smtClean="0"/>
              <a:t>training</a:t>
            </a:r>
            <a:r>
              <a:rPr lang="de-DE" sz="2000" dirty="0" smtClean="0"/>
              <a:t> </a:t>
            </a:r>
            <a:r>
              <a:rPr lang="de-DE" sz="2000" dirty="0" err="1" smtClean="0"/>
              <a:t>data</a:t>
            </a:r>
            <a:endParaRPr lang="de-DE" sz="2000" dirty="0" smtClean="0"/>
          </a:p>
          <a:p>
            <a:pPr marL="519113" lvl="1" indent="-342900">
              <a:lnSpc>
                <a:spcPct val="150000"/>
              </a:lnSpc>
              <a:buFont typeface="Arial" panose="020B0604020202020204" pitchFamily="34" charset="0"/>
              <a:buChar char="•"/>
            </a:pP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4. </a:t>
            </a:r>
            <a:r>
              <a:rPr lang="de-DE" b="1" dirty="0" err="1" smtClean="0">
                <a:solidFill>
                  <a:schemeClr val="bg2"/>
                </a:solidFill>
              </a:rPr>
              <a:t>Results</a:t>
            </a:r>
            <a:r>
              <a:rPr lang="de-DE" b="1" dirty="0" smtClean="0">
                <a:solidFill>
                  <a:schemeClr val="bg2"/>
                </a:solidFill>
              </a:rPr>
              <a:t> </a:t>
            </a:r>
            <a:r>
              <a:rPr lang="de-DE" b="1" dirty="0" err="1" smtClean="0">
                <a:solidFill>
                  <a:schemeClr val="bg2"/>
                </a:solidFill>
              </a:rPr>
              <a:t>and</a:t>
            </a:r>
            <a:r>
              <a:rPr lang="de-DE" b="1" dirty="0" smtClean="0">
                <a:solidFill>
                  <a:schemeClr val="bg2"/>
                </a:solidFill>
              </a:rPr>
              <a:t> </a:t>
            </a:r>
            <a:r>
              <a:rPr lang="de-DE" b="1" dirty="0" err="1" smtClean="0">
                <a:solidFill>
                  <a:schemeClr val="bg2"/>
                </a:solidFill>
              </a:rPr>
              <a:t>Discussion</a:t>
            </a:r>
            <a:endParaRPr lang="de-DE" b="1" dirty="0">
              <a:solidFill>
                <a:schemeClr val="bg2"/>
              </a:solidFill>
            </a:endParaRPr>
          </a:p>
        </p:txBody>
      </p:sp>
    </p:spTree>
    <p:extLst>
      <p:ext uri="{BB962C8B-B14F-4D97-AF65-F5344CB8AC3E}">
        <p14:creationId xmlns:p14="http://schemas.microsoft.com/office/powerpoint/2010/main" val="251542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de-DE" sz="2600" b="1" dirty="0" smtClean="0">
                <a:solidFill>
                  <a:srgbClr val="568FD2"/>
                </a:solidFill>
              </a:rPr>
              <a:t>Test Data: Naive </a:t>
            </a:r>
            <a:r>
              <a:rPr lang="de-DE" sz="2600" b="1" dirty="0" err="1" smtClean="0">
                <a:solidFill>
                  <a:srgbClr val="568FD2"/>
                </a:solidFill>
              </a:rPr>
              <a:t>Metric</a:t>
            </a:r>
            <a:r>
              <a:rPr lang="de-DE" sz="2600" b="1" dirty="0" smtClean="0">
                <a:solidFill>
                  <a:srgbClr val="568FD2"/>
                </a:solidFill>
              </a:rPr>
              <a:t> </a:t>
            </a:r>
            <a:r>
              <a:rPr lang="de-DE" sz="2600" b="1" dirty="0" err="1" smtClean="0">
                <a:solidFill>
                  <a:srgbClr val="568FD2"/>
                </a:solidFill>
              </a:rPr>
              <a:t>and</a:t>
            </a:r>
            <a:r>
              <a:rPr lang="de-DE" sz="2600" b="1" dirty="0" smtClean="0">
                <a:solidFill>
                  <a:srgbClr val="568FD2"/>
                </a:solidFill>
              </a:rPr>
              <a:t> User Rating</a:t>
            </a:r>
          </a:p>
          <a:p>
            <a:pPr marL="342900" indent="-342900">
              <a:lnSpc>
                <a:spcPct val="150000"/>
              </a:lnSpc>
              <a:buFont typeface="Arial" panose="020B0604020202020204" pitchFamily="34" charset="0"/>
              <a:buChar char="•"/>
            </a:pPr>
            <a:r>
              <a:rPr lang="en-US" sz="2000" dirty="0"/>
              <a:t>Pearson Correlation: -</a:t>
            </a:r>
            <a:r>
              <a:rPr lang="en-US" sz="2000" dirty="0" smtClean="0"/>
              <a:t>0.6651999</a:t>
            </a:r>
          </a:p>
          <a:p>
            <a:pPr marL="342900" indent="-342900">
              <a:lnSpc>
                <a:spcPct val="150000"/>
              </a:lnSpc>
              <a:buFont typeface="Arial" panose="020B0604020202020204" pitchFamily="34" charset="0"/>
              <a:buChar char="•"/>
            </a:pPr>
            <a:r>
              <a:rPr lang="en-US" sz="2000" dirty="0" smtClean="0"/>
              <a:t>p-value</a:t>
            </a:r>
            <a:r>
              <a:rPr lang="en-US" sz="2000" dirty="0"/>
              <a:t>: </a:t>
            </a:r>
            <a:r>
              <a:rPr lang="en-US" sz="2000" dirty="0" smtClean="0"/>
              <a:t>6.73e-9</a:t>
            </a:r>
            <a:endParaRPr lang="de-DE" sz="2000" dirty="0" smtClean="0"/>
          </a:p>
          <a:p>
            <a:pPr marL="342900" indent="-342900">
              <a:lnSpc>
                <a:spcPct val="150000"/>
              </a:lnSpc>
              <a:buFont typeface="Arial" panose="020B0604020202020204" pitchFamily="34" charset="0"/>
              <a:buChar char="•"/>
            </a:pPr>
            <a:r>
              <a:rPr lang="de-DE" sz="2000" dirty="0" err="1" smtClean="0"/>
              <a:t>No</a:t>
            </a:r>
            <a:r>
              <a:rPr lang="de-DE" sz="2000" dirty="0" smtClean="0"/>
              <a:t> </a:t>
            </a:r>
            <a:r>
              <a:rPr lang="de-DE" sz="2000" dirty="0" err="1" smtClean="0"/>
              <a:t>big</a:t>
            </a:r>
            <a:r>
              <a:rPr lang="de-DE" sz="2000" dirty="0" smtClean="0"/>
              <a:t> </a:t>
            </a:r>
            <a:r>
              <a:rPr lang="de-DE" sz="2000" dirty="0" err="1" smtClean="0"/>
              <a:t>difference</a:t>
            </a:r>
            <a:r>
              <a:rPr lang="de-DE" sz="2000" dirty="0" smtClean="0"/>
              <a:t> on </a:t>
            </a:r>
            <a:r>
              <a:rPr lang="de-DE" sz="2000" dirty="0" err="1" smtClean="0"/>
              <a:t>first</a:t>
            </a:r>
            <a:r>
              <a:rPr lang="de-DE" sz="2000" dirty="0" smtClean="0"/>
              <a:t> </a:t>
            </a:r>
            <a:r>
              <a:rPr lang="de-DE" sz="2000" dirty="0" err="1" smtClean="0"/>
              <a:t>sight</a:t>
            </a:r>
            <a:endParaRPr lang="de-DE" sz="2000" dirty="0" smtClean="0"/>
          </a:p>
          <a:p>
            <a:pPr marL="342900" indent="-342900">
              <a:lnSpc>
                <a:spcPct val="150000"/>
              </a:lnSpc>
              <a:buFont typeface="Arial" panose="020B0604020202020204" pitchFamily="34" charset="0"/>
              <a:buChar char="•"/>
            </a:pPr>
            <a:r>
              <a:rPr lang="de-DE" sz="2000" dirty="0" err="1" smtClean="0"/>
              <a:t>However</a:t>
            </a:r>
            <a:r>
              <a:rPr lang="de-DE" sz="2000" dirty="0" smtClean="0"/>
              <a:t>, </a:t>
            </a:r>
            <a:r>
              <a:rPr lang="de-DE" sz="2000" dirty="0" err="1" smtClean="0"/>
              <a:t>standard</a:t>
            </a:r>
            <a:r>
              <a:rPr lang="de-DE" sz="2000" dirty="0" smtClean="0"/>
              <a:t> </a:t>
            </a:r>
            <a:r>
              <a:rPr lang="de-DE" sz="2000" dirty="0" err="1" smtClean="0"/>
              <a:t>error</a:t>
            </a:r>
            <a:r>
              <a:rPr lang="de-DE" sz="2000" dirty="0" smtClean="0"/>
              <a:t> </a:t>
            </a:r>
            <a:r>
              <a:rPr lang="de-DE" sz="2000" dirty="0" err="1" smtClean="0"/>
              <a:t>is</a:t>
            </a:r>
            <a:r>
              <a:rPr lang="de-DE" sz="2000" dirty="0" smtClean="0"/>
              <a:t> </a:t>
            </a:r>
            <a:r>
              <a:rPr lang="de-DE" sz="2000" dirty="0" err="1" smtClean="0"/>
              <a:t>smaller</a:t>
            </a:r>
            <a:r>
              <a:rPr lang="de-DE" sz="2000" dirty="0" smtClean="0"/>
              <a:t>, </a:t>
            </a:r>
            <a:r>
              <a:rPr lang="de-DE" sz="2000" dirty="0" err="1" smtClean="0"/>
              <a:t>better</a:t>
            </a:r>
            <a:r>
              <a:rPr lang="de-DE" sz="2000" dirty="0"/>
              <a:t> </a:t>
            </a:r>
            <a:r>
              <a:rPr lang="de-DE" sz="2000" dirty="0" err="1" smtClean="0"/>
              <a:t>correlation</a:t>
            </a:r>
            <a:endParaRPr lang="de-DE" sz="2000"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4. </a:t>
            </a:r>
            <a:r>
              <a:rPr lang="de-DE" b="1" dirty="0" err="1" smtClean="0">
                <a:solidFill>
                  <a:schemeClr val="bg2"/>
                </a:solidFill>
              </a:rPr>
              <a:t>Results</a:t>
            </a:r>
            <a:r>
              <a:rPr lang="de-DE" b="1" dirty="0" smtClean="0">
                <a:solidFill>
                  <a:schemeClr val="bg2"/>
                </a:solidFill>
              </a:rPr>
              <a:t> </a:t>
            </a:r>
            <a:r>
              <a:rPr lang="de-DE" b="1" dirty="0" err="1" smtClean="0">
                <a:solidFill>
                  <a:schemeClr val="bg2"/>
                </a:solidFill>
              </a:rPr>
              <a:t>and</a:t>
            </a:r>
            <a:r>
              <a:rPr lang="de-DE" b="1" dirty="0" smtClean="0">
                <a:solidFill>
                  <a:schemeClr val="bg2"/>
                </a:solidFill>
              </a:rPr>
              <a:t> </a:t>
            </a:r>
            <a:r>
              <a:rPr lang="de-DE" b="1" dirty="0" err="1" smtClean="0">
                <a:solidFill>
                  <a:schemeClr val="bg2"/>
                </a:solidFill>
              </a:rPr>
              <a:t>Discussion</a:t>
            </a:r>
            <a:endParaRPr lang="de-DE" b="1" dirty="0">
              <a:solidFill>
                <a:schemeClr val="bg2"/>
              </a:solidFill>
            </a:endParaRPr>
          </a:p>
        </p:txBody>
      </p:sp>
    </p:spTree>
    <p:extLst>
      <p:ext uri="{BB962C8B-B14F-4D97-AF65-F5344CB8AC3E}">
        <p14:creationId xmlns:p14="http://schemas.microsoft.com/office/powerpoint/2010/main" val="1550444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de-DE" sz="2600" b="1" dirty="0" smtClean="0">
                <a:solidFill>
                  <a:srgbClr val="568FD2"/>
                </a:solidFill>
              </a:rPr>
              <a:t>Target Shooting: Total Task Time </a:t>
            </a:r>
            <a:r>
              <a:rPr lang="de-DE" sz="2600" b="1" dirty="0" err="1" smtClean="0">
                <a:solidFill>
                  <a:srgbClr val="568FD2"/>
                </a:solidFill>
              </a:rPr>
              <a:t>and</a:t>
            </a:r>
            <a:r>
              <a:rPr lang="de-DE" sz="2600" b="1" dirty="0" smtClean="0">
                <a:solidFill>
                  <a:srgbClr val="568FD2"/>
                </a:solidFill>
              </a:rPr>
              <a:t> </a:t>
            </a:r>
            <a:r>
              <a:rPr lang="de-DE" sz="2600" b="1" dirty="0" err="1" smtClean="0">
                <a:solidFill>
                  <a:srgbClr val="568FD2"/>
                </a:solidFill>
              </a:rPr>
              <a:t>Improved</a:t>
            </a:r>
            <a:r>
              <a:rPr lang="de-DE" sz="2600" b="1" dirty="0" smtClean="0">
                <a:solidFill>
                  <a:srgbClr val="568FD2"/>
                </a:solidFill>
              </a:rPr>
              <a:t> </a:t>
            </a:r>
            <a:r>
              <a:rPr lang="de-DE" sz="2600" b="1" dirty="0" err="1" smtClean="0">
                <a:solidFill>
                  <a:srgbClr val="568FD2"/>
                </a:solidFill>
              </a:rPr>
              <a:t>Metric</a:t>
            </a:r>
            <a:endParaRPr lang="de-DE" sz="2600" b="1" dirty="0" smtClean="0">
              <a:solidFill>
                <a:srgbClr val="568FD2"/>
              </a:solidFill>
            </a:endParaRPr>
          </a:p>
          <a:p>
            <a:pPr marL="342900" indent="-342900">
              <a:lnSpc>
                <a:spcPct val="150000"/>
              </a:lnSpc>
              <a:buFont typeface="Arial" panose="020B0604020202020204" pitchFamily="34" charset="0"/>
              <a:buChar char="•"/>
            </a:pPr>
            <a:r>
              <a:rPr lang="en-US" sz="2000" dirty="0" smtClean="0"/>
              <a:t>Pearson </a:t>
            </a:r>
            <a:r>
              <a:rPr lang="en-US" sz="2000" dirty="0"/>
              <a:t>Correlation</a:t>
            </a:r>
            <a:r>
              <a:rPr lang="en-US" sz="2000" dirty="0" smtClean="0"/>
              <a:t>: -0.6651999 </a:t>
            </a:r>
          </a:p>
          <a:p>
            <a:pPr marL="342900" indent="-342900">
              <a:lnSpc>
                <a:spcPct val="150000"/>
              </a:lnSpc>
              <a:buFont typeface="Arial" panose="020B0604020202020204" pitchFamily="34" charset="0"/>
              <a:buChar char="•"/>
            </a:pPr>
            <a:r>
              <a:rPr lang="en-US" sz="2000" dirty="0" smtClean="0"/>
              <a:t>p-value</a:t>
            </a:r>
            <a:r>
              <a:rPr lang="en-US" sz="2000" dirty="0"/>
              <a:t>: </a:t>
            </a:r>
            <a:r>
              <a:rPr lang="en-US" sz="2000" dirty="0" smtClean="0"/>
              <a:t>6.73e-9</a:t>
            </a:r>
          </a:p>
          <a:p>
            <a:pPr marL="519113" lvl="1" indent="-342900">
              <a:lnSpc>
                <a:spcPct val="150000"/>
              </a:lnSpc>
              <a:buFont typeface="Arial" panose="020B0604020202020204" pitchFamily="34" charset="0"/>
              <a:buChar char="→"/>
            </a:pPr>
            <a:r>
              <a:rPr lang="en-US" sz="2000" dirty="0" smtClean="0"/>
              <a:t>Hand posture comfort does influence performance</a:t>
            </a:r>
          </a:p>
          <a:p>
            <a:pPr marL="519113" lvl="1" indent="-342900">
              <a:lnSpc>
                <a:spcPct val="150000"/>
              </a:lnSpc>
              <a:buFont typeface="Arial" panose="020B0604020202020204" pitchFamily="34" charset="0"/>
              <a:buChar char="→"/>
            </a:pPr>
            <a:r>
              <a:rPr lang="en-US" sz="2000" dirty="0" smtClean="0"/>
              <a:t>Strengthens Short et al. (comfort -&gt; accuracy)</a:t>
            </a:r>
          </a:p>
          <a:p>
            <a:pPr marL="342900" indent="-342900">
              <a:lnSpc>
                <a:spcPct val="150000"/>
              </a:lnSpc>
              <a:buFont typeface="Arial" panose="020B0604020202020204" pitchFamily="34" charset="0"/>
              <a:buChar char="•"/>
            </a:pPr>
            <a:r>
              <a:rPr lang="en-US" sz="2000" dirty="0" smtClean="0"/>
              <a:t>But: Small dimensions of study limit expressiveness</a:t>
            </a:r>
          </a:p>
          <a:p>
            <a:pPr marL="342900" indent="-342900">
              <a:lnSpc>
                <a:spcPct val="150000"/>
              </a:lnSpc>
              <a:buFont typeface="Arial" panose="020B0604020202020204" pitchFamily="34" charset="0"/>
              <a:buChar char="•"/>
            </a:pPr>
            <a:endParaRPr lang="de-DE" sz="2000"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4. </a:t>
            </a:r>
            <a:r>
              <a:rPr lang="de-DE" b="1" dirty="0" err="1" smtClean="0">
                <a:solidFill>
                  <a:schemeClr val="bg2"/>
                </a:solidFill>
              </a:rPr>
              <a:t>Results</a:t>
            </a:r>
            <a:r>
              <a:rPr lang="de-DE" b="1" dirty="0" smtClean="0">
                <a:solidFill>
                  <a:schemeClr val="bg2"/>
                </a:solidFill>
              </a:rPr>
              <a:t> </a:t>
            </a:r>
            <a:r>
              <a:rPr lang="de-DE" b="1" dirty="0" err="1" smtClean="0">
                <a:solidFill>
                  <a:schemeClr val="bg2"/>
                </a:solidFill>
              </a:rPr>
              <a:t>and</a:t>
            </a:r>
            <a:r>
              <a:rPr lang="de-DE" b="1" dirty="0" smtClean="0">
                <a:solidFill>
                  <a:schemeClr val="bg2"/>
                </a:solidFill>
              </a:rPr>
              <a:t> </a:t>
            </a:r>
            <a:r>
              <a:rPr lang="de-DE" b="1" dirty="0" err="1" smtClean="0">
                <a:solidFill>
                  <a:schemeClr val="bg2"/>
                </a:solidFill>
              </a:rPr>
              <a:t>Discussion</a:t>
            </a:r>
            <a:endParaRPr lang="de-DE" b="1" dirty="0">
              <a:solidFill>
                <a:schemeClr val="bg2"/>
              </a:solidFill>
            </a:endParaRPr>
          </a:p>
        </p:txBody>
      </p:sp>
    </p:spTree>
    <p:extLst>
      <p:ext uri="{BB962C8B-B14F-4D97-AF65-F5344CB8AC3E}">
        <p14:creationId xmlns:p14="http://schemas.microsoft.com/office/powerpoint/2010/main" val="2248485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de-DE" sz="2600" b="1" dirty="0" smtClean="0">
                <a:solidFill>
                  <a:srgbClr val="568FD2"/>
                </a:solidFill>
              </a:rPr>
              <a:t>1. </a:t>
            </a:r>
            <a:r>
              <a:rPr lang="de-DE" sz="2600" b="1" dirty="0" err="1" smtClean="0">
                <a:solidFill>
                  <a:srgbClr val="568FD2"/>
                </a:solidFill>
              </a:rPr>
              <a:t>Creating</a:t>
            </a:r>
            <a:r>
              <a:rPr lang="de-DE" sz="2600" b="1" dirty="0" smtClean="0">
                <a:solidFill>
                  <a:srgbClr val="568FD2"/>
                </a:solidFill>
              </a:rPr>
              <a:t> a </a:t>
            </a:r>
            <a:r>
              <a:rPr lang="de-DE" sz="2600" b="1" dirty="0" err="1" smtClean="0">
                <a:solidFill>
                  <a:srgbClr val="568FD2"/>
                </a:solidFill>
              </a:rPr>
              <a:t>Comfort</a:t>
            </a:r>
            <a:r>
              <a:rPr lang="de-DE" sz="2600" b="1" dirty="0" smtClean="0">
                <a:solidFill>
                  <a:srgbClr val="568FD2"/>
                </a:solidFill>
              </a:rPr>
              <a:t>/</a:t>
            </a:r>
            <a:r>
              <a:rPr lang="de-DE" sz="2600" b="1" dirty="0" err="1" smtClean="0">
                <a:solidFill>
                  <a:srgbClr val="568FD2"/>
                </a:solidFill>
              </a:rPr>
              <a:t>Discomfort</a:t>
            </a:r>
            <a:r>
              <a:rPr lang="de-DE" sz="2600" b="1" dirty="0" smtClean="0">
                <a:solidFill>
                  <a:srgbClr val="568FD2"/>
                </a:solidFill>
              </a:rPr>
              <a:t> </a:t>
            </a:r>
            <a:r>
              <a:rPr lang="de-DE" sz="2600" b="1" dirty="0" err="1" smtClean="0">
                <a:solidFill>
                  <a:srgbClr val="568FD2"/>
                </a:solidFill>
              </a:rPr>
              <a:t>Metric</a:t>
            </a:r>
            <a:endParaRPr lang="de-DE" sz="2600" b="1" dirty="0" smtClean="0">
              <a:solidFill>
                <a:srgbClr val="568FD2"/>
              </a:solidFill>
            </a:endParaRPr>
          </a:p>
          <a:p>
            <a:pPr marL="342900" indent="-342900">
              <a:lnSpc>
                <a:spcPct val="150000"/>
              </a:lnSpc>
              <a:buFont typeface="Arial" panose="020B0604020202020204" pitchFamily="34" charset="0"/>
              <a:buChar char="•"/>
            </a:pPr>
            <a:r>
              <a:rPr lang="de-DE" sz="2000" dirty="0" smtClean="0"/>
              <a:t>Goal: </a:t>
            </a:r>
            <a:r>
              <a:rPr lang="de-DE" sz="2000" dirty="0" err="1" smtClean="0"/>
              <a:t>Metric</a:t>
            </a:r>
            <a:r>
              <a:rPr lang="de-DE" sz="2000" dirty="0" smtClean="0"/>
              <a:t> </a:t>
            </a:r>
            <a:r>
              <a:rPr lang="de-DE" sz="2000" dirty="0" err="1" smtClean="0"/>
              <a:t>for</a:t>
            </a:r>
            <a:r>
              <a:rPr lang="de-DE" sz="2000" dirty="0" smtClean="0"/>
              <a:t> quick, </a:t>
            </a:r>
            <a:r>
              <a:rPr lang="de-DE" sz="2000" dirty="0" err="1" smtClean="0"/>
              <a:t>objective</a:t>
            </a:r>
            <a:r>
              <a:rPr lang="de-DE" sz="2000" dirty="0" smtClean="0"/>
              <a:t> </a:t>
            </a:r>
            <a:r>
              <a:rPr lang="de-DE" sz="2000" dirty="0" err="1" smtClean="0"/>
              <a:t>hand</a:t>
            </a:r>
            <a:r>
              <a:rPr lang="de-DE" sz="2000" dirty="0" smtClean="0"/>
              <a:t> </a:t>
            </a:r>
            <a:r>
              <a:rPr lang="de-DE" sz="2000" dirty="0" err="1" smtClean="0"/>
              <a:t>posture</a:t>
            </a:r>
            <a:r>
              <a:rPr lang="de-DE" sz="2000" dirty="0" smtClean="0"/>
              <a:t> </a:t>
            </a:r>
            <a:r>
              <a:rPr lang="de-DE" sz="2000" dirty="0" err="1" smtClean="0"/>
              <a:t>evaluation</a:t>
            </a:r>
            <a:endParaRPr lang="de-DE" sz="2000" dirty="0" smtClean="0"/>
          </a:p>
          <a:p>
            <a:pPr marL="342900" indent="-342900">
              <a:lnSpc>
                <a:spcPct val="150000"/>
              </a:lnSpc>
              <a:buFont typeface="Arial" panose="020B0604020202020204" pitchFamily="34" charset="0"/>
              <a:buChar char="•"/>
            </a:pPr>
            <a:r>
              <a:rPr lang="de-DE" sz="2000" dirty="0" err="1" smtClean="0"/>
              <a:t>Creation</a:t>
            </a:r>
            <a:r>
              <a:rPr lang="de-DE" sz="2000" dirty="0" smtClean="0"/>
              <a:t> </a:t>
            </a:r>
            <a:r>
              <a:rPr lang="de-DE" sz="2000" dirty="0" err="1" smtClean="0"/>
              <a:t>based</a:t>
            </a:r>
            <a:r>
              <a:rPr lang="de-DE" sz="2000" dirty="0" smtClean="0"/>
              <a:t> on</a:t>
            </a:r>
            <a:endParaRPr lang="de-DE" sz="2000" dirty="0"/>
          </a:p>
          <a:p>
            <a:pPr marL="519113" lvl="1" indent="-342900">
              <a:lnSpc>
                <a:spcPct val="150000"/>
              </a:lnSpc>
              <a:buFont typeface="Arial" panose="020B0604020202020204" pitchFamily="34" charset="0"/>
              <a:buChar char="•"/>
            </a:pPr>
            <a:r>
              <a:rPr lang="de-DE" sz="2000" dirty="0" err="1" smtClean="0"/>
              <a:t>Comfort</a:t>
            </a:r>
            <a:r>
              <a:rPr lang="de-DE" sz="2000" dirty="0" smtClean="0"/>
              <a:t>/</a:t>
            </a:r>
            <a:r>
              <a:rPr lang="de-DE" sz="2000" dirty="0" err="1" smtClean="0"/>
              <a:t>Discomfort</a:t>
            </a:r>
            <a:r>
              <a:rPr lang="de-DE" sz="2000" dirty="0" smtClean="0"/>
              <a:t> Models</a:t>
            </a:r>
          </a:p>
          <a:p>
            <a:pPr marL="519113" lvl="1" indent="-342900">
              <a:lnSpc>
                <a:spcPct val="150000"/>
              </a:lnSpc>
              <a:buFont typeface="Arial" panose="020B0604020202020204" pitchFamily="34" charset="0"/>
              <a:buChar char="•"/>
            </a:pPr>
            <a:r>
              <a:rPr lang="de-DE" sz="2000" dirty="0" smtClean="0"/>
              <a:t>Hand </a:t>
            </a:r>
            <a:r>
              <a:rPr lang="de-DE" sz="2000" dirty="0" err="1" smtClean="0"/>
              <a:t>Anatomy</a:t>
            </a:r>
            <a:r>
              <a:rPr lang="de-DE" sz="2000" dirty="0" smtClean="0"/>
              <a:t> </a:t>
            </a:r>
            <a:r>
              <a:rPr lang="de-DE" sz="2000" dirty="0" err="1" smtClean="0"/>
              <a:t>and</a:t>
            </a:r>
            <a:r>
              <a:rPr lang="de-DE" sz="2000" dirty="0" smtClean="0"/>
              <a:t> </a:t>
            </a:r>
            <a:r>
              <a:rPr lang="de-DE" sz="2000" dirty="0" err="1" smtClean="0"/>
              <a:t>Ergonomics</a:t>
            </a:r>
            <a:endParaRPr lang="de-DE" sz="2000" dirty="0" smtClean="0"/>
          </a:p>
          <a:p>
            <a:pPr marL="342900" indent="-342900">
              <a:lnSpc>
                <a:spcPct val="150000"/>
              </a:lnSpc>
              <a:buFont typeface="Arial" panose="020B0604020202020204" pitchFamily="34" charset="0"/>
              <a:buChar char="•"/>
            </a:pPr>
            <a:r>
              <a:rPr lang="de-DE" sz="2000" dirty="0" err="1" smtClean="0"/>
              <a:t>Tweaked</a:t>
            </a:r>
            <a:r>
              <a:rPr lang="de-DE" sz="2000" dirty="0" smtClean="0"/>
              <a:t> </a:t>
            </a:r>
            <a:r>
              <a:rPr lang="de-DE" sz="2000" dirty="0" err="1" smtClean="0"/>
              <a:t>the</a:t>
            </a:r>
            <a:r>
              <a:rPr lang="de-DE" sz="2000" dirty="0" smtClean="0"/>
              <a:t> </a:t>
            </a:r>
            <a:r>
              <a:rPr lang="de-DE" sz="2000" dirty="0" err="1" smtClean="0"/>
              <a:t>metric</a:t>
            </a:r>
            <a:r>
              <a:rPr lang="de-DE" sz="2000" dirty="0" smtClean="0"/>
              <a:t> </a:t>
            </a:r>
            <a:r>
              <a:rPr lang="de-DE" sz="2000" dirty="0" err="1" smtClean="0"/>
              <a:t>using</a:t>
            </a:r>
            <a:r>
              <a:rPr lang="de-DE" sz="2000" dirty="0" smtClean="0"/>
              <a:t> </a:t>
            </a:r>
            <a:r>
              <a:rPr lang="de-DE" sz="2000" dirty="0" err="1" smtClean="0"/>
              <a:t>data</a:t>
            </a:r>
            <a:r>
              <a:rPr lang="de-DE" sz="2000" dirty="0" smtClean="0"/>
              <a:t> </a:t>
            </a:r>
            <a:r>
              <a:rPr lang="de-DE" sz="2000" dirty="0" err="1" smtClean="0"/>
              <a:t>from</a:t>
            </a:r>
            <a:r>
              <a:rPr lang="de-DE" sz="2000" dirty="0" smtClean="0"/>
              <a:t> a </a:t>
            </a:r>
            <a:r>
              <a:rPr lang="de-DE" sz="2000" dirty="0" err="1" smtClean="0"/>
              <a:t>user</a:t>
            </a:r>
            <a:r>
              <a:rPr lang="de-DE" sz="2000" dirty="0" smtClean="0"/>
              <a:t> </a:t>
            </a:r>
            <a:r>
              <a:rPr lang="de-DE" sz="2000" dirty="0" err="1" smtClean="0"/>
              <a:t>study</a:t>
            </a:r>
            <a:endParaRPr lang="de-DE" sz="2000" dirty="0" smtClean="0"/>
          </a:p>
          <a:p>
            <a:pPr marL="342900" indent="-342900">
              <a:lnSpc>
                <a:spcPct val="150000"/>
              </a:lnSpc>
              <a:buFont typeface="Arial" panose="020B0604020202020204" pitchFamily="34" charset="0"/>
              <a:buChar char="•"/>
            </a:pPr>
            <a:r>
              <a:rPr lang="de-DE" sz="2000" dirty="0" err="1" smtClean="0"/>
              <a:t>Verified</a:t>
            </a:r>
            <a:r>
              <a:rPr lang="de-DE" sz="2000" dirty="0" smtClean="0"/>
              <a:t> </a:t>
            </a:r>
            <a:r>
              <a:rPr lang="de-DE" sz="2000" dirty="0" err="1" smtClean="0"/>
              <a:t>the</a:t>
            </a:r>
            <a:r>
              <a:rPr lang="de-DE" sz="2000" dirty="0" smtClean="0"/>
              <a:t> </a:t>
            </a:r>
            <a:r>
              <a:rPr lang="de-DE" sz="2000" dirty="0" err="1" smtClean="0"/>
              <a:t>metric</a:t>
            </a:r>
            <a:r>
              <a:rPr lang="de-DE" sz="2000" dirty="0" smtClean="0"/>
              <a:t> in a </a:t>
            </a:r>
            <a:r>
              <a:rPr lang="de-DE" sz="2000" dirty="0" err="1" smtClean="0"/>
              <a:t>testing</a:t>
            </a:r>
            <a:r>
              <a:rPr lang="de-DE" sz="2000" dirty="0" smtClean="0"/>
              <a:t> </a:t>
            </a:r>
            <a:r>
              <a:rPr lang="de-DE" sz="2000" dirty="0" err="1" smtClean="0"/>
              <a:t>user</a:t>
            </a:r>
            <a:r>
              <a:rPr lang="de-DE" sz="2000" dirty="0" smtClean="0"/>
              <a:t> </a:t>
            </a:r>
            <a:r>
              <a:rPr lang="de-DE" sz="2000" dirty="0" err="1" smtClean="0"/>
              <a:t>study</a:t>
            </a:r>
            <a:endParaRPr lang="de-DE" sz="2000" dirty="0" smtClean="0"/>
          </a:p>
          <a:p>
            <a:pPr marL="342900" indent="-342900">
              <a:lnSpc>
                <a:spcPct val="150000"/>
              </a:lnSpc>
              <a:buFont typeface="Arial" panose="020B0604020202020204" pitchFamily="34" charset="0"/>
              <a:buChar char="•"/>
            </a:pPr>
            <a:endParaRPr lang="de-DE" sz="2000"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5. </a:t>
            </a:r>
            <a:r>
              <a:rPr lang="de-DE" b="1" dirty="0" err="1" smtClean="0">
                <a:solidFill>
                  <a:schemeClr val="bg2"/>
                </a:solidFill>
              </a:rPr>
              <a:t>Conclusion</a:t>
            </a:r>
            <a:r>
              <a:rPr lang="de-DE" b="1" dirty="0" smtClean="0">
                <a:solidFill>
                  <a:schemeClr val="bg2"/>
                </a:solidFill>
              </a:rPr>
              <a:t> </a:t>
            </a:r>
            <a:endParaRPr lang="de-DE" b="1" dirty="0">
              <a:solidFill>
                <a:schemeClr val="bg2"/>
              </a:solidFill>
            </a:endParaRPr>
          </a:p>
        </p:txBody>
      </p:sp>
    </p:spTree>
    <p:extLst>
      <p:ext uri="{BB962C8B-B14F-4D97-AF65-F5344CB8AC3E}">
        <p14:creationId xmlns:p14="http://schemas.microsoft.com/office/powerpoint/2010/main" val="1345164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de-DE" sz="2600" b="1" dirty="0" smtClean="0">
                <a:solidFill>
                  <a:srgbClr val="568FD2"/>
                </a:solidFill>
              </a:rPr>
              <a:t>2. </a:t>
            </a:r>
            <a:r>
              <a:rPr lang="de-DE" sz="2600" b="1" dirty="0" err="1" smtClean="0">
                <a:solidFill>
                  <a:srgbClr val="568FD2"/>
                </a:solidFill>
              </a:rPr>
              <a:t>Showing</a:t>
            </a:r>
            <a:r>
              <a:rPr lang="de-DE" sz="2600" b="1" dirty="0">
                <a:solidFill>
                  <a:srgbClr val="568FD2"/>
                </a:solidFill>
              </a:rPr>
              <a:t> </a:t>
            </a:r>
            <a:r>
              <a:rPr lang="de-DE" sz="2600" b="1" dirty="0" err="1" smtClean="0">
                <a:solidFill>
                  <a:srgbClr val="568FD2"/>
                </a:solidFill>
              </a:rPr>
              <a:t>Importance</a:t>
            </a:r>
            <a:r>
              <a:rPr lang="de-DE" sz="2600" b="1" dirty="0" smtClean="0">
                <a:solidFill>
                  <a:srgbClr val="568FD2"/>
                </a:solidFill>
              </a:rPr>
              <a:t> </a:t>
            </a:r>
            <a:r>
              <a:rPr lang="de-DE" sz="2600" b="1" dirty="0" err="1" smtClean="0">
                <a:solidFill>
                  <a:srgbClr val="568FD2"/>
                </a:solidFill>
              </a:rPr>
              <a:t>of</a:t>
            </a:r>
            <a:r>
              <a:rPr lang="de-DE" sz="2600" b="1" dirty="0" smtClean="0">
                <a:solidFill>
                  <a:srgbClr val="568FD2"/>
                </a:solidFill>
              </a:rPr>
              <a:t> </a:t>
            </a:r>
            <a:r>
              <a:rPr lang="de-DE" sz="2600" b="1" dirty="0" err="1" smtClean="0">
                <a:solidFill>
                  <a:srgbClr val="568FD2"/>
                </a:solidFill>
              </a:rPr>
              <a:t>Metric</a:t>
            </a:r>
            <a:endParaRPr lang="de-DE" sz="2600" b="1" dirty="0" smtClean="0">
              <a:solidFill>
                <a:srgbClr val="568FD2"/>
              </a:solidFill>
            </a:endParaRPr>
          </a:p>
          <a:p>
            <a:pPr marL="342900" indent="-342900">
              <a:lnSpc>
                <a:spcPct val="150000"/>
              </a:lnSpc>
              <a:buFont typeface="Arial" panose="020B0604020202020204" pitchFamily="34" charset="0"/>
              <a:buChar char="•"/>
            </a:pPr>
            <a:r>
              <a:rPr lang="de-DE" sz="2000" dirty="0" smtClean="0"/>
              <a:t>Goal: Show </a:t>
            </a:r>
            <a:r>
              <a:rPr lang="de-DE" sz="2000" dirty="0" err="1" smtClean="0"/>
              <a:t>Comfort</a:t>
            </a:r>
            <a:r>
              <a:rPr lang="de-DE" sz="2000" dirty="0" smtClean="0"/>
              <a:t>/</a:t>
            </a:r>
            <a:r>
              <a:rPr lang="de-DE" sz="2000" dirty="0" err="1" smtClean="0"/>
              <a:t>Discomfort</a:t>
            </a:r>
            <a:r>
              <a:rPr lang="de-DE" sz="2000" dirty="0" smtClean="0"/>
              <a:t>-Performance </a:t>
            </a:r>
            <a:r>
              <a:rPr lang="de-DE" sz="2000" dirty="0" err="1" smtClean="0"/>
              <a:t>Correlation</a:t>
            </a:r>
            <a:endParaRPr lang="de-DE" sz="2000" dirty="0" smtClean="0"/>
          </a:p>
          <a:p>
            <a:pPr marL="342900" indent="-342900">
              <a:lnSpc>
                <a:spcPct val="150000"/>
              </a:lnSpc>
              <a:buFont typeface="Arial" panose="020B0604020202020204" pitchFamily="34" charset="0"/>
              <a:buChar char="•"/>
            </a:pPr>
            <a:r>
              <a:rPr lang="de-DE" sz="2000" dirty="0" smtClean="0"/>
              <a:t>Target Shooting Test</a:t>
            </a:r>
          </a:p>
          <a:p>
            <a:pPr marL="342900" indent="-342900">
              <a:lnSpc>
                <a:spcPct val="150000"/>
              </a:lnSpc>
              <a:buFont typeface="Arial" panose="020B0604020202020204" pitchFamily="34" charset="0"/>
              <a:buChar char="•"/>
            </a:pPr>
            <a:r>
              <a:rPr lang="de-DE" sz="2000" dirty="0" smtClean="0"/>
              <a:t>Test </a:t>
            </a:r>
            <a:r>
              <a:rPr lang="de-DE" sz="2000" dirty="0" err="1" smtClean="0"/>
              <a:t>Results</a:t>
            </a:r>
            <a:r>
              <a:rPr lang="de-DE" sz="2000" dirty="0" smtClean="0"/>
              <a:t> </a:t>
            </a:r>
            <a:r>
              <a:rPr lang="de-DE" sz="2000" dirty="0" err="1" smtClean="0"/>
              <a:t>indicate</a:t>
            </a:r>
            <a:r>
              <a:rPr lang="de-DE" sz="2000" dirty="0" smtClean="0"/>
              <a:t> </a:t>
            </a:r>
            <a:r>
              <a:rPr lang="de-DE" sz="2000" dirty="0" err="1" smtClean="0"/>
              <a:t>that</a:t>
            </a:r>
            <a:r>
              <a:rPr lang="de-DE" sz="2000" dirty="0" smtClean="0"/>
              <a:t> </a:t>
            </a:r>
            <a:r>
              <a:rPr lang="de-DE" sz="2000" dirty="0" err="1" smtClean="0"/>
              <a:t>hand</a:t>
            </a:r>
            <a:r>
              <a:rPr lang="de-DE" sz="2000" dirty="0" smtClean="0"/>
              <a:t> </a:t>
            </a:r>
            <a:r>
              <a:rPr lang="de-DE" sz="2000" dirty="0" err="1" smtClean="0"/>
              <a:t>posture</a:t>
            </a:r>
            <a:r>
              <a:rPr lang="de-DE" sz="2000" dirty="0" smtClean="0"/>
              <a:t> </a:t>
            </a:r>
            <a:r>
              <a:rPr lang="de-DE" sz="2000" dirty="0" err="1" smtClean="0"/>
              <a:t>comfort</a:t>
            </a:r>
            <a:r>
              <a:rPr lang="de-DE" sz="2000" dirty="0" smtClean="0"/>
              <a:t>/</a:t>
            </a:r>
            <a:r>
              <a:rPr lang="de-DE" sz="2000" dirty="0" err="1" smtClean="0"/>
              <a:t>discomfort</a:t>
            </a:r>
            <a:r>
              <a:rPr lang="de-DE" sz="2000" dirty="0" smtClean="0"/>
              <a:t> do </a:t>
            </a:r>
            <a:r>
              <a:rPr lang="de-DE" sz="2000" dirty="0" err="1" smtClean="0"/>
              <a:t>affect</a:t>
            </a:r>
            <a:r>
              <a:rPr lang="de-DE" sz="2000" dirty="0" smtClean="0"/>
              <a:t> </a:t>
            </a:r>
            <a:r>
              <a:rPr lang="de-DE" sz="2000" dirty="0" err="1" smtClean="0"/>
              <a:t>performance</a:t>
            </a:r>
            <a:endParaRPr lang="de-DE" sz="2000"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26</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5. </a:t>
            </a:r>
            <a:r>
              <a:rPr lang="de-DE" b="1" dirty="0" err="1" smtClean="0">
                <a:solidFill>
                  <a:schemeClr val="bg2"/>
                </a:solidFill>
              </a:rPr>
              <a:t>Conclusion</a:t>
            </a:r>
            <a:r>
              <a:rPr lang="de-DE" b="1" dirty="0" smtClean="0">
                <a:solidFill>
                  <a:schemeClr val="bg2"/>
                </a:solidFill>
              </a:rPr>
              <a:t> </a:t>
            </a:r>
            <a:endParaRPr lang="de-DE" b="1" dirty="0">
              <a:solidFill>
                <a:schemeClr val="bg2"/>
              </a:solidFill>
            </a:endParaRPr>
          </a:p>
        </p:txBody>
      </p:sp>
    </p:spTree>
    <p:extLst>
      <p:ext uri="{BB962C8B-B14F-4D97-AF65-F5344CB8AC3E}">
        <p14:creationId xmlns:p14="http://schemas.microsoft.com/office/powerpoint/2010/main" val="2278151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89" y="1762188"/>
            <a:ext cx="8507919" cy="4699572"/>
          </a:xfrm>
        </p:spPr>
        <p:txBody>
          <a:bodyPr/>
          <a:lstStyle/>
          <a:p>
            <a:pPr>
              <a:lnSpc>
                <a:spcPct val="150000"/>
              </a:lnSpc>
            </a:pPr>
            <a:r>
              <a:rPr lang="de-DE" sz="2600" b="1" dirty="0" smtClean="0">
                <a:solidFill>
                  <a:srgbClr val="568FD2"/>
                </a:solidFill>
              </a:rPr>
              <a:t>1. Limits </a:t>
            </a:r>
            <a:r>
              <a:rPr lang="de-DE" sz="2600" b="1" dirty="0" err="1" smtClean="0">
                <a:solidFill>
                  <a:srgbClr val="568FD2"/>
                </a:solidFill>
              </a:rPr>
              <a:t>of</a:t>
            </a:r>
            <a:r>
              <a:rPr lang="de-DE" sz="2600" b="1" dirty="0" smtClean="0">
                <a:solidFill>
                  <a:srgbClr val="568FD2"/>
                </a:solidFill>
              </a:rPr>
              <a:t> </a:t>
            </a:r>
            <a:r>
              <a:rPr lang="de-DE" sz="2600" b="1" dirty="0" err="1" smtClean="0">
                <a:solidFill>
                  <a:srgbClr val="568FD2"/>
                </a:solidFill>
              </a:rPr>
              <a:t>this</a:t>
            </a:r>
            <a:r>
              <a:rPr lang="de-DE" sz="2600" b="1" dirty="0" smtClean="0">
                <a:solidFill>
                  <a:srgbClr val="568FD2"/>
                </a:solidFill>
              </a:rPr>
              <a:t> </a:t>
            </a:r>
            <a:r>
              <a:rPr lang="de-DE" sz="2600" b="1" dirty="0" err="1" smtClean="0">
                <a:solidFill>
                  <a:srgbClr val="568FD2"/>
                </a:solidFill>
              </a:rPr>
              <a:t>work</a:t>
            </a:r>
            <a:endParaRPr lang="de-DE" sz="2600" b="1" dirty="0" smtClean="0">
              <a:solidFill>
                <a:srgbClr val="568FD2"/>
              </a:solidFill>
            </a:endParaRPr>
          </a:p>
          <a:p>
            <a:pPr marL="342900" indent="-342900">
              <a:lnSpc>
                <a:spcPct val="150000"/>
              </a:lnSpc>
              <a:buFont typeface="Arial" panose="020B0604020202020204" pitchFamily="34" charset="0"/>
              <a:buChar char="•"/>
            </a:pPr>
            <a:r>
              <a:rPr lang="de-DE" sz="2000" dirty="0" smtClean="0"/>
              <a:t>Small Study </a:t>
            </a:r>
            <a:r>
              <a:rPr lang="de-DE" sz="2000" dirty="0" err="1" smtClean="0"/>
              <a:t>dimensions</a:t>
            </a:r>
            <a:endParaRPr lang="de-DE" sz="2000" dirty="0" smtClean="0"/>
          </a:p>
          <a:p>
            <a:pPr marL="342900" indent="-342900">
              <a:lnSpc>
                <a:spcPct val="150000"/>
              </a:lnSpc>
              <a:buFont typeface="Arial" panose="020B0604020202020204" pitchFamily="34" charset="0"/>
              <a:buChar char="•"/>
            </a:pPr>
            <a:r>
              <a:rPr lang="de-DE" sz="2000" dirty="0" smtClean="0"/>
              <a:t>Short </a:t>
            </a:r>
            <a:r>
              <a:rPr lang="de-DE" sz="2000" dirty="0" err="1" smtClean="0"/>
              <a:t>term</a:t>
            </a:r>
            <a:r>
              <a:rPr lang="de-DE" sz="2000" dirty="0" smtClean="0"/>
              <a:t> </a:t>
            </a:r>
            <a:r>
              <a:rPr lang="de-DE" sz="2000" dirty="0" err="1" smtClean="0"/>
              <a:t>effect</a:t>
            </a:r>
            <a:r>
              <a:rPr lang="de-DE" sz="2000" dirty="0" smtClean="0"/>
              <a:t> </a:t>
            </a:r>
            <a:r>
              <a:rPr lang="de-DE" sz="2000" dirty="0" err="1" smtClean="0"/>
              <a:t>only</a:t>
            </a:r>
            <a:r>
              <a:rPr lang="de-DE" sz="2000" dirty="0" smtClean="0"/>
              <a:t> </a:t>
            </a:r>
          </a:p>
          <a:p>
            <a:pPr marL="342900" indent="-342900">
              <a:lnSpc>
                <a:spcPct val="150000"/>
              </a:lnSpc>
              <a:buFont typeface="Arial" panose="020B0604020202020204" pitchFamily="34" charset="0"/>
              <a:buChar char="•"/>
            </a:pPr>
            <a:r>
              <a:rPr lang="de-DE" sz="2000" dirty="0" err="1" smtClean="0"/>
              <a:t>Linearity</a:t>
            </a:r>
            <a:r>
              <a:rPr lang="de-DE" sz="2000" dirty="0" smtClean="0"/>
              <a:t> </a:t>
            </a:r>
            <a:r>
              <a:rPr lang="de-DE" sz="2000" dirty="0" err="1" smtClean="0"/>
              <a:t>of</a:t>
            </a:r>
            <a:r>
              <a:rPr lang="de-DE" sz="2000" dirty="0" smtClean="0"/>
              <a:t> </a:t>
            </a:r>
            <a:r>
              <a:rPr lang="de-DE" sz="2000" dirty="0" err="1" smtClean="0"/>
              <a:t>comfort</a:t>
            </a:r>
            <a:r>
              <a:rPr lang="de-DE" sz="2000" dirty="0" smtClean="0"/>
              <a:t>/</a:t>
            </a:r>
            <a:r>
              <a:rPr lang="de-DE" sz="2000" dirty="0" err="1" smtClean="0"/>
              <a:t>discomfort</a:t>
            </a:r>
            <a:endParaRPr lang="de-DE" sz="2000" dirty="0" smtClean="0"/>
          </a:p>
          <a:p>
            <a:pPr marL="342900" indent="-342900">
              <a:lnSpc>
                <a:spcPct val="150000"/>
              </a:lnSpc>
              <a:buFont typeface="Arial" panose="020B0604020202020204" pitchFamily="34" charset="0"/>
              <a:buChar char="•"/>
            </a:pPr>
            <a:r>
              <a:rPr lang="de-DE" sz="2000" dirty="0" err="1" smtClean="0"/>
              <a:t>influences</a:t>
            </a:r>
            <a:r>
              <a:rPr lang="de-DE" sz="2000" dirty="0" smtClean="0"/>
              <a:t> on </a:t>
            </a:r>
            <a:r>
              <a:rPr lang="de-DE" sz="2000" dirty="0" err="1" smtClean="0"/>
              <a:t>performance</a:t>
            </a:r>
            <a:r>
              <a:rPr lang="de-DE" sz="2000" dirty="0" smtClean="0"/>
              <a:t> </a:t>
            </a:r>
            <a:r>
              <a:rPr lang="de-DE" sz="2000" dirty="0" err="1" smtClean="0"/>
              <a:t>other</a:t>
            </a:r>
            <a:r>
              <a:rPr lang="de-DE" sz="2000" dirty="0" smtClean="0"/>
              <a:t> </a:t>
            </a:r>
            <a:r>
              <a:rPr lang="de-DE" sz="2000" dirty="0" err="1" smtClean="0"/>
              <a:t>than</a:t>
            </a:r>
            <a:r>
              <a:rPr lang="de-DE" sz="2000" dirty="0" smtClean="0"/>
              <a:t> </a:t>
            </a:r>
            <a:r>
              <a:rPr lang="de-DE" sz="2000" dirty="0" err="1" smtClean="0"/>
              <a:t>comfort</a:t>
            </a:r>
            <a:r>
              <a:rPr lang="de-DE" sz="2000" dirty="0" smtClean="0"/>
              <a:t>/</a:t>
            </a:r>
            <a:r>
              <a:rPr lang="de-DE" sz="2000" dirty="0" err="1" smtClean="0"/>
              <a:t>discomfort</a:t>
            </a:r>
            <a:endParaRPr lang="de-DE" sz="2000" dirty="0" smtClean="0"/>
          </a:p>
          <a:p>
            <a:pPr marL="342900" indent="-342900">
              <a:lnSpc>
                <a:spcPct val="150000"/>
              </a:lnSpc>
              <a:buFont typeface="Arial" panose="020B0604020202020204" pitchFamily="34" charset="0"/>
              <a:buChar char="•"/>
            </a:pPr>
            <a:endParaRPr lang="de-DE" sz="2000" dirty="0"/>
          </a:p>
          <a:p>
            <a:pPr>
              <a:lnSpc>
                <a:spcPct val="150000"/>
              </a:lnSpc>
            </a:pPr>
            <a:r>
              <a:rPr lang="de-DE" sz="2600" b="1" dirty="0" smtClean="0">
                <a:solidFill>
                  <a:srgbClr val="568FD2"/>
                </a:solidFill>
              </a:rPr>
              <a:t>2. </a:t>
            </a:r>
            <a:r>
              <a:rPr lang="de-DE" sz="2600" b="1" dirty="0" err="1" smtClean="0">
                <a:solidFill>
                  <a:srgbClr val="568FD2"/>
                </a:solidFill>
              </a:rPr>
              <a:t>Creation</a:t>
            </a:r>
            <a:r>
              <a:rPr lang="de-DE" sz="2600" b="1" dirty="0" smtClean="0">
                <a:solidFill>
                  <a:srgbClr val="568FD2"/>
                </a:solidFill>
              </a:rPr>
              <a:t> </a:t>
            </a:r>
            <a:r>
              <a:rPr lang="de-DE" sz="2600" b="1" dirty="0" err="1" smtClean="0">
                <a:solidFill>
                  <a:srgbClr val="568FD2"/>
                </a:solidFill>
              </a:rPr>
              <a:t>of</a:t>
            </a:r>
            <a:r>
              <a:rPr lang="de-DE" sz="2600" b="1" dirty="0">
                <a:solidFill>
                  <a:srgbClr val="568FD2"/>
                </a:solidFill>
              </a:rPr>
              <a:t> </a:t>
            </a:r>
            <a:r>
              <a:rPr lang="de-DE" sz="2600" b="1" dirty="0" smtClean="0">
                <a:solidFill>
                  <a:srgbClr val="568FD2"/>
                </a:solidFill>
              </a:rPr>
              <a:t>a </a:t>
            </a:r>
            <a:r>
              <a:rPr lang="de-DE" sz="2600" b="1" dirty="0" err="1" smtClean="0">
                <a:solidFill>
                  <a:srgbClr val="568FD2"/>
                </a:solidFill>
              </a:rPr>
              <a:t>system</a:t>
            </a:r>
            <a:r>
              <a:rPr lang="de-DE" sz="2600" b="1" dirty="0" smtClean="0">
                <a:solidFill>
                  <a:srgbClr val="568FD2"/>
                </a:solidFill>
              </a:rPr>
              <a:t> </a:t>
            </a:r>
            <a:r>
              <a:rPr lang="de-DE" sz="2600" b="1" dirty="0" err="1" smtClean="0">
                <a:solidFill>
                  <a:srgbClr val="568FD2"/>
                </a:solidFill>
              </a:rPr>
              <a:t>for</a:t>
            </a:r>
            <a:r>
              <a:rPr lang="de-DE" sz="2600" b="1" dirty="0" smtClean="0">
                <a:solidFill>
                  <a:srgbClr val="568FD2"/>
                </a:solidFill>
              </a:rPr>
              <a:t> </a:t>
            </a:r>
            <a:r>
              <a:rPr lang="de-DE" sz="2600" b="1" dirty="0" err="1" smtClean="0">
                <a:solidFill>
                  <a:srgbClr val="568FD2"/>
                </a:solidFill>
              </a:rPr>
              <a:t>free</a:t>
            </a:r>
            <a:r>
              <a:rPr lang="de-DE" sz="2600" b="1" dirty="0" smtClean="0">
                <a:solidFill>
                  <a:srgbClr val="568FD2"/>
                </a:solidFill>
              </a:rPr>
              <a:t> </a:t>
            </a:r>
            <a:r>
              <a:rPr lang="de-DE" sz="2600" b="1" dirty="0" err="1" smtClean="0">
                <a:solidFill>
                  <a:srgbClr val="568FD2"/>
                </a:solidFill>
              </a:rPr>
              <a:t>hand</a:t>
            </a:r>
            <a:r>
              <a:rPr lang="de-DE" sz="2600" b="1" dirty="0" smtClean="0">
                <a:solidFill>
                  <a:srgbClr val="568FD2"/>
                </a:solidFill>
              </a:rPr>
              <a:t> </a:t>
            </a:r>
            <a:r>
              <a:rPr lang="de-DE" sz="2600" b="1" dirty="0" err="1" smtClean="0">
                <a:solidFill>
                  <a:srgbClr val="568FD2"/>
                </a:solidFill>
              </a:rPr>
              <a:t>robot</a:t>
            </a:r>
            <a:r>
              <a:rPr lang="de-DE" sz="2600" b="1" dirty="0" smtClean="0">
                <a:solidFill>
                  <a:srgbClr val="568FD2"/>
                </a:solidFill>
              </a:rPr>
              <a:t> </a:t>
            </a:r>
            <a:r>
              <a:rPr lang="de-DE" sz="2600" b="1" dirty="0" err="1" smtClean="0">
                <a:solidFill>
                  <a:srgbClr val="568FD2"/>
                </a:solidFill>
              </a:rPr>
              <a:t>control</a:t>
            </a:r>
            <a:endParaRPr lang="de-DE" sz="2000" dirty="0" smtClean="0"/>
          </a:p>
          <a:p>
            <a:pPr marL="342900" indent="-342900">
              <a:lnSpc>
                <a:spcPct val="150000"/>
              </a:lnSpc>
              <a:buFont typeface="Arial" panose="020B0604020202020204" pitchFamily="34" charset="0"/>
              <a:buChar char="•"/>
            </a:pPr>
            <a:endParaRPr lang="de-DE" sz="2000"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27</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5. Future Work</a:t>
            </a:r>
            <a:endParaRPr lang="de-DE" b="1" dirty="0">
              <a:solidFill>
                <a:schemeClr val="bg2"/>
              </a:solidFill>
            </a:endParaRPr>
          </a:p>
        </p:txBody>
      </p:sp>
    </p:spTree>
    <p:extLst>
      <p:ext uri="{BB962C8B-B14F-4D97-AF65-F5344CB8AC3E}">
        <p14:creationId xmlns:p14="http://schemas.microsoft.com/office/powerpoint/2010/main" val="1546102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en-US" b="1" dirty="0" smtClean="0"/>
              <a:t>Questions?</a:t>
            </a:r>
            <a:endParaRPr lang="de-DE" dirty="0"/>
          </a:p>
        </p:txBody>
      </p:sp>
    </p:spTree>
    <p:extLst>
      <p:ext uri="{BB962C8B-B14F-4D97-AF65-F5344CB8AC3E}">
        <p14:creationId xmlns:p14="http://schemas.microsoft.com/office/powerpoint/2010/main" val="137039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29</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err="1" smtClean="0">
                <a:solidFill>
                  <a:schemeClr val="bg2"/>
                </a:solidFill>
              </a:rPr>
              <a:t>Questions</a:t>
            </a:r>
            <a:r>
              <a:rPr lang="de-DE" b="1" dirty="0" smtClean="0">
                <a:solidFill>
                  <a:schemeClr val="bg2"/>
                </a:solidFill>
              </a:rPr>
              <a:t>?</a:t>
            </a:r>
            <a:endParaRPr lang="de-DE" b="1" dirty="0">
              <a:solidFill>
                <a:schemeClr val="bg2"/>
              </a:solidFill>
            </a:endParaRPr>
          </a:p>
        </p:txBody>
      </p:sp>
    </p:spTree>
    <p:extLst>
      <p:ext uri="{BB962C8B-B14F-4D97-AF65-F5344CB8AC3E}">
        <p14:creationId xmlns:p14="http://schemas.microsoft.com/office/powerpoint/2010/main" val="2899759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1" y="1762188"/>
            <a:ext cx="4215588" cy="4699572"/>
          </a:xfrm>
        </p:spPr>
        <p:txBody>
          <a:bodyPr/>
          <a:lstStyle/>
          <a:p>
            <a:pPr marL="285750" indent="-285750">
              <a:lnSpc>
                <a:spcPct val="150000"/>
              </a:lnSpc>
              <a:buFont typeface="Arial" panose="020B0604020202020204" pitchFamily="34" charset="0"/>
              <a:buChar char="•"/>
            </a:pPr>
            <a:r>
              <a:rPr lang="de-DE" sz="2200" dirty="0" smtClean="0"/>
              <a:t>Speech not optimal</a:t>
            </a:r>
          </a:p>
          <a:p>
            <a:pPr marL="285750" indent="-285750">
              <a:lnSpc>
                <a:spcPct val="150000"/>
              </a:lnSpc>
              <a:buFont typeface="Arial" panose="020B0604020202020204" pitchFamily="34" charset="0"/>
              <a:buChar char="•"/>
            </a:pPr>
            <a:r>
              <a:rPr lang="de-DE" sz="2200" dirty="0" err="1" smtClean="0"/>
              <a:t>Use</a:t>
            </a:r>
            <a:r>
              <a:rPr lang="de-DE" sz="2200" dirty="0" smtClean="0"/>
              <a:t>  </a:t>
            </a:r>
            <a:r>
              <a:rPr lang="de-DE" sz="2200" dirty="0" err="1" smtClean="0"/>
              <a:t>gestures</a:t>
            </a:r>
            <a:r>
              <a:rPr lang="de-DE" sz="2200" dirty="0" smtClean="0"/>
              <a:t> </a:t>
            </a:r>
            <a:r>
              <a:rPr lang="de-DE" sz="2200" dirty="0" err="1" smtClean="0"/>
              <a:t>and</a:t>
            </a:r>
            <a:r>
              <a:rPr lang="de-DE" sz="2200" dirty="0" smtClean="0"/>
              <a:t> </a:t>
            </a:r>
            <a:r>
              <a:rPr lang="de-DE" sz="2200" dirty="0" err="1" smtClean="0"/>
              <a:t>postures</a:t>
            </a:r>
            <a:endParaRPr lang="de-DE" sz="2200" dirty="0" smtClean="0"/>
          </a:p>
          <a:p>
            <a:pPr marL="285750" indent="-285750">
              <a:lnSpc>
                <a:spcPct val="150000"/>
              </a:lnSpc>
              <a:buFont typeface="Arial" panose="020B0604020202020204" pitchFamily="34" charset="0"/>
              <a:buChar char="•"/>
            </a:pPr>
            <a:r>
              <a:rPr lang="de-DE" sz="2200" dirty="0" smtClean="0"/>
              <a:t>Challenge: </a:t>
            </a:r>
            <a:r>
              <a:rPr lang="de-DE" sz="2200" dirty="0" err="1" smtClean="0"/>
              <a:t>choose</a:t>
            </a:r>
            <a:r>
              <a:rPr lang="de-DE" sz="2200" dirty="0" smtClean="0"/>
              <a:t> </a:t>
            </a:r>
            <a:r>
              <a:rPr lang="de-DE" sz="2200" dirty="0" err="1" smtClean="0"/>
              <a:t>hand</a:t>
            </a:r>
            <a:r>
              <a:rPr lang="de-DE" sz="2200" dirty="0" smtClean="0"/>
              <a:t> </a:t>
            </a:r>
            <a:r>
              <a:rPr lang="de-DE" sz="2200" dirty="0" err="1" smtClean="0"/>
              <a:t>postures</a:t>
            </a: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1.1 Motivation: </a:t>
            </a:r>
            <a:r>
              <a:rPr lang="de-DE" b="1" dirty="0">
                <a:solidFill>
                  <a:schemeClr val="bg2"/>
                </a:solidFill>
              </a:rPr>
              <a:t>Controlling a </a:t>
            </a:r>
            <a:r>
              <a:rPr lang="de-DE" b="1" dirty="0" err="1" smtClean="0">
                <a:solidFill>
                  <a:schemeClr val="bg2"/>
                </a:solidFill>
              </a:rPr>
              <a:t>robot</a:t>
            </a:r>
            <a:endParaRPr lang="de-DE" b="1" dirty="0">
              <a:solidFill>
                <a:schemeClr val="bg2"/>
              </a:solidFill>
            </a:endParaRPr>
          </a:p>
        </p:txBody>
      </p:sp>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l="10914" r="35916"/>
          <a:stretch/>
        </p:blipFill>
        <p:spPr>
          <a:xfrm>
            <a:off x="4545823" y="1404703"/>
            <a:ext cx="4598177" cy="5068610"/>
          </a:xfrm>
          <a:prstGeom prst="rect">
            <a:avLst/>
          </a:prstGeom>
          <a:ln>
            <a:noFill/>
          </a:ln>
          <a:effectLst>
            <a:softEdge rad="112500"/>
          </a:effectLst>
        </p:spPr>
      </p:pic>
    </p:spTree>
    <p:extLst>
      <p:ext uri="{BB962C8B-B14F-4D97-AF65-F5344CB8AC3E}">
        <p14:creationId xmlns:p14="http://schemas.microsoft.com/office/powerpoint/2010/main" val="4207355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30</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Grundlage der </a:t>
            </a:r>
            <a:r>
              <a:rPr sz="3000" dirty="0" smtClean="0"/>
              <a:t>Masterfolien</a:t>
            </a:r>
            <a:endParaRPr lang="de-DE" sz="3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31</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lang="de-DE" sz="3200" dirty="0" smtClean="0"/>
              <a:t>Hier steht eine Überschrift</a:t>
            </a:r>
            <a:br>
              <a:rPr lang="de-DE" sz="3200" dirty="0" smtClean="0"/>
            </a:br>
            <a:r>
              <a:rPr lang="de-DE" sz="3200" dirty="0" smtClean="0"/>
              <a:t>max. 2-zeilig</a:t>
            </a:r>
            <a:endParaRPr lang="de-DE"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endParaRPr dirty="0" smtClean="0"/>
          </a:p>
          <a:p>
            <a:endParaRPr dirty="0" smtClean="0"/>
          </a:p>
          <a:p>
            <a:r>
              <a:rPr dirty="0" err="1" smtClean="0"/>
              <a:t>Schriftart</a:t>
            </a:r>
            <a:r>
              <a:rPr dirty="0"/>
              <a:t>: </a:t>
            </a:r>
            <a:r>
              <a:rPr dirty="0" smtClean="0"/>
              <a:t>Arial</a:t>
            </a:r>
          </a:p>
          <a:p>
            <a:endParaRPr dirty="0" smtClean="0"/>
          </a:p>
          <a:p>
            <a:r>
              <a:rPr dirty="0" err="1" smtClean="0"/>
              <a:t>Schriftgr</a:t>
            </a:r>
            <a:r>
              <a:rPr lang="de-DE" dirty="0" err="1" smtClean="0"/>
              <a:t>ößen</a:t>
            </a:r>
            <a:r>
              <a:rPr dirty="0" smtClean="0"/>
              <a:t>:</a:t>
            </a:r>
            <a:r>
              <a:rPr lang="de-DE" dirty="0" smtClean="0"/>
              <a:t>30 | 22 | 16 | 12</a:t>
            </a:r>
            <a:endParaRPr dirty="0" smtClean="0"/>
          </a:p>
          <a:p>
            <a:endParaRPr dirty="0" smtClean="0"/>
          </a:p>
          <a:p>
            <a:r>
              <a:rPr dirty="0" err="1" smtClean="0"/>
              <a:t>Zeilenabstand</a:t>
            </a:r>
            <a:r>
              <a:rPr dirty="0"/>
              <a:t>: </a:t>
            </a:r>
            <a:r>
              <a:rPr dirty="0" smtClean="0"/>
              <a:t>1,15mm</a:t>
            </a:r>
          </a:p>
          <a:p>
            <a:endParaRPr dirty="0" smtClean="0"/>
          </a:p>
          <a:p>
            <a:r>
              <a:rPr dirty="0" smtClean="0"/>
              <a:t>Die </a:t>
            </a:r>
            <a:r>
              <a:rPr dirty="0"/>
              <a:t>Einstellungen sind in den Textfeldern und Textfeldvorlagen dieses ppt-Masters als Standard eingestellt. Bei Diagrammen und Tabellen muss die Schriftgröße ggf. angepasst werden</a:t>
            </a:r>
            <a:r>
              <a:rPr dirty="0" smtClean="0"/>
              <a:t>.</a:t>
            </a:r>
            <a:r>
              <a:rPr lang="de-DE" dirty="0" smtClean="0"/>
              <a:t> Für Auszeichnungen im Fließtext kann auch </a:t>
            </a:r>
            <a:r>
              <a:rPr lang="de-DE" b="1" dirty="0" smtClean="0"/>
              <a:t>fett </a:t>
            </a:r>
            <a:r>
              <a:rPr lang="de-DE" dirty="0" smtClean="0"/>
              <a:t>markiert werden.</a:t>
            </a:r>
            <a:endParaRPr dirty="0" smtClean="0"/>
          </a:p>
          <a:p>
            <a:r>
              <a:rPr dirty="0"/>
              <a:t>Bei großer Distanz bzw. </a:t>
            </a:r>
            <a:r>
              <a:rPr dirty="0" err="1"/>
              <a:t>kleinem</a:t>
            </a:r>
            <a:r>
              <a:rPr dirty="0"/>
              <a:t> </a:t>
            </a:r>
            <a:r>
              <a:rPr dirty="0" err="1" smtClean="0"/>
              <a:t>Präsentationsmedium</a:t>
            </a:r>
            <a:r>
              <a:rPr dirty="0" smtClean="0"/>
              <a:t> </a:t>
            </a:r>
            <a:r>
              <a:rPr dirty="0"/>
              <a:t>kann der Schriftgrad notfalls proportional erhöht werden</a:t>
            </a:r>
            <a:r>
              <a:rPr dirty="0" smtClean="0"/>
              <a:t>.</a:t>
            </a: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32</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Schrift</a:t>
            </a:r>
            <a:endParaRPr lang="de-DE" sz="3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smtClean="0"/>
          </a:p>
          <a:p>
            <a:r>
              <a:rPr dirty="0" smtClean="0"/>
              <a:t>Zuerst mit </a:t>
            </a:r>
            <a:r>
              <a:rPr lang="de-DE" dirty="0" smtClean="0"/>
              <a:t>den Primärfarben </a:t>
            </a:r>
            <a:r>
              <a:rPr dirty="0" smtClean="0"/>
              <a:t>arbeiten</a:t>
            </a:r>
            <a:r>
              <a:rPr lang="de-DE" dirty="0" smtClean="0"/>
              <a:t>.</a:t>
            </a:r>
          </a:p>
          <a:p>
            <a:endParaRPr lang="de-DE" dirty="0" smtClean="0"/>
          </a:p>
          <a:p>
            <a:endParaRPr lang="de-DE" dirty="0" smtClean="0"/>
          </a:p>
          <a:p>
            <a:r>
              <a:rPr dirty="0" smtClean="0"/>
              <a:t>Für </a:t>
            </a:r>
            <a:r>
              <a:rPr dirty="0"/>
              <a:t>z.B. komplexe Diagramme stehen noch</a:t>
            </a:r>
            <a:r>
              <a:rPr lang="de-DE" dirty="0" smtClean="0"/>
              <a:t>Sekundärfarben </a:t>
            </a:r>
            <a:r>
              <a:rPr dirty="0" smtClean="0"/>
              <a:t>zur </a:t>
            </a:r>
            <a:r>
              <a:rPr dirty="0"/>
              <a:t>Verfügung.</a:t>
            </a:r>
            <a:endParaRPr dirty="0" smtClean="0"/>
          </a:p>
          <a:p>
            <a:endParaRPr dirty="0" smtClean="0"/>
          </a:p>
          <a:p>
            <a:endParaRPr dirty="0" smtClean="0"/>
          </a:p>
          <a:p>
            <a:r>
              <a:rPr lang="de-DE" dirty="0" smtClean="0"/>
              <a:t>Gering im Einsatz sind die Akzentfarben.</a:t>
            </a:r>
            <a:endParaRPr dirty="0" smtClean="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33</a:t>
            </a:fld>
            <a:endParaRPr lang="de-DE" dirty="0"/>
          </a:p>
        </p:txBody>
      </p:sp>
      <p:sp>
        <p:nvSpPr>
          <p:cNvPr id="1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r>
              <a:rPr smtClean="0"/>
              <a:t>.</a:t>
            </a:r>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34</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dirty="0" smtClean="0"/>
              <a:t>Texte</a:t>
            </a:r>
            <a:endParaRPr lang="de-D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mtClean="0"/>
              <a:t>Bei kleinen Aufzählungen auf Aufzählungszeichen verzichten und ggf. zusätzliche Leerzeile</a:t>
            </a:r>
          </a:p>
          <a:p>
            <a:r>
              <a:rPr lang="de-DE" smtClean="0"/>
              <a:t>Nur die wesentlichen Punkte nennen und Themen auf verschiedene Seiten splitten.</a:t>
            </a:r>
          </a:p>
          <a:p>
            <a:endParaRPr lang="de-DE" smtClean="0"/>
          </a:p>
          <a:p>
            <a:r>
              <a:rPr lang="de-DE" smtClean="0"/>
              <a:t>Punkt 1</a:t>
            </a:r>
          </a:p>
          <a:p>
            <a:endParaRPr lang="de-DE" smtClean="0"/>
          </a:p>
          <a:p>
            <a:r>
              <a:rPr lang="de-DE" smtClean="0"/>
              <a:t>Punkt 2</a:t>
            </a:r>
          </a:p>
          <a:p>
            <a:endParaRPr lang="de-DE" smtClean="0"/>
          </a:p>
          <a:p>
            <a:r>
              <a:rPr lang="de-DE" smtClean="0"/>
              <a:t>Wenn Unterpunkte in einer Aufzählung nötig sind ist ein Einrücken mit – möglich</a:t>
            </a:r>
          </a:p>
          <a:p>
            <a:pPr lvl="1"/>
            <a:r>
              <a:rPr lang="de-DE" smtClean="0"/>
              <a:t>Unterpunkt 1</a:t>
            </a:r>
          </a:p>
          <a:p>
            <a:pPr lvl="2"/>
            <a:r>
              <a:rPr lang="de-DE" smtClean="0"/>
              <a:t>Unterpunkt 1</a:t>
            </a:r>
          </a:p>
          <a:p>
            <a:pPr lvl="2"/>
            <a:r>
              <a:rPr lang="de-DE" smtClean="0"/>
              <a:t>Unterpunkt 2</a:t>
            </a:r>
          </a:p>
          <a:p>
            <a:endParaRPr lang="de-DE" smtClean="0"/>
          </a:p>
          <a:p>
            <a:r>
              <a:rPr lang="de-DE" smtClean="0"/>
              <a:t>Bei größeren Listen die Standardeinstellung • verwenden</a:t>
            </a:r>
          </a:p>
          <a:p>
            <a:pPr lvl="1"/>
            <a:r>
              <a:rPr lang="de-DE" smtClean="0"/>
              <a:t>Unterpunkt 1</a:t>
            </a:r>
          </a:p>
          <a:p>
            <a:pPr lvl="1"/>
            <a:r>
              <a:rPr lang="de-DE" smtClean="0"/>
              <a:t>Unterpunkt 2</a:t>
            </a:r>
          </a:p>
          <a:p>
            <a:pPr lvl="1"/>
            <a:r>
              <a:rPr lang="de-DE" smtClean="0"/>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35</a:t>
            </a:fld>
            <a:endParaRPr lang="de-DE" dirty="0"/>
          </a:p>
        </p:txBody>
      </p:sp>
      <p:sp>
        <p:nvSpPr>
          <p:cNvPr id="5"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Aufzählung</a:t>
            </a:r>
            <a:endParaRPr lang="de-D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smtClean="0"/>
              <a:t>schlichte Darstellung von Informationen</a:t>
            </a:r>
          </a:p>
          <a:p>
            <a:endParaRPr smtClean="0"/>
          </a:p>
          <a:p>
            <a:r>
              <a:rPr smtClean="0"/>
              <a:t>reduzierte Farben</a:t>
            </a:r>
          </a:p>
          <a:p>
            <a:endParaRPr smtClean="0"/>
          </a:p>
          <a:p>
            <a:r>
              <a:rPr smtClean="0"/>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36</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Bilder - Allgemein</a:t>
            </a:r>
            <a:endParaRPr lang="de-DE" sz="3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5" name="Foliennummernplatzhalter 4"/>
          <p:cNvSpPr>
            <a:spLocks noGrp="1"/>
          </p:cNvSpPr>
          <p:nvPr>
            <p:ph type="sldNum" sz="quarter" idx="15"/>
          </p:nvPr>
        </p:nvSpPr>
        <p:spPr/>
        <p:txBody>
          <a:bodyPr/>
          <a:lstStyle/>
          <a:p>
            <a:fld id="{CE58CB1E-F828-4F11-99E0-327109AF9DA4}" type="slidenum">
              <a:rPr lang="de-DE" smtClean="0"/>
              <a:pPr/>
              <a:t>37</a:t>
            </a:fld>
            <a:endParaRPr lang="de-DE" dirty="0"/>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smtClean="0"/>
              <a:t>Überschrift 2</a:t>
            </a:r>
          </a:p>
          <a:p>
            <a:r>
              <a:rPr lang="de-DE" dirty="0" smtClean="0"/>
              <a:t>Hier steht ein einleitender oder beschreibender Fließtext und nach Wunsch eine Aufzählung</a:t>
            </a:r>
          </a:p>
          <a:p>
            <a:endParaRPr lang="de-DE" dirty="0" smtClean="0"/>
          </a:p>
          <a:p>
            <a:r>
              <a:rPr lang="de-DE" dirty="0" smtClean="0"/>
              <a:t>Punkt 1</a:t>
            </a:r>
          </a:p>
          <a:p>
            <a:endParaRPr lang="de-DE" dirty="0" smtClean="0"/>
          </a:p>
          <a:p>
            <a:r>
              <a:rPr lang="de-DE" dirty="0" smtClean="0"/>
              <a:t>Punkt 2</a:t>
            </a:r>
          </a:p>
          <a:p>
            <a:endParaRPr lang="de-DE" dirty="0" smtClean="0"/>
          </a:p>
          <a:p>
            <a:r>
              <a:rPr lang="de-DE" dirty="0" smtClean="0"/>
              <a:t>Punkt 3</a:t>
            </a:r>
          </a:p>
          <a:p>
            <a:endParaRPr lang="de-DE" dirty="0" smtClean="0"/>
          </a:p>
          <a:p>
            <a:r>
              <a:rPr lang="de-DE" dirty="0" smtClean="0"/>
              <a:t>Punkt 4</a:t>
            </a:r>
          </a:p>
          <a:p>
            <a:endParaRPr lang="de-DE" dirty="0" smtClean="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38</a:t>
            </a:fld>
            <a:endParaRPr lang="de-DE" dirty="0"/>
          </a:p>
        </p:txBody>
      </p:sp>
      <p:sp>
        <p:nvSpPr>
          <p:cNvPr id="7" name="Fußzeilenplatzhalter 4"/>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39</a:t>
            </a:fld>
            <a:endParaRPr lang="de-DE" dirty="0"/>
          </a:p>
        </p:txBody>
      </p:sp>
      <p:sp>
        <p:nvSpPr>
          <p:cNvPr id="8"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1" y="1762188"/>
            <a:ext cx="4215588" cy="4699572"/>
          </a:xfrm>
        </p:spPr>
        <p:txBody>
          <a:bodyPr/>
          <a:lstStyle/>
          <a:p>
            <a:pPr marL="285750" indent="-285750">
              <a:buFont typeface="Arial" panose="020B0604020202020204" pitchFamily="34" charset="0"/>
              <a:buChar char="•"/>
            </a:pPr>
            <a:r>
              <a:rPr lang="de-DE" sz="2200" dirty="0" err="1" smtClean="0"/>
              <a:t>Compare</a:t>
            </a:r>
            <a:r>
              <a:rPr lang="de-DE" sz="2200" dirty="0" smtClean="0"/>
              <a:t> </a:t>
            </a:r>
            <a:r>
              <a:rPr lang="de-DE" sz="2200" dirty="0" err="1" smtClean="0"/>
              <a:t>three</a:t>
            </a:r>
            <a:r>
              <a:rPr lang="de-DE" sz="2200" dirty="0" smtClean="0"/>
              <a:t> different </a:t>
            </a:r>
            <a:r>
              <a:rPr lang="de-DE" sz="2200" dirty="0" err="1" smtClean="0"/>
              <a:t>hand</a:t>
            </a:r>
            <a:r>
              <a:rPr lang="de-DE" sz="2200" dirty="0" smtClean="0"/>
              <a:t> </a:t>
            </a:r>
            <a:r>
              <a:rPr lang="de-DE" sz="2200" dirty="0" err="1" smtClean="0"/>
              <a:t>postures</a:t>
            </a:r>
            <a:endParaRPr lang="de-DE" sz="2200" dirty="0" smtClean="0"/>
          </a:p>
          <a:p>
            <a:pPr marL="461963" lvl="1" indent="-285750">
              <a:buFont typeface="Symbol" panose="05050102010706020507" pitchFamily="18" charset="2"/>
              <a:buChar char="-"/>
            </a:pPr>
            <a:r>
              <a:rPr lang="de-DE" sz="2200" dirty="0" smtClean="0"/>
              <a:t>Point</a:t>
            </a:r>
          </a:p>
          <a:p>
            <a:pPr marL="461963" lvl="1" indent="-285750">
              <a:buFont typeface="Symbol" panose="05050102010706020507" pitchFamily="18" charset="2"/>
              <a:buChar char="-"/>
            </a:pPr>
            <a:r>
              <a:rPr lang="de-DE" sz="2200" dirty="0" smtClean="0"/>
              <a:t>Spiderman </a:t>
            </a:r>
          </a:p>
          <a:p>
            <a:pPr marL="461963" lvl="1" indent="-285750">
              <a:buFont typeface="Symbol" panose="05050102010706020507" pitchFamily="18" charset="2"/>
              <a:buChar char="-"/>
            </a:pPr>
            <a:r>
              <a:rPr lang="de-DE" sz="2200" dirty="0" err="1" smtClean="0"/>
              <a:t>Pinch</a:t>
            </a:r>
            <a:endParaRPr lang="de-DE" sz="2200" dirty="0"/>
          </a:p>
          <a:p>
            <a:pPr marL="285750" indent="-285750">
              <a:buFont typeface="Arial" panose="020B0604020202020204" pitchFamily="34" charset="0"/>
              <a:buChar char="•"/>
            </a:pPr>
            <a:r>
              <a:rPr lang="de-DE" sz="2200" dirty="0" smtClean="0"/>
              <a:t>Target Shooting Test</a:t>
            </a:r>
          </a:p>
          <a:p>
            <a:pPr marL="285750" indent="-285750">
              <a:buFont typeface="Arial" panose="020B0604020202020204" pitchFamily="34" charset="0"/>
              <a:buChar char="•"/>
            </a:pPr>
            <a:r>
              <a:rPr lang="de-DE" sz="2200" dirty="0" err="1" smtClean="0"/>
              <a:t>Results</a:t>
            </a:r>
            <a:r>
              <a:rPr lang="de-DE" sz="2200" dirty="0" smtClean="0"/>
              <a:t>: </a:t>
            </a:r>
          </a:p>
          <a:p>
            <a:pPr marL="461963" lvl="1" indent="-285750">
              <a:buFont typeface="Symbol" panose="05050102010706020507" pitchFamily="18" charset="2"/>
              <a:buChar char="-"/>
            </a:pPr>
            <a:r>
              <a:rPr lang="de-DE" sz="2200" dirty="0" err="1" smtClean="0"/>
              <a:t>Pointing</a:t>
            </a:r>
            <a:r>
              <a:rPr lang="de-DE" sz="2200" dirty="0" smtClean="0"/>
              <a:t> </a:t>
            </a:r>
            <a:r>
              <a:rPr lang="de-DE" sz="2200" dirty="0" err="1" smtClean="0"/>
              <a:t>Posture</a:t>
            </a:r>
            <a:r>
              <a:rPr lang="de-DE" sz="2200" dirty="0" smtClean="0"/>
              <a:t> </a:t>
            </a:r>
            <a:r>
              <a:rPr lang="de-DE" sz="2200" dirty="0" err="1" smtClean="0"/>
              <a:t>performes</a:t>
            </a:r>
            <a:r>
              <a:rPr lang="de-DE" sz="2200" dirty="0" smtClean="0"/>
              <a:t> </a:t>
            </a:r>
            <a:r>
              <a:rPr lang="de-DE" sz="2200" dirty="0" err="1" smtClean="0"/>
              <a:t>best</a:t>
            </a: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1.2 </a:t>
            </a:r>
            <a:r>
              <a:rPr lang="de-DE" b="1" dirty="0" err="1" smtClean="0">
                <a:solidFill>
                  <a:schemeClr val="bg2"/>
                </a:solidFill>
              </a:rPr>
              <a:t>Related</a:t>
            </a:r>
            <a:r>
              <a:rPr lang="de-DE" b="1" dirty="0" smtClean="0">
                <a:solidFill>
                  <a:schemeClr val="bg2"/>
                </a:solidFill>
              </a:rPr>
              <a:t> Work: Nicholas Schneider (TUM)</a:t>
            </a:r>
            <a:endParaRPr lang="de-DE" b="1" dirty="0">
              <a:solidFill>
                <a:schemeClr val="bg2"/>
              </a:solidFill>
            </a:endParaRPr>
          </a:p>
        </p:txBody>
      </p:sp>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l="10914" r="35916"/>
          <a:stretch/>
        </p:blipFill>
        <p:spPr>
          <a:xfrm>
            <a:off x="4545823" y="1404703"/>
            <a:ext cx="4598177" cy="5068610"/>
          </a:xfrm>
          <a:prstGeom prst="rect">
            <a:avLst/>
          </a:prstGeom>
          <a:ln>
            <a:noFill/>
          </a:ln>
          <a:effectLst>
            <a:softEdge rad="112500"/>
          </a:effectLst>
        </p:spPr>
      </p:pic>
    </p:spTree>
    <p:extLst>
      <p:ext uri="{BB962C8B-B14F-4D97-AF65-F5344CB8AC3E}">
        <p14:creationId xmlns:p14="http://schemas.microsoft.com/office/powerpoint/2010/main" val="4246799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5" name="Foliennummernplatzhalter 4"/>
          <p:cNvSpPr>
            <a:spLocks noGrp="1"/>
          </p:cNvSpPr>
          <p:nvPr>
            <p:ph type="sldNum" sz="quarter" idx="15"/>
          </p:nvPr>
        </p:nvSpPr>
        <p:spPr/>
        <p:txBody>
          <a:bodyPr/>
          <a:lstStyle/>
          <a:p>
            <a:fld id="{CE58CB1E-F828-4F11-99E0-327109AF9DA4}" type="slidenum">
              <a:rPr lang="de-DE" smtClean="0"/>
              <a:pPr/>
              <a:t>40</a:t>
            </a:fld>
            <a:endParaRPr lang="de-DE" dirty="0"/>
          </a:p>
        </p:txBody>
      </p:sp>
      <p:sp>
        <p:nvSpPr>
          <p:cNvPr id="6" name="Fußzeilenplatzhalter 5"/>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Weißer bzw. transparenter Hintergrund</a:t>
            </a:r>
            <a:br>
              <a:rPr lang="de-DE" smtClean="0"/>
            </a:br>
            <a:r>
              <a:rPr lang="de-DE" smtClean="0"/>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41</a:t>
            </a:fld>
            <a:endParaRPr lang="de-DE" dirty="0"/>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smtClean="0"/>
              <a:t>Nicht formatfüllende Bilder</a:t>
            </a:r>
            <a:endParaRPr lang="de-D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42</a:t>
            </a:fld>
            <a:endParaRPr lang="de-DE" dirty="0"/>
          </a:p>
        </p:txBody>
      </p:sp>
      <p:sp>
        <p:nvSpPr>
          <p:cNvPr id="5"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Bilder Format füllend - maximale Bildgröße</a:t>
            </a:r>
            <a:endParaRPr lang="de-DE"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smtClean="0"/>
              <a:t>Alternativ mit formatfüllendem Hintergrund: 5 % schwarz</a:t>
            </a:r>
          </a:p>
          <a:p>
            <a:r>
              <a:rPr lang="de-DE" smtClean="0"/>
              <a:t>Beschriftungen können zusätzlich neben den Bildern angebracht werden</a:t>
            </a:r>
            <a:endParaRPr lang="de-DE"/>
          </a:p>
        </p:txBody>
      </p:sp>
      <p:sp>
        <p:nvSpPr>
          <p:cNvPr id="4" name="Foliennummernplatzhalter 3"/>
          <p:cNvSpPr>
            <a:spLocks noGrp="1"/>
          </p:cNvSpPr>
          <p:nvPr>
            <p:ph type="sldNum" sz="quarter" idx="15"/>
          </p:nvPr>
        </p:nvSpPr>
        <p:spPr/>
        <p:txBody>
          <a:bodyPr/>
          <a:lstStyle/>
          <a:p>
            <a:fld id="{CE58CB1E-F828-4F11-99E0-327109AF9DA4}" type="slidenum">
              <a:rPr lang="de-DE" smtClean="0"/>
              <a:pPr/>
              <a:t>43</a:t>
            </a:fld>
            <a:endParaRPr lang="de-DE" dirty="0"/>
          </a:p>
        </p:txBody>
      </p:sp>
      <p:sp>
        <p:nvSpPr>
          <p:cNvPr id="11"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Inhaltsplatzhalter 6"/>
          <p:cNvSpPr>
            <a:spLocks noGrp="1"/>
          </p:cNvSpPr>
          <p:nvPr>
            <p:ph sz="quarter" idx="18"/>
          </p:nvPr>
        </p:nvSpPr>
        <p:spPr/>
        <p:txBody>
          <a:bodyPr/>
          <a:lstStyle/>
          <a:p>
            <a:r>
              <a:rPr lang="de-DE" smtClean="0"/>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smtClean="0"/>
              <a:t>Nicht Format füllende Bilder</a:t>
            </a:r>
            <a:endParaRPr lang="de-DE"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44</a:t>
            </a:fld>
            <a:endParaRPr lang="de-DE" dirty="0"/>
          </a:p>
        </p:txBody>
      </p:sp>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ohne Farbe und kein Rand</a:t>
            </a:r>
            <a:br>
              <a:rPr lang="de-DE" smtClean="0"/>
            </a:br>
            <a:r>
              <a:rPr lang="de-DE" smtClean="0"/>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1</a:t>
            </a:r>
            <a:endParaRPr lang="de-DE"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54000" marR="0" marT="180000" marB="0" anchor="ct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54000" marR="0" marT="180000" marB="0" anchor="ct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45</a:t>
            </a:fld>
            <a:endParaRPr lang="de-DE" dirty="0"/>
          </a:p>
        </p:txBody>
      </p:sp>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mit schwarzem Rand</a:t>
            </a:r>
            <a:br>
              <a:rPr lang="de-DE" smtClean="0"/>
            </a:br>
            <a:r>
              <a:rPr lang="de-DE" smtClean="0"/>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2</a:t>
            </a:r>
            <a:endParaRPr lang="de-DE"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46</a:t>
            </a:fld>
            <a:endParaRPr lang="de-DE" dirty="0"/>
          </a:p>
        </p:txBody>
      </p:sp>
      <p:sp>
        <p:nvSpPr>
          <p:cNvPr id="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dirty="0" smtClean="0"/>
              <a:t>Nach Möglichkeit linksbündig bleiben</a:t>
            </a:r>
            <a:br>
              <a:rPr lang="de-DE" dirty="0" smtClean="0"/>
            </a:br>
            <a:r>
              <a:rPr lang="de-DE" dirty="0" smtClean="0"/>
              <a:t>Unnötige Striche und Balken vermeiden</a:t>
            </a:r>
            <a:endParaRPr lang="de-DE" dirty="0"/>
          </a:p>
        </p:txBody>
      </p:sp>
      <p:sp>
        <p:nvSpPr>
          <p:cNvPr id="4" name="Titel 3"/>
          <p:cNvSpPr>
            <a:spLocks noGrp="1"/>
          </p:cNvSpPr>
          <p:nvPr>
            <p:ph type="title"/>
          </p:nvPr>
        </p:nvSpPr>
        <p:spPr/>
        <p:txBody>
          <a:bodyPr/>
          <a:lstStyle/>
          <a:p>
            <a:r>
              <a:rPr lang="de-DE" smtClean="0"/>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47</a:t>
            </a:fld>
            <a:endParaRPr lang="de-DE" dirty="0"/>
          </a:p>
        </p:txBody>
      </p:sp>
      <p:sp>
        <p:nvSpPr>
          <p:cNvPr id="7"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Diagramme</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de-DE" sz="2400" b="1" dirty="0" smtClean="0">
                <a:solidFill>
                  <a:srgbClr val="568FD2"/>
                </a:solidFill>
              </a:rPr>
              <a:t>Theorem </a:t>
            </a:r>
            <a:endParaRPr lang="de-DE" sz="2400" b="1" dirty="0">
              <a:solidFill>
                <a:srgbClr val="568FD2"/>
              </a:solidFill>
            </a:endParaRPr>
          </a:p>
          <a:p>
            <a:pPr marL="342900" indent="-342900">
              <a:lnSpc>
                <a:spcPct val="150000"/>
              </a:lnSpc>
              <a:buFont typeface="Arial" panose="020B0604020202020204" pitchFamily="34" charset="0"/>
              <a:buChar char="•"/>
            </a:pPr>
            <a:r>
              <a:rPr lang="de-DE" sz="2200" dirty="0" err="1"/>
              <a:t>Comfort</a:t>
            </a:r>
            <a:r>
              <a:rPr lang="de-DE" sz="2200" dirty="0"/>
              <a:t> </a:t>
            </a:r>
            <a:r>
              <a:rPr lang="de-DE" sz="2200" dirty="0" err="1"/>
              <a:t>and</a:t>
            </a:r>
            <a:r>
              <a:rPr lang="de-DE" sz="2200" dirty="0"/>
              <a:t> </a:t>
            </a:r>
            <a:r>
              <a:rPr lang="de-DE" sz="2200" dirty="0" err="1"/>
              <a:t>Discomfort</a:t>
            </a:r>
            <a:r>
              <a:rPr lang="de-DE" sz="2200" dirty="0"/>
              <a:t> </a:t>
            </a:r>
            <a:r>
              <a:rPr lang="de-DE" sz="2200" dirty="0" err="1"/>
              <a:t>affect</a:t>
            </a:r>
            <a:r>
              <a:rPr lang="de-DE" sz="2200" dirty="0"/>
              <a:t> </a:t>
            </a:r>
            <a:r>
              <a:rPr lang="de-DE" sz="2200" dirty="0" err="1"/>
              <a:t>performance</a:t>
            </a:r>
            <a:endParaRPr lang="de-DE" sz="2200" dirty="0"/>
          </a:p>
          <a:p>
            <a:pPr>
              <a:lnSpc>
                <a:spcPct val="150000"/>
              </a:lnSpc>
            </a:pPr>
            <a:endParaRPr lang="de-DE" sz="2400" b="1" dirty="0">
              <a:solidFill>
                <a:srgbClr val="568FD2"/>
              </a:solidFill>
            </a:endParaRPr>
          </a:p>
          <a:p>
            <a:pPr>
              <a:lnSpc>
                <a:spcPct val="150000"/>
              </a:lnSpc>
            </a:pPr>
            <a:r>
              <a:rPr lang="de-DE" sz="2400" b="1" dirty="0" err="1" smtClean="0">
                <a:solidFill>
                  <a:srgbClr val="568FD2"/>
                </a:solidFill>
              </a:rPr>
              <a:t>Idea</a:t>
            </a:r>
            <a:endParaRPr lang="de-DE" dirty="0">
              <a:solidFill>
                <a:srgbClr val="568FD2"/>
              </a:solidFill>
            </a:endParaRPr>
          </a:p>
          <a:p>
            <a:pPr marL="285750" indent="-285750">
              <a:lnSpc>
                <a:spcPct val="150000"/>
              </a:lnSpc>
              <a:buFont typeface="Arial" panose="020B0604020202020204" pitchFamily="34" charset="0"/>
              <a:buChar char="•"/>
            </a:pPr>
            <a:r>
              <a:rPr lang="de-DE" sz="2200" dirty="0" smtClean="0"/>
              <a:t>Create a </a:t>
            </a:r>
            <a:r>
              <a:rPr lang="de-DE" sz="2200" dirty="0" err="1" smtClean="0"/>
              <a:t>comfort</a:t>
            </a:r>
            <a:r>
              <a:rPr lang="de-DE" sz="2200" dirty="0" smtClean="0"/>
              <a:t>/</a:t>
            </a:r>
            <a:r>
              <a:rPr lang="de-DE" sz="2200" dirty="0" err="1" smtClean="0"/>
              <a:t>discomfort</a:t>
            </a:r>
            <a:r>
              <a:rPr lang="de-DE" sz="2200" dirty="0" smtClean="0"/>
              <a:t> </a:t>
            </a:r>
            <a:r>
              <a:rPr lang="de-DE" sz="2200" dirty="0" err="1" smtClean="0"/>
              <a:t>metric</a:t>
            </a:r>
            <a:r>
              <a:rPr lang="de-DE" sz="2200" dirty="0" smtClean="0"/>
              <a:t> </a:t>
            </a:r>
            <a:r>
              <a:rPr lang="de-DE" sz="2200" dirty="0" err="1" smtClean="0"/>
              <a:t>for</a:t>
            </a:r>
            <a:r>
              <a:rPr lang="de-DE" sz="2200" dirty="0" smtClean="0"/>
              <a:t> </a:t>
            </a:r>
            <a:r>
              <a:rPr lang="de-DE" sz="2200" dirty="0" err="1" smtClean="0"/>
              <a:t>hand</a:t>
            </a:r>
            <a:r>
              <a:rPr lang="de-DE" sz="2200" dirty="0" smtClean="0"/>
              <a:t> </a:t>
            </a:r>
            <a:r>
              <a:rPr lang="de-DE" sz="2200" dirty="0" err="1" smtClean="0"/>
              <a:t>postures</a:t>
            </a:r>
            <a:endParaRPr lang="de-DE" sz="2200" dirty="0" smtClean="0"/>
          </a:p>
          <a:p>
            <a:pPr marL="285750" indent="-285750">
              <a:lnSpc>
                <a:spcPct val="150000"/>
              </a:lnSpc>
              <a:buFont typeface="Arial" panose="020B0604020202020204" pitchFamily="34" charset="0"/>
              <a:buChar char="•"/>
            </a:pPr>
            <a:r>
              <a:rPr lang="de-DE" sz="2200" dirty="0" err="1" smtClean="0"/>
              <a:t>Compare</a:t>
            </a:r>
            <a:r>
              <a:rPr lang="de-DE" sz="2200" dirty="0" smtClean="0"/>
              <a:t> different </a:t>
            </a:r>
            <a:r>
              <a:rPr lang="de-DE" sz="2200" dirty="0" err="1" smtClean="0"/>
              <a:t>hand</a:t>
            </a:r>
            <a:r>
              <a:rPr lang="de-DE" sz="2200" dirty="0" smtClean="0"/>
              <a:t> </a:t>
            </a:r>
            <a:r>
              <a:rPr lang="de-DE" sz="2200" dirty="0" err="1" smtClean="0"/>
              <a:t>postures</a:t>
            </a:r>
            <a:r>
              <a:rPr lang="de-DE" sz="2200" dirty="0" smtClean="0"/>
              <a:t> in a </a:t>
            </a:r>
            <a:r>
              <a:rPr lang="de-DE" sz="2200" dirty="0" err="1" smtClean="0"/>
              <a:t>pointing</a:t>
            </a:r>
            <a:r>
              <a:rPr lang="de-DE" sz="2200" dirty="0" smtClean="0"/>
              <a:t> </a:t>
            </a:r>
            <a:r>
              <a:rPr lang="de-DE" sz="2200" dirty="0" err="1" smtClean="0"/>
              <a:t>task</a:t>
            </a:r>
            <a:endParaRPr lang="de-DE" sz="2200" dirty="0" smtClean="0"/>
          </a:p>
          <a:p>
            <a:pPr marL="285750" indent="-285750">
              <a:lnSpc>
                <a:spcPct val="150000"/>
              </a:lnSpc>
              <a:buFont typeface="Arial" panose="020B0604020202020204" pitchFamily="34" charset="0"/>
              <a:buChar char="•"/>
            </a:pPr>
            <a:r>
              <a:rPr lang="de-DE" sz="2200" dirty="0" err="1" smtClean="0"/>
              <a:t>Prove</a:t>
            </a:r>
            <a:r>
              <a:rPr lang="de-DE" sz="2200" dirty="0" smtClean="0"/>
              <a:t> </a:t>
            </a:r>
            <a:r>
              <a:rPr lang="de-DE" sz="2200" dirty="0" err="1" smtClean="0"/>
              <a:t>effect</a:t>
            </a:r>
            <a:r>
              <a:rPr lang="de-DE" sz="2200" dirty="0" smtClean="0"/>
              <a:t> </a:t>
            </a:r>
            <a:r>
              <a:rPr lang="de-DE" sz="2200" dirty="0" err="1" smtClean="0"/>
              <a:t>of</a:t>
            </a:r>
            <a:r>
              <a:rPr lang="de-DE" sz="2200" dirty="0" smtClean="0"/>
              <a:t> </a:t>
            </a:r>
            <a:r>
              <a:rPr lang="de-DE" sz="2200" dirty="0" err="1" smtClean="0"/>
              <a:t>hand</a:t>
            </a:r>
            <a:r>
              <a:rPr lang="de-DE" sz="2200" dirty="0" smtClean="0"/>
              <a:t> </a:t>
            </a:r>
            <a:r>
              <a:rPr lang="de-DE" sz="2200" dirty="0" err="1" smtClean="0"/>
              <a:t>posture</a:t>
            </a:r>
            <a:r>
              <a:rPr lang="de-DE" sz="2200" dirty="0" smtClean="0"/>
              <a:t> </a:t>
            </a:r>
            <a:r>
              <a:rPr lang="de-DE" sz="2200" dirty="0" err="1" smtClean="0"/>
              <a:t>comfort</a:t>
            </a:r>
            <a:r>
              <a:rPr lang="de-DE" sz="2200" dirty="0" smtClean="0"/>
              <a:t> </a:t>
            </a:r>
            <a:r>
              <a:rPr lang="de-DE" sz="2200" dirty="0" err="1" smtClean="0"/>
              <a:t>and</a:t>
            </a:r>
            <a:r>
              <a:rPr lang="de-DE" sz="2200" dirty="0" smtClean="0"/>
              <a:t> </a:t>
            </a:r>
            <a:r>
              <a:rPr lang="de-DE" sz="2200" dirty="0" err="1" smtClean="0"/>
              <a:t>discomfort</a:t>
            </a:r>
            <a:r>
              <a:rPr lang="de-DE" sz="2200" dirty="0" smtClean="0"/>
              <a:t> on </a:t>
            </a:r>
            <a:r>
              <a:rPr lang="de-DE" sz="2200" dirty="0" err="1" smtClean="0"/>
              <a:t>performance</a:t>
            </a: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380810"/>
          </a:xfrm>
        </p:spPr>
        <p:txBody>
          <a:bodyPr/>
          <a:lstStyle/>
          <a:p>
            <a:r>
              <a:rPr lang="de-DE" sz="2500" b="1" dirty="0" smtClean="0">
                <a:solidFill>
                  <a:schemeClr val="bg2"/>
                </a:solidFill>
              </a:rPr>
              <a:t>1.3</a:t>
            </a:r>
            <a:endParaRPr lang="de-DE" sz="2500" b="1" dirty="0">
              <a:solidFill>
                <a:schemeClr val="bg2"/>
              </a:solidFill>
            </a:endParaRPr>
          </a:p>
        </p:txBody>
      </p:sp>
    </p:spTree>
    <p:extLst>
      <p:ext uri="{BB962C8B-B14F-4D97-AF65-F5344CB8AC3E}">
        <p14:creationId xmlns:p14="http://schemas.microsoft.com/office/powerpoint/2010/main" val="1733568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de-DE" sz="2600" b="1" dirty="0" err="1" smtClean="0">
                <a:solidFill>
                  <a:srgbClr val="568FD2"/>
                </a:solidFill>
              </a:rPr>
              <a:t>Comfort</a:t>
            </a:r>
            <a:endParaRPr lang="de-DE" sz="2600" b="1" dirty="0" smtClean="0">
              <a:solidFill>
                <a:srgbClr val="568FD2"/>
              </a:solidFill>
            </a:endParaRPr>
          </a:p>
          <a:p>
            <a:pPr marL="342900" indent="-342900">
              <a:lnSpc>
                <a:spcPct val="150000"/>
              </a:lnSpc>
              <a:buFont typeface="Symbol" panose="05050102010706020507" pitchFamily="18" charset="2"/>
              <a:buChar char="-"/>
            </a:pPr>
            <a:r>
              <a:rPr lang="en-US" sz="2200" dirty="0" smtClean="0"/>
              <a:t>“pleasant </a:t>
            </a:r>
            <a:r>
              <a:rPr lang="en-US" sz="2200" dirty="0"/>
              <a:t>state or relaxed feeling of a human </a:t>
            </a:r>
            <a:r>
              <a:rPr lang="en-US" sz="2200" dirty="0" smtClean="0"/>
              <a:t>being”</a:t>
            </a:r>
            <a:endParaRPr lang="en-US" sz="2200" dirty="0"/>
          </a:p>
          <a:p>
            <a:pPr marL="342900" indent="-342900">
              <a:lnSpc>
                <a:spcPct val="150000"/>
              </a:lnSpc>
              <a:buFont typeface="Symbol" panose="05050102010706020507" pitchFamily="18" charset="2"/>
              <a:buChar char="-"/>
            </a:pPr>
            <a:r>
              <a:rPr lang="en-US" sz="2200" dirty="0" smtClean="0"/>
              <a:t>Caused </a:t>
            </a:r>
            <a:r>
              <a:rPr lang="en-US" sz="2200" dirty="0"/>
              <a:t>by subjective impressions and expectations</a:t>
            </a:r>
            <a:r>
              <a:rPr lang="en-US" sz="2200" dirty="0" smtClean="0"/>
              <a:t>.</a:t>
            </a:r>
          </a:p>
          <a:p>
            <a:pPr>
              <a:lnSpc>
                <a:spcPct val="150000"/>
              </a:lnSpc>
            </a:pPr>
            <a:endParaRPr lang="en-US" sz="2200" dirty="0"/>
          </a:p>
          <a:p>
            <a:pPr>
              <a:lnSpc>
                <a:spcPct val="150000"/>
              </a:lnSpc>
            </a:pPr>
            <a:r>
              <a:rPr lang="en-US" sz="2600" b="1" dirty="0" smtClean="0">
                <a:solidFill>
                  <a:srgbClr val="568FD2"/>
                </a:solidFill>
              </a:rPr>
              <a:t>Discomfort</a:t>
            </a:r>
          </a:p>
          <a:p>
            <a:pPr marL="342900" indent="-342900">
              <a:lnSpc>
                <a:spcPct val="150000"/>
              </a:lnSpc>
              <a:buFont typeface="Symbol" panose="05050102010706020507" pitchFamily="18" charset="2"/>
              <a:buChar char="-"/>
            </a:pPr>
            <a:r>
              <a:rPr lang="en-US" sz="2200" dirty="0" smtClean="0"/>
              <a:t>“an </a:t>
            </a:r>
            <a:r>
              <a:rPr lang="en-US" sz="2200" dirty="0"/>
              <a:t>unpleasant state of the human </a:t>
            </a:r>
            <a:r>
              <a:rPr lang="en-US" sz="2200" dirty="0" smtClean="0"/>
              <a:t>body”</a:t>
            </a:r>
            <a:endParaRPr lang="en-US" sz="2200" dirty="0"/>
          </a:p>
          <a:p>
            <a:pPr marL="342900" indent="-342900">
              <a:lnSpc>
                <a:spcPct val="150000"/>
              </a:lnSpc>
              <a:buFont typeface="Symbol" panose="05050102010706020507" pitchFamily="18" charset="2"/>
              <a:buChar char="-"/>
            </a:pPr>
            <a:r>
              <a:rPr lang="de-DE" sz="2200" dirty="0" err="1" smtClean="0"/>
              <a:t>Caused</a:t>
            </a:r>
            <a:r>
              <a:rPr lang="de-DE" sz="2200" dirty="0" smtClean="0"/>
              <a:t> </a:t>
            </a:r>
            <a:r>
              <a:rPr lang="de-DE" sz="2200" dirty="0" err="1" smtClean="0"/>
              <a:t>by</a:t>
            </a:r>
            <a:r>
              <a:rPr lang="de-DE" sz="2200" dirty="0" smtClean="0"/>
              <a:t> </a:t>
            </a:r>
            <a:r>
              <a:rPr lang="de-DE" sz="2200" dirty="0" err="1"/>
              <a:t>physical</a:t>
            </a:r>
            <a:r>
              <a:rPr lang="de-DE" sz="2200" dirty="0"/>
              <a:t> </a:t>
            </a:r>
            <a:r>
              <a:rPr lang="de-DE" sz="2200" dirty="0" smtClean="0"/>
              <a:t>stress</a:t>
            </a:r>
          </a:p>
        </p:txBody>
      </p:sp>
      <p:sp>
        <p:nvSpPr>
          <p:cNvPr id="3" name="Foliennummernplatzhalter 2"/>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383695"/>
          </a:xfrm>
        </p:spPr>
        <p:txBody>
          <a:bodyPr/>
          <a:lstStyle/>
          <a:p>
            <a:r>
              <a:rPr lang="de-DE" sz="2600" b="1" dirty="0" smtClean="0">
                <a:solidFill>
                  <a:schemeClr val="bg2"/>
                </a:solidFill>
              </a:rPr>
              <a:t>2.1 </a:t>
            </a:r>
            <a:r>
              <a:rPr lang="de-DE" sz="2600" b="1" dirty="0" err="1" smtClean="0">
                <a:solidFill>
                  <a:schemeClr val="bg2"/>
                </a:solidFill>
              </a:rPr>
              <a:t>Comfort</a:t>
            </a:r>
            <a:r>
              <a:rPr lang="de-DE" sz="2600" b="1" dirty="0" smtClean="0">
                <a:solidFill>
                  <a:schemeClr val="bg2"/>
                </a:solidFill>
              </a:rPr>
              <a:t> </a:t>
            </a:r>
            <a:r>
              <a:rPr lang="de-DE" sz="2600" b="1" dirty="0" err="1" smtClean="0">
                <a:solidFill>
                  <a:schemeClr val="bg2"/>
                </a:solidFill>
              </a:rPr>
              <a:t>and</a:t>
            </a:r>
            <a:r>
              <a:rPr lang="de-DE" sz="2600" b="1" dirty="0" smtClean="0">
                <a:solidFill>
                  <a:schemeClr val="bg2"/>
                </a:solidFill>
              </a:rPr>
              <a:t> </a:t>
            </a:r>
            <a:r>
              <a:rPr lang="de-DE" sz="2600" b="1" dirty="0" err="1" smtClean="0">
                <a:solidFill>
                  <a:schemeClr val="bg2"/>
                </a:solidFill>
              </a:rPr>
              <a:t>Discomfort</a:t>
            </a:r>
            <a:r>
              <a:rPr lang="de-DE" sz="2600" b="1" dirty="0" smtClean="0">
                <a:solidFill>
                  <a:schemeClr val="bg2"/>
                </a:solidFill>
              </a:rPr>
              <a:t> </a:t>
            </a:r>
            <a:r>
              <a:rPr lang="de-DE" sz="2600" b="1" dirty="0" err="1" smtClean="0">
                <a:solidFill>
                  <a:schemeClr val="bg2"/>
                </a:solidFill>
              </a:rPr>
              <a:t>Definitions</a:t>
            </a:r>
            <a:r>
              <a:rPr lang="de-DE" sz="2600" b="1" dirty="0" smtClean="0">
                <a:solidFill>
                  <a:schemeClr val="bg2"/>
                </a:solidFill>
              </a:rPr>
              <a:t> (</a:t>
            </a:r>
            <a:r>
              <a:rPr lang="de-DE" sz="2600" b="1" dirty="0" err="1" smtClean="0">
                <a:solidFill>
                  <a:schemeClr val="bg2"/>
                </a:solidFill>
              </a:rPr>
              <a:t>Vink</a:t>
            </a:r>
            <a:r>
              <a:rPr lang="de-DE" sz="2600" b="1" dirty="0" smtClean="0">
                <a:solidFill>
                  <a:schemeClr val="bg2"/>
                </a:solidFill>
              </a:rPr>
              <a:t> </a:t>
            </a:r>
            <a:r>
              <a:rPr lang="de-DE" sz="2600" b="1" dirty="0">
                <a:solidFill>
                  <a:schemeClr val="bg2"/>
                </a:solidFill>
              </a:rPr>
              <a:t>et al</a:t>
            </a:r>
            <a:r>
              <a:rPr lang="de-DE" sz="2600" b="1" dirty="0" smtClean="0">
                <a:solidFill>
                  <a:schemeClr val="bg2"/>
                </a:solidFill>
              </a:rPr>
              <a:t>.)</a:t>
            </a:r>
            <a:endParaRPr lang="de-DE" sz="2600" b="1" dirty="0">
              <a:solidFill>
                <a:schemeClr val="bg2"/>
              </a:solidFill>
            </a:endParaRPr>
          </a:p>
        </p:txBody>
      </p:sp>
    </p:spTree>
    <p:extLst>
      <p:ext uri="{BB962C8B-B14F-4D97-AF65-F5344CB8AC3E}">
        <p14:creationId xmlns:p14="http://schemas.microsoft.com/office/powerpoint/2010/main" val="1663361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en-US" sz="2600" b="1" dirty="0" smtClean="0">
                <a:solidFill>
                  <a:srgbClr val="568FD2"/>
                </a:solidFill>
              </a:rPr>
              <a:t>Four components affect hand comfort/discomfort:</a:t>
            </a:r>
          </a:p>
          <a:p>
            <a:pPr marL="342900" indent="-342900">
              <a:lnSpc>
                <a:spcPct val="150000"/>
              </a:lnSpc>
              <a:buFont typeface="Arial" panose="020B0604020202020204" pitchFamily="34" charset="0"/>
              <a:buChar char="•"/>
            </a:pPr>
            <a:r>
              <a:rPr lang="en-US" sz="2200" dirty="0" smtClean="0"/>
              <a:t>Deviation </a:t>
            </a:r>
            <a:r>
              <a:rPr lang="en-US" sz="2200" dirty="0"/>
              <a:t>from Range of Rest Posture (RRP)</a:t>
            </a:r>
          </a:p>
          <a:p>
            <a:pPr marL="342900" indent="-342900">
              <a:lnSpc>
                <a:spcPct val="150000"/>
              </a:lnSpc>
              <a:buFont typeface="Arial" panose="020B0604020202020204" pitchFamily="34" charset="0"/>
              <a:buChar char="•"/>
            </a:pPr>
            <a:r>
              <a:rPr lang="en-US" sz="2200" dirty="0" smtClean="0"/>
              <a:t>Inter </a:t>
            </a:r>
            <a:r>
              <a:rPr lang="en-US" sz="2200" dirty="0"/>
              <a:t>Finger Angles (IFA)</a:t>
            </a:r>
          </a:p>
          <a:p>
            <a:pPr marL="342900" indent="-342900">
              <a:lnSpc>
                <a:spcPct val="150000"/>
              </a:lnSpc>
              <a:buFont typeface="Arial" panose="020B0604020202020204" pitchFamily="34" charset="0"/>
              <a:buChar char="•"/>
            </a:pPr>
            <a:r>
              <a:rPr lang="en-US" sz="2200" dirty="0" smtClean="0"/>
              <a:t>Finger </a:t>
            </a:r>
            <a:r>
              <a:rPr lang="en-US" sz="2200" dirty="0"/>
              <a:t>Hyperextension (HE)</a:t>
            </a:r>
          </a:p>
          <a:p>
            <a:pPr marL="342900" indent="-342900">
              <a:lnSpc>
                <a:spcPct val="150000"/>
              </a:lnSpc>
              <a:buFont typeface="Arial" panose="020B0604020202020204" pitchFamily="34" charset="0"/>
              <a:buChar char="•"/>
            </a:pPr>
            <a:r>
              <a:rPr lang="en-US" sz="2200" dirty="0" smtClean="0"/>
              <a:t>Finger </a:t>
            </a:r>
            <a:r>
              <a:rPr lang="en-US" sz="2200" dirty="0"/>
              <a:t>Abduction (FA)</a:t>
            </a: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smtClean="0">
                <a:solidFill>
                  <a:schemeClr val="bg2"/>
                </a:solidFill>
              </a:rPr>
              <a:t>Comfort</a:t>
            </a:r>
            <a:r>
              <a:rPr lang="de-DE" b="1" dirty="0" smtClean="0">
                <a:solidFill>
                  <a:schemeClr val="bg2"/>
                </a:solidFill>
              </a:rPr>
              <a:t>/</a:t>
            </a:r>
            <a:r>
              <a:rPr lang="de-DE" b="1" dirty="0" err="1" smtClean="0">
                <a:solidFill>
                  <a:schemeClr val="bg2"/>
                </a:solidFill>
              </a:rPr>
              <a:t>Discomfort</a:t>
            </a:r>
            <a:r>
              <a:rPr lang="de-DE" b="1" dirty="0" smtClean="0">
                <a:solidFill>
                  <a:schemeClr val="bg2"/>
                </a:solidFill>
              </a:rPr>
              <a:t> Components</a:t>
            </a:r>
            <a:endParaRPr lang="de-DE" b="1" dirty="0">
              <a:solidFill>
                <a:schemeClr val="bg2"/>
              </a:solidFill>
            </a:endParaRPr>
          </a:p>
        </p:txBody>
      </p:sp>
    </p:spTree>
    <p:extLst>
      <p:ext uri="{BB962C8B-B14F-4D97-AF65-F5344CB8AC3E}">
        <p14:creationId xmlns:p14="http://schemas.microsoft.com/office/powerpoint/2010/main" val="339029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en-US" sz="2600" b="1" dirty="0">
                <a:solidFill>
                  <a:srgbClr val="568FD2"/>
                </a:solidFill>
              </a:rPr>
              <a:t>Deviation from Range of Rest Posture (RRP</a:t>
            </a:r>
            <a:r>
              <a:rPr lang="en-US" sz="2600" b="1" dirty="0" smtClean="0">
                <a:solidFill>
                  <a:srgbClr val="568FD2"/>
                </a:solidFill>
              </a:rPr>
              <a:t>)</a:t>
            </a:r>
          </a:p>
          <a:p>
            <a:pPr>
              <a:lnSpc>
                <a:spcPct val="150000"/>
              </a:lnSpc>
            </a:pPr>
            <a:r>
              <a:rPr lang="de-DE" sz="2200" dirty="0" err="1" smtClean="0"/>
              <a:t>Apostolico</a:t>
            </a:r>
            <a:r>
              <a:rPr lang="de-DE" sz="2200" dirty="0" smtClean="0"/>
              <a:t> et al:</a:t>
            </a:r>
          </a:p>
          <a:p>
            <a:pPr marL="342900" indent="-342900">
              <a:lnSpc>
                <a:spcPct val="150000"/>
              </a:lnSpc>
              <a:buFont typeface="Arial" panose="020B0604020202020204" pitchFamily="34" charset="0"/>
              <a:buChar char="•"/>
            </a:pPr>
            <a:r>
              <a:rPr lang="de-DE" sz="2200" dirty="0" smtClean="0"/>
              <a:t>Every </a:t>
            </a:r>
            <a:r>
              <a:rPr lang="de-DE" sz="2200" dirty="0" err="1" smtClean="0"/>
              <a:t>joint</a:t>
            </a:r>
            <a:r>
              <a:rPr lang="de-DE" sz="2200" dirty="0" smtClean="0"/>
              <a:t> </a:t>
            </a:r>
            <a:r>
              <a:rPr lang="de-DE" sz="2200" dirty="0" err="1" smtClean="0"/>
              <a:t>has</a:t>
            </a:r>
            <a:r>
              <a:rPr lang="de-DE" sz="2200" dirty="0" smtClean="0"/>
              <a:t> a </a:t>
            </a:r>
            <a:r>
              <a:rPr lang="de-DE" sz="2200" dirty="0" err="1" smtClean="0"/>
              <a:t>rest</a:t>
            </a:r>
            <a:r>
              <a:rPr lang="de-DE" sz="2200" dirty="0"/>
              <a:t> </a:t>
            </a:r>
            <a:r>
              <a:rPr lang="de-DE" sz="2200" dirty="0" err="1" smtClean="0"/>
              <a:t>posture</a:t>
            </a:r>
            <a:endParaRPr lang="de-DE" sz="2200" dirty="0" smtClean="0"/>
          </a:p>
          <a:p>
            <a:pPr marL="342900" indent="-342900">
              <a:lnSpc>
                <a:spcPct val="150000"/>
              </a:lnSpc>
              <a:buFont typeface="Arial" panose="020B0604020202020204" pitchFamily="34" charset="0"/>
              <a:buChar char="•"/>
            </a:pPr>
            <a:r>
              <a:rPr lang="de-DE" sz="2200" dirty="0" err="1" smtClean="0"/>
              <a:t>When</a:t>
            </a:r>
            <a:r>
              <a:rPr lang="de-DE" sz="2200" dirty="0" smtClean="0"/>
              <a:t> in </a:t>
            </a:r>
            <a:r>
              <a:rPr lang="de-DE" sz="2200" dirty="0" err="1" smtClean="0"/>
              <a:t>the</a:t>
            </a:r>
            <a:r>
              <a:rPr lang="de-DE" sz="2200" dirty="0" smtClean="0"/>
              <a:t> </a:t>
            </a:r>
            <a:r>
              <a:rPr lang="de-DE" sz="2200" dirty="0" err="1" smtClean="0"/>
              <a:t>rest</a:t>
            </a:r>
            <a:r>
              <a:rPr lang="de-DE" sz="2200" dirty="0" smtClean="0"/>
              <a:t> </a:t>
            </a:r>
            <a:r>
              <a:rPr lang="de-DE" sz="2200" dirty="0" err="1" smtClean="0"/>
              <a:t>posture</a:t>
            </a:r>
            <a:r>
              <a:rPr lang="de-DE" sz="2200" dirty="0" smtClean="0"/>
              <a:t>, </a:t>
            </a:r>
            <a:r>
              <a:rPr lang="de-DE" sz="2200" dirty="0" err="1" smtClean="0"/>
              <a:t>maximum</a:t>
            </a:r>
            <a:r>
              <a:rPr lang="de-DE" sz="2200" dirty="0" smtClean="0"/>
              <a:t> </a:t>
            </a:r>
            <a:r>
              <a:rPr lang="de-DE" sz="2200" dirty="0" err="1" smtClean="0"/>
              <a:t>comfort</a:t>
            </a:r>
            <a:r>
              <a:rPr lang="de-DE" sz="2200" dirty="0" smtClean="0"/>
              <a:t> </a:t>
            </a:r>
            <a:r>
              <a:rPr lang="de-DE" sz="2200" dirty="0" err="1" smtClean="0"/>
              <a:t>is</a:t>
            </a:r>
            <a:r>
              <a:rPr lang="de-DE" sz="2200" dirty="0" smtClean="0"/>
              <a:t> </a:t>
            </a:r>
            <a:r>
              <a:rPr lang="de-DE" sz="2200" dirty="0" err="1" smtClean="0"/>
              <a:t>perceived</a:t>
            </a:r>
            <a:endParaRPr lang="de-DE" sz="2200" dirty="0" smtClean="0"/>
          </a:p>
          <a:p>
            <a:pPr marL="519113" lvl="1" indent="-342900">
              <a:lnSpc>
                <a:spcPct val="150000"/>
              </a:lnSpc>
              <a:buFont typeface="Arial" panose="020B0604020202020204" pitchFamily="34" charset="0"/>
              <a:buChar char="→"/>
            </a:pPr>
            <a:r>
              <a:rPr lang="de-DE" sz="2200" dirty="0" smtClean="0"/>
              <a:t>Deviation </a:t>
            </a:r>
            <a:r>
              <a:rPr lang="de-DE" sz="2200" dirty="0" err="1" smtClean="0"/>
              <a:t>from</a:t>
            </a:r>
            <a:r>
              <a:rPr lang="de-DE" sz="2200" dirty="0"/>
              <a:t> </a:t>
            </a:r>
            <a:r>
              <a:rPr lang="de-DE" sz="2200" dirty="0" err="1" smtClean="0"/>
              <a:t>rest</a:t>
            </a:r>
            <a:r>
              <a:rPr lang="de-DE" sz="2200" dirty="0" smtClean="0"/>
              <a:t> </a:t>
            </a:r>
            <a:r>
              <a:rPr lang="de-DE" sz="2200" dirty="0" err="1" smtClean="0"/>
              <a:t>posture</a:t>
            </a:r>
            <a:r>
              <a:rPr lang="de-DE" sz="2200" dirty="0" smtClean="0"/>
              <a:t> </a:t>
            </a:r>
            <a:r>
              <a:rPr lang="de-DE" sz="2200" dirty="0" err="1" smtClean="0"/>
              <a:t>should</a:t>
            </a:r>
            <a:r>
              <a:rPr lang="de-DE" sz="2200" dirty="0" smtClean="0"/>
              <a:t> </a:t>
            </a:r>
            <a:r>
              <a:rPr lang="de-DE" sz="2200" dirty="0" err="1" smtClean="0"/>
              <a:t>decrease</a:t>
            </a:r>
            <a:r>
              <a:rPr lang="de-DE" sz="2200" dirty="0" smtClean="0"/>
              <a:t> </a:t>
            </a:r>
            <a:r>
              <a:rPr lang="de-DE" sz="2200" dirty="0" err="1" smtClean="0"/>
              <a:t>comfort</a:t>
            </a:r>
            <a:endParaRPr lang="de-DE" sz="2200" dirty="0" smtClean="0"/>
          </a:p>
          <a:p>
            <a:pPr marL="342900" indent="-342900">
              <a:lnSpc>
                <a:spcPct val="150000"/>
              </a:lnSpc>
              <a:buFont typeface="Arial" panose="020B0604020202020204" pitchFamily="34" charset="0"/>
              <a:buChar char="•"/>
            </a:pPr>
            <a:r>
              <a:rPr lang="de-DE" sz="2200" dirty="0" smtClean="0"/>
              <a:t>Due </a:t>
            </a:r>
            <a:r>
              <a:rPr lang="de-DE" sz="2200" dirty="0" err="1" smtClean="0"/>
              <a:t>to</a:t>
            </a:r>
            <a:r>
              <a:rPr lang="de-DE" sz="2200" dirty="0" smtClean="0"/>
              <a:t> </a:t>
            </a:r>
            <a:r>
              <a:rPr lang="de-DE" sz="2200" dirty="0" err="1" smtClean="0"/>
              <a:t>anatomical</a:t>
            </a:r>
            <a:r>
              <a:rPr lang="de-DE" sz="2200" dirty="0" smtClean="0"/>
              <a:t> </a:t>
            </a:r>
            <a:r>
              <a:rPr lang="de-DE" sz="2200" dirty="0" err="1" smtClean="0"/>
              <a:t>differences</a:t>
            </a:r>
            <a:r>
              <a:rPr lang="de-DE" sz="2200" dirty="0" smtClean="0"/>
              <a:t>: </a:t>
            </a:r>
            <a:r>
              <a:rPr lang="de-DE" sz="2200" dirty="0" err="1" smtClean="0"/>
              <a:t>look</a:t>
            </a:r>
            <a:r>
              <a:rPr lang="de-DE" sz="2200" dirty="0" smtClean="0"/>
              <a:t> at </a:t>
            </a:r>
            <a:r>
              <a:rPr lang="de-DE" sz="2200" dirty="0"/>
              <a:t>R</a:t>
            </a:r>
            <a:r>
              <a:rPr lang="de-DE" sz="2200" dirty="0" smtClean="0"/>
              <a:t>ange </a:t>
            </a:r>
            <a:r>
              <a:rPr lang="de-DE" sz="2200" dirty="0" err="1" smtClean="0"/>
              <a:t>of</a:t>
            </a:r>
            <a:r>
              <a:rPr lang="de-DE" sz="2200" dirty="0" smtClean="0"/>
              <a:t> Rest </a:t>
            </a:r>
            <a:r>
              <a:rPr lang="de-DE" sz="2200" dirty="0" err="1" smtClean="0"/>
              <a:t>Posture</a:t>
            </a:r>
            <a:endParaRPr lang="de-DE" sz="2200" dirty="0" smtClean="0"/>
          </a:p>
          <a:p>
            <a:pPr marL="342900" indent="-342900">
              <a:lnSpc>
                <a:spcPct val="150000"/>
              </a:lnSpc>
              <a:buFont typeface="Arial" panose="020B0604020202020204" pitchFamily="34" charset="0"/>
              <a:buChar char="•"/>
            </a:pPr>
            <a:r>
              <a:rPr lang="de-DE" sz="2200" dirty="0" smtClean="0"/>
              <a:t>In </a:t>
            </a:r>
            <a:r>
              <a:rPr lang="de-DE" sz="2200" dirty="0" err="1" smtClean="0"/>
              <a:t>our</a:t>
            </a:r>
            <a:r>
              <a:rPr lang="de-DE" sz="2200" dirty="0" smtClean="0"/>
              <a:t> </a:t>
            </a:r>
            <a:r>
              <a:rPr lang="de-DE" sz="2200" dirty="0" err="1" smtClean="0"/>
              <a:t>case</a:t>
            </a:r>
            <a:r>
              <a:rPr lang="de-DE" sz="2200" dirty="0" smtClean="0"/>
              <a:t>: </a:t>
            </a:r>
            <a:r>
              <a:rPr lang="de-DE" sz="2200" dirty="0" err="1" smtClean="0"/>
              <a:t>look</a:t>
            </a:r>
            <a:r>
              <a:rPr lang="de-DE" sz="2200" dirty="0" smtClean="0"/>
              <a:t> at </a:t>
            </a:r>
            <a:r>
              <a:rPr lang="de-DE" sz="2200" dirty="0" err="1" smtClean="0"/>
              <a:t>the</a:t>
            </a:r>
            <a:r>
              <a:rPr lang="de-DE" sz="2200" dirty="0" smtClean="0"/>
              <a:t> RRPs </a:t>
            </a:r>
            <a:r>
              <a:rPr lang="de-DE" sz="2200" dirty="0" err="1" smtClean="0"/>
              <a:t>for</a:t>
            </a:r>
            <a:r>
              <a:rPr lang="de-DE" sz="2200" dirty="0" smtClean="0"/>
              <a:t> all </a:t>
            </a:r>
            <a:r>
              <a:rPr lang="de-DE" sz="2200" dirty="0" err="1" smtClean="0"/>
              <a:t>hand</a:t>
            </a:r>
            <a:r>
              <a:rPr lang="de-DE" sz="2200" dirty="0" smtClean="0"/>
              <a:t> </a:t>
            </a:r>
            <a:r>
              <a:rPr lang="de-DE" sz="2200" dirty="0" err="1" smtClean="0"/>
              <a:t>joints</a:t>
            </a:r>
            <a:endParaRPr lang="de-DE" sz="2200" dirty="0" smtClean="0"/>
          </a:p>
          <a:p>
            <a:pPr>
              <a:lnSpc>
                <a:spcPct val="150000"/>
              </a:lnSpc>
            </a:pPr>
            <a:endParaRPr lang="en-US" sz="2600" b="1" dirty="0">
              <a:solidFill>
                <a:srgbClr val="568FD2"/>
              </a:solidFill>
            </a:endParaRPr>
          </a:p>
        </p:txBody>
      </p:sp>
      <p:sp>
        <p:nvSpPr>
          <p:cNvPr id="3" name="Foliennummernplatzhalter 2"/>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a:solidFill>
                  <a:schemeClr val="bg2"/>
                </a:solidFill>
              </a:rPr>
              <a:t>Comfort</a:t>
            </a:r>
            <a:r>
              <a:rPr lang="de-DE" b="1" dirty="0">
                <a:solidFill>
                  <a:schemeClr val="bg2"/>
                </a:solidFill>
              </a:rPr>
              <a:t>/</a:t>
            </a:r>
            <a:r>
              <a:rPr lang="de-DE" b="1" dirty="0" err="1">
                <a:solidFill>
                  <a:schemeClr val="bg2"/>
                </a:solidFill>
              </a:rPr>
              <a:t>Discomfort</a:t>
            </a:r>
            <a:r>
              <a:rPr lang="de-DE" b="1" dirty="0">
                <a:solidFill>
                  <a:schemeClr val="bg2"/>
                </a:solidFill>
              </a:rPr>
              <a:t> Components</a:t>
            </a:r>
          </a:p>
        </p:txBody>
      </p:sp>
    </p:spTree>
    <p:extLst>
      <p:ext uri="{BB962C8B-B14F-4D97-AF65-F5344CB8AC3E}">
        <p14:creationId xmlns:p14="http://schemas.microsoft.com/office/powerpoint/2010/main" val="2746147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en-US" sz="2600" b="1" dirty="0">
                <a:solidFill>
                  <a:srgbClr val="568FD2"/>
                </a:solidFill>
              </a:rPr>
              <a:t>Inter Finger Angles (IFA)</a:t>
            </a:r>
          </a:p>
          <a:p>
            <a:pPr>
              <a:lnSpc>
                <a:spcPct val="150000"/>
              </a:lnSpc>
            </a:pPr>
            <a:r>
              <a:rPr lang="de-DE" sz="2200" dirty="0" err="1" smtClean="0"/>
              <a:t>Complex</a:t>
            </a:r>
            <a:r>
              <a:rPr lang="de-DE" sz="2200" dirty="0" smtClean="0"/>
              <a:t> Hand </a:t>
            </a:r>
            <a:r>
              <a:rPr lang="de-DE" sz="2200" dirty="0" err="1" smtClean="0"/>
              <a:t>Anatomy</a:t>
            </a:r>
            <a:r>
              <a:rPr lang="de-DE" sz="2200" dirty="0" smtClean="0"/>
              <a:t>:</a:t>
            </a:r>
          </a:p>
          <a:p>
            <a:pPr marL="342900" indent="-342900">
              <a:lnSpc>
                <a:spcPct val="150000"/>
              </a:lnSpc>
              <a:buFont typeface="Arial" panose="020B0604020202020204" pitchFamily="34" charset="0"/>
              <a:buChar char="•"/>
            </a:pPr>
            <a:r>
              <a:rPr lang="de-DE" sz="2200" dirty="0" smtClean="0"/>
              <a:t>Finger </a:t>
            </a:r>
            <a:r>
              <a:rPr lang="de-DE" sz="2200" dirty="0" err="1" smtClean="0"/>
              <a:t>extendors</a:t>
            </a:r>
            <a:r>
              <a:rPr lang="de-DE" sz="2200" dirty="0" smtClean="0"/>
              <a:t> </a:t>
            </a:r>
            <a:r>
              <a:rPr lang="de-DE" sz="2200" dirty="0" err="1" smtClean="0"/>
              <a:t>and</a:t>
            </a:r>
            <a:r>
              <a:rPr lang="de-DE" sz="2200" dirty="0" smtClean="0"/>
              <a:t> </a:t>
            </a:r>
            <a:r>
              <a:rPr lang="de-DE" sz="2200" dirty="0" err="1" smtClean="0"/>
              <a:t>flexors</a:t>
            </a:r>
            <a:r>
              <a:rPr lang="de-DE" sz="2200" dirty="0"/>
              <a:t> </a:t>
            </a:r>
            <a:r>
              <a:rPr lang="de-DE" sz="2200" dirty="0" err="1" smtClean="0"/>
              <a:t>share</a:t>
            </a:r>
            <a:r>
              <a:rPr lang="de-DE" sz="2200" dirty="0" smtClean="0"/>
              <a:t> same </a:t>
            </a:r>
            <a:r>
              <a:rPr lang="de-DE" sz="2200" dirty="0" err="1" smtClean="0"/>
              <a:t>muscles</a:t>
            </a:r>
            <a:endParaRPr lang="de-DE" sz="2200" dirty="0" smtClean="0"/>
          </a:p>
          <a:p>
            <a:pPr marL="342900" indent="-342900">
              <a:lnSpc>
                <a:spcPct val="150000"/>
              </a:lnSpc>
              <a:buFont typeface="Arial" panose="020B0604020202020204" pitchFamily="34" charset="0"/>
              <a:buChar char="•"/>
            </a:pPr>
            <a:r>
              <a:rPr lang="de-DE" sz="2200" dirty="0" smtClean="0"/>
              <a:t>Inter-finger </a:t>
            </a:r>
            <a:r>
              <a:rPr lang="de-DE" sz="2200" dirty="0" err="1" smtClean="0"/>
              <a:t>tendons</a:t>
            </a:r>
            <a:endParaRPr lang="de-DE" sz="2200" dirty="0" smtClean="0"/>
          </a:p>
          <a:p>
            <a:pPr marL="519113" lvl="1" indent="-342900">
              <a:lnSpc>
                <a:spcPct val="150000"/>
              </a:lnSpc>
              <a:buFont typeface="Arial" panose="020B0604020202020204" pitchFamily="34" charset="0"/>
              <a:buChar char="→"/>
            </a:pPr>
            <a:r>
              <a:rPr lang="de-DE" sz="2200" dirty="0" smtClean="0"/>
              <a:t>Individual </a:t>
            </a:r>
            <a:r>
              <a:rPr lang="de-DE" sz="2200" dirty="0" err="1" smtClean="0"/>
              <a:t>finger</a:t>
            </a:r>
            <a:r>
              <a:rPr lang="de-DE" sz="2200" dirty="0" smtClean="0"/>
              <a:t> </a:t>
            </a:r>
            <a:r>
              <a:rPr lang="de-DE" sz="2200" dirty="0" err="1" smtClean="0"/>
              <a:t>movement</a:t>
            </a:r>
            <a:r>
              <a:rPr lang="de-DE" sz="2200" dirty="0" smtClean="0"/>
              <a:t> limited</a:t>
            </a:r>
          </a:p>
          <a:p>
            <a:pPr marL="342900" indent="-342900">
              <a:lnSpc>
                <a:spcPct val="150000"/>
              </a:lnSpc>
              <a:buFont typeface="Arial" panose="020B0604020202020204" pitchFamily="34" charset="0"/>
              <a:buChar char="•"/>
            </a:pPr>
            <a:r>
              <a:rPr lang="de-DE" sz="2200" dirty="0" smtClean="0"/>
              <a:t>High </a:t>
            </a:r>
            <a:r>
              <a:rPr lang="de-DE" sz="2200" dirty="0" err="1" smtClean="0"/>
              <a:t>inter</a:t>
            </a:r>
            <a:r>
              <a:rPr lang="de-DE" sz="2200" dirty="0"/>
              <a:t> </a:t>
            </a:r>
            <a:r>
              <a:rPr lang="de-DE" sz="2200" dirty="0" err="1" smtClean="0"/>
              <a:t>finger</a:t>
            </a:r>
            <a:r>
              <a:rPr lang="de-DE" sz="2200" dirty="0" smtClean="0"/>
              <a:t> angle </a:t>
            </a:r>
            <a:r>
              <a:rPr lang="de-DE" sz="2200" dirty="0" err="1" smtClean="0"/>
              <a:t>differences</a:t>
            </a:r>
            <a:r>
              <a:rPr lang="de-DE" sz="2200" dirty="0" smtClean="0"/>
              <a:t> </a:t>
            </a:r>
            <a:r>
              <a:rPr lang="de-DE" sz="2200" dirty="0" err="1" smtClean="0"/>
              <a:t>create</a:t>
            </a:r>
            <a:r>
              <a:rPr lang="de-DE" sz="2200" dirty="0" smtClean="0"/>
              <a:t> stress on </a:t>
            </a:r>
            <a:r>
              <a:rPr lang="de-DE" sz="2200" dirty="0" err="1" smtClean="0"/>
              <a:t>tendons</a:t>
            </a:r>
            <a:r>
              <a:rPr lang="de-DE" sz="2200" dirty="0" smtClean="0"/>
              <a:t>, </a:t>
            </a:r>
            <a:r>
              <a:rPr lang="de-DE" sz="2200" dirty="0" err="1" smtClean="0"/>
              <a:t>muscles</a:t>
            </a:r>
            <a:endParaRPr lang="de-DE" sz="2200" dirty="0" smtClean="0"/>
          </a:p>
          <a:p>
            <a:pPr marL="519113" lvl="1" indent="-342900">
              <a:lnSpc>
                <a:spcPct val="150000"/>
              </a:lnSpc>
              <a:buFont typeface="Arial" panose="020B0604020202020204" pitchFamily="34" charset="0"/>
              <a:buChar char="→"/>
            </a:pPr>
            <a:r>
              <a:rPr lang="de-DE" sz="2200" dirty="0" err="1" smtClean="0"/>
              <a:t>Discomfort</a:t>
            </a:r>
            <a:endParaRPr lang="de-DE" sz="2200" dirty="0" smtClean="0"/>
          </a:p>
          <a:p>
            <a:pPr marL="342900" indent="-342900">
              <a:lnSpc>
                <a:spcPct val="150000"/>
              </a:lnSpc>
              <a:buFont typeface="Arial" panose="020B0604020202020204" pitchFamily="34" charset="0"/>
              <a:buChar char="•"/>
            </a:pP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a:solidFill>
                  <a:schemeClr val="bg2"/>
                </a:solidFill>
              </a:rPr>
              <a:t>Comfort</a:t>
            </a:r>
            <a:r>
              <a:rPr lang="de-DE" b="1" dirty="0">
                <a:solidFill>
                  <a:schemeClr val="bg2"/>
                </a:solidFill>
              </a:rPr>
              <a:t>/</a:t>
            </a:r>
            <a:r>
              <a:rPr lang="de-DE" b="1" dirty="0" err="1">
                <a:solidFill>
                  <a:schemeClr val="bg2"/>
                </a:solidFill>
              </a:rPr>
              <a:t>Discomfort</a:t>
            </a:r>
            <a:r>
              <a:rPr lang="de-DE" b="1" dirty="0">
                <a:solidFill>
                  <a:schemeClr val="bg2"/>
                </a:solidFill>
              </a:rPr>
              <a:t> Components</a:t>
            </a:r>
          </a:p>
        </p:txBody>
      </p:sp>
    </p:spTree>
    <p:extLst>
      <p:ext uri="{BB962C8B-B14F-4D97-AF65-F5344CB8AC3E}">
        <p14:creationId xmlns:p14="http://schemas.microsoft.com/office/powerpoint/2010/main" val="2685185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2258</Words>
  <Application>Microsoft Office PowerPoint</Application>
  <PresentationFormat>Bildschirmpräsentation (4:3)</PresentationFormat>
  <Paragraphs>427</Paragraphs>
  <Slides>47</Slides>
  <Notes>27</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47</vt:i4>
      </vt:variant>
    </vt:vector>
  </HeadingPairs>
  <TitlesOfParts>
    <vt:vector size="58"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A Metric for Hand Comfort/Discomfort Evaluation Towards Expressivity in Spatial Control</vt:lpstr>
      <vt:lpstr>Outline</vt:lpstr>
      <vt:lpstr>1.1 Motivation: Controlling a robot</vt:lpstr>
      <vt:lpstr>1.2 Related Work: Nicholas Schneider (TUM)</vt:lpstr>
      <vt:lpstr>1.3</vt:lpstr>
      <vt:lpstr>2.1 Comfort and Discomfort Definitions (Vink et al.)</vt:lpstr>
      <vt:lpstr>2.2 Hand Comfort/Discomfort Components</vt:lpstr>
      <vt:lpstr>2.2 Hand Comfort/Discomfort Components</vt:lpstr>
      <vt:lpstr>2.2 Hand Comfort/Discomfort Components</vt:lpstr>
      <vt:lpstr>2.2 Hand Comfort/Discomfort Components</vt:lpstr>
      <vt:lpstr>2.2 Hand Comfort/Discomfort Components</vt:lpstr>
      <vt:lpstr>2.3 Concrete Implementation: RRP Metric Comp.</vt:lpstr>
      <vt:lpstr>2.3 Concrete Implementation: RRP Metric Comp.</vt:lpstr>
      <vt:lpstr>2.4 Naive &amp; Improved Metric</vt:lpstr>
      <vt:lpstr>2.4 Naive &amp; Improved Metric</vt:lpstr>
      <vt:lpstr>3. Methodology</vt:lpstr>
      <vt:lpstr>3. Methodology</vt:lpstr>
      <vt:lpstr>3. Methodology</vt:lpstr>
      <vt:lpstr>3. Methodology</vt:lpstr>
      <vt:lpstr>3. Methodology</vt:lpstr>
      <vt:lpstr>4. Results and Discussion</vt:lpstr>
      <vt:lpstr>4. Results and Discussion</vt:lpstr>
      <vt:lpstr>4. Results and Discussion</vt:lpstr>
      <vt:lpstr>4. Results and Discussion</vt:lpstr>
      <vt:lpstr>5. Conclusion </vt:lpstr>
      <vt:lpstr>5. Conclusion </vt:lpstr>
      <vt:lpstr>5. Future Work</vt:lpstr>
      <vt:lpstr>Questions?</vt:lpstr>
      <vt:lpstr>Questions?</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Jonas Mayer</dc:creator>
  <cp:lastModifiedBy>Jonas Mayer</cp:lastModifiedBy>
  <cp:revision>67</cp:revision>
  <cp:lastPrinted>2015-07-30T14:04:45Z</cp:lastPrinted>
  <dcterms:created xsi:type="dcterms:W3CDTF">2016-07-08T18:20:49Z</dcterms:created>
  <dcterms:modified xsi:type="dcterms:W3CDTF">2016-07-10T11:50:20Z</dcterms:modified>
</cp:coreProperties>
</file>