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C41"/>
    <a:srgbClr val="28288E"/>
    <a:srgbClr val="F9F9F9"/>
    <a:srgbClr val="232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12"/>
    <p:restoredTop sz="94610"/>
  </p:normalViewPr>
  <p:slideViewPr>
    <p:cSldViewPr snapToGrid="0" snapToObjects="1">
      <p:cViewPr varScale="1">
        <p:scale>
          <a:sx n="104" d="100"/>
          <a:sy n="104" d="100"/>
        </p:scale>
        <p:origin x="11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78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svg"/><Relationship Id="rId33" Type="http://schemas.openxmlformats.org/officeDocument/2006/relationships/image" Target="../media/image31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sv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svg"/><Relationship Id="rId30" Type="http://schemas.openxmlformats.org/officeDocument/2006/relationships/image" Target="../media/image28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Retângulo Arredondado 47">
            <a:extLst>
              <a:ext uri="{FF2B5EF4-FFF2-40B4-BE49-F238E27FC236}">
                <a16:creationId xmlns:a16="http://schemas.microsoft.com/office/drawing/2014/main" id="{E72627F8-9D91-F541-8B24-E2F7B2875510}"/>
              </a:ext>
            </a:extLst>
          </p:cNvPr>
          <p:cNvSpPr/>
          <p:nvPr/>
        </p:nvSpPr>
        <p:spPr>
          <a:xfrm>
            <a:off x="3471610" y="2305050"/>
            <a:ext cx="3119690" cy="2247900"/>
          </a:xfrm>
          <a:prstGeom prst="roundRect">
            <a:avLst>
              <a:gd name="adj" fmla="val 4997"/>
            </a:avLst>
          </a:prstGeom>
          <a:solidFill>
            <a:srgbClr val="393C41"/>
          </a:solidFill>
          <a:ln>
            <a:noFill/>
          </a:ln>
          <a:effectLst>
            <a:outerShdw blurRad="2032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Arredondado 48">
            <a:extLst>
              <a:ext uri="{FF2B5EF4-FFF2-40B4-BE49-F238E27FC236}">
                <a16:creationId xmlns:a16="http://schemas.microsoft.com/office/drawing/2014/main" id="{80B9869B-1CE9-EB47-8FCF-0B3470810174}"/>
              </a:ext>
            </a:extLst>
          </p:cNvPr>
          <p:cNvSpPr/>
          <p:nvPr/>
        </p:nvSpPr>
        <p:spPr>
          <a:xfrm>
            <a:off x="191320" y="4752975"/>
            <a:ext cx="6399980" cy="1936386"/>
          </a:xfrm>
          <a:prstGeom prst="roundRect">
            <a:avLst>
              <a:gd name="adj" fmla="val 4997"/>
            </a:avLst>
          </a:prstGeom>
          <a:solidFill>
            <a:srgbClr val="393C41"/>
          </a:solidFill>
          <a:ln>
            <a:noFill/>
          </a:ln>
          <a:effectLst>
            <a:outerShdw blurRad="2032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Arredondado 46">
            <a:extLst>
              <a:ext uri="{FF2B5EF4-FFF2-40B4-BE49-F238E27FC236}">
                <a16:creationId xmlns:a16="http://schemas.microsoft.com/office/drawing/2014/main" id="{306D3CD0-4A05-DC40-99E9-46333C59FF03}"/>
              </a:ext>
            </a:extLst>
          </p:cNvPr>
          <p:cNvSpPr/>
          <p:nvPr/>
        </p:nvSpPr>
        <p:spPr>
          <a:xfrm>
            <a:off x="191320" y="2305050"/>
            <a:ext cx="3103510" cy="2247900"/>
          </a:xfrm>
          <a:prstGeom prst="roundRect">
            <a:avLst>
              <a:gd name="adj" fmla="val 4997"/>
            </a:avLst>
          </a:prstGeom>
          <a:solidFill>
            <a:srgbClr val="393C41"/>
          </a:solidFill>
          <a:ln>
            <a:noFill/>
          </a:ln>
          <a:effectLst>
            <a:outerShdw blurRad="2032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Object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229475" y="0"/>
            <a:ext cx="4962525" cy="3330423"/>
          </a:xfrm>
          <a:prstGeom prst="rect">
            <a:avLst/>
          </a:prstGeom>
        </p:spPr>
      </p:pic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619875" y="885825"/>
            <a:ext cx="5572125" cy="5972175"/>
          </a:xfrm>
          <a:prstGeom prst="rect">
            <a:avLst/>
          </a:prstGeom>
        </p:spPr>
      </p:pic>
      <p:pic>
        <p:nvPicPr>
          <p:cNvPr id="6" name="Object 5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619875" y="1076325"/>
            <a:ext cx="5572125" cy="5781675"/>
          </a:xfrm>
          <a:prstGeom prst="rect">
            <a:avLst/>
          </a:prstGeom>
        </p:spPr>
      </p:pic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486650" y="3943350"/>
            <a:ext cx="1228725" cy="266700"/>
          </a:xfrm>
          <a:prstGeom prst="rect">
            <a:avLst/>
          </a:prstGeom>
        </p:spPr>
      </p:pic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0287000" y="3943350"/>
            <a:ext cx="1228725" cy="266700"/>
          </a:xfrm>
          <a:prstGeom prst="rect">
            <a:avLst/>
          </a:prstGeom>
        </p:spPr>
      </p:pic>
      <p:pic>
        <p:nvPicPr>
          <p:cNvPr id="9" name="Object 8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8886825" y="3943350"/>
            <a:ext cx="1228725" cy="266700"/>
          </a:xfrm>
          <a:prstGeom prst="rect">
            <a:avLst/>
          </a:prstGeom>
        </p:spPr>
      </p:pic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124700" y="3743325"/>
            <a:ext cx="4762500" cy="19050"/>
          </a:xfrm>
          <a:prstGeom prst="rect">
            <a:avLst/>
          </a:prstGeom>
        </p:spPr>
      </p:pic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0" y="885825"/>
            <a:ext cx="2390775" cy="1419225"/>
          </a:xfrm>
          <a:prstGeom prst="rect">
            <a:avLst/>
          </a:prstGeom>
        </p:spPr>
      </p:pic>
      <p:pic>
        <p:nvPicPr>
          <p:cNvPr id="12" name="Object 11" descr="preencoded.png"/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0" y="1076325"/>
            <a:ext cx="2200275" cy="1228725"/>
          </a:xfrm>
          <a:prstGeom prst="rect">
            <a:avLst/>
          </a:prstGeom>
        </p:spPr>
      </p:pic>
      <p:pic>
        <p:nvPicPr>
          <p:cNvPr id="13" name="Object 12" descr="preencoded.png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304800" y="1828800"/>
            <a:ext cx="180975" cy="171450"/>
          </a:xfrm>
          <a:prstGeom prst="rect">
            <a:avLst/>
          </a:prstGeom>
        </p:spPr>
      </p:pic>
      <p:pic>
        <p:nvPicPr>
          <p:cNvPr id="14" name="Object 13" descr="preencoded.png"/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2190750" y="885825"/>
            <a:ext cx="2390775" cy="1419225"/>
          </a:xfrm>
          <a:prstGeom prst="rect">
            <a:avLst/>
          </a:prstGeom>
        </p:spPr>
      </p:pic>
      <p:pic>
        <p:nvPicPr>
          <p:cNvPr id="15" name="Object 14" descr="preencoded.png"/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2190750" y="885825"/>
            <a:ext cx="2390775" cy="1419225"/>
          </a:xfrm>
          <a:prstGeom prst="rect">
            <a:avLst/>
          </a:prstGeom>
        </p:spPr>
      </p:pic>
      <p:pic>
        <p:nvPicPr>
          <p:cNvPr id="16" name="Object 15" descr="preencoded.png"/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2190750" y="1076325"/>
            <a:ext cx="2200275" cy="1228725"/>
          </a:xfrm>
          <a:prstGeom prst="rect">
            <a:avLst/>
          </a:prstGeom>
        </p:spPr>
      </p:pic>
      <p:pic>
        <p:nvPicPr>
          <p:cNvPr id="17" name="Object 16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2495550" y="1828800"/>
            <a:ext cx="180975" cy="180975"/>
          </a:xfrm>
          <a:prstGeom prst="rect">
            <a:avLst/>
          </a:prstGeom>
        </p:spPr>
      </p:pic>
      <p:pic>
        <p:nvPicPr>
          <p:cNvPr id="18" name="Object 17" descr="preencoded.png"/>
          <p:cNvPicPr>
            <a:picLocks noChangeAspect="1"/>
          </p:cNvPicPr>
          <p:nvPr/>
        </p:nvPicPr>
        <p:blipFill>
          <a:blip r:embed="rId19"/>
          <a:srcRect/>
          <a:stretch/>
        </p:blipFill>
        <p:spPr>
          <a:xfrm>
            <a:off x="4391025" y="885825"/>
            <a:ext cx="2390775" cy="1419225"/>
          </a:xfrm>
          <a:prstGeom prst="rect">
            <a:avLst/>
          </a:prstGeom>
        </p:spPr>
      </p:pic>
      <p:pic>
        <p:nvPicPr>
          <p:cNvPr id="19" name="Object 18" descr="preencoded.png"/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4391025" y="1076325"/>
            <a:ext cx="2200275" cy="1228725"/>
          </a:xfrm>
          <a:prstGeom prst="rect">
            <a:avLst/>
          </a:prstGeom>
          <a:noFill/>
          <a:ln/>
        </p:spPr>
      </p:pic>
      <p:pic>
        <p:nvPicPr>
          <p:cNvPr id="20" name="Object 19" descr="preencoded.png"/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4686300" y="1828800"/>
            <a:ext cx="190500" cy="171450"/>
          </a:xfrm>
          <a:prstGeom prst="rect">
            <a:avLst/>
          </a:prstGeom>
        </p:spPr>
      </p:pic>
      <p:pic>
        <p:nvPicPr>
          <p:cNvPr id="23" name="Object 22" descr="preencoded.png"/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>
          <a:xfrm>
            <a:off x="7086600" y="4476750"/>
            <a:ext cx="285750" cy="2028825"/>
          </a:xfrm>
          <a:prstGeom prst="rect">
            <a:avLst/>
          </a:prstGeom>
        </p:spPr>
      </p:pic>
      <p:pic>
        <p:nvPicPr>
          <p:cNvPr id="24" name="Object 23" descr="preencoded.png"/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>
          <a:xfrm>
            <a:off x="7134225" y="5391150"/>
            <a:ext cx="190500" cy="190500"/>
          </a:xfrm>
          <a:prstGeom prst="rect">
            <a:avLst/>
          </a:prstGeom>
        </p:spPr>
      </p:pic>
      <p:pic>
        <p:nvPicPr>
          <p:cNvPr id="25" name="Object 24" descr="preencoded.png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>
          <a:xfrm>
            <a:off x="7134225" y="4562475"/>
            <a:ext cx="190500" cy="190500"/>
          </a:xfrm>
          <a:prstGeom prst="rect">
            <a:avLst/>
          </a:prstGeom>
        </p:spPr>
      </p:pic>
      <p:pic>
        <p:nvPicPr>
          <p:cNvPr id="26" name="Object 25" descr="preencoded.png"/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>
          <a:xfrm>
            <a:off x="7134225" y="6219825"/>
            <a:ext cx="190500" cy="190500"/>
          </a:xfrm>
          <a:prstGeom prst="rect">
            <a:avLst/>
          </a:prstGeom>
        </p:spPr>
      </p:pic>
      <p:pic>
        <p:nvPicPr>
          <p:cNvPr id="30" name="Object 29" descr="preencoded.png"/>
          <p:cNvPicPr>
            <a:picLocks noChangeAspect="1"/>
          </p:cNvPicPr>
          <p:nvPr/>
        </p:nvPicPr>
        <p:blipFill>
          <a:blip r:embed="rId30"/>
          <a:srcRect/>
          <a:stretch/>
        </p:blipFill>
        <p:spPr>
          <a:xfrm>
            <a:off x="6619875" y="142875"/>
            <a:ext cx="4257675" cy="895350"/>
          </a:xfrm>
          <a:prstGeom prst="rect">
            <a:avLst/>
          </a:prstGeom>
        </p:spPr>
      </p:pic>
      <p:pic>
        <p:nvPicPr>
          <p:cNvPr id="31" name="Object 30" descr="preencoded.png"/>
          <p:cNvPicPr>
            <a:picLocks noChangeAspect="1"/>
          </p:cNvPicPr>
          <p:nvPr/>
        </p:nvPicPr>
        <p:blipFill>
          <a:blip r:embed="rId31"/>
          <a:srcRect/>
          <a:stretch/>
        </p:blipFill>
        <p:spPr>
          <a:xfrm>
            <a:off x="6715125" y="228600"/>
            <a:ext cx="733425" cy="733425"/>
          </a:xfrm>
          <a:prstGeom prst="rect">
            <a:avLst/>
          </a:prstGeom>
        </p:spPr>
      </p:pic>
      <p:pic>
        <p:nvPicPr>
          <p:cNvPr id="32" name="Object 31" descr="preencoded.png"/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>
          <a:xfrm>
            <a:off x="7010400" y="514350"/>
            <a:ext cx="142875" cy="161925"/>
          </a:xfrm>
          <a:prstGeom prst="rect">
            <a:avLst/>
          </a:prstGeom>
        </p:spPr>
      </p:pic>
      <p:pic>
        <p:nvPicPr>
          <p:cNvPr id="33" name="Object 32" descr="preencoded.png"/>
          <p:cNvPicPr>
            <a:picLocks noChangeAspect="1"/>
          </p:cNvPicPr>
          <p:nvPr/>
        </p:nvPicPr>
        <p:blipFill>
          <a:blip r:embed="rId34"/>
          <a:srcRect/>
          <a:stretch/>
        </p:blipFill>
        <p:spPr>
          <a:xfrm>
            <a:off x="11029950" y="285750"/>
            <a:ext cx="762000" cy="606552"/>
          </a:xfrm>
          <a:prstGeom prst="rect">
            <a:avLst/>
          </a:prstGeom>
        </p:spPr>
      </p:pic>
      <p:sp>
        <p:nvSpPr>
          <p:cNvPr id="34" name="Object33"/>
          <p:cNvSpPr/>
          <p:nvPr/>
        </p:nvSpPr>
        <p:spPr>
          <a:xfrm>
            <a:off x="7915275" y="3990975"/>
            <a:ext cx="4000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350"/>
              </a:lnSpc>
            </a:pPr>
            <a:r>
              <a:rPr lang="en-US" sz="900" b="0" i="0" dirty="0">
                <a:solidFill>
                  <a:srgbClr val="FFFFFF"/>
                </a:solidFill>
                <a:latin typeface="Poppins Medium" pitchFamily="34" charset="0"/>
                <a:ea typeface="Poppins Medium" pitchFamily="34" charset="-122"/>
                <a:cs typeface="Poppins Medium" pitchFamily="34" charset="-120"/>
              </a:rPr>
              <a:t>Saúde</a:t>
            </a:r>
            <a:endParaRPr lang="en-US" sz="900" dirty="0"/>
          </a:p>
        </p:txBody>
      </p:sp>
      <p:sp>
        <p:nvSpPr>
          <p:cNvPr id="35" name="Object34"/>
          <p:cNvSpPr/>
          <p:nvPr/>
        </p:nvSpPr>
        <p:spPr>
          <a:xfrm>
            <a:off x="10696575" y="3990975"/>
            <a:ext cx="4381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350"/>
              </a:lnSpc>
            </a:pPr>
            <a:r>
              <a:rPr lang="en-US" sz="900" b="0" i="0" dirty="0">
                <a:solidFill>
                  <a:srgbClr val="FFFFFF"/>
                </a:solidFill>
                <a:latin typeface="Poppins Medium" pitchFamily="34" charset="0"/>
                <a:ea typeface="Poppins Medium" pitchFamily="34" charset="-122"/>
                <a:cs typeface="Poppins Medium" pitchFamily="34" charset="-120"/>
              </a:rPr>
              <a:t>Salário</a:t>
            </a:r>
            <a:endParaRPr lang="en-US" sz="900" dirty="0"/>
          </a:p>
        </p:txBody>
      </p:sp>
      <p:sp>
        <p:nvSpPr>
          <p:cNvPr id="36" name="Object35"/>
          <p:cNvSpPr/>
          <p:nvPr/>
        </p:nvSpPr>
        <p:spPr>
          <a:xfrm>
            <a:off x="9077325" y="3990975"/>
            <a:ext cx="8572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900" b="0" i="0" dirty="0">
                <a:solidFill>
                  <a:srgbClr val="FFFFFF"/>
                </a:solidFill>
                <a:latin typeface="Poppins Medium" pitchFamily="34" charset="0"/>
                <a:ea typeface="Poppins Medium" pitchFamily="34" charset="-122"/>
                <a:cs typeface="Poppins Medium" pitchFamily="34" charset="-120"/>
              </a:rPr>
              <a:t>Carga Horária</a:t>
            </a:r>
            <a:endParaRPr lang="en-US" sz="900" dirty="0"/>
          </a:p>
        </p:txBody>
      </p:sp>
      <p:sp>
        <p:nvSpPr>
          <p:cNvPr id="37" name="Object36"/>
          <p:cNvSpPr/>
          <p:nvPr/>
        </p:nvSpPr>
        <p:spPr>
          <a:xfrm>
            <a:off x="7086600" y="1238250"/>
            <a:ext cx="2028825" cy="1619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125"/>
              </a:lnSpc>
            </a:pPr>
            <a:r>
              <a:rPr lang="en-US" sz="1050" b="0" i="0" dirty="0">
                <a:solidFill>
                  <a:srgbClr val="FFFFFF"/>
                </a:solidFill>
                <a:latin typeface="Poppins ExtraBold" pitchFamily="34" charset="0"/>
                <a:ea typeface="Poppins ExtraBold" pitchFamily="34" charset="-122"/>
                <a:cs typeface="Poppins ExtraBold" pitchFamily="34" charset="-120"/>
              </a:rPr>
              <a:t>Detalhes sobre a pesquisa</a:t>
            </a:r>
            <a:endParaRPr lang="en-US" sz="1050" dirty="0"/>
          </a:p>
        </p:txBody>
      </p:sp>
      <p:sp>
        <p:nvSpPr>
          <p:cNvPr id="38" name="Object37"/>
          <p:cNvSpPr/>
          <p:nvPr/>
        </p:nvSpPr>
        <p:spPr>
          <a:xfrm>
            <a:off x="7077075" y="1504950"/>
            <a:ext cx="162877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900" b="0" i="0" dirty="0">
                <a:solidFill>
                  <a:srgbClr val="FFFFFF"/>
                </a:solidFill>
                <a:latin typeface="Poppins SemiBold" pitchFamily="34" charset="0"/>
                <a:ea typeface="Poppins SemiBold" pitchFamily="34" charset="-122"/>
                <a:cs typeface="Poppins SemiBold" pitchFamily="34" charset="-120"/>
              </a:rPr>
              <a:t>Comparativo de satisfação</a:t>
            </a:r>
            <a:endParaRPr lang="en-US" sz="900" dirty="0"/>
          </a:p>
        </p:txBody>
      </p:sp>
      <p:sp>
        <p:nvSpPr>
          <p:cNvPr id="39" name="Object38"/>
          <p:cNvSpPr/>
          <p:nvPr/>
        </p:nvSpPr>
        <p:spPr>
          <a:xfrm>
            <a:off x="476250" y="1200150"/>
            <a:ext cx="14478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900" b="0" i="0" dirty="0">
                <a:solidFill>
                  <a:srgbClr val="FFFFFF"/>
                </a:solidFill>
                <a:latin typeface="Poppins" pitchFamily="2" charset="77"/>
                <a:ea typeface="Poppins ExtraBold" pitchFamily="34" charset="-122"/>
                <a:cs typeface="Poppins" pitchFamily="2" charset="77"/>
              </a:rPr>
              <a:t>Perguntas Respondidas</a:t>
            </a:r>
            <a:endParaRPr lang="en-US" sz="9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0" name="Object39"/>
          <p:cNvSpPr/>
          <p:nvPr/>
        </p:nvSpPr>
        <p:spPr>
          <a:xfrm>
            <a:off x="2705100" y="1200150"/>
            <a:ext cx="13716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9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rPr>
              <a:t>Quantidade de Cargos</a:t>
            </a:r>
          </a:p>
        </p:txBody>
      </p:sp>
      <p:sp>
        <p:nvSpPr>
          <p:cNvPr id="41" name="Object40"/>
          <p:cNvSpPr/>
          <p:nvPr/>
        </p:nvSpPr>
        <p:spPr>
          <a:xfrm>
            <a:off x="5181600" y="1200150"/>
            <a:ext cx="8096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900" b="0" i="0" dirty="0">
                <a:solidFill>
                  <a:srgbClr val="FFFFFF"/>
                </a:solidFill>
                <a:latin typeface="Poppins" pitchFamily="2" charset="77"/>
                <a:ea typeface="Poppins ExtraBold" pitchFamily="34" charset="-122"/>
                <a:cs typeface="Poppins" pitchFamily="2" charset="77"/>
              </a:rPr>
              <a:t>Funcionários</a:t>
            </a:r>
            <a:endParaRPr lang="en-US" sz="9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2" name="Object41"/>
          <p:cNvSpPr/>
          <p:nvPr/>
        </p:nvSpPr>
        <p:spPr>
          <a:xfrm>
            <a:off x="3619500" y="2419350"/>
            <a:ext cx="137160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900" b="0" i="0" dirty="0">
                <a:solidFill>
                  <a:srgbClr val="FFFFFF"/>
                </a:solidFill>
                <a:latin typeface="Poppins SemiBold" pitchFamily="34" charset="0"/>
                <a:ea typeface="Poppins SemiBold" pitchFamily="34" charset="-122"/>
                <a:cs typeface="Poppins SemiBold" pitchFamily="34" charset="-120"/>
              </a:rPr>
              <a:t>Fonte de recrutamento</a:t>
            </a:r>
            <a:endParaRPr lang="en-US" sz="900" dirty="0"/>
          </a:p>
        </p:txBody>
      </p:sp>
      <p:sp>
        <p:nvSpPr>
          <p:cNvPr id="43" name="Object42"/>
          <p:cNvSpPr/>
          <p:nvPr/>
        </p:nvSpPr>
        <p:spPr>
          <a:xfrm>
            <a:off x="333375" y="2419350"/>
            <a:ext cx="94297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900" b="0" i="0" dirty="0">
                <a:solidFill>
                  <a:srgbClr val="FFFFFF"/>
                </a:solidFill>
                <a:latin typeface="Poppins SemiBold" pitchFamily="34" charset="0"/>
                <a:ea typeface="Poppins SemiBold" pitchFamily="34" charset="-122"/>
                <a:cs typeface="Poppins SemiBold" pitchFamily="34" charset="-120"/>
              </a:rPr>
              <a:t>Range de Idade</a:t>
            </a:r>
            <a:endParaRPr lang="en-US" sz="900" dirty="0"/>
          </a:p>
        </p:txBody>
      </p:sp>
      <p:sp>
        <p:nvSpPr>
          <p:cNvPr id="44" name="Object43"/>
          <p:cNvSpPr/>
          <p:nvPr/>
        </p:nvSpPr>
        <p:spPr>
          <a:xfrm>
            <a:off x="333375" y="4867275"/>
            <a:ext cx="21431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350"/>
              </a:lnSpc>
            </a:pPr>
            <a:r>
              <a:rPr lang="en-US" sz="900" b="0" i="0" dirty="0">
                <a:solidFill>
                  <a:srgbClr val="FFFFFF"/>
                </a:solidFill>
                <a:latin typeface="Poppins SemiBold" pitchFamily="34" charset="0"/>
                <a:ea typeface="Poppins SemiBold" pitchFamily="34" charset="-122"/>
                <a:cs typeface="Poppins SemiBold" pitchFamily="34" charset="-120"/>
              </a:rPr>
              <a:t>Quantidade de funcionários por ano</a:t>
            </a:r>
            <a:endParaRPr lang="en-US" sz="900" dirty="0"/>
          </a:p>
        </p:txBody>
      </p:sp>
      <p:sp>
        <p:nvSpPr>
          <p:cNvPr id="45" name="Object44"/>
          <p:cNvSpPr/>
          <p:nvPr/>
        </p:nvSpPr>
        <p:spPr>
          <a:xfrm>
            <a:off x="342900" y="581025"/>
            <a:ext cx="151447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1575"/>
              </a:lnSpc>
            </a:pPr>
            <a:r>
              <a:rPr lang="en-US" sz="1050" b="0" i="0" kern="0" spc="5" dirty="0">
                <a:solidFill>
                  <a:srgbClr val="FFFFFF"/>
                </a:solidFill>
                <a:latin typeface="Poppins ExtraLight" pitchFamily="34" charset="0"/>
                <a:ea typeface="Poppins ExtraLight" pitchFamily="34" charset="-122"/>
                <a:cs typeface="Poppins ExtraLight" pitchFamily="34" charset="-120"/>
              </a:rPr>
              <a:t>Recursos Humanos</a:t>
            </a:r>
            <a:endParaRPr lang="en-US" sz="1050" dirty="0"/>
          </a:p>
        </p:txBody>
      </p:sp>
      <p:sp>
        <p:nvSpPr>
          <p:cNvPr id="46" name="Object45"/>
          <p:cNvSpPr/>
          <p:nvPr/>
        </p:nvSpPr>
        <p:spPr>
          <a:xfrm>
            <a:off x="342900" y="333375"/>
            <a:ext cx="4810125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>
              <a:lnSpc>
                <a:spcPts val="2025"/>
              </a:lnSpc>
            </a:pPr>
            <a:r>
              <a:rPr lang="en-US" sz="1350" b="0" i="0" kern="0" spc="7" dirty="0">
                <a:solidFill>
                  <a:srgbClr val="FFFFFF"/>
                </a:solidFill>
                <a:latin typeface="Poppins ExtraBold" pitchFamily="34" charset="0"/>
                <a:ea typeface="Poppins ExtraBold" pitchFamily="34" charset="-122"/>
                <a:cs typeface="Poppins ExtraBold" pitchFamily="34" charset="-120"/>
              </a:rPr>
              <a:t>Relatório Pesquisa de Satisfação dos Colaboradores</a:t>
            </a:r>
            <a:endParaRPr lang="en-US" sz="13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37</Words>
  <Application>Microsoft Macintosh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Arial</vt:lpstr>
      <vt:lpstr>Calibri</vt:lpstr>
      <vt:lpstr>Poppins</vt:lpstr>
      <vt:lpstr>Poppins ExtraBold</vt:lpstr>
      <vt:lpstr>Poppins ExtraLight</vt:lpstr>
      <vt:lpstr>Poppins Medium</vt:lpstr>
      <vt:lpstr>Poppins SemiBold</vt:lpstr>
      <vt:lpstr>Office Theme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Pietro Sales</cp:lastModifiedBy>
  <cp:revision>7</cp:revision>
  <dcterms:created xsi:type="dcterms:W3CDTF">2022-03-17T19:35:46Z</dcterms:created>
  <dcterms:modified xsi:type="dcterms:W3CDTF">2022-03-17T22:08:43Z</dcterms:modified>
</cp:coreProperties>
</file>