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4"/>
    <p:sldMasterId id="2147483979" r:id="rId5"/>
  </p:sldMasterIdLst>
  <p:notesMasterIdLst>
    <p:notesMasterId r:id="rId19"/>
  </p:notesMasterIdLst>
  <p:sldIdLst>
    <p:sldId id="3316" r:id="rId6"/>
    <p:sldId id="3315" r:id="rId7"/>
    <p:sldId id="3317" r:id="rId8"/>
    <p:sldId id="3321" r:id="rId9"/>
    <p:sldId id="3319" r:id="rId10"/>
    <p:sldId id="3318" r:id="rId11"/>
    <p:sldId id="3320" r:id="rId12"/>
    <p:sldId id="3322" r:id="rId13"/>
    <p:sldId id="3323" r:id="rId14"/>
    <p:sldId id="3325" r:id="rId15"/>
    <p:sldId id="3326" r:id="rId16"/>
    <p:sldId id="3327" r:id="rId17"/>
    <p:sldId id="3328" r:id="rId18"/>
  </p:sldIdLst>
  <p:sldSz cx="24377650" cy="13716000"/>
  <p:notesSz cx="6858000" cy="9144000"/>
  <p:custDataLst>
    <p:tags r:id="rId20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ECB7D"/>
    <a:srgbClr val="3CCC7E"/>
    <a:srgbClr val="0C7371"/>
    <a:srgbClr val="552A3E"/>
    <a:srgbClr val="9CC8D2"/>
    <a:srgbClr val="EF2526"/>
    <a:srgbClr val="F57A7B"/>
    <a:srgbClr val="FFFFFF"/>
    <a:srgbClr val="F57778"/>
    <a:srgbClr val="F59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5439" autoAdjust="0"/>
  </p:normalViewPr>
  <p:slideViewPr>
    <p:cSldViewPr snapToGrid="0" snapToObjects="1">
      <p:cViewPr varScale="1">
        <p:scale>
          <a:sx n="32" d="100"/>
          <a:sy n="32" d="100"/>
        </p:scale>
        <p:origin x="400" y="60"/>
      </p:cViewPr>
      <p:guideLst>
        <p:guide orient="horz" pos="480"/>
        <p:guide orient="horz" pos="816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cio\Desktop\Coronathon\DESCRITIVO_CAGED_reduzi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auricio\Desktop\Coronathon\DESCRITIVO_CAGED_reduzido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cio\Desktop\Coronathon\DESCRITIVO_CAGED_reduzid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'FAM_CBO x SALARIO'!$I$4</c:f>
              <c:strCache>
                <c:ptCount val="1"/>
                <c:pt idx="0">
                  <c:v>Cont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'FAM_CBO x SALARIO'!$H$5:$H$12</c:f>
              <c:strCache>
                <c:ptCount val="8"/>
                <c:pt idx="0">
                  <c:v> R$ 1.096 - R$ 1.963 </c:v>
                </c:pt>
                <c:pt idx="1">
                  <c:v> R$ 1.963 - R$ 2.830 </c:v>
                </c:pt>
                <c:pt idx="2">
                  <c:v> R$ 2.830 - R$ 3.697 </c:v>
                </c:pt>
                <c:pt idx="3">
                  <c:v> R$ 3.697 - R$ 4.564 </c:v>
                </c:pt>
                <c:pt idx="4">
                  <c:v> R$ 4.564 - R$ 5.431 </c:v>
                </c:pt>
                <c:pt idx="5">
                  <c:v> R$ 5.431 - R$ 6.298 </c:v>
                </c:pt>
                <c:pt idx="6">
                  <c:v> R$ 6.298 - R$ 7.165 </c:v>
                </c:pt>
                <c:pt idx="7">
                  <c:v> R$ 7.165 - R$ 8.033 </c:v>
                </c:pt>
              </c:strCache>
            </c:strRef>
          </c:cat>
          <c:val>
            <c:numRef>
              <c:f>'FAM_CBO x SALARIO'!$I$5:$I$12</c:f>
              <c:numCache>
                <c:formatCode>General</c:formatCode>
                <c:ptCount val="8"/>
                <c:pt idx="0">
                  <c:v>118</c:v>
                </c:pt>
                <c:pt idx="1">
                  <c:v>35</c:v>
                </c:pt>
                <c:pt idx="2">
                  <c:v>13</c:v>
                </c:pt>
                <c:pt idx="3">
                  <c:v>5</c:v>
                </c:pt>
                <c:pt idx="4">
                  <c:v>5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C-4438-98ED-7EC9BAD645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4016672"/>
        <c:axId val="1676758032"/>
      </c:barChart>
      <c:catAx>
        <c:axId val="99401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6758032"/>
        <c:crosses val="autoZero"/>
        <c:auto val="1"/>
        <c:lblAlgn val="ctr"/>
        <c:lblOffset val="100"/>
        <c:noMultiLvlLbl val="0"/>
      </c:catAx>
      <c:valAx>
        <c:axId val="1676758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40166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6-4892-970A-BFF0902444F6}"/>
              </c:ext>
            </c:extLst>
          </c:dPt>
          <c:dPt>
            <c:idx val="1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6-4892-970A-BFF0902444F6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6-4892-970A-BFF0902444F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6-4892-970A-BFF0902444F6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1F6-4892-970A-BFF0902444F6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1F6-4892-970A-BFF0902444F6}"/>
              </c:ext>
            </c:extLst>
          </c:dPt>
          <c:dPt>
            <c:idx val="6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1F6-4892-970A-BFF0902444F6}"/>
              </c:ext>
            </c:extLst>
          </c:dPt>
          <c:dLbls>
            <c:dLbl>
              <c:idx val="0"/>
              <c:layout>
                <c:manualLayout>
                  <c:x val="2.7894002789400278E-3"/>
                  <c:y val="4.629629629629629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F6-4892-970A-BFF0902444F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Ligh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GRAU_INSTRUCAO!$B$2:$B$8</c:f>
              <c:strCache>
                <c:ptCount val="7"/>
                <c:pt idx="0">
                  <c:v>Analfabeto</c:v>
                </c:pt>
                <c:pt idx="1">
                  <c:v>Fundamental incompleto</c:v>
                </c:pt>
                <c:pt idx="2">
                  <c:v>Fundamental completo</c:v>
                </c:pt>
                <c:pt idx="3">
                  <c:v>Médio incompleto</c:v>
                </c:pt>
                <c:pt idx="4">
                  <c:v>Médio completo</c:v>
                </c:pt>
                <c:pt idx="5">
                  <c:v>Superior incompleto</c:v>
                </c:pt>
                <c:pt idx="6">
                  <c:v>Superior completo</c:v>
                </c:pt>
              </c:strCache>
            </c:strRef>
          </c:cat>
          <c:val>
            <c:numRef>
              <c:f>GRAU_INSTRUCAO!$C$2:$C$8</c:f>
              <c:numCache>
                <c:formatCode>_-* #,##0_-;\-* #,##0_-;_-* "-"??_-;_-@_-</c:formatCode>
                <c:ptCount val="7"/>
                <c:pt idx="0">
                  <c:v>9497</c:v>
                </c:pt>
                <c:pt idx="1">
                  <c:v>260008</c:v>
                </c:pt>
                <c:pt idx="2">
                  <c:v>303506</c:v>
                </c:pt>
                <c:pt idx="3">
                  <c:v>267101</c:v>
                </c:pt>
                <c:pt idx="4">
                  <c:v>2290878</c:v>
                </c:pt>
                <c:pt idx="5">
                  <c:v>157289</c:v>
                </c:pt>
                <c:pt idx="6">
                  <c:v>403581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1F6-4892-970A-BFF0902444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97404475330436E-2"/>
          <c:w val="0.97339485210384924"/>
          <c:h val="0.798167802242017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C737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Ligh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'GRAU_INSTRUCAO X SALARIO'!$B$2:$B$8</c:f>
              <c:strCache>
                <c:ptCount val="7"/>
                <c:pt idx="0">
                  <c:v>Analfabeto</c:v>
                </c:pt>
                <c:pt idx="1">
                  <c:v>Fundamental incompleto</c:v>
                </c:pt>
                <c:pt idx="2">
                  <c:v>Fundamental completo</c:v>
                </c:pt>
                <c:pt idx="3">
                  <c:v>Médio incompleto</c:v>
                </c:pt>
                <c:pt idx="4">
                  <c:v>Médio completo</c:v>
                </c:pt>
                <c:pt idx="5">
                  <c:v>Superior incompleto</c:v>
                </c:pt>
                <c:pt idx="6">
                  <c:v>Superior completo</c:v>
                </c:pt>
              </c:strCache>
            </c:strRef>
          </c:cat>
          <c:val>
            <c:numRef>
              <c:f>'GRAU_INSTRUCAO X SALARIO'!$C$2:$C$8</c:f>
              <c:numCache>
                <c:formatCode>_-"R$"\ * #,##0_-;\-"R$"\ * #,##0_-;_-"R$"\ * "-"??_-;_-@_-</c:formatCode>
                <c:ptCount val="7"/>
                <c:pt idx="0">
                  <c:v>1409</c:v>
                </c:pt>
                <c:pt idx="1">
                  <c:v>1397</c:v>
                </c:pt>
                <c:pt idx="2">
                  <c:v>1450</c:v>
                </c:pt>
                <c:pt idx="3">
                  <c:v>1278</c:v>
                </c:pt>
                <c:pt idx="4">
                  <c:v>1455</c:v>
                </c:pt>
                <c:pt idx="5">
                  <c:v>1772</c:v>
                </c:pt>
                <c:pt idx="6">
                  <c:v>3589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3-4491-B0AE-4967C7DCFB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5873104"/>
        <c:axId val="892765728"/>
      </c:barChart>
      <c:catAx>
        <c:axId val="130587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+mn-cs"/>
              </a:defRPr>
            </a:pPr>
            <a:endParaRPr lang="pt-BR"/>
          </a:p>
        </c:txPr>
        <c:crossAx val="892765728"/>
        <c:crosses val="autoZero"/>
        <c:auto val="1"/>
        <c:lblAlgn val="ctr"/>
        <c:lblOffset val="100"/>
        <c:noMultiLvlLbl val="0"/>
      </c:catAx>
      <c:valAx>
        <c:axId val="892765728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130587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FAA26C-F9F8-F643-AE7E-9B680BA49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54831-5F60-ED49-AD37-B132F171CA2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9751322-FDCE-9F44-88B6-F74BB70B0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DB1CA5B-6DD9-BC44-A10B-BAC910A3B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60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3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DA0AA0E0-6104-40E8-8934-8A5423219C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80047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Slide do think-cell" r:id="rId7" imgW="395" imgH="396" progId="TCLayout.ActiveDocument.1">
                  <p:embed/>
                </p:oleObj>
              </mc:Choice>
              <mc:Fallback>
                <p:oleObj name="Slide do think-cell" r:id="rId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711AFC74-C064-4FDC-8A45-1137BF87341C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600" b="1" i="0" baseline="0" dirty="0">
              <a:latin typeface="Fira Sans" panose="020B0503050000020004"/>
              <a:ea typeface="+mj-ea"/>
              <a:cs typeface="+mj-cs"/>
              <a:sym typeface="Fira Sans" panose="020B05030500000200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8C5F1-B83D-344B-9AF9-42D755A77CDC}"/>
              </a:ext>
            </a:extLst>
          </p:cNvPr>
          <p:cNvSpPr/>
          <p:nvPr userDrawn="1"/>
        </p:nvSpPr>
        <p:spPr>
          <a:xfrm>
            <a:off x="22174494" y="12373805"/>
            <a:ext cx="817586" cy="8175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4FEE86-28D8-2B49-A496-80235725B73B}"/>
              </a:ext>
            </a:extLst>
          </p:cNvPr>
          <p:cNvSpPr/>
          <p:nvPr userDrawn="1"/>
        </p:nvSpPr>
        <p:spPr>
          <a:xfrm>
            <a:off x="22236348" y="12435659"/>
            <a:ext cx="693877" cy="693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6FEFB-1B47-144A-92EC-F20F29E731C4}"/>
              </a:ext>
            </a:extLst>
          </p:cNvPr>
          <p:cNvSpPr txBox="1"/>
          <p:nvPr userDrawn="1"/>
        </p:nvSpPr>
        <p:spPr>
          <a:xfrm>
            <a:off x="22307409" y="12551764"/>
            <a:ext cx="55175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accent1"/>
                </a:solidFill>
                <a:latin typeface="Fira Sans" panose="020B0503050000020004" pitchFamily="34" charset="0"/>
                <a:ea typeface="Roboto" panose="02000000000000000000" pitchFamily="2" charset="0"/>
                <a:cs typeface="Open Sans" charset="0"/>
              </a:rPr>
              <a:pPr algn="ctr"/>
              <a:t>‹nº›</a:t>
            </a:fld>
            <a:endParaRPr lang="id-ID" sz="2800" b="0" i="0" dirty="0">
              <a:solidFill>
                <a:schemeClr val="accent1"/>
              </a:solidFill>
              <a:latin typeface="Fira Sans" panose="020B0503050000020004" pitchFamily="34" charset="0"/>
              <a:ea typeface="Roboto" panose="02000000000000000000" pitchFamily="2" charset="0"/>
              <a:cs typeface="Open San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6A8DAC6-1F29-4E0F-A766-A70EB73805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055918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Slide do think-cell" r:id="rId17" imgW="395" imgH="396" progId="TCLayout.ActiveDocument.1">
                  <p:embed/>
                </p:oleObj>
              </mc:Choice>
              <mc:Fallback>
                <p:oleObj name="Slide do think-cell" r:id="rId1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9460E92C-BF41-4D91-8CFC-B466B7BF711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8798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svg"/><Relationship Id="rId12" Type="http://schemas.openxmlformats.org/officeDocument/2006/relationships/image" Target="../media/image23.png"/><Relationship Id="rId17" Type="http://schemas.openxmlformats.org/officeDocument/2006/relationships/image" Target="../media/image10.svg"/><Relationship Id="rId2" Type="http://schemas.openxmlformats.org/officeDocument/2006/relationships/tags" Target="../tags/tag12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11" Type="http://schemas.openxmlformats.org/officeDocument/2006/relationships/image" Target="../media/image29.svg"/><Relationship Id="rId5" Type="http://schemas.openxmlformats.org/officeDocument/2006/relationships/image" Target="../media/image1.emf"/><Relationship Id="rId15" Type="http://schemas.openxmlformats.org/officeDocument/2006/relationships/image" Target="../media/image32.svg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7.sv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sv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svg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1.emf"/><Relationship Id="rId10" Type="http://schemas.openxmlformats.org/officeDocument/2006/relationships/image" Target="../media/image41.jpe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10" Type="http://schemas.openxmlformats.org/officeDocument/2006/relationships/chart" Target="../charts/chart3.xml"/><Relationship Id="rId4" Type="http://schemas.openxmlformats.org/officeDocument/2006/relationships/oleObject" Target="../embeddings/oleObject4.bin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8.svg"/><Relationship Id="rId2" Type="http://schemas.openxmlformats.org/officeDocument/2006/relationships/tags" Target="../tags/tag10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.emf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09441" y="2073886"/>
            <a:ext cx="23158768" cy="11108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187487" y="2968637"/>
            <a:ext cx="11207714" cy="72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398" b="0" u="none" strike="noStrike" kern="1200" cap="none" spc="1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EQUIPE 28</a:t>
            </a:r>
          </a:p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6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PROPOSTA DE API PÚBLICA BASEADA EM </a:t>
            </a: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MODELAGEM ESTATÍSTICA PARA </a:t>
            </a: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srgbClr val="3ECB7D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MELHORIA DE ASSERTIVIDADE DO SINE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C0D7A615-DCED-4366-BD61-63043FB5480D}"/>
              </a:ext>
            </a:extLst>
          </p:cNvPr>
          <p:cNvSpPr txBox="1"/>
          <p:nvPr/>
        </p:nvSpPr>
        <p:spPr>
          <a:xfrm>
            <a:off x="609441" y="306303"/>
            <a:ext cx="6420476" cy="147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0" b="1" dirty="0">
                <a:solidFill>
                  <a:srgbClr val="3ECB7D"/>
                </a:solidFill>
                <a:latin typeface="Fira Sans" panose="020B0503050000020004" pitchFamily="34" charset="0"/>
              </a:rPr>
              <a:t>CORONATHON</a:t>
            </a:r>
          </a:p>
        </p:txBody>
      </p:sp>
      <p:pic>
        <p:nvPicPr>
          <p:cNvPr id="139" name="Espaço Reservado para Imagem 76">
            <a:extLst>
              <a:ext uri="{FF2B5EF4-FFF2-40B4-BE49-F238E27FC236}">
                <a16:creationId xmlns:a16="http://schemas.microsoft.com/office/drawing/2014/main" id="{D4DA225D-1061-414B-AC1D-69274502A1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79310" y="2073886"/>
            <a:ext cx="10888899" cy="11108714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0C34F8D-9EA6-476E-92DD-67D54431757D}"/>
              </a:ext>
            </a:extLst>
          </p:cNvPr>
          <p:cNvSpPr txBox="1"/>
          <p:nvPr/>
        </p:nvSpPr>
        <p:spPr>
          <a:xfrm>
            <a:off x="1187486" y="10449979"/>
            <a:ext cx="11691823" cy="138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i="1" spc="12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Participantes: Allan </a:t>
            </a:r>
            <a:r>
              <a:rPr lang="pt-BR" sz="2400" i="1" spc="1200" dirty="0" err="1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Rogge</a:t>
            </a:r>
            <a:r>
              <a:rPr lang="pt-BR" sz="2400" i="1" spc="12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Érico Encarnação, Ivan Ormenesse, Jonas Lima, Maurício Trujillo, Rodrigo Figueira</a:t>
            </a:r>
            <a:endParaRPr kumimoji="0" lang="pt-BR" sz="2400" b="0" i="1" u="none" strike="noStrike" kern="1200" cap="none" spc="1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557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loud 3">
            <a:extLst>
              <a:ext uri="{FF2B5EF4-FFF2-40B4-BE49-F238E27FC236}">
                <a16:creationId xmlns:a16="http://schemas.microsoft.com/office/drawing/2014/main" id="{00F3F1CA-2FA4-4ED3-A9A0-CAB55C662CB9}"/>
              </a:ext>
            </a:extLst>
          </p:cNvPr>
          <p:cNvSpPr/>
          <p:nvPr/>
        </p:nvSpPr>
        <p:spPr>
          <a:xfrm>
            <a:off x="13610540" y="3444282"/>
            <a:ext cx="8349349" cy="583089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3720DACD-2665-4E27-9645-D17B6A7DBAAC}"/>
              </a:ext>
            </a:extLst>
          </p:cNvPr>
          <p:cNvSpPr/>
          <p:nvPr/>
        </p:nvSpPr>
        <p:spPr>
          <a:xfrm rot="18900000">
            <a:off x="13754608" y="3658359"/>
            <a:ext cx="6480000" cy="6480000"/>
          </a:xfrm>
          <a:prstGeom prst="arc">
            <a:avLst>
              <a:gd name="adj1" fmla="val 18486111"/>
              <a:gd name="adj2" fmla="val 13124277"/>
            </a:avLst>
          </a:prstGeom>
          <a:ln w="288925">
            <a:solidFill>
              <a:srgbClr val="179B9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Disponibilização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via Flask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3B5C498-C12D-499B-AB8D-F1AFC71E3B68}"/>
              </a:ext>
            </a:extLst>
          </p:cNvPr>
          <p:cNvGrpSpPr/>
          <p:nvPr/>
        </p:nvGrpSpPr>
        <p:grpSpPr>
          <a:xfrm>
            <a:off x="295398" y="2435782"/>
            <a:ext cx="9572341" cy="8537005"/>
            <a:chOff x="295398" y="2435783"/>
            <a:chExt cx="10278128" cy="7910004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232380F-1979-4DAD-B08F-F8618207C636}"/>
                </a:ext>
              </a:extLst>
            </p:cNvPr>
            <p:cNvSpPr/>
            <p:nvPr/>
          </p:nvSpPr>
          <p:spPr>
            <a:xfrm>
              <a:off x="295398" y="2435783"/>
              <a:ext cx="10278128" cy="7910004"/>
            </a:xfrm>
            <a:prstGeom prst="rect">
              <a:avLst/>
            </a:prstGeom>
            <a:solidFill>
              <a:srgbClr val="7138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A024E6B-146E-4D5B-A287-7E1E12623367}"/>
                </a:ext>
              </a:extLst>
            </p:cNvPr>
            <p:cNvSpPr/>
            <p:nvPr/>
          </p:nvSpPr>
          <p:spPr>
            <a:xfrm>
              <a:off x="295399" y="3079802"/>
              <a:ext cx="9444510" cy="998340"/>
            </a:xfrm>
            <a:prstGeom prst="rect">
              <a:avLst/>
            </a:prstGeom>
            <a:solidFill>
              <a:srgbClr val="DEF0FF">
                <a:alpha val="6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86A254-8DA3-4DA2-8490-4FFC8A884A29}"/>
                </a:ext>
              </a:extLst>
            </p:cNvPr>
            <p:cNvSpPr txBox="1"/>
            <p:nvPr/>
          </p:nvSpPr>
          <p:spPr>
            <a:xfrm>
              <a:off x="600806" y="3370214"/>
              <a:ext cx="7787709" cy="5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50" normalizeH="0" baseline="0" noProof="0" dirty="0">
                  <a:ln>
                    <a:noFill/>
                  </a:ln>
                  <a:solidFill>
                    <a:srgbClr val="713852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Descritivo Conceitual da Aplicação 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28B62DC-2004-4F7F-A979-11A8B2139D10}"/>
                </a:ext>
              </a:extLst>
            </p:cNvPr>
            <p:cNvSpPr/>
            <p:nvPr/>
          </p:nvSpPr>
          <p:spPr>
            <a:xfrm>
              <a:off x="600806" y="4368554"/>
              <a:ext cx="9406039" cy="5104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Nesta abordagem, o 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Flask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 irá realizar um túnel de API para conectar a base de dados ao nosso modelo e ao front-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end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 do Trabalha Brasil.</a:t>
              </a:r>
            </a:p>
            <a:p>
              <a:pPr lvl="0">
                <a:defRPr/>
              </a:pPr>
              <a:endParaRPr lang="pt-BR" sz="3200" b="1" dirty="0">
                <a:solidFill>
                  <a:srgbClr val="FFFFFF"/>
                </a:solidFill>
                <a:latin typeface="Segoe Light"/>
              </a:endParaRPr>
            </a:p>
            <a:p>
              <a:pPr lvl="0">
                <a:defRPr/>
              </a:pP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Ao realizar o cadastro, será feito um post em direção a base, para inserir os dados via JSON na base de dados.</a:t>
              </a:r>
            </a:p>
            <a:p>
              <a:pPr lvl="0">
                <a:defRPr/>
              </a:pPr>
              <a:endParaRPr lang="pt-BR" sz="3200" b="1" dirty="0">
                <a:solidFill>
                  <a:srgbClr val="FFFFFF"/>
                </a:solidFill>
                <a:latin typeface="Segoe Light"/>
              </a:endParaRPr>
            </a:p>
            <a:p>
              <a:pPr lvl="0">
                <a:defRPr/>
              </a:pP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Ao solicitar uma procura de emprego, um método ‘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get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’ consome a informação do modelo e outro ‘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get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’ exibe a informação na tela</a:t>
              </a:r>
            </a:p>
          </p:txBody>
        </p:sp>
      </p:grp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81EB9C2C-B0E5-4B2C-8236-C948FC7A6285}"/>
              </a:ext>
            </a:extLst>
          </p:cNvPr>
          <p:cNvSpPr/>
          <p:nvPr/>
        </p:nvSpPr>
        <p:spPr>
          <a:xfrm rot="5400000">
            <a:off x="7880098" y="6186793"/>
            <a:ext cx="4941651" cy="583660"/>
          </a:xfrm>
          <a:prstGeom prst="triangle">
            <a:avLst/>
          </a:prstGeom>
          <a:solidFill>
            <a:srgbClr val="BB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98BE4038-DBC8-4F83-AD98-4123D7363DD8}"/>
              </a:ext>
            </a:extLst>
          </p:cNvPr>
          <p:cNvSpPr/>
          <p:nvPr/>
        </p:nvSpPr>
        <p:spPr>
          <a:xfrm>
            <a:off x="14799133" y="2788343"/>
            <a:ext cx="1738739" cy="17387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62F6A20C-805C-4FD1-BEEA-BE1FFAB96D4D}"/>
              </a:ext>
            </a:extLst>
          </p:cNvPr>
          <p:cNvSpPr/>
          <p:nvPr/>
        </p:nvSpPr>
        <p:spPr>
          <a:xfrm>
            <a:off x="12686640" y="5598126"/>
            <a:ext cx="1738739" cy="1738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29">
            <a:extLst>
              <a:ext uri="{FF2B5EF4-FFF2-40B4-BE49-F238E27FC236}">
                <a16:creationId xmlns:a16="http://schemas.microsoft.com/office/drawing/2014/main" id="{80A095E2-80B1-40BD-BDFA-8419C3856D63}"/>
              </a:ext>
            </a:extLst>
          </p:cNvPr>
          <p:cNvSpPr txBox="1"/>
          <p:nvPr/>
        </p:nvSpPr>
        <p:spPr>
          <a:xfrm>
            <a:off x="12575528" y="1594677"/>
            <a:ext cx="21114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BASES SINE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23A9E40-B6C6-4817-8DEF-FAEF76695E5B}"/>
              </a:ext>
            </a:extLst>
          </p:cNvPr>
          <p:cNvSpPr txBox="1">
            <a:spLocks/>
          </p:cNvSpPr>
          <p:nvPr/>
        </p:nvSpPr>
        <p:spPr>
          <a:xfrm>
            <a:off x="10389140" y="2271210"/>
            <a:ext cx="4297800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Bases com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cadastro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vagas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trabalhadores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no site do SINE</a:t>
            </a:r>
          </a:p>
        </p:txBody>
      </p:sp>
      <p:sp>
        <p:nvSpPr>
          <p:cNvPr id="45" name="TextBox 23">
            <a:extLst>
              <a:ext uri="{FF2B5EF4-FFF2-40B4-BE49-F238E27FC236}">
                <a16:creationId xmlns:a16="http://schemas.microsoft.com/office/drawing/2014/main" id="{E529D6F8-2C42-485E-AE2E-BC5780C87415}"/>
              </a:ext>
            </a:extLst>
          </p:cNvPr>
          <p:cNvSpPr txBox="1"/>
          <p:nvPr/>
        </p:nvSpPr>
        <p:spPr>
          <a:xfrm>
            <a:off x="11471919" y="7303624"/>
            <a:ext cx="22068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FRONT-END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41BBFF8-9758-4692-8111-9D61996B1F8A}"/>
              </a:ext>
            </a:extLst>
          </p:cNvPr>
          <p:cNvSpPr txBox="1">
            <a:spLocks/>
          </p:cNvSpPr>
          <p:nvPr/>
        </p:nvSpPr>
        <p:spPr>
          <a:xfrm>
            <a:off x="10203277" y="7663048"/>
            <a:ext cx="3435244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Consumo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informação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pelo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Front via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página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responsiva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DE1DC75F-4330-4FCB-9AA7-C5C6A495E5E9}"/>
              </a:ext>
            </a:extLst>
          </p:cNvPr>
          <p:cNvSpPr/>
          <p:nvPr/>
        </p:nvSpPr>
        <p:spPr>
          <a:xfrm rot="18386355">
            <a:off x="14360871" y="3007961"/>
            <a:ext cx="6480000" cy="6480000"/>
          </a:xfrm>
          <a:prstGeom prst="arc">
            <a:avLst>
              <a:gd name="adj1" fmla="val 17948892"/>
              <a:gd name="adj2" fmla="val 13931011"/>
            </a:avLst>
          </a:prstGeom>
          <a:ln w="288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B803D1DB-BF95-4227-B3B5-C6C1D87B784B}"/>
              </a:ext>
            </a:extLst>
          </p:cNvPr>
          <p:cNvSpPr/>
          <p:nvPr/>
        </p:nvSpPr>
        <p:spPr>
          <a:xfrm>
            <a:off x="14799133" y="8361220"/>
            <a:ext cx="1738739" cy="17387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F486E7F7-AA3F-43E2-B553-2EB65604916A}"/>
              </a:ext>
            </a:extLst>
          </p:cNvPr>
          <p:cNvSpPr txBox="1"/>
          <p:nvPr/>
        </p:nvSpPr>
        <p:spPr>
          <a:xfrm>
            <a:off x="14900127" y="10091422"/>
            <a:ext cx="76014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API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74FD012-C190-4301-9A79-0B8393A07053}"/>
              </a:ext>
            </a:extLst>
          </p:cNvPr>
          <p:cNvSpPr txBox="1">
            <a:spLocks/>
          </p:cNvSpPr>
          <p:nvPr/>
        </p:nvSpPr>
        <p:spPr>
          <a:xfrm>
            <a:off x="14904565" y="10606361"/>
            <a:ext cx="4491554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 Flask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disponibiliza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uma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rota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conexão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com o front-end do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Trabalha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Brasil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9B536295-302F-45AF-8E37-6C7043E741A5}"/>
              </a:ext>
            </a:extLst>
          </p:cNvPr>
          <p:cNvSpPr/>
          <p:nvPr/>
        </p:nvSpPr>
        <p:spPr>
          <a:xfrm>
            <a:off x="19353355" y="7358400"/>
            <a:ext cx="1738739" cy="17387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84D61A32-6F53-4FB5-8827-E18E89D2CA34}"/>
              </a:ext>
            </a:extLst>
          </p:cNvPr>
          <p:cNvSpPr txBox="1"/>
          <p:nvPr/>
        </p:nvSpPr>
        <p:spPr>
          <a:xfrm>
            <a:off x="19539020" y="9014512"/>
            <a:ext cx="16225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OUTPUT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6B75F9-954B-4A09-9645-9CB0678BCACA}"/>
              </a:ext>
            </a:extLst>
          </p:cNvPr>
          <p:cNvSpPr txBox="1">
            <a:spLocks/>
          </p:cNvSpPr>
          <p:nvPr/>
        </p:nvSpPr>
        <p:spPr>
          <a:xfrm>
            <a:off x="19529692" y="9553318"/>
            <a:ext cx="4491554" cy="9475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Disponibilização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via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arquivo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texto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(JSON) da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priorização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09935C19-3C0A-4465-8385-2DD94E483E5F}"/>
              </a:ext>
            </a:extLst>
          </p:cNvPr>
          <p:cNvSpPr/>
          <p:nvPr/>
        </p:nvSpPr>
        <p:spPr>
          <a:xfrm>
            <a:off x="19422841" y="3582458"/>
            <a:ext cx="1738739" cy="17387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012AAAFD-6646-4A59-A892-467AB01A400B}"/>
              </a:ext>
            </a:extLst>
          </p:cNvPr>
          <p:cNvSpPr txBox="1"/>
          <p:nvPr/>
        </p:nvSpPr>
        <p:spPr>
          <a:xfrm>
            <a:off x="19510862" y="1706006"/>
            <a:ext cx="23166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ALGORITMO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EA902F9-8949-4972-820C-6850A207EE3B}"/>
              </a:ext>
            </a:extLst>
          </p:cNvPr>
          <p:cNvSpPr txBox="1">
            <a:spLocks/>
          </p:cNvSpPr>
          <p:nvPr/>
        </p:nvSpPr>
        <p:spPr>
          <a:xfrm>
            <a:off x="19529692" y="2136975"/>
            <a:ext cx="4297800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Cria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 score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probabilidade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sucesso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relação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vaga-trabalhador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5A3A531-EDEE-4A77-BFA9-D96C58980D45}"/>
              </a:ext>
            </a:extLst>
          </p:cNvPr>
          <p:cNvSpPr txBox="1"/>
          <p:nvPr/>
        </p:nvSpPr>
        <p:spPr>
          <a:xfrm>
            <a:off x="14886025" y="7032883"/>
            <a:ext cx="957313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0" cap="none" spc="-150" normalizeH="0" baseline="0" noProof="0" dirty="0" err="1">
                <a:ln>
                  <a:noFill/>
                </a:ln>
                <a:solidFill>
                  <a:srgbClr val="2D3F63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Get</a:t>
            </a:r>
            <a:endParaRPr kumimoji="0" lang="pt-BR" sz="4400" b="1" i="1" u="none" strike="noStrike" kern="0" cap="none" spc="-150" normalizeH="0" baseline="0" noProof="0" dirty="0">
              <a:ln>
                <a:noFill/>
              </a:ln>
              <a:solidFill>
                <a:srgbClr val="2D3F63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0FCAD2B-B3CF-45F8-976F-F69B0D34E085}"/>
              </a:ext>
            </a:extLst>
          </p:cNvPr>
          <p:cNvSpPr txBox="1"/>
          <p:nvPr/>
        </p:nvSpPr>
        <p:spPr>
          <a:xfrm>
            <a:off x="16844342" y="4281127"/>
            <a:ext cx="1096775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0" cap="none" spc="-150" normalizeH="0" baseline="0" noProof="0" dirty="0">
                <a:ln>
                  <a:noFill/>
                </a:ln>
                <a:solidFill>
                  <a:srgbClr val="179B98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Post</a:t>
            </a:r>
          </a:p>
        </p:txBody>
      </p:sp>
      <p:pic>
        <p:nvPicPr>
          <p:cNvPr id="52" name="Gráfico 51" descr="Banco de dados">
            <a:extLst>
              <a:ext uri="{FF2B5EF4-FFF2-40B4-BE49-F238E27FC236}">
                <a16:creationId xmlns:a16="http://schemas.microsoft.com/office/drawing/2014/main" id="{9B1DAAB2-50E8-440E-8044-5DF1F661F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96067" y="3039803"/>
            <a:ext cx="1128407" cy="1128407"/>
          </a:xfrm>
          <a:prstGeom prst="rect">
            <a:avLst/>
          </a:prstGeom>
        </p:spPr>
      </p:pic>
      <p:pic>
        <p:nvPicPr>
          <p:cNvPr id="54" name="Gráfico 53" descr="Ábaco">
            <a:extLst>
              <a:ext uri="{FF2B5EF4-FFF2-40B4-BE49-F238E27FC236}">
                <a16:creationId xmlns:a16="http://schemas.microsoft.com/office/drawing/2014/main" id="{13D48E01-7F81-4FF8-A290-409FD77D9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10919" y="3828012"/>
            <a:ext cx="1133094" cy="1133094"/>
          </a:xfrm>
          <a:prstGeom prst="rect">
            <a:avLst/>
          </a:prstGeom>
        </p:spPr>
      </p:pic>
      <p:pic>
        <p:nvPicPr>
          <p:cNvPr id="58" name="Gráfico 57" descr="Documento">
            <a:extLst>
              <a:ext uri="{FF2B5EF4-FFF2-40B4-BE49-F238E27FC236}">
                <a16:creationId xmlns:a16="http://schemas.microsoft.com/office/drawing/2014/main" id="{8FEB1FC8-DD76-4444-B32E-64A1BC466C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85030" y="7663048"/>
            <a:ext cx="1158983" cy="1158983"/>
          </a:xfrm>
          <a:prstGeom prst="rect">
            <a:avLst/>
          </a:prstGeom>
        </p:spPr>
      </p:pic>
      <p:pic>
        <p:nvPicPr>
          <p:cNvPr id="60" name="Gráfico 59" descr="Mão aberta">
            <a:extLst>
              <a:ext uri="{FF2B5EF4-FFF2-40B4-BE49-F238E27FC236}">
                <a16:creationId xmlns:a16="http://schemas.microsoft.com/office/drawing/2014/main" id="{4DEBD383-CC1E-40BA-A001-D8320436E3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096066" y="8765254"/>
            <a:ext cx="1090759" cy="1090759"/>
          </a:xfrm>
          <a:prstGeom prst="rect">
            <a:avLst/>
          </a:prstGeom>
        </p:spPr>
      </p:pic>
      <p:pic>
        <p:nvPicPr>
          <p:cNvPr id="62" name="Gráfico 61" descr="Cmd Terminal">
            <a:extLst>
              <a:ext uri="{FF2B5EF4-FFF2-40B4-BE49-F238E27FC236}">
                <a16:creationId xmlns:a16="http://schemas.microsoft.com/office/drawing/2014/main" id="{A1ECA45F-80AF-45DC-8983-FD04BE627B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4137" y="5854666"/>
            <a:ext cx="1190556" cy="1190556"/>
          </a:xfrm>
          <a:prstGeom prst="rect">
            <a:avLst/>
          </a:prstGeom>
        </p:spPr>
      </p:pic>
      <p:pic>
        <p:nvPicPr>
          <p:cNvPr id="63" name="Gráfico 62" descr="Gráfico de decisão">
            <a:extLst>
              <a:ext uri="{FF2B5EF4-FFF2-40B4-BE49-F238E27FC236}">
                <a16:creationId xmlns:a16="http://schemas.microsoft.com/office/drawing/2014/main" id="{7B0E66BD-B057-4C38-A4B9-8D60C776D3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904472" y="473230"/>
            <a:ext cx="977786" cy="9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Aplicação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e Deploy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1821139"/>
            <a:ext cx="94060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portal Trabalha Brasil é bastante claro e intuitivo, 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tant</a:t>
            </a:r>
            <a:r>
              <a:rPr lang="pt-BR" sz="3200" b="1" dirty="0">
                <a:solidFill>
                  <a:srgbClr val="1F1F1F"/>
                </a:solidFill>
                <a:latin typeface="Segoe Light"/>
              </a:rPr>
              <a:t>o para o Trabalhador como para um atendente em uma agência do SINE...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7" name="Gráfico 6" descr="Gráfico de decisão">
            <a:extLst>
              <a:ext uri="{FF2B5EF4-FFF2-40B4-BE49-F238E27FC236}">
                <a16:creationId xmlns:a16="http://schemas.microsoft.com/office/drawing/2014/main" id="{485B48DD-EAC9-400B-88B0-CC6F28467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1437" y="554099"/>
            <a:ext cx="977786" cy="977786"/>
          </a:xfrm>
          <a:prstGeom prst="rect">
            <a:avLst/>
          </a:prstGeom>
        </p:spPr>
      </p:pic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22131F7-C168-4356-94E3-B7563275BC4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5" y="5646345"/>
            <a:ext cx="9573871" cy="5439928"/>
          </a:xfrm>
          <a:prstGeom prst="rect">
            <a:avLst/>
          </a:prstGeom>
        </p:spPr>
      </p:pic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6C4F7584-DAEF-49A7-AC90-F13148215BF8}"/>
              </a:ext>
            </a:extLst>
          </p:cNvPr>
          <p:cNvSpPr/>
          <p:nvPr/>
        </p:nvSpPr>
        <p:spPr>
          <a:xfrm rot="5400000">
            <a:off x="9888684" y="8272556"/>
            <a:ext cx="3208012" cy="378900"/>
          </a:xfrm>
          <a:prstGeom prst="triangle">
            <a:avLst/>
          </a:prstGeom>
          <a:solidFill>
            <a:srgbClr val="BB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6FE22103-88C6-4956-B01C-0F32FB73BA5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835" y="4115138"/>
            <a:ext cx="6262558" cy="7905412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A3702F2-4536-4487-9D63-011FDD665A4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088" y="3976137"/>
            <a:ext cx="1585114" cy="818341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C8464D-ABD6-49D5-8A50-AB2FBCA75633}"/>
              </a:ext>
            </a:extLst>
          </p:cNvPr>
          <p:cNvSpPr txBox="1"/>
          <p:nvPr/>
        </p:nvSpPr>
        <p:spPr>
          <a:xfrm>
            <a:off x="295398" y="3642176"/>
            <a:ext cx="2959465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rgbClr val="552A3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Versão Desktop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1AD7BA-89CA-4A99-80CD-2E8796C7ECD3}"/>
              </a:ext>
            </a:extLst>
          </p:cNvPr>
          <p:cNvSpPr txBox="1"/>
          <p:nvPr/>
        </p:nvSpPr>
        <p:spPr>
          <a:xfrm>
            <a:off x="19739363" y="3642176"/>
            <a:ext cx="2719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rgbClr val="552A3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Versão Mobile</a:t>
            </a:r>
          </a:p>
        </p:txBody>
      </p:sp>
    </p:spTree>
    <p:extLst>
      <p:ext uri="{BB962C8B-B14F-4D97-AF65-F5344CB8AC3E}">
        <p14:creationId xmlns:p14="http://schemas.microsoft.com/office/powerpoint/2010/main" val="126348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Aplicação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e Deploy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1821139"/>
            <a:ext cx="10836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Portanto, a utilização da API atuaria principalmente no 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back-end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, sem muitas alterações no front-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end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melhorando a recomendação de vagas que a ferramenta já faz atualmente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7" name="Gráfico 6" descr="Gráfico de decisão">
            <a:extLst>
              <a:ext uri="{FF2B5EF4-FFF2-40B4-BE49-F238E27FC236}">
                <a16:creationId xmlns:a16="http://schemas.microsoft.com/office/drawing/2014/main" id="{485B48DD-EAC9-400B-88B0-CC6F28467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1437" y="554099"/>
            <a:ext cx="977786" cy="977786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98D7D0-0E98-4331-8228-E6B30145056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1695450"/>
            <a:ext cx="9154245" cy="10991056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72E31E1-429E-4CAA-A9FC-71365C861A62}"/>
              </a:ext>
            </a:extLst>
          </p:cNvPr>
          <p:cNvGrpSpPr/>
          <p:nvPr/>
        </p:nvGrpSpPr>
        <p:grpSpPr>
          <a:xfrm>
            <a:off x="295398" y="3911291"/>
            <a:ext cx="9572341" cy="8537005"/>
            <a:chOff x="295398" y="2435783"/>
            <a:chExt cx="10278128" cy="7910004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2725505-11FB-482F-9AA6-C21B1DD6682F}"/>
                </a:ext>
              </a:extLst>
            </p:cNvPr>
            <p:cNvSpPr/>
            <p:nvPr/>
          </p:nvSpPr>
          <p:spPr>
            <a:xfrm>
              <a:off x="295398" y="2435783"/>
              <a:ext cx="10278128" cy="7910004"/>
            </a:xfrm>
            <a:prstGeom prst="rect">
              <a:avLst/>
            </a:prstGeom>
            <a:solidFill>
              <a:srgbClr val="7138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8E6D090-AB0B-4FE6-9CF3-6419F4D6B08B}"/>
                </a:ext>
              </a:extLst>
            </p:cNvPr>
            <p:cNvSpPr/>
            <p:nvPr/>
          </p:nvSpPr>
          <p:spPr>
            <a:xfrm>
              <a:off x="295399" y="3079802"/>
              <a:ext cx="9444510" cy="998340"/>
            </a:xfrm>
            <a:prstGeom prst="rect">
              <a:avLst/>
            </a:prstGeom>
            <a:solidFill>
              <a:srgbClr val="DEF0FF">
                <a:alpha val="6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E89A45F-A1F6-4778-B440-FEE5BA81100F}"/>
                </a:ext>
              </a:extLst>
            </p:cNvPr>
            <p:cNvSpPr txBox="1"/>
            <p:nvPr/>
          </p:nvSpPr>
          <p:spPr>
            <a:xfrm>
              <a:off x="600806" y="3370214"/>
              <a:ext cx="3793860" cy="533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50" normalizeH="0" baseline="0" noProof="0" dirty="0">
                  <a:ln>
                    <a:noFill/>
                  </a:ln>
                  <a:solidFill>
                    <a:srgbClr val="713852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Novas </a:t>
              </a:r>
              <a:r>
                <a:rPr kumimoji="0" lang="pt-BR" sz="4400" b="1" i="0" u="none" strike="noStrike" kern="0" cap="none" spc="-150" normalizeH="0" baseline="0" noProof="0" dirty="0" err="1">
                  <a:ln>
                    <a:noFill/>
                  </a:ln>
                  <a:solidFill>
                    <a:srgbClr val="713852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Features</a:t>
              </a:r>
              <a:endPara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71385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B9DEF07-AD44-4F6A-91A2-561CE5007C21}"/>
                </a:ext>
              </a:extLst>
            </p:cNvPr>
            <p:cNvSpPr/>
            <p:nvPr/>
          </p:nvSpPr>
          <p:spPr>
            <a:xfrm>
              <a:off x="600806" y="4368554"/>
              <a:ext cx="9406039" cy="5161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pt-BR" sz="4400" b="1" dirty="0">
                  <a:solidFill>
                    <a:srgbClr val="FFC000"/>
                  </a:solidFill>
                  <a:latin typeface="Segoe Light"/>
                </a:rPr>
                <a:t>_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O trabalhador pode filtrar vagas por cidade e estado de forma mais facilitada com os filtros no início da página ao invés de no final da página</a:t>
              </a:r>
            </a:p>
            <a:p>
              <a:pPr lvl="0">
                <a:defRPr/>
              </a:pPr>
              <a:r>
                <a:rPr lang="pt-BR" sz="4400" b="1" dirty="0">
                  <a:solidFill>
                    <a:srgbClr val="FFC000"/>
                  </a:solidFill>
                  <a:latin typeface="Segoe Light"/>
                </a:rPr>
                <a:t>_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Consultado a API as vagas mais relevantes, ou seja, aquelas com maior probabilidade de contratação serão exibidas na página</a:t>
              </a:r>
            </a:p>
            <a:p>
              <a:pPr lvl="0">
                <a:defRPr/>
              </a:pPr>
              <a:r>
                <a:rPr lang="pt-BR" sz="4400" b="1" dirty="0">
                  <a:solidFill>
                    <a:srgbClr val="FFC000"/>
                  </a:solidFill>
                  <a:latin typeface="Segoe Light"/>
                </a:rPr>
                <a:t>_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O empregador também pode consultar os currículos com base na mesma relevância que o trabalhador, reduzindo atritos e a quantidade de entrevistas improdutivas</a:t>
              </a:r>
            </a:p>
          </p:txBody>
        </p:sp>
      </p:grp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735FF59A-71A7-48E7-A450-D3E68C42FA45}"/>
              </a:ext>
            </a:extLst>
          </p:cNvPr>
          <p:cNvSpPr/>
          <p:nvPr/>
        </p:nvSpPr>
        <p:spPr>
          <a:xfrm rot="5400000">
            <a:off x="7880098" y="7662302"/>
            <a:ext cx="4941651" cy="583660"/>
          </a:xfrm>
          <a:prstGeom prst="triangle">
            <a:avLst/>
          </a:prstGeom>
          <a:solidFill>
            <a:srgbClr val="BB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987053-930A-4DA7-A918-1F55C211063B}"/>
              </a:ext>
            </a:extLst>
          </p:cNvPr>
          <p:cNvSpPr txBox="1"/>
          <p:nvPr/>
        </p:nvSpPr>
        <p:spPr>
          <a:xfrm>
            <a:off x="12188825" y="1163191"/>
            <a:ext cx="7893508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rgbClr val="552A3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Melhorias na página de busca de empregos</a:t>
            </a:r>
          </a:p>
        </p:txBody>
      </p:sp>
    </p:spTree>
    <p:extLst>
      <p:ext uri="{BB962C8B-B14F-4D97-AF65-F5344CB8AC3E}">
        <p14:creationId xmlns:p14="http://schemas.microsoft.com/office/powerpoint/2010/main" val="19149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Equipe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14338" name="Picture 2" descr="Editar foto">
            <a:extLst>
              <a:ext uri="{FF2B5EF4-FFF2-40B4-BE49-F238E27FC236}">
                <a16:creationId xmlns:a16="http://schemas.microsoft.com/office/drawing/2014/main" id="{5E0C7161-0386-4EB5-B779-93288502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86" y="2621210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auricio Persinotti Trujillo">
            <a:extLst>
              <a:ext uri="{FF2B5EF4-FFF2-40B4-BE49-F238E27FC236}">
                <a16:creationId xmlns:a16="http://schemas.microsoft.com/office/drawing/2014/main" id="{7CD9A168-FDD6-4149-870C-29A20BCFF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70" y="8106189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odrigo Almeida">
            <a:extLst>
              <a:ext uri="{FF2B5EF4-FFF2-40B4-BE49-F238E27FC236}">
                <a16:creationId xmlns:a16="http://schemas.microsoft.com/office/drawing/2014/main" id="{BFC00EBC-E73D-4F1E-A98E-606A7256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86" y="8106189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Allan Rogge">
            <a:extLst>
              <a:ext uri="{FF2B5EF4-FFF2-40B4-BE49-F238E27FC236}">
                <a16:creationId xmlns:a16="http://schemas.microsoft.com/office/drawing/2014/main" id="{ADE5C2F0-1DE0-46F1-A79D-70FC1E83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0" y="2646940"/>
            <a:ext cx="2410130" cy="241013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Érico Luiz Encarnação Rocha">
            <a:extLst>
              <a:ext uri="{FF2B5EF4-FFF2-40B4-BE49-F238E27FC236}">
                <a16:creationId xmlns:a16="http://schemas.microsoft.com/office/drawing/2014/main" id="{79801E03-0AFF-4258-853B-8D8B66E1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70" y="2621210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Jonas Pinheiro de Lima">
            <a:extLst>
              <a:ext uri="{FF2B5EF4-FFF2-40B4-BE49-F238E27FC236}">
                <a16:creationId xmlns:a16="http://schemas.microsoft.com/office/drawing/2014/main" id="{9C4E10A0-A3B6-4F3D-945B-A60FCC0E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0" y="8106189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45DDBE45-B47E-4CE3-BCD0-175A2B81471E}"/>
              </a:ext>
            </a:extLst>
          </p:cNvPr>
          <p:cNvSpPr txBox="1"/>
          <p:nvPr/>
        </p:nvSpPr>
        <p:spPr>
          <a:xfrm>
            <a:off x="2990979" y="2858022"/>
            <a:ext cx="218816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Allan Rogge</a:t>
            </a:r>
          </a:p>
        </p:txBody>
      </p:sp>
      <p:sp>
        <p:nvSpPr>
          <p:cNvPr id="34" name="TextBox 29">
            <a:extLst>
              <a:ext uri="{FF2B5EF4-FFF2-40B4-BE49-F238E27FC236}">
                <a16:creationId xmlns:a16="http://schemas.microsoft.com/office/drawing/2014/main" id="{5268B3AF-61E2-48AF-BED1-4C5E560D227D}"/>
              </a:ext>
            </a:extLst>
          </p:cNvPr>
          <p:cNvSpPr txBox="1"/>
          <p:nvPr/>
        </p:nvSpPr>
        <p:spPr>
          <a:xfrm>
            <a:off x="2990979" y="8102748"/>
            <a:ext cx="40701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Jonas Pinheiro de Lima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D5D9AFE-A64C-4F97-BDCB-F0CF5BD6AA85}"/>
              </a:ext>
            </a:extLst>
          </p:cNvPr>
          <p:cNvSpPr txBox="1">
            <a:spLocks/>
          </p:cNvSpPr>
          <p:nvPr/>
        </p:nvSpPr>
        <p:spPr>
          <a:xfrm>
            <a:off x="2990979" y="8613230"/>
            <a:ext cx="4781420" cy="14464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DBM Sênior na Juntos Somos Mais</a:t>
            </a:r>
            <a:endParaRPr lang="pt-BR" sz="1600" u="sng" dirty="0"/>
          </a:p>
          <a:p>
            <a:pPr algn="l" fontAlgn="base"/>
            <a:r>
              <a:rPr lang="pt-BR" sz="1800" dirty="0"/>
              <a:t>Possui experiência em programação baseada na Web, e conhecimento estatístico, busca seguir carreira na área de Data Science.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EB20EB8-EFCA-4AED-868F-49F33C05315B}"/>
              </a:ext>
            </a:extLst>
          </p:cNvPr>
          <p:cNvSpPr txBox="1">
            <a:spLocks/>
          </p:cNvSpPr>
          <p:nvPr/>
        </p:nvSpPr>
        <p:spPr>
          <a:xfrm>
            <a:off x="2990978" y="3375455"/>
            <a:ext cx="4862592" cy="14464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DBM na </a:t>
            </a:r>
            <a:r>
              <a:rPr lang="pt-BR" sz="1800" u="sng" dirty="0" err="1"/>
              <a:t>MarketData</a:t>
            </a:r>
            <a:endParaRPr lang="pt-BR" sz="1800" u="sng" dirty="0"/>
          </a:p>
          <a:p>
            <a:pPr algn="l" fontAlgn="base"/>
            <a:r>
              <a:rPr lang="pt-BR" sz="1800" dirty="0"/>
              <a:t>Estudante de Análise e desenvolvimento de sistemas atua na área de dados e busca migrar para a área de Ciência de Dados</a:t>
            </a:r>
          </a:p>
        </p:txBody>
      </p:sp>
      <p:sp>
        <p:nvSpPr>
          <p:cNvPr id="40" name="TextBox 29">
            <a:extLst>
              <a:ext uri="{FF2B5EF4-FFF2-40B4-BE49-F238E27FC236}">
                <a16:creationId xmlns:a16="http://schemas.microsoft.com/office/drawing/2014/main" id="{3679B5D9-5CD2-4220-A88E-58876ACCD274}"/>
              </a:ext>
            </a:extLst>
          </p:cNvPr>
          <p:cNvSpPr txBox="1"/>
          <p:nvPr/>
        </p:nvSpPr>
        <p:spPr>
          <a:xfrm>
            <a:off x="10430629" y="2858022"/>
            <a:ext cx="494750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Érico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Luiz </a:t>
            </a:r>
            <a:r>
              <a:rPr lang="en-US" sz="32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Encarnação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Rocha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84AB622-BABD-4E74-835C-F3474DF328B2}"/>
              </a:ext>
            </a:extLst>
          </p:cNvPr>
          <p:cNvSpPr txBox="1">
            <a:spLocks/>
          </p:cNvSpPr>
          <p:nvPr/>
        </p:nvSpPr>
        <p:spPr>
          <a:xfrm>
            <a:off x="10430628" y="3375455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Consultor de CX </a:t>
            </a:r>
            <a:r>
              <a:rPr lang="pt-BR" sz="1800" u="sng" dirty="0" err="1"/>
              <a:t>Analytics</a:t>
            </a:r>
            <a:r>
              <a:rPr lang="pt-BR" sz="1800" u="sng" dirty="0"/>
              <a:t> na Vivo</a:t>
            </a:r>
          </a:p>
          <a:p>
            <a:pPr algn="l" fontAlgn="base"/>
            <a:r>
              <a:rPr lang="pt-BR" sz="1800" dirty="0"/>
              <a:t>Profissional com mais de 9 anos de experiência na área de tecnologia atuando com BI, </a:t>
            </a:r>
            <a:r>
              <a:rPr lang="pt-BR" sz="1800" dirty="0" err="1"/>
              <a:t>Analytics</a:t>
            </a:r>
            <a:r>
              <a:rPr lang="pt-BR" sz="1800" dirty="0"/>
              <a:t>, desenvolvimento de software, liderança e gestão de projetos de TI.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31D85A36-49B7-45B8-BBB8-71DBFB342A4A}"/>
              </a:ext>
            </a:extLst>
          </p:cNvPr>
          <p:cNvSpPr txBox="1"/>
          <p:nvPr/>
        </p:nvSpPr>
        <p:spPr>
          <a:xfrm>
            <a:off x="18925195" y="2858022"/>
            <a:ext cx="291977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Ivan Ormenesse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3A230B6-9419-44EE-B1FA-B4C737B94D01}"/>
              </a:ext>
            </a:extLst>
          </p:cNvPr>
          <p:cNvSpPr txBox="1">
            <a:spLocks/>
          </p:cNvSpPr>
          <p:nvPr/>
        </p:nvSpPr>
        <p:spPr>
          <a:xfrm>
            <a:off x="18925194" y="3375455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Head </a:t>
            </a:r>
            <a:r>
              <a:rPr lang="pt-BR" sz="1800" u="sng" dirty="0" err="1"/>
              <a:t>of</a:t>
            </a:r>
            <a:r>
              <a:rPr lang="pt-BR" sz="1800" u="sng" dirty="0"/>
              <a:t> Data </a:t>
            </a:r>
            <a:r>
              <a:rPr lang="pt-BR" sz="1800" u="sng" dirty="0" err="1"/>
              <a:t>Analytics</a:t>
            </a:r>
            <a:r>
              <a:rPr lang="pt-BR" sz="1800" u="sng" dirty="0"/>
              <a:t> na Juntos Somos Mais</a:t>
            </a:r>
          </a:p>
          <a:p>
            <a:pPr algn="l" fontAlgn="base"/>
            <a:r>
              <a:rPr lang="pt-BR" sz="1800" dirty="0"/>
              <a:t>Mais de 10 anos de experiência em pesquisa de mercado, </a:t>
            </a:r>
            <a:r>
              <a:rPr lang="pt-BR" sz="1800" dirty="0" err="1"/>
              <a:t>customer</a:t>
            </a:r>
            <a:r>
              <a:rPr lang="pt-BR" sz="1800" dirty="0"/>
              <a:t> insights, inteligência de mercado e sólido conhecimento em estratégias  de dados em setores diversos.</a:t>
            </a:r>
          </a:p>
        </p:txBody>
      </p:sp>
      <p:sp>
        <p:nvSpPr>
          <p:cNvPr id="44" name="TextBox 29">
            <a:extLst>
              <a:ext uri="{FF2B5EF4-FFF2-40B4-BE49-F238E27FC236}">
                <a16:creationId xmlns:a16="http://schemas.microsoft.com/office/drawing/2014/main" id="{FC272C7C-2E94-457B-95FA-E4E761A949BF}"/>
              </a:ext>
            </a:extLst>
          </p:cNvPr>
          <p:cNvSpPr txBox="1"/>
          <p:nvPr/>
        </p:nvSpPr>
        <p:spPr>
          <a:xfrm>
            <a:off x="10430629" y="8106189"/>
            <a:ext cx="47141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Mauricio Persinotti Trujillo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0B85B08-324E-4E3C-8B1B-658CE08AC295}"/>
              </a:ext>
            </a:extLst>
          </p:cNvPr>
          <p:cNvSpPr txBox="1">
            <a:spLocks/>
          </p:cNvSpPr>
          <p:nvPr/>
        </p:nvSpPr>
        <p:spPr>
          <a:xfrm>
            <a:off x="10430628" y="8623622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Analista de Data </a:t>
            </a:r>
            <a:r>
              <a:rPr lang="pt-BR" sz="1800" u="sng" dirty="0" err="1"/>
              <a:t>Analytics</a:t>
            </a:r>
            <a:r>
              <a:rPr lang="pt-BR" sz="1800" u="sng" dirty="0"/>
              <a:t> na Juntos Somos Mais</a:t>
            </a:r>
          </a:p>
          <a:p>
            <a:pPr algn="l" fontAlgn="base"/>
            <a:r>
              <a:rPr lang="pt-BR" sz="1800" dirty="0"/>
              <a:t>Profissional com forte perfil analítico, boa visão holística dos processos e interações do negócio e facilidade de transição entre os níveis operacional, tático e estratégico.</a:t>
            </a:r>
          </a:p>
        </p:txBody>
      </p:sp>
      <p:sp>
        <p:nvSpPr>
          <p:cNvPr id="46" name="TextBox 29">
            <a:extLst>
              <a:ext uri="{FF2B5EF4-FFF2-40B4-BE49-F238E27FC236}">
                <a16:creationId xmlns:a16="http://schemas.microsoft.com/office/drawing/2014/main" id="{373EEE6D-38E3-4B6A-AA50-B48D05E561A7}"/>
              </a:ext>
            </a:extLst>
          </p:cNvPr>
          <p:cNvSpPr txBox="1"/>
          <p:nvPr/>
        </p:nvSpPr>
        <p:spPr>
          <a:xfrm>
            <a:off x="18965305" y="8106189"/>
            <a:ext cx="30122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Rodrigo Almeida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99B974C-C3F3-428D-B2C9-1EAE8EF37C9B}"/>
              </a:ext>
            </a:extLst>
          </p:cNvPr>
          <p:cNvSpPr txBox="1">
            <a:spLocks/>
          </p:cNvSpPr>
          <p:nvPr/>
        </p:nvSpPr>
        <p:spPr>
          <a:xfrm>
            <a:off x="18965304" y="8623622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People </a:t>
            </a:r>
            <a:r>
              <a:rPr lang="pt-BR" sz="1800" u="sng" dirty="0" err="1"/>
              <a:t>Analytics</a:t>
            </a:r>
            <a:r>
              <a:rPr lang="pt-BR" sz="1800" u="sng" dirty="0"/>
              <a:t> na DASA</a:t>
            </a:r>
          </a:p>
          <a:p>
            <a:pPr algn="l" fontAlgn="base"/>
            <a:r>
              <a:rPr lang="pt-BR" sz="1800" dirty="0"/>
              <a:t>Bacharel em Estatística pela UFPA. Atuou como em diversos setores executando modelos preditivos para a melhorias de processos e iniciativas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9681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6C1FD417-A9B5-2740-9477-EE55F54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6310"/>
            <a:ext cx="20283298" cy="6259691"/>
          </a:xfrm>
          <a:custGeom>
            <a:avLst/>
            <a:gdLst>
              <a:gd name="connsiteX0" fmla="*/ 10052998 w 20283298"/>
              <a:gd name="connsiteY0" fmla="*/ 3258008 h 6259691"/>
              <a:gd name="connsiteX1" fmla="*/ 9625189 w 20283298"/>
              <a:gd name="connsiteY1" fmla="*/ 5771214 h 6259691"/>
              <a:gd name="connsiteX2" fmla="*/ 13368828 w 20283298"/>
              <a:gd name="connsiteY2" fmla="*/ 5771214 h 6259691"/>
              <a:gd name="connsiteX3" fmla="*/ 12962589 w 20283298"/>
              <a:gd name="connsiteY3" fmla="*/ 3258008 h 6259691"/>
              <a:gd name="connsiteX4" fmla="*/ 0 w 20283298"/>
              <a:gd name="connsiteY4" fmla="*/ 0 h 6259691"/>
              <a:gd name="connsiteX5" fmla="*/ 3300306 w 20283298"/>
              <a:gd name="connsiteY5" fmla="*/ 340918 h 6259691"/>
              <a:gd name="connsiteX6" fmla="*/ 2922826 w 20283298"/>
              <a:gd name="connsiteY6" fmla="*/ 340918 h 6259691"/>
              <a:gd name="connsiteX7" fmla="*/ 1229560 w 20283298"/>
              <a:gd name="connsiteY7" fmla="*/ 2969176 h 6259691"/>
              <a:gd name="connsiteX8" fmla="*/ 3586711 w 20283298"/>
              <a:gd name="connsiteY8" fmla="*/ 2969176 h 6259691"/>
              <a:gd name="connsiteX9" fmla="*/ 4777869 w 20283298"/>
              <a:gd name="connsiteY9" fmla="*/ 493125 h 6259691"/>
              <a:gd name="connsiteX10" fmla="*/ 5361466 w 20283298"/>
              <a:gd name="connsiteY10" fmla="*/ 553048 h 6259691"/>
              <a:gd name="connsiteX11" fmla="*/ 4199068 w 20283298"/>
              <a:gd name="connsiteY11" fmla="*/ 2969176 h 6259691"/>
              <a:gd name="connsiteX12" fmla="*/ 4622085 w 20283298"/>
              <a:gd name="connsiteY12" fmla="*/ 2969176 h 6259691"/>
              <a:gd name="connsiteX13" fmla="*/ 4529812 w 20283298"/>
              <a:gd name="connsiteY13" fmla="*/ 3258008 h 6259691"/>
              <a:gd name="connsiteX14" fmla="*/ 4060059 w 20283298"/>
              <a:gd name="connsiteY14" fmla="*/ 3258008 h 6259691"/>
              <a:gd name="connsiteX15" fmla="*/ 2850925 w 20283298"/>
              <a:gd name="connsiteY15" fmla="*/ 5771214 h 6259691"/>
              <a:gd name="connsiteX16" fmla="*/ 5663450 w 20283298"/>
              <a:gd name="connsiteY16" fmla="*/ 5771214 h 6259691"/>
              <a:gd name="connsiteX17" fmla="*/ 6363285 w 20283298"/>
              <a:gd name="connsiteY17" fmla="*/ 3709835 h 6259691"/>
              <a:gd name="connsiteX18" fmla="*/ 6934896 w 20283298"/>
              <a:gd name="connsiteY18" fmla="*/ 3740995 h 6259691"/>
              <a:gd name="connsiteX19" fmla="*/ 6244648 w 20283298"/>
              <a:gd name="connsiteY19" fmla="*/ 5771214 h 6259691"/>
              <a:gd name="connsiteX20" fmla="*/ 9067956 w 20283298"/>
              <a:gd name="connsiteY20" fmla="*/ 5771214 h 6259691"/>
              <a:gd name="connsiteX21" fmla="*/ 9390313 w 20283298"/>
              <a:gd name="connsiteY21" fmla="*/ 3874026 h 6259691"/>
              <a:gd name="connsiteX22" fmla="*/ 9740229 w 20283298"/>
              <a:gd name="connsiteY22" fmla="*/ 3893202 h 6259691"/>
              <a:gd name="connsiteX23" fmla="*/ 10118908 w 20283298"/>
              <a:gd name="connsiteY23" fmla="*/ 2868504 h 6259691"/>
              <a:gd name="connsiteX24" fmla="*/ 10102131 w 20283298"/>
              <a:gd name="connsiteY24" fmla="*/ 2969176 h 6259691"/>
              <a:gd name="connsiteX25" fmla="*/ 12915853 w 20283298"/>
              <a:gd name="connsiteY25" fmla="*/ 2969176 h 6259691"/>
              <a:gd name="connsiteX26" fmla="*/ 12895481 w 20283298"/>
              <a:gd name="connsiteY26" fmla="*/ 2844535 h 6259691"/>
              <a:gd name="connsiteX27" fmla="*/ 14756516 w 20283298"/>
              <a:gd name="connsiteY27" fmla="*/ 3258008 h 6259691"/>
              <a:gd name="connsiteX28" fmla="*/ 13519821 w 20283298"/>
              <a:gd name="connsiteY28" fmla="*/ 3258008 h 6259691"/>
              <a:gd name="connsiteX29" fmla="*/ 13926061 w 20283298"/>
              <a:gd name="connsiteY29" fmla="*/ 5771214 h 6259691"/>
              <a:gd name="connsiteX30" fmla="*/ 16830856 w 20283298"/>
              <a:gd name="connsiteY30" fmla="*/ 5771214 h 6259691"/>
              <a:gd name="connsiteX31" fmla="*/ 16128625 w 20283298"/>
              <a:gd name="connsiteY31" fmla="*/ 3562422 h 6259691"/>
              <a:gd name="connsiteX32" fmla="*/ 16750568 w 20283298"/>
              <a:gd name="connsiteY32" fmla="*/ 3700247 h 6259691"/>
              <a:gd name="connsiteX33" fmla="*/ 17408460 w 20283298"/>
              <a:gd name="connsiteY33" fmla="*/ 5771214 h 6259691"/>
              <a:gd name="connsiteX34" fmla="*/ 19990900 w 20283298"/>
              <a:gd name="connsiteY34" fmla="*/ 5771214 h 6259691"/>
              <a:gd name="connsiteX35" fmla="*/ 20283298 w 20283298"/>
              <a:gd name="connsiteY35" fmla="*/ 6205063 h 6259691"/>
              <a:gd name="connsiteX36" fmla="*/ 17546268 w 20283298"/>
              <a:gd name="connsiteY36" fmla="*/ 6205063 h 6259691"/>
              <a:gd name="connsiteX37" fmla="*/ 17563656 w 20283298"/>
              <a:gd name="connsiteY37" fmla="*/ 6259691 h 6259691"/>
              <a:gd name="connsiteX38" fmla="*/ 16986034 w 20283298"/>
              <a:gd name="connsiteY38" fmla="*/ 6259691 h 6259691"/>
              <a:gd name="connsiteX39" fmla="*/ 16968668 w 20283298"/>
              <a:gd name="connsiteY39" fmla="*/ 6205063 h 6259691"/>
              <a:gd name="connsiteX40" fmla="*/ 13995564 w 20283298"/>
              <a:gd name="connsiteY40" fmla="*/ 6205063 h 6259691"/>
              <a:gd name="connsiteX41" fmla="*/ 14004375 w 20283298"/>
              <a:gd name="connsiteY41" fmla="*/ 6259691 h 6259691"/>
              <a:gd name="connsiteX42" fmla="*/ 13447143 w 20283298"/>
              <a:gd name="connsiteY42" fmla="*/ 6259691 h 6259691"/>
              <a:gd name="connsiteX43" fmla="*/ 13438332 w 20283298"/>
              <a:gd name="connsiteY43" fmla="*/ 6205063 h 6259691"/>
              <a:gd name="connsiteX44" fmla="*/ 9552089 w 20283298"/>
              <a:gd name="connsiteY44" fmla="*/ 6205063 h 6259691"/>
              <a:gd name="connsiteX45" fmla="*/ 9542786 w 20283298"/>
              <a:gd name="connsiteY45" fmla="*/ 6259691 h 6259691"/>
              <a:gd name="connsiteX46" fmla="*/ 8985534 w 20283298"/>
              <a:gd name="connsiteY46" fmla="*/ 6259691 h 6259691"/>
              <a:gd name="connsiteX47" fmla="*/ 8994858 w 20283298"/>
              <a:gd name="connsiteY47" fmla="*/ 6205063 h 6259691"/>
              <a:gd name="connsiteX48" fmla="*/ 6097251 w 20283298"/>
              <a:gd name="connsiteY48" fmla="*/ 6205063 h 6259691"/>
              <a:gd name="connsiteX49" fmla="*/ 6078665 w 20283298"/>
              <a:gd name="connsiteY49" fmla="*/ 6259691 h 6259691"/>
              <a:gd name="connsiteX50" fmla="*/ 5496290 w 20283298"/>
              <a:gd name="connsiteY50" fmla="*/ 6259691 h 6259691"/>
              <a:gd name="connsiteX51" fmla="*/ 5514854 w 20283298"/>
              <a:gd name="connsiteY51" fmla="*/ 6205063 h 6259691"/>
              <a:gd name="connsiteX52" fmla="*/ 2642413 w 20283298"/>
              <a:gd name="connsiteY52" fmla="*/ 6205063 h 6259691"/>
              <a:gd name="connsiteX53" fmla="*/ 2616129 w 20283298"/>
              <a:gd name="connsiteY53" fmla="*/ 6259691 h 6259691"/>
              <a:gd name="connsiteX54" fmla="*/ 2004971 w 20283298"/>
              <a:gd name="connsiteY54" fmla="*/ 6259691 h 6259691"/>
              <a:gd name="connsiteX55" fmla="*/ 2031255 w 20283298"/>
              <a:gd name="connsiteY55" fmla="*/ 6205063 h 6259691"/>
              <a:gd name="connsiteX56" fmla="*/ 0 w 20283298"/>
              <a:gd name="connsiteY56" fmla="*/ 6205063 h 6259691"/>
              <a:gd name="connsiteX57" fmla="*/ 0 w 20283298"/>
              <a:gd name="connsiteY57" fmla="*/ 5771214 h 6259691"/>
              <a:gd name="connsiteX58" fmla="*/ 2239767 w 20283298"/>
              <a:gd name="connsiteY58" fmla="*/ 5771214 h 6259691"/>
              <a:gd name="connsiteX59" fmla="*/ 3447703 w 20283298"/>
              <a:gd name="connsiteY59" fmla="*/ 3258008 h 6259691"/>
              <a:gd name="connsiteX60" fmla="*/ 1043815 w 20283298"/>
              <a:gd name="connsiteY60" fmla="*/ 3258008 h 6259691"/>
              <a:gd name="connsiteX61" fmla="*/ 0 w 20283298"/>
              <a:gd name="connsiteY61" fmla="*/ 4878091 h 6259691"/>
              <a:gd name="connsiteX62" fmla="*/ 0 w 20283298"/>
              <a:gd name="connsiteY62" fmla="*/ 3859322 h 6259691"/>
              <a:gd name="connsiteX63" fmla="*/ 387120 w 20283298"/>
              <a:gd name="connsiteY63" fmla="*/ 3258008 h 6259691"/>
              <a:gd name="connsiteX64" fmla="*/ 0 w 20283298"/>
              <a:gd name="connsiteY64" fmla="*/ 3258008 h 6259691"/>
              <a:gd name="connsiteX65" fmla="*/ 0 w 20283298"/>
              <a:gd name="connsiteY65" fmla="*/ 2969176 h 6259691"/>
              <a:gd name="connsiteX66" fmla="*/ 574063 w 20283298"/>
              <a:gd name="connsiteY66" fmla="*/ 2969176 h 6259691"/>
              <a:gd name="connsiteX67" fmla="*/ 2264933 w 20283298"/>
              <a:gd name="connsiteY67" fmla="*/ 340918 h 6259691"/>
              <a:gd name="connsiteX68" fmla="*/ 215756 w 20283298"/>
              <a:gd name="connsiteY68" fmla="*/ 340918 h 6259691"/>
              <a:gd name="connsiteX69" fmla="*/ 0 w 20283298"/>
              <a:gd name="connsiteY69" fmla="*/ 604862 h 625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3298" h="6259691">
                <a:moveTo>
                  <a:pt x="10052998" y="3258008"/>
                </a:moveTo>
                <a:lnTo>
                  <a:pt x="9625189" y="5771214"/>
                </a:lnTo>
                <a:lnTo>
                  <a:pt x="13368828" y="5771214"/>
                </a:lnTo>
                <a:lnTo>
                  <a:pt x="12962589" y="3258008"/>
                </a:lnTo>
                <a:close/>
                <a:moveTo>
                  <a:pt x="0" y="0"/>
                </a:moveTo>
                <a:lnTo>
                  <a:pt x="3300306" y="340918"/>
                </a:lnTo>
                <a:lnTo>
                  <a:pt x="2922826" y="340918"/>
                </a:lnTo>
                <a:lnTo>
                  <a:pt x="1229560" y="2969176"/>
                </a:lnTo>
                <a:lnTo>
                  <a:pt x="3586711" y="2969176"/>
                </a:lnTo>
                <a:lnTo>
                  <a:pt x="4777869" y="493125"/>
                </a:lnTo>
                <a:lnTo>
                  <a:pt x="5361466" y="553048"/>
                </a:lnTo>
                <a:lnTo>
                  <a:pt x="4199068" y="2969176"/>
                </a:lnTo>
                <a:lnTo>
                  <a:pt x="4622085" y="2969176"/>
                </a:lnTo>
                <a:lnTo>
                  <a:pt x="4529812" y="3258008"/>
                </a:lnTo>
                <a:lnTo>
                  <a:pt x="4060059" y="3258008"/>
                </a:lnTo>
                <a:lnTo>
                  <a:pt x="2850925" y="5771214"/>
                </a:lnTo>
                <a:lnTo>
                  <a:pt x="5663450" y="5771214"/>
                </a:lnTo>
                <a:lnTo>
                  <a:pt x="6363285" y="3709835"/>
                </a:lnTo>
                <a:lnTo>
                  <a:pt x="6934896" y="3740995"/>
                </a:lnTo>
                <a:lnTo>
                  <a:pt x="6244648" y="5771214"/>
                </a:lnTo>
                <a:lnTo>
                  <a:pt x="9067956" y="5771214"/>
                </a:lnTo>
                <a:lnTo>
                  <a:pt x="9390313" y="3874026"/>
                </a:lnTo>
                <a:lnTo>
                  <a:pt x="9740229" y="3893202"/>
                </a:lnTo>
                <a:lnTo>
                  <a:pt x="10118908" y="2868504"/>
                </a:lnTo>
                <a:lnTo>
                  <a:pt x="10102131" y="2969176"/>
                </a:lnTo>
                <a:lnTo>
                  <a:pt x="12915853" y="2969176"/>
                </a:lnTo>
                <a:lnTo>
                  <a:pt x="12895481" y="2844535"/>
                </a:lnTo>
                <a:lnTo>
                  <a:pt x="14756516" y="3258008"/>
                </a:lnTo>
                <a:lnTo>
                  <a:pt x="13519821" y="3258008"/>
                </a:lnTo>
                <a:lnTo>
                  <a:pt x="13926061" y="5771214"/>
                </a:lnTo>
                <a:lnTo>
                  <a:pt x="16830856" y="5771214"/>
                </a:lnTo>
                <a:lnTo>
                  <a:pt x="16128625" y="3562422"/>
                </a:lnTo>
                <a:lnTo>
                  <a:pt x="16750568" y="3700247"/>
                </a:lnTo>
                <a:lnTo>
                  <a:pt x="17408460" y="5771214"/>
                </a:lnTo>
                <a:lnTo>
                  <a:pt x="19990900" y="5771214"/>
                </a:lnTo>
                <a:lnTo>
                  <a:pt x="20283298" y="6205063"/>
                </a:lnTo>
                <a:lnTo>
                  <a:pt x="17546268" y="6205063"/>
                </a:lnTo>
                <a:lnTo>
                  <a:pt x="17563656" y="6259691"/>
                </a:lnTo>
                <a:lnTo>
                  <a:pt x="16986034" y="6259691"/>
                </a:lnTo>
                <a:lnTo>
                  <a:pt x="16968668" y="6205063"/>
                </a:lnTo>
                <a:lnTo>
                  <a:pt x="13995564" y="6205063"/>
                </a:lnTo>
                <a:lnTo>
                  <a:pt x="14004375" y="6259691"/>
                </a:lnTo>
                <a:lnTo>
                  <a:pt x="13447143" y="6259691"/>
                </a:lnTo>
                <a:lnTo>
                  <a:pt x="13438332" y="6205063"/>
                </a:lnTo>
                <a:lnTo>
                  <a:pt x="9552089" y="6205063"/>
                </a:lnTo>
                <a:lnTo>
                  <a:pt x="9542786" y="6259691"/>
                </a:lnTo>
                <a:lnTo>
                  <a:pt x="8985534" y="6259691"/>
                </a:lnTo>
                <a:lnTo>
                  <a:pt x="8994858" y="6205063"/>
                </a:lnTo>
                <a:lnTo>
                  <a:pt x="6097251" y="6205063"/>
                </a:lnTo>
                <a:lnTo>
                  <a:pt x="6078665" y="6259691"/>
                </a:lnTo>
                <a:lnTo>
                  <a:pt x="5496290" y="6259691"/>
                </a:lnTo>
                <a:lnTo>
                  <a:pt x="5514854" y="6205063"/>
                </a:lnTo>
                <a:lnTo>
                  <a:pt x="2642413" y="6205063"/>
                </a:lnTo>
                <a:lnTo>
                  <a:pt x="2616129" y="6259691"/>
                </a:lnTo>
                <a:lnTo>
                  <a:pt x="2004971" y="6259691"/>
                </a:lnTo>
                <a:lnTo>
                  <a:pt x="2031255" y="6205063"/>
                </a:lnTo>
                <a:lnTo>
                  <a:pt x="0" y="6205063"/>
                </a:lnTo>
                <a:lnTo>
                  <a:pt x="0" y="5771214"/>
                </a:lnTo>
                <a:lnTo>
                  <a:pt x="2239767" y="5771214"/>
                </a:lnTo>
                <a:lnTo>
                  <a:pt x="3447703" y="3258008"/>
                </a:lnTo>
                <a:lnTo>
                  <a:pt x="1043815" y="3258008"/>
                </a:lnTo>
                <a:lnTo>
                  <a:pt x="0" y="4878091"/>
                </a:lnTo>
                <a:lnTo>
                  <a:pt x="0" y="3859322"/>
                </a:lnTo>
                <a:lnTo>
                  <a:pt x="387120" y="3258008"/>
                </a:lnTo>
                <a:lnTo>
                  <a:pt x="0" y="3258008"/>
                </a:lnTo>
                <a:lnTo>
                  <a:pt x="0" y="2969176"/>
                </a:lnTo>
                <a:lnTo>
                  <a:pt x="574063" y="2969176"/>
                </a:lnTo>
                <a:lnTo>
                  <a:pt x="2264933" y="340918"/>
                </a:lnTo>
                <a:lnTo>
                  <a:pt x="215756" y="340918"/>
                </a:lnTo>
                <a:lnTo>
                  <a:pt x="0" y="604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FA005BC-1C9D-0340-884B-2B1FFFFD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4381"/>
            <a:ext cx="20044228" cy="5431626"/>
          </a:xfrm>
          <a:custGeom>
            <a:avLst/>
            <a:gdLst>
              <a:gd name="connsiteX0" fmla="*/ 6985138 w 20044228"/>
              <a:gd name="connsiteY0" fmla="*/ 3403441 h 5431626"/>
              <a:gd name="connsiteX1" fmla="*/ 9442820 w 20044228"/>
              <a:gd name="connsiteY1" fmla="*/ 3536339 h 5431626"/>
              <a:gd name="connsiteX2" fmla="*/ 9120167 w 20044228"/>
              <a:gd name="connsiteY2" fmla="*/ 5431626 h 5431626"/>
              <a:gd name="connsiteX3" fmla="*/ 6294253 w 20044228"/>
              <a:gd name="connsiteY3" fmla="*/ 5431626 h 5431626"/>
              <a:gd name="connsiteX4" fmla="*/ 16805816 w 20044228"/>
              <a:gd name="connsiteY4" fmla="*/ 3361163 h 5431626"/>
              <a:gd name="connsiteX5" fmla="*/ 18969948 w 20044228"/>
              <a:gd name="connsiteY5" fmla="*/ 3842833 h 5431626"/>
              <a:gd name="connsiteX6" fmla="*/ 20044228 w 20044228"/>
              <a:gd name="connsiteY6" fmla="*/ 5431625 h 5431626"/>
              <a:gd name="connsiteX7" fmla="*/ 17463320 w 20044228"/>
              <a:gd name="connsiteY7" fmla="*/ 5431625 h 5431626"/>
              <a:gd name="connsiteX8" fmla="*/ 13571489 w 20044228"/>
              <a:gd name="connsiteY8" fmla="*/ 2917235 h 5431626"/>
              <a:gd name="connsiteX9" fmla="*/ 14808694 w 20044228"/>
              <a:gd name="connsiteY9" fmla="*/ 2917235 h 5431626"/>
              <a:gd name="connsiteX10" fmla="*/ 16181368 w 20044228"/>
              <a:gd name="connsiteY10" fmla="*/ 3221791 h 5431626"/>
              <a:gd name="connsiteX11" fmla="*/ 16883890 w 20044228"/>
              <a:gd name="connsiteY11" fmla="*/ 5431624 h 5431626"/>
              <a:gd name="connsiteX12" fmla="*/ 13977896 w 20044228"/>
              <a:gd name="connsiteY12" fmla="*/ 5431624 h 5431626"/>
              <a:gd name="connsiteX13" fmla="*/ 10104607 w 20044228"/>
              <a:gd name="connsiteY13" fmla="*/ 2917235 h 5431626"/>
              <a:gd name="connsiteX14" fmla="*/ 13015844 w 20044228"/>
              <a:gd name="connsiteY14" fmla="*/ 2917235 h 5431626"/>
              <a:gd name="connsiteX15" fmla="*/ 13422314 w 20044228"/>
              <a:gd name="connsiteY15" fmla="*/ 5431624 h 5431626"/>
              <a:gd name="connsiteX16" fmla="*/ 9676554 w 20044228"/>
              <a:gd name="connsiteY16" fmla="*/ 5431624 h 5431626"/>
              <a:gd name="connsiteX17" fmla="*/ 4110812 w 20044228"/>
              <a:gd name="connsiteY17" fmla="*/ 2917235 h 5431626"/>
              <a:gd name="connsiteX18" fmla="*/ 4580680 w 20044228"/>
              <a:gd name="connsiteY18" fmla="*/ 2917235 h 5431626"/>
              <a:gd name="connsiteX19" fmla="*/ 4471603 w 20044228"/>
              <a:gd name="connsiteY19" fmla="*/ 3263758 h 5431626"/>
              <a:gd name="connsiteX20" fmla="*/ 6414606 w 20044228"/>
              <a:gd name="connsiteY20" fmla="*/ 3369273 h 5431626"/>
              <a:gd name="connsiteX21" fmla="*/ 5714598 w 20044228"/>
              <a:gd name="connsiteY21" fmla="*/ 5431624 h 5431626"/>
              <a:gd name="connsiteX22" fmla="*/ 2901380 w 20044228"/>
              <a:gd name="connsiteY22" fmla="*/ 5431624 h 5431626"/>
              <a:gd name="connsiteX23" fmla="*/ 1097202 w 20044228"/>
              <a:gd name="connsiteY23" fmla="*/ 2917235 h 5431626"/>
              <a:gd name="connsiteX24" fmla="*/ 3502654 w 20044228"/>
              <a:gd name="connsiteY24" fmla="*/ 2917235 h 5431626"/>
              <a:gd name="connsiteX25" fmla="*/ 2293932 w 20044228"/>
              <a:gd name="connsiteY25" fmla="*/ 5431624 h 5431626"/>
              <a:gd name="connsiteX26" fmla="*/ 0 w 20044228"/>
              <a:gd name="connsiteY26" fmla="*/ 5431624 h 5431626"/>
              <a:gd name="connsiteX27" fmla="*/ 0 w 20044228"/>
              <a:gd name="connsiteY27" fmla="*/ 4619873 h 5431626"/>
              <a:gd name="connsiteX28" fmla="*/ 0 w 20044228"/>
              <a:gd name="connsiteY28" fmla="*/ 2917235 h 5431626"/>
              <a:gd name="connsiteX29" fmla="*/ 437449 w 20044228"/>
              <a:gd name="connsiteY29" fmla="*/ 2917235 h 5431626"/>
              <a:gd name="connsiteX30" fmla="*/ 0 w 20044228"/>
              <a:gd name="connsiteY30" fmla="*/ 3597788 h 5431626"/>
              <a:gd name="connsiteX31" fmla="*/ 13101136 w 20044228"/>
              <a:gd name="connsiteY31" fmla="*/ 0 h 5431626"/>
              <a:gd name="connsiteX32" fmla="*/ 15154883 w 20044228"/>
              <a:gd name="connsiteY32" fmla="*/ 0 h 5431626"/>
              <a:gd name="connsiteX33" fmla="*/ 15990752 w 20044228"/>
              <a:gd name="connsiteY33" fmla="*/ 2630655 h 5431626"/>
              <a:gd name="connsiteX34" fmla="*/ 13525058 w 20044228"/>
              <a:gd name="connsiteY34" fmla="*/ 2630655 h 5431626"/>
              <a:gd name="connsiteX35" fmla="*/ 10600676 w 20044228"/>
              <a:gd name="connsiteY35" fmla="*/ 0 h 5431626"/>
              <a:gd name="connsiteX36" fmla="*/ 12532522 w 20044228"/>
              <a:gd name="connsiteY36" fmla="*/ 0 h 5431626"/>
              <a:gd name="connsiteX37" fmla="*/ 12543314 w 20044228"/>
              <a:gd name="connsiteY37" fmla="*/ 0 h 5431626"/>
              <a:gd name="connsiteX38" fmla="*/ 12967817 w 20044228"/>
              <a:gd name="connsiteY38" fmla="*/ 2630655 h 5431626"/>
              <a:gd name="connsiteX39" fmla="*/ 10152190 w 20044228"/>
              <a:gd name="connsiteY39" fmla="*/ 2630655 h 5431626"/>
              <a:gd name="connsiteX40" fmla="*/ 8144759 w 20044228"/>
              <a:gd name="connsiteY40" fmla="*/ 0 h 5431626"/>
              <a:gd name="connsiteX41" fmla="*/ 10045295 w 20044228"/>
              <a:gd name="connsiteY41" fmla="*/ 0 h 5431626"/>
              <a:gd name="connsiteX42" fmla="*/ 9598321 w 20044228"/>
              <a:gd name="connsiteY42" fmla="*/ 2630655 h 5431626"/>
              <a:gd name="connsiteX43" fmla="*/ 7250811 w 20044228"/>
              <a:gd name="connsiteY43" fmla="*/ 2630655 h 5431626"/>
              <a:gd name="connsiteX44" fmla="*/ 2973111 w 20044228"/>
              <a:gd name="connsiteY44" fmla="*/ 0 h 5431626"/>
              <a:gd name="connsiteX45" fmla="*/ 3349596 w 20044228"/>
              <a:gd name="connsiteY45" fmla="*/ 0 h 5431626"/>
              <a:gd name="connsiteX46" fmla="*/ 4829153 w 20044228"/>
              <a:gd name="connsiteY46" fmla="*/ 152345 h 5431626"/>
              <a:gd name="connsiteX47" fmla="*/ 3637354 w 20044228"/>
              <a:gd name="connsiteY47" fmla="*/ 2630655 h 5431626"/>
              <a:gd name="connsiteX48" fmla="*/ 1278934 w 20044228"/>
              <a:gd name="connsiteY48" fmla="*/ 2630655 h 5431626"/>
              <a:gd name="connsiteX49" fmla="*/ 268574 w 20044228"/>
              <a:gd name="connsiteY49" fmla="*/ 0 h 5431626"/>
              <a:gd name="connsiteX50" fmla="*/ 2318848 w 20044228"/>
              <a:gd name="connsiteY50" fmla="*/ 0 h 5431626"/>
              <a:gd name="connsiteX51" fmla="*/ 627072 w 20044228"/>
              <a:gd name="connsiteY51" fmla="*/ 2630655 h 5431626"/>
              <a:gd name="connsiteX52" fmla="*/ 0 w 20044228"/>
              <a:gd name="connsiteY52" fmla="*/ 2630655 h 5431626"/>
              <a:gd name="connsiteX53" fmla="*/ 0 w 20044228"/>
              <a:gd name="connsiteY53" fmla="*/ 328682 h 54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044228" h="5431626">
                <a:moveTo>
                  <a:pt x="6985138" y="3403441"/>
                </a:moveTo>
                <a:lnTo>
                  <a:pt x="9442820" y="3536339"/>
                </a:lnTo>
                <a:lnTo>
                  <a:pt x="9120167" y="5431626"/>
                </a:lnTo>
                <a:lnTo>
                  <a:pt x="6294253" y="5431626"/>
                </a:lnTo>
                <a:close/>
                <a:moveTo>
                  <a:pt x="16805816" y="3361163"/>
                </a:moveTo>
                <a:lnTo>
                  <a:pt x="18969948" y="3842833"/>
                </a:lnTo>
                <a:lnTo>
                  <a:pt x="20044228" y="5431625"/>
                </a:lnTo>
                <a:lnTo>
                  <a:pt x="17463320" y="5431625"/>
                </a:lnTo>
                <a:close/>
                <a:moveTo>
                  <a:pt x="13571489" y="2917235"/>
                </a:moveTo>
                <a:lnTo>
                  <a:pt x="14808694" y="2917235"/>
                </a:lnTo>
                <a:lnTo>
                  <a:pt x="16181368" y="3221791"/>
                </a:lnTo>
                <a:lnTo>
                  <a:pt x="16883890" y="5431624"/>
                </a:lnTo>
                <a:lnTo>
                  <a:pt x="13977896" y="5431624"/>
                </a:lnTo>
                <a:close/>
                <a:moveTo>
                  <a:pt x="10104607" y="2917235"/>
                </a:moveTo>
                <a:lnTo>
                  <a:pt x="13015844" y="2917235"/>
                </a:lnTo>
                <a:lnTo>
                  <a:pt x="13422314" y="5431624"/>
                </a:lnTo>
                <a:lnTo>
                  <a:pt x="9676554" y="5431624"/>
                </a:lnTo>
                <a:close/>
                <a:moveTo>
                  <a:pt x="4110812" y="2917235"/>
                </a:moveTo>
                <a:lnTo>
                  <a:pt x="4580680" y="2917235"/>
                </a:lnTo>
                <a:lnTo>
                  <a:pt x="4471603" y="3263758"/>
                </a:lnTo>
                <a:lnTo>
                  <a:pt x="6414606" y="3369273"/>
                </a:lnTo>
                <a:lnTo>
                  <a:pt x="5714598" y="5431624"/>
                </a:lnTo>
                <a:lnTo>
                  <a:pt x="2901380" y="5431624"/>
                </a:lnTo>
                <a:close/>
                <a:moveTo>
                  <a:pt x="1097202" y="2917235"/>
                </a:moveTo>
                <a:lnTo>
                  <a:pt x="3502654" y="2917235"/>
                </a:lnTo>
                <a:lnTo>
                  <a:pt x="2293932" y="5431624"/>
                </a:lnTo>
                <a:lnTo>
                  <a:pt x="0" y="5431624"/>
                </a:lnTo>
                <a:lnTo>
                  <a:pt x="0" y="4619873"/>
                </a:lnTo>
                <a:close/>
                <a:moveTo>
                  <a:pt x="0" y="2917235"/>
                </a:moveTo>
                <a:lnTo>
                  <a:pt x="437449" y="2917235"/>
                </a:lnTo>
                <a:lnTo>
                  <a:pt x="0" y="3597788"/>
                </a:lnTo>
                <a:close/>
                <a:moveTo>
                  <a:pt x="13101136" y="0"/>
                </a:moveTo>
                <a:lnTo>
                  <a:pt x="15154883" y="0"/>
                </a:lnTo>
                <a:lnTo>
                  <a:pt x="15990752" y="2630655"/>
                </a:lnTo>
                <a:lnTo>
                  <a:pt x="13525058" y="2630655"/>
                </a:lnTo>
                <a:close/>
                <a:moveTo>
                  <a:pt x="10600676" y="0"/>
                </a:moveTo>
                <a:lnTo>
                  <a:pt x="12532522" y="0"/>
                </a:lnTo>
                <a:lnTo>
                  <a:pt x="12543314" y="0"/>
                </a:lnTo>
                <a:lnTo>
                  <a:pt x="12967817" y="2630655"/>
                </a:lnTo>
                <a:lnTo>
                  <a:pt x="10152190" y="2630655"/>
                </a:lnTo>
                <a:close/>
                <a:moveTo>
                  <a:pt x="8144759" y="0"/>
                </a:moveTo>
                <a:lnTo>
                  <a:pt x="10045295" y="0"/>
                </a:lnTo>
                <a:lnTo>
                  <a:pt x="9598321" y="2630655"/>
                </a:lnTo>
                <a:lnTo>
                  <a:pt x="7250811" y="2630655"/>
                </a:lnTo>
                <a:close/>
                <a:moveTo>
                  <a:pt x="2973111" y="0"/>
                </a:moveTo>
                <a:lnTo>
                  <a:pt x="3349596" y="0"/>
                </a:lnTo>
                <a:lnTo>
                  <a:pt x="4829153" y="152345"/>
                </a:lnTo>
                <a:lnTo>
                  <a:pt x="3637354" y="2630655"/>
                </a:lnTo>
                <a:lnTo>
                  <a:pt x="1278934" y="2630655"/>
                </a:lnTo>
                <a:close/>
                <a:moveTo>
                  <a:pt x="268574" y="0"/>
                </a:moveTo>
                <a:lnTo>
                  <a:pt x="2318848" y="0"/>
                </a:lnTo>
                <a:lnTo>
                  <a:pt x="627072" y="2630655"/>
                </a:lnTo>
                <a:lnTo>
                  <a:pt x="0" y="2630655"/>
                </a:lnTo>
                <a:lnTo>
                  <a:pt x="0" y="328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65E40D6F-3DD3-D244-8CB2-0D40847E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45" y="8005775"/>
            <a:ext cx="1189089" cy="2415177"/>
          </a:xfrm>
          <a:custGeom>
            <a:avLst/>
            <a:gdLst>
              <a:gd name="T0" fmla="*/ 0 w 992"/>
              <a:gd name="T1" fmla="*/ 2016 h 2017"/>
              <a:gd name="T2" fmla="*/ 353 w 992"/>
              <a:gd name="T3" fmla="*/ 2016 h 2017"/>
              <a:gd name="T4" fmla="*/ 991 w 992"/>
              <a:gd name="T5" fmla="*/ 3 h 2017"/>
              <a:gd name="T6" fmla="*/ 970 w 992"/>
              <a:gd name="T7" fmla="*/ 0 h 2017"/>
              <a:gd name="T8" fmla="*/ 0 w 992"/>
              <a:gd name="T9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2017">
                <a:moveTo>
                  <a:pt x="0" y="2016"/>
                </a:moveTo>
                <a:lnTo>
                  <a:pt x="353" y="2016"/>
                </a:lnTo>
                <a:lnTo>
                  <a:pt x="991" y="3"/>
                </a:lnTo>
                <a:lnTo>
                  <a:pt x="970" y="0"/>
                </a:lnTo>
                <a:lnTo>
                  <a:pt x="0" y="2016"/>
                </a:lnTo>
              </a:path>
            </a:pathLst>
          </a:custGeom>
          <a:solidFill>
            <a:srgbClr val="E8E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E9D2BA79-7BC5-2648-A907-B717CB2F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51" y="11028707"/>
            <a:ext cx="1950107" cy="687030"/>
          </a:xfrm>
          <a:custGeom>
            <a:avLst/>
            <a:gdLst>
              <a:gd name="T0" fmla="*/ 1442 w 1628"/>
              <a:gd name="T1" fmla="*/ 571 h 572"/>
              <a:gd name="T2" fmla="*/ 1442 w 1628"/>
              <a:gd name="T3" fmla="*/ 571 h 572"/>
              <a:gd name="T4" fmla="*/ 1536 w 1628"/>
              <a:gd name="T5" fmla="*/ 494 h 572"/>
              <a:gd name="T6" fmla="*/ 1618 w 1628"/>
              <a:gd name="T7" fmla="*/ 77 h 572"/>
              <a:gd name="T8" fmla="*/ 1618 w 1628"/>
              <a:gd name="T9" fmla="*/ 77 h 572"/>
              <a:gd name="T10" fmla="*/ 1556 w 1628"/>
              <a:gd name="T11" fmla="*/ 0 h 572"/>
              <a:gd name="T12" fmla="*/ 244 w 1628"/>
              <a:gd name="T13" fmla="*/ 0 h 572"/>
              <a:gd name="T14" fmla="*/ 244 w 1628"/>
              <a:gd name="T15" fmla="*/ 0 h 572"/>
              <a:gd name="T16" fmla="*/ 142 w 1628"/>
              <a:gd name="T17" fmla="*/ 75 h 572"/>
              <a:gd name="T18" fmla="*/ 13 w 1628"/>
              <a:gd name="T19" fmla="*/ 495 h 572"/>
              <a:gd name="T20" fmla="*/ 13 w 1628"/>
              <a:gd name="T21" fmla="*/ 495 h 572"/>
              <a:gd name="T22" fmla="*/ 69 w 1628"/>
              <a:gd name="T23" fmla="*/ 571 h 572"/>
              <a:gd name="T24" fmla="*/ 1442 w 1628"/>
              <a:gd name="T25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8" h="572">
                <a:moveTo>
                  <a:pt x="1442" y="571"/>
                </a:moveTo>
                <a:lnTo>
                  <a:pt x="1442" y="571"/>
                </a:lnTo>
                <a:cubicBezTo>
                  <a:pt x="1485" y="571"/>
                  <a:pt x="1527" y="536"/>
                  <a:pt x="1536" y="494"/>
                </a:cubicBezTo>
                <a:lnTo>
                  <a:pt x="1618" y="77"/>
                </a:lnTo>
                <a:lnTo>
                  <a:pt x="1618" y="77"/>
                </a:lnTo>
                <a:cubicBezTo>
                  <a:pt x="1627" y="35"/>
                  <a:pt x="1598" y="0"/>
                  <a:pt x="1556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01" y="0"/>
                  <a:pt x="155" y="34"/>
                  <a:pt x="142" y="75"/>
                </a:cubicBezTo>
                <a:lnTo>
                  <a:pt x="13" y="495"/>
                </a:lnTo>
                <a:lnTo>
                  <a:pt x="13" y="495"/>
                </a:lnTo>
                <a:cubicBezTo>
                  <a:pt x="0" y="537"/>
                  <a:pt x="26" y="571"/>
                  <a:pt x="69" y="571"/>
                </a:cubicBezTo>
                <a:lnTo>
                  <a:pt x="1442" y="571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7" name="Freeform 435">
            <a:extLst>
              <a:ext uri="{FF2B5EF4-FFF2-40B4-BE49-F238E27FC236}">
                <a16:creationId xmlns:a16="http://schemas.microsoft.com/office/drawing/2014/main" id="{D77663F7-96F8-AC4B-A47B-B399A9FE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920" y="11890139"/>
            <a:ext cx="2119222" cy="935416"/>
          </a:xfrm>
          <a:custGeom>
            <a:avLst/>
            <a:gdLst>
              <a:gd name="T0" fmla="*/ 308 w 1770"/>
              <a:gd name="T1" fmla="*/ 0 h 781"/>
              <a:gd name="T2" fmla="*/ 308 w 1770"/>
              <a:gd name="T3" fmla="*/ 0 h 781"/>
              <a:gd name="T4" fmla="*/ 207 w 1770"/>
              <a:gd name="T5" fmla="*/ 75 h 781"/>
              <a:gd name="T6" fmla="*/ 13 w 1770"/>
              <a:gd name="T7" fmla="*/ 704 h 781"/>
              <a:gd name="T8" fmla="*/ 13 w 1770"/>
              <a:gd name="T9" fmla="*/ 704 h 781"/>
              <a:gd name="T10" fmla="*/ 68 w 1770"/>
              <a:gd name="T11" fmla="*/ 780 h 781"/>
              <a:gd name="T12" fmla="*/ 1542 w 1770"/>
              <a:gd name="T13" fmla="*/ 780 h 781"/>
              <a:gd name="T14" fmla="*/ 1542 w 1770"/>
              <a:gd name="T15" fmla="*/ 780 h 781"/>
              <a:gd name="T16" fmla="*/ 1636 w 1770"/>
              <a:gd name="T17" fmla="*/ 703 h 781"/>
              <a:gd name="T18" fmla="*/ 1760 w 1770"/>
              <a:gd name="T19" fmla="*/ 77 h 781"/>
              <a:gd name="T20" fmla="*/ 1760 w 1770"/>
              <a:gd name="T21" fmla="*/ 77 h 781"/>
              <a:gd name="T22" fmla="*/ 1698 w 1770"/>
              <a:gd name="T23" fmla="*/ 0 h 781"/>
              <a:gd name="T24" fmla="*/ 308 w 1770"/>
              <a:gd name="T25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0" h="781">
                <a:moveTo>
                  <a:pt x="308" y="0"/>
                </a:moveTo>
                <a:lnTo>
                  <a:pt x="308" y="0"/>
                </a:lnTo>
                <a:cubicBezTo>
                  <a:pt x="265" y="0"/>
                  <a:pt x="219" y="34"/>
                  <a:pt x="207" y="75"/>
                </a:cubicBezTo>
                <a:lnTo>
                  <a:pt x="13" y="704"/>
                </a:lnTo>
                <a:lnTo>
                  <a:pt x="13" y="704"/>
                </a:lnTo>
                <a:cubicBezTo>
                  <a:pt x="0" y="746"/>
                  <a:pt x="25" y="780"/>
                  <a:pt x="68" y="780"/>
                </a:cubicBezTo>
                <a:lnTo>
                  <a:pt x="1542" y="780"/>
                </a:lnTo>
                <a:lnTo>
                  <a:pt x="1542" y="780"/>
                </a:lnTo>
                <a:cubicBezTo>
                  <a:pt x="1585" y="780"/>
                  <a:pt x="1628" y="745"/>
                  <a:pt x="1636" y="703"/>
                </a:cubicBezTo>
                <a:lnTo>
                  <a:pt x="1760" y="77"/>
                </a:lnTo>
                <a:lnTo>
                  <a:pt x="1760" y="77"/>
                </a:lnTo>
                <a:cubicBezTo>
                  <a:pt x="1769" y="35"/>
                  <a:pt x="1740" y="0"/>
                  <a:pt x="1698" y="0"/>
                </a:cubicBezTo>
                <a:lnTo>
                  <a:pt x="3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8" name="Freeform 436">
            <a:extLst>
              <a:ext uri="{FF2B5EF4-FFF2-40B4-BE49-F238E27FC236}">
                <a16:creationId xmlns:a16="http://schemas.microsoft.com/office/drawing/2014/main" id="{EDC4B951-A738-DE4F-81D9-9E4FCD4C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2" y="11118551"/>
            <a:ext cx="2785114" cy="1590737"/>
          </a:xfrm>
          <a:custGeom>
            <a:avLst/>
            <a:gdLst>
              <a:gd name="T0" fmla="*/ 598 w 2324"/>
              <a:gd name="T1" fmla="*/ 1325 h 1326"/>
              <a:gd name="T2" fmla="*/ 755 w 2324"/>
              <a:gd name="T3" fmla="*/ 1325 h 1326"/>
              <a:gd name="T4" fmla="*/ 1562 w 2324"/>
              <a:gd name="T5" fmla="*/ 1325 h 1326"/>
              <a:gd name="T6" fmla="*/ 1562 w 2324"/>
              <a:gd name="T7" fmla="*/ 1325 h 1326"/>
              <a:gd name="T8" fmla="*/ 1677 w 2324"/>
              <a:gd name="T9" fmla="*/ 1256 h 1326"/>
              <a:gd name="T10" fmla="*/ 2303 w 2324"/>
              <a:gd name="T11" fmla="*/ 68 h 1326"/>
              <a:gd name="T12" fmla="*/ 2303 w 2324"/>
              <a:gd name="T13" fmla="*/ 68 h 1326"/>
              <a:gd name="T14" fmla="*/ 2261 w 2324"/>
              <a:gd name="T15" fmla="*/ 0 h 1326"/>
              <a:gd name="T16" fmla="*/ 1743 w 2324"/>
              <a:gd name="T17" fmla="*/ 0 h 1326"/>
              <a:gd name="T18" fmla="*/ 1743 w 2324"/>
              <a:gd name="T19" fmla="*/ 0 h 1326"/>
              <a:gd name="T20" fmla="*/ 1628 w 2324"/>
              <a:gd name="T21" fmla="*/ 68 h 1326"/>
              <a:gd name="T22" fmla="*/ 1292 w 2324"/>
              <a:gd name="T23" fmla="*/ 702 h 1326"/>
              <a:gd name="T24" fmla="*/ 1292 w 2324"/>
              <a:gd name="T25" fmla="*/ 702 h 1326"/>
              <a:gd name="T26" fmla="*/ 1177 w 2324"/>
              <a:gd name="T27" fmla="*/ 771 h 1326"/>
              <a:gd name="T28" fmla="*/ 514 w 2324"/>
              <a:gd name="T29" fmla="*/ 771 h 1326"/>
              <a:gd name="T30" fmla="*/ 514 w 2324"/>
              <a:gd name="T31" fmla="*/ 771 h 1326"/>
              <a:gd name="T32" fmla="*/ 385 w 2324"/>
              <a:gd name="T33" fmla="*/ 831 h 1326"/>
              <a:gd name="T34" fmla="*/ 28 w 2324"/>
              <a:gd name="T35" fmla="*/ 1265 h 1326"/>
              <a:gd name="T36" fmla="*/ 28 w 2324"/>
              <a:gd name="T37" fmla="*/ 1265 h 1326"/>
              <a:gd name="T38" fmla="*/ 56 w 2324"/>
              <a:gd name="T39" fmla="*/ 1325 h 1326"/>
              <a:gd name="T40" fmla="*/ 598 w 2324"/>
              <a:gd name="T41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4" h="1326">
                <a:moveTo>
                  <a:pt x="598" y="1325"/>
                </a:moveTo>
                <a:lnTo>
                  <a:pt x="755" y="1325"/>
                </a:lnTo>
                <a:lnTo>
                  <a:pt x="1562" y="1325"/>
                </a:lnTo>
                <a:lnTo>
                  <a:pt x="1562" y="1325"/>
                </a:lnTo>
                <a:cubicBezTo>
                  <a:pt x="1605" y="1325"/>
                  <a:pt x="1657" y="1293"/>
                  <a:pt x="1677" y="1256"/>
                </a:cubicBezTo>
                <a:lnTo>
                  <a:pt x="2303" y="68"/>
                </a:lnTo>
                <a:lnTo>
                  <a:pt x="2303" y="68"/>
                </a:lnTo>
                <a:cubicBezTo>
                  <a:pt x="2323" y="31"/>
                  <a:pt x="2304" y="0"/>
                  <a:pt x="2261" y="0"/>
                </a:cubicBezTo>
                <a:lnTo>
                  <a:pt x="1743" y="0"/>
                </a:lnTo>
                <a:lnTo>
                  <a:pt x="1743" y="0"/>
                </a:lnTo>
                <a:cubicBezTo>
                  <a:pt x="1700" y="0"/>
                  <a:pt x="1648" y="31"/>
                  <a:pt x="1628" y="68"/>
                </a:cubicBezTo>
                <a:lnTo>
                  <a:pt x="1292" y="702"/>
                </a:lnTo>
                <a:lnTo>
                  <a:pt x="1292" y="702"/>
                </a:lnTo>
                <a:cubicBezTo>
                  <a:pt x="1272" y="740"/>
                  <a:pt x="1220" y="771"/>
                  <a:pt x="1177" y="771"/>
                </a:cubicBezTo>
                <a:lnTo>
                  <a:pt x="514" y="771"/>
                </a:lnTo>
                <a:lnTo>
                  <a:pt x="514" y="771"/>
                </a:lnTo>
                <a:cubicBezTo>
                  <a:pt x="471" y="771"/>
                  <a:pt x="413" y="798"/>
                  <a:pt x="385" y="831"/>
                </a:cubicBezTo>
                <a:lnTo>
                  <a:pt x="28" y="1265"/>
                </a:lnTo>
                <a:lnTo>
                  <a:pt x="28" y="1265"/>
                </a:lnTo>
                <a:cubicBezTo>
                  <a:pt x="0" y="1298"/>
                  <a:pt x="13" y="1325"/>
                  <a:pt x="56" y="1325"/>
                </a:cubicBezTo>
                <a:lnTo>
                  <a:pt x="598" y="13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3" name="Freeform 441">
            <a:extLst>
              <a:ext uri="{FF2B5EF4-FFF2-40B4-BE49-F238E27FC236}">
                <a16:creationId xmlns:a16="http://schemas.microsoft.com/office/drawing/2014/main" id="{641927BB-C741-0E40-A784-9A5D332F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447" y="11118551"/>
            <a:ext cx="1384631" cy="1675296"/>
          </a:xfrm>
          <a:custGeom>
            <a:avLst/>
            <a:gdLst>
              <a:gd name="T0" fmla="*/ 909 w 1155"/>
              <a:gd name="T1" fmla="*/ 0 h 1399"/>
              <a:gd name="T2" fmla="*/ 909 w 1155"/>
              <a:gd name="T3" fmla="*/ 0 h 1399"/>
              <a:gd name="T4" fmla="*/ 997 w 1155"/>
              <a:gd name="T5" fmla="*/ 77 h 1399"/>
              <a:gd name="T6" fmla="*/ 1149 w 1155"/>
              <a:gd name="T7" fmla="*/ 1319 h 1399"/>
              <a:gd name="T8" fmla="*/ 1149 w 1155"/>
              <a:gd name="T9" fmla="*/ 1319 h 1399"/>
              <a:gd name="T10" fmla="*/ 1080 w 1155"/>
              <a:gd name="T11" fmla="*/ 1398 h 1399"/>
              <a:gd name="T12" fmla="*/ 77 w 1155"/>
              <a:gd name="T13" fmla="*/ 1398 h 1399"/>
              <a:gd name="T14" fmla="*/ 77 w 1155"/>
              <a:gd name="T15" fmla="*/ 1398 h 1399"/>
              <a:gd name="T16" fmla="*/ 0 w 1155"/>
              <a:gd name="T17" fmla="*/ 1319 h 1399"/>
              <a:gd name="T18" fmla="*/ 0 w 1155"/>
              <a:gd name="T19" fmla="*/ 897 h 1399"/>
              <a:gd name="T20" fmla="*/ 0 w 1155"/>
              <a:gd name="T21" fmla="*/ 897 h 1399"/>
              <a:gd name="T22" fmla="*/ 77 w 1155"/>
              <a:gd name="T23" fmla="*/ 819 h 1399"/>
              <a:gd name="T24" fmla="*/ 571 w 1155"/>
              <a:gd name="T25" fmla="*/ 819 h 1399"/>
              <a:gd name="T26" fmla="*/ 571 w 1155"/>
              <a:gd name="T27" fmla="*/ 819 h 1399"/>
              <a:gd name="T28" fmla="*/ 650 w 1155"/>
              <a:gd name="T29" fmla="*/ 740 h 1399"/>
              <a:gd name="T30" fmla="*/ 650 w 1155"/>
              <a:gd name="T31" fmla="*/ 78 h 1399"/>
              <a:gd name="T32" fmla="*/ 650 w 1155"/>
              <a:gd name="T33" fmla="*/ 78 h 1399"/>
              <a:gd name="T34" fmla="*/ 728 w 1155"/>
              <a:gd name="T35" fmla="*/ 0 h 1399"/>
              <a:gd name="T36" fmla="*/ 909 w 1155"/>
              <a:gd name="T37" fmla="*/ 0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5" h="1399">
                <a:moveTo>
                  <a:pt x="909" y="0"/>
                </a:moveTo>
                <a:lnTo>
                  <a:pt x="909" y="0"/>
                </a:lnTo>
                <a:cubicBezTo>
                  <a:pt x="952" y="0"/>
                  <a:pt x="991" y="34"/>
                  <a:pt x="997" y="77"/>
                </a:cubicBezTo>
                <a:lnTo>
                  <a:pt x="1149" y="1319"/>
                </a:lnTo>
                <a:lnTo>
                  <a:pt x="1149" y="1319"/>
                </a:lnTo>
                <a:cubicBezTo>
                  <a:pt x="1154" y="1362"/>
                  <a:pt x="1123" y="1398"/>
                  <a:pt x="1080" y="1398"/>
                </a:cubicBezTo>
                <a:lnTo>
                  <a:pt x="77" y="1398"/>
                </a:lnTo>
                <a:lnTo>
                  <a:pt x="77" y="1398"/>
                </a:lnTo>
                <a:cubicBezTo>
                  <a:pt x="36" y="1398"/>
                  <a:pt x="0" y="1362"/>
                  <a:pt x="0" y="1319"/>
                </a:cubicBezTo>
                <a:lnTo>
                  <a:pt x="0" y="897"/>
                </a:lnTo>
                <a:lnTo>
                  <a:pt x="0" y="897"/>
                </a:lnTo>
                <a:cubicBezTo>
                  <a:pt x="0" y="854"/>
                  <a:pt x="36" y="819"/>
                  <a:pt x="77" y="819"/>
                </a:cubicBezTo>
                <a:lnTo>
                  <a:pt x="571" y="819"/>
                </a:lnTo>
                <a:lnTo>
                  <a:pt x="571" y="819"/>
                </a:lnTo>
                <a:cubicBezTo>
                  <a:pt x="615" y="819"/>
                  <a:pt x="650" y="784"/>
                  <a:pt x="650" y="740"/>
                </a:cubicBezTo>
                <a:lnTo>
                  <a:pt x="650" y="78"/>
                </a:lnTo>
                <a:lnTo>
                  <a:pt x="650" y="78"/>
                </a:lnTo>
                <a:cubicBezTo>
                  <a:pt x="650" y="35"/>
                  <a:pt x="685" y="0"/>
                  <a:pt x="728" y="0"/>
                </a:cubicBezTo>
                <a:lnTo>
                  <a:pt x="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4" name="Freeform 442">
            <a:extLst>
              <a:ext uri="{FF2B5EF4-FFF2-40B4-BE49-F238E27FC236}">
                <a16:creationId xmlns:a16="http://schemas.microsoft.com/office/drawing/2014/main" id="{6DCD70C9-7C54-6F48-B1FA-B30CA162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60" y="9585946"/>
            <a:ext cx="908994" cy="491489"/>
          </a:xfrm>
          <a:custGeom>
            <a:avLst/>
            <a:gdLst>
              <a:gd name="T0" fmla="*/ 283 w 760"/>
              <a:gd name="T1" fmla="*/ 0 h 411"/>
              <a:gd name="T2" fmla="*/ 283 w 760"/>
              <a:gd name="T3" fmla="*/ 0 h 411"/>
              <a:gd name="T4" fmla="*/ 168 w 760"/>
              <a:gd name="T5" fmla="*/ 69 h 411"/>
              <a:gd name="T6" fmla="*/ 21 w 760"/>
              <a:gd name="T7" fmla="*/ 341 h 411"/>
              <a:gd name="T8" fmla="*/ 21 w 760"/>
              <a:gd name="T9" fmla="*/ 341 h 411"/>
              <a:gd name="T10" fmla="*/ 62 w 760"/>
              <a:gd name="T11" fmla="*/ 410 h 411"/>
              <a:gd name="T12" fmla="*/ 536 w 760"/>
              <a:gd name="T13" fmla="*/ 410 h 411"/>
              <a:gd name="T14" fmla="*/ 536 w 760"/>
              <a:gd name="T15" fmla="*/ 410 h 411"/>
              <a:gd name="T16" fmla="*/ 643 w 760"/>
              <a:gd name="T17" fmla="*/ 337 h 411"/>
              <a:gd name="T18" fmla="*/ 744 w 760"/>
              <a:gd name="T19" fmla="*/ 73 h 411"/>
              <a:gd name="T20" fmla="*/ 744 w 760"/>
              <a:gd name="T21" fmla="*/ 73 h 411"/>
              <a:gd name="T22" fmla="*/ 694 w 760"/>
              <a:gd name="T23" fmla="*/ 0 h 411"/>
              <a:gd name="T24" fmla="*/ 283 w 760"/>
              <a:gd name="T2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0" h="411">
                <a:moveTo>
                  <a:pt x="283" y="0"/>
                </a:moveTo>
                <a:lnTo>
                  <a:pt x="283" y="0"/>
                </a:lnTo>
                <a:cubicBezTo>
                  <a:pt x="240" y="0"/>
                  <a:pt x="188" y="31"/>
                  <a:pt x="168" y="69"/>
                </a:cubicBezTo>
                <a:lnTo>
                  <a:pt x="21" y="341"/>
                </a:lnTo>
                <a:lnTo>
                  <a:pt x="21" y="341"/>
                </a:lnTo>
                <a:cubicBezTo>
                  <a:pt x="0" y="379"/>
                  <a:pt x="19" y="410"/>
                  <a:pt x="62" y="410"/>
                </a:cubicBezTo>
                <a:lnTo>
                  <a:pt x="536" y="410"/>
                </a:lnTo>
                <a:lnTo>
                  <a:pt x="536" y="410"/>
                </a:lnTo>
                <a:cubicBezTo>
                  <a:pt x="579" y="410"/>
                  <a:pt x="627" y="377"/>
                  <a:pt x="643" y="337"/>
                </a:cubicBezTo>
                <a:lnTo>
                  <a:pt x="744" y="73"/>
                </a:lnTo>
                <a:lnTo>
                  <a:pt x="744" y="73"/>
                </a:lnTo>
                <a:cubicBezTo>
                  <a:pt x="759" y="33"/>
                  <a:pt x="737" y="0"/>
                  <a:pt x="694" y="0"/>
                </a:cubicBezTo>
                <a:lnTo>
                  <a:pt x="2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5C4FF39-9BF2-BA46-9F32-7DBC557A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3778"/>
            <a:ext cx="21230762" cy="6582223"/>
          </a:xfrm>
          <a:custGeom>
            <a:avLst/>
            <a:gdLst>
              <a:gd name="connsiteX0" fmla="*/ 0 w 21230762"/>
              <a:gd name="connsiteY0" fmla="*/ 0 h 6582223"/>
              <a:gd name="connsiteX1" fmla="*/ 5492982 w 21230762"/>
              <a:gd name="connsiteY1" fmla="*/ 0 h 6582223"/>
              <a:gd name="connsiteX2" fmla="*/ 6231247 w 21230762"/>
              <a:gd name="connsiteY2" fmla="*/ 409982 h 6582223"/>
              <a:gd name="connsiteX3" fmla="*/ 6268400 w 21230762"/>
              <a:gd name="connsiteY3" fmla="*/ 1252721 h 6582223"/>
              <a:gd name="connsiteX4" fmla="*/ 5133438 w 21230762"/>
              <a:gd name="connsiteY4" fmla="*/ 3523203 h 6582223"/>
              <a:gd name="connsiteX5" fmla="*/ 9227451 w 21230762"/>
              <a:gd name="connsiteY5" fmla="*/ 3523203 h 6582223"/>
              <a:gd name="connsiteX6" fmla="*/ 9374864 w 21230762"/>
              <a:gd name="connsiteY6" fmla="*/ 2580965 h 6582223"/>
              <a:gd name="connsiteX7" fmla="*/ 10230581 w 21230762"/>
              <a:gd name="connsiteY7" fmla="*/ 1847314 h 6582223"/>
              <a:gd name="connsiteX8" fmla="*/ 14678146 w 21230762"/>
              <a:gd name="connsiteY8" fmla="*/ 1847314 h 6582223"/>
              <a:gd name="connsiteX9" fmla="*/ 15517082 w 21230762"/>
              <a:gd name="connsiteY9" fmla="*/ 2498249 h 6582223"/>
              <a:gd name="connsiteX10" fmla="*/ 15779550 w 21230762"/>
              <a:gd name="connsiteY10" fmla="*/ 3523203 h 6582223"/>
              <a:gd name="connsiteX11" fmla="*/ 19240766 w 21230762"/>
              <a:gd name="connsiteY11" fmla="*/ 3523203 h 6582223"/>
              <a:gd name="connsiteX12" fmla="*/ 20024572 w 21230762"/>
              <a:gd name="connsiteY12" fmla="*/ 4019496 h 6582223"/>
              <a:gd name="connsiteX13" fmla="*/ 21230762 w 21230762"/>
              <a:gd name="connsiteY13" fmla="*/ 6582223 h 6582223"/>
              <a:gd name="connsiteX14" fmla="*/ 19315376 w 21230762"/>
              <a:gd name="connsiteY14" fmla="*/ 6582223 h 6582223"/>
              <a:gd name="connsiteX15" fmla="*/ 18690662 w 21230762"/>
              <a:gd name="connsiteY15" fmla="*/ 5256633 h 6582223"/>
              <a:gd name="connsiteX16" fmla="*/ 15107202 w 21230762"/>
              <a:gd name="connsiteY16" fmla="*/ 5256633 h 6582223"/>
              <a:gd name="connsiteX17" fmla="*/ 14268265 w 21230762"/>
              <a:gd name="connsiteY17" fmla="*/ 4605697 h 6582223"/>
              <a:gd name="connsiteX18" fmla="*/ 14004599 w 21230762"/>
              <a:gd name="connsiteY18" fmla="*/ 3580744 h 6582223"/>
              <a:gd name="connsiteX19" fmla="*/ 10972440 w 21230762"/>
              <a:gd name="connsiteY19" fmla="*/ 3580744 h 6582223"/>
              <a:gd name="connsiteX20" fmla="*/ 10826225 w 21230762"/>
              <a:gd name="connsiteY20" fmla="*/ 4522981 h 6582223"/>
              <a:gd name="connsiteX21" fmla="*/ 9970509 w 21230762"/>
              <a:gd name="connsiteY21" fmla="*/ 5256633 h 6582223"/>
              <a:gd name="connsiteX22" fmla="*/ 3731214 w 21230762"/>
              <a:gd name="connsiteY22" fmla="*/ 5256633 h 6582223"/>
              <a:gd name="connsiteX23" fmla="*/ 2994148 w 21230762"/>
              <a:gd name="connsiteY23" fmla="*/ 4845453 h 6582223"/>
              <a:gd name="connsiteX24" fmla="*/ 2955796 w 21230762"/>
              <a:gd name="connsiteY24" fmla="*/ 4001514 h 6582223"/>
              <a:gd name="connsiteX25" fmla="*/ 4090758 w 21230762"/>
              <a:gd name="connsiteY25" fmla="*/ 1732231 h 6582223"/>
              <a:gd name="connsiteX26" fmla="*/ 0 w 21230762"/>
              <a:gd name="connsiteY26" fmla="*/ 1732231 h 658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230762" h="6582223">
                <a:moveTo>
                  <a:pt x="0" y="0"/>
                </a:moveTo>
                <a:lnTo>
                  <a:pt x="5492982" y="0"/>
                </a:lnTo>
                <a:cubicBezTo>
                  <a:pt x="5793801" y="0"/>
                  <a:pt x="6071849" y="154642"/>
                  <a:pt x="6231247" y="409982"/>
                </a:cubicBezTo>
                <a:cubicBezTo>
                  <a:pt x="6388248" y="664122"/>
                  <a:pt x="6402630" y="984195"/>
                  <a:pt x="6268400" y="1252721"/>
                </a:cubicBezTo>
                <a:lnTo>
                  <a:pt x="5133438" y="3523203"/>
                </a:lnTo>
                <a:lnTo>
                  <a:pt x="9227451" y="3523203"/>
                </a:lnTo>
                <a:lnTo>
                  <a:pt x="9374864" y="2580965"/>
                </a:lnTo>
                <a:cubicBezTo>
                  <a:pt x="9439582" y="2157797"/>
                  <a:pt x="9802722" y="1847314"/>
                  <a:pt x="10230581" y="1847314"/>
                </a:cubicBezTo>
                <a:lnTo>
                  <a:pt x="14678146" y="1847314"/>
                </a:lnTo>
                <a:cubicBezTo>
                  <a:pt x="15073645" y="1847314"/>
                  <a:pt x="15418807" y="2115839"/>
                  <a:pt x="15517082" y="2498249"/>
                </a:cubicBezTo>
                <a:lnTo>
                  <a:pt x="15779550" y="3523203"/>
                </a:lnTo>
                <a:lnTo>
                  <a:pt x="19240766" y="3523203"/>
                </a:lnTo>
                <a:cubicBezTo>
                  <a:pt x="19576340" y="3523203"/>
                  <a:pt x="19881954" y="3716205"/>
                  <a:pt x="20024572" y="4019496"/>
                </a:cubicBezTo>
                <a:lnTo>
                  <a:pt x="21230762" y="6582223"/>
                </a:lnTo>
                <a:lnTo>
                  <a:pt x="19315376" y="6582223"/>
                </a:lnTo>
                <a:lnTo>
                  <a:pt x="18690662" y="5256633"/>
                </a:lnTo>
                <a:lnTo>
                  <a:pt x="15107202" y="5256633"/>
                </a:lnTo>
                <a:cubicBezTo>
                  <a:pt x="14711703" y="5256633"/>
                  <a:pt x="14366540" y="4988107"/>
                  <a:pt x="14268265" y="4605697"/>
                </a:cubicBezTo>
                <a:lnTo>
                  <a:pt x="14004599" y="3580744"/>
                </a:lnTo>
                <a:lnTo>
                  <a:pt x="10972440" y="3580744"/>
                </a:lnTo>
                <a:lnTo>
                  <a:pt x="10826225" y="4522981"/>
                </a:lnTo>
                <a:cubicBezTo>
                  <a:pt x="10761507" y="4944951"/>
                  <a:pt x="10398367" y="5256633"/>
                  <a:pt x="9970509" y="5256633"/>
                </a:cubicBezTo>
                <a:lnTo>
                  <a:pt x="3731214" y="5256633"/>
                </a:lnTo>
                <a:cubicBezTo>
                  <a:pt x="3431593" y="5256633"/>
                  <a:pt x="3152347" y="5100791"/>
                  <a:pt x="2994148" y="4845453"/>
                </a:cubicBezTo>
                <a:cubicBezTo>
                  <a:pt x="2837147" y="4588915"/>
                  <a:pt x="2821566" y="4271239"/>
                  <a:pt x="2955796" y="4001514"/>
                </a:cubicBezTo>
                <a:lnTo>
                  <a:pt x="4090758" y="1732231"/>
                </a:lnTo>
                <a:lnTo>
                  <a:pt x="0" y="1732231"/>
                </a:lnTo>
                <a:close/>
              </a:path>
            </a:pathLst>
          </a:custGeom>
          <a:solidFill>
            <a:srgbClr val="505FF0">
              <a:alpha val="49804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78BA5696-5D60-394B-B6DD-8D25B939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889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2DB30D0F-37CC-DC4B-A0E2-9B1A6188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762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58B788D1-A356-DF42-9FF0-34FA1DB7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173" y="7933738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635000" cap="flat">
            <a:solidFill>
              <a:srgbClr val="5178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9" name="Line 447">
            <a:extLst>
              <a:ext uri="{FF2B5EF4-FFF2-40B4-BE49-F238E27FC236}">
                <a16:creationId xmlns:a16="http://schemas.microsoft.com/office/drawing/2014/main" id="{EC8E97E6-0B33-CF45-AE28-2B9C3A8B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3" y="7851086"/>
            <a:ext cx="5041745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A613CC4C-2812-1647-B654-1E6E6AB6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668" y="7640115"/>
            <a:ext cx="190254" cy="169115"/>
          </a:xfrm>
          <a:custGeom>
            <a:avLst/>
            <a:gdLst>
              <a:gd name="T0" fmla="*/ 0 w 157"/>
              <a:gd name="T1" fmla="*/ 0 h 142"/>
              <a:gd name="T2" fmla="*/ 156 w 157"/>
              <a:gd name="T3" fmla="*/ 0 h 142"/>
              <a:gd name="T4" fmla="*/ 86 w 157"/>
              <a:gd name="T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142">
                <a:moveTo>
                  <a:pt x="0" y="0"/>
                </a:moveTo>
                <a:lnTo>
                  <a:pt x="156" y="0"/>
                </a:lnTo>
                <a:lnTo>
                  <a:pt x="86" y="141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1" name="Line 449">
            <a:extLst>
              <a:ext uri="{FF2B5EF4-FFF2-40B4-BE49-F238E27FC236}">
                <a16:creationId xmlns:a16="http://schemas.microsoft.com/office/drawing/2014/main" id="{83A46709-391D-3A40-B903-DD54B6D56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0393" y="8436630"/>
            <a:ext cx="1337065" cy="2658280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B547F930-A5D8-424A-96EB-34A46964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278" y="11269309"/>
            <a:ext cx="190254" cy="169115"/>
          </a:xfrm>
          <a:custGeom>
            <a:avLst/>
            <a:gdLst>
              <a:gd name="T0" fmla="*/ 70 w 158"/>
              <a:gd name="T1" fmla="*/ 0 h 141"/>
              <a:gd name="T2" fmla="*/ 0 w 158"/>
              <a:gd name="T3" fmla="*/ 140 h 141"/>
              <a:gd name="T4" fmla="*/ 157 w 158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41">
                <a:moveTo>
                  <a:pt x="70" y="0"/>
                </a:moveTo>
                <a:lnTo>
                  <a:pt x="0" y="140"/>
                </a:lnTo>
                <a:lnTo>
                  <a:pt x="157" y="14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3" name="Line 451">
            <a:extLst>
              <a:ext uri="{FF2B5EF4-FFF2-40B4-BE49-F238E27FC236}">
                <a16:creationId xmlns:a16="http://schemas.microsoft.com/office/drawing/2014/main" id="{8D068BAC-2A3E-6A4F-AB6F-B7477F0E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7325" y="11438424"/>
            <a:ext cx="5274278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01CC50DA-EF23-FA4E-9413-3B92C94B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428" y="11248170"/>
            <a:ext cx="216681" cy="184972"/>
          </a:xfrm>
          <a:custGeom>
            <a:avLst/>
            <a:gdLst>
              <a:gd name="T0" fmla="*/ 0 w 182"/>
              <a:gd name="T1" fmla="*/ 155 h 156"/>
              <a:gd name="T2" fmla="*/ 157 w 182"/>
              <a:gd name="T3" fmla="*/ 155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157" y="155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5" name="Line 453">
            <a:extLst>
              <a:ext uri="{FF2B5EF4-FFF2-40B4-BE49-F238E27FC236}">
                <a16:creationId xmlns:a16="http://schemas.microsoft.com/office/drawing/2014/main" id="{ADEA679D-BBDF-D741-B6AD-CBBDD14CD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7809" y="10154207"/>
            <a:ext cx="100414" cy="665891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EBF48D70-F2E6-F849-BDF0-C8CC4FE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932" y="9763129"/>
            <a:ext cx="216678" cy="184968"/>
          </a:xfrm>
          <a:custGeom>
            <a:avLst/>
            <a:gdLst>
              <a:gd name="T0" fmla="*/ 0 w 182"/>
              <a:gd name="T1" fmla="*/ 155 h 156"/>
              <a:gd name="T2" fmla="*/ 24 w 182"/>
              <a:gd name="T3" fmla="*/ 0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24" y="0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7" name="Line 455">
            <a:extLst>
              <a:ext uri="{FF2B5EF4-FFF2-40B4-BE49-F238E27FC236}">
                <a16:creationId xmlns:a16="http://schemas.microsoft.com/office/drawing/2014/main" id="{D7BA1585-0C69-7C4A-96A8-DA3E5D8E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548" y="9763129"/>
            <a:ext cx="3514426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9" name="Line 457">
            <a:extLst>
              <a:ext uri="{FF2B5EF4-FFF2-40B4-BE49-F238E27FC236}">
                <a16:creationId xmlns:a16="http://schemas.microsoft.com/office/drawing/2014/main" id="{8550E6B5-9C25-CE4B-9707-382708E39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4742" y="10381454"/>
            <a:ext cx="169115" cy="65532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7250C457-CE85-2E47-86AD-F90E8CD3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706" y="11253456"/>
            <a:ext cx="237820" cy="184968"/>
          </a:xfrm>
          <a:custGeom>
            <a:avLst/>
            <a:gdLst>
              <a:gd name="T0" fmla="*/ 0 w 197"/>
              <a:gd name="T1" fmla="*/ 0 h 153"/>
              <a:gd name="T2" fmla="*/ 39 w 197"/>
              <a:gd name="T3" fmla="*/ 152 h 153"/>
              <a:gd name="T4" fmla="*/ 196 w 197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53">
                <a:moveTo>
                  <a:pt x="0" y="0"/>
                </a:moveTo>
                <a:lnTo>
                  <a:pt x="39" y="152"/>
                </a:lnTo>
                <a:lnTo>
                  <a:pt x="196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1" name="Line 459">
            <a:extLst>
              <a:ext uri="{FF2B5EF4-FFF2-40B4-BE49-F238E27FC236}">
                <a16:creationId xmlns:a16="http://schemas.microsoft.com/office/drawing/2014/main" id="{BEE9CFEB-4105-7E46-99E2-8D3C2E0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2755" y="11438424"/>
            <a:ext cx="3244897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BA43468A-68BA-644D-911A-5B00B59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051" y="11438424"/>
            <a:ext cx="269529" cy="169115"/>
          </a:xfrm>
          <a:custGeom>
            <a:avLst/>
            <a:gdLst>
              <a:gd name="T0" fmla="*/ 0 w 224"/>
              <a:gd name="T1" fmla="*/ 0 h 143"/>
              <a:gd name="T2" fmla="*/ 156 w 224"/>
              <a:gd name="T3" fmla="*/ 0 h 143"/>
              <a:gd name="T4" fmla="*/ 223 w 224"/>
              <a:gd name="T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43">
                <a:moveTo>
                  <a:pt x="0" y="0"/>
                </a:moveTo>
                <a:lnTo>
                  <a:pt x="156" y="0"/>
                </a:lnTo>
                <a:lnTo>
                  <a:pt x="223" y="14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3" name="Line 461">
            <a:extLst>
              <a:ext uri="{FF2B5EF4-FFF2-40B4-BE49-F238E27FC236}">
                <a16:creationId xmlns:a16="http://schemas.microsoft.com/office/drawing/2014/main" id="{08EAD295-5FC0-734F-83EE-F350DA65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80126" y="11945769"/>
            <a:ext cx="1204946" cy="2557866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07831-50F2-CD46-B815-672DB94C16CB}"/>
              </a:ext>
            </a:extLst>
          </p:cNvPr>
          <p:cNvGrpSpPr/>
          <p:nvPr/>
        </p:nvGrpSpPr>
        <p:grpSpPr>
          <a:xfrm>
            <a:off x="2637312" y="4581193"/>
            <a:ext cx="2156218" cy="3139200"/>
            <a:chOff x="2609850" y="1857375"/>
            <a:chExt cx="647700" cy="942975"/>
          </a:xfrm>
        </p:grpSpPr>
        <p:sp>
          <p:nvSpPr>
            <p:cNvPr id="3536" name="Freeform 464">
              <a:extLst>
                <a:ext uri="{FF2B5EF4-FFF2-40B4-BE49-F238E27FC236}">
                  <a16:creationId xmlns:a16="http://schemas.microsoft.com/office/drawing/2014/main" id="{20FC0B06-C72D-7A4F-860B-A2BC5314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7" name="Freeform 465">
              <a:extLst>
                <a:ext uri="{FF2B5EF4-FFF2-40B4-BE49-F238E27FC236}">
                  <a16:creationId xmlns:a16="http://schemas.microsoft.com/office/drawing/2014/main" id="{04CA8779-75BE-0644-B9FB-EE557021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8" name="Freeform 466">
              <a:extLst>
                <a:ext uri="{FF2B5EF4-FFF2-40B4-BE49-F238E27FC236}">
                  <a16:creationId xmlns:a16="http://schemas.microsoft.com/office/drawing/2014/main" id="{4B680448-6746-1F4B-BE10-30ABC6E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95E8-40F8-4545-93D9-9EF385DF6CFA}"/>
              </a:ext>
            </a:extLst>
          </p:cNvPr>
          <p:cNvGrpSpPr/>
          <p:nvPr/>
        </p:nvGrpSpPr>
        <p:grpSpPr>
          <a:xfrm>
            <a:off x="7108351" y="7681203"/>
            <a:ext cx="2156218" cy="3139200"/>
            <a:chOff x="7286625" y="2914650"/>
            <a:chExt cx="647700" cy="942975"/>
          </a:xfrm>
        </p:grpSpPr>
        <p:sp>
          <p:nvSpPr>
            <p:cNvPr id="3540" name="Freeform 468">
              <a:extLst>
                <a:ext uri="{FF2B5EF4-FFF2-40B4-BE49-F238E27FC236}">
                  <a16:creationId xmlns:a16="http://schemas.microsoft.com/office/drawing/2014/main" id="{F3117FB9-3B56-104A-83E4-3AFBAA6D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914650"/>
              <a:ext cx="647700" cy="942975"/>
            </a:xfrm>
            <a:custGeom>
              <a:avLst/>
              <a:gdLst>
                <a:gd name="T0" fmla="*/ 1797 w 1798"/>
                <a:gd name="T1" fmla="*/ 899 h 2621"/>
                <a:gd name="T2" fmla="*/ 1797 w 1798"/>
                <a:gd name="T3" fmla="*/ 899 h 2621"/>
                <a:gd name="T4" fmla="*/ 899 w 1798"/>
                <a:gd name="T5" fmla="*/ 2620 h 2621"/>
                <a:gd name="T6" fmla="*/ 899 w 1798"/>
                <a:gd name="T7" fmla="*/ 2620 h 2621"/>
                <a:gd name="T8" fmla="*/ 0 w 1798"/>
                <a:gd name="T9" fmla="*/ 899 h 2621"/>
                <a:gd name="T10" fmla="*/ 0 w 1798"/>
                <a:gd name="T11" fmla="*/ 899 h 2621"/>
                <a:gd name="T12" fmla="*/ 899 w 1798"/>
                <a:gd name="T13" fmla="*/ 0 h 2621"/>
                <a:gd name="T14" fmla="*/ 899 w 1798"/>
                <a:gd name="T15" fmla="*/ 0 h 2621"/>
                <a:gd name="T16" fmla="*/ 1797 w 1798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2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7" y="402"/>
                    <a:pt x="1797" y="8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1" name="Freeform 469">
              <a:extLst>
                <a:ext uri="{FF2B5EF4-FFF2-40B4-BE49-F238E27FC236}">
                  <a16:creationId xmlns:a16="http://schemas.microsoft.com/office/drawing/2014/main" id="{EC10E0ED-6BC8-7D48-AA34-AEB4B256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2914650"/>
              <a:ext cx="323850" cy="942975"/>
            </a:xfrm>
            <a:custGeom>
              <a:avLst/>
              <a:gdLst>
                <a:gd name="T0" fmla="*/ 0 w 899"/>
                <a:gd name="T1" fmla="*/ 0 h 2621"/>
                <a:gd name="T2" fmla="*/ 0 w 899"/>
                <a:gd name="T3" fmla="*/ 2620 h 2621"/>
                <a:gd name="T4" fmla="*/ 0 w 899"/>
                <a:gd name="T5" fmla="*/ 2620 h 2621"/>
                <a:gd name="T6" fmla="*/ 898 w 899"/>
                <a:gd name="T7" fmla="*/ 899 h 2621"/>
                <a:gd name="T8" fmla="*/ 898 w 899"/>
                <a:gd name="T9" fmla="*/ 899 h 2621"/>
                <a:gd name="T10" fmla="*/ 0 w 899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9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8" y="1612"/>
                    <a:pt x="898" y="899"/>
                  </a:cubicBezTo>
                  <a:lnTo>
                    <a:pt x="898" y="899"/>
                  </a:lnTo>
                  <a:cubicBezTo>
                    <a:pt x="898" y="402"/>
                    <a:pt x="496" y="0"/>
                    <a:pt x="0" y="0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2" name="Freeform 470">
              <a:extLst>
                <a:ext uri="{FF2B5EF4-FFF2-40B4-BE49-F238E27FC236}">
                  <a16:creationId xmlns:a16="http://schemas.microsoft.com/office/drawing/2014/main" id="{7AC5E93E-8FE8-ED47-A61E-5ADB5AA83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2538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4 w 1348"/>
                <a:gd name="T5" fmla="*/ 1347 h 1348"/>
                <a:gd name="T6" fmla="*/ 674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4 w 1348"/>
                <a:gd name="T13" fmla="*/ 0 h 1348"/>
                <a:gd name="T14" fmla="*/ 674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CE227-F825-5F4A-9366-022A27B46F74}"/>
              </a:ext>
            </a:extLst>
          </p:cNvPr>
          <p:cNvGrpSpPr/>
          <p:nvPr/>
        </p:nvGrpSpPr>
        <p:grpSpPr>
          <a:xfrm>
            <a:off x="17798048" y="7809230"/>
            <a:ext cx="2156218" cy="3139200"/>
            <a:chOff x="3998913" y="2914650"/>
            <a:chExt cx="647700" cy="942975"/>
          </a:xfrm>
        </p:grpSpPr>
        <p:sp>
          <p:nvSpPr>
            <p:cNvPr id="3544" name="Freeform 472">
              <a:extLst>
                <a:ext uri="{FF2B5EF4-FFF2-40B4-BE49-F238E27FC236}">
                  <a16:creationId xmlns:a16="http://schemas.microsoft.com/office/drawing/2014/main" id="{489CF325-FCE9-104A-9DE7-12128DD2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5" name="Freeform 473">
              <a:extLst>
                <a:ext uri="{FF2B5EF4-FFF2-40B4-BE49-F238E27FC236}">
                  <a16:creationId xmlns:a16="http://schemas.microsoft.com/office/drawing/2014/main" id="{720871BB-A5EA-1B4F-8D31-F6680E8C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6" name="Freeform 474">
              <a:extLst>
                <a:ext uri="{FF2B5EF4-FFF2-40B4-BE49-F238E27FC236}">
                  <a16:creationId xmlns:a16="http://schemas.microsoft.com/office/drawing/2014/main" id="{C5C736FF-37C2-7347-9F6D-5A58523C9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528" name="Freeform 456">
            <a:extLst>
              <a:ext uri="{FF2B5EF4-FFF2-40B4-BE49-F238E27FC236}">
                <a16:creationId xmlns:a16="http://schemas.microsoft.com/office/drawing/2014/main" id="{73121FD6-F129-4944-8B32-EE041061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052" y="9763126"/>
            <a:ext cx="232533" cy="184968"/>
          </a:xfrm>
          <a:custGeom>
            <a:avLst/>
            <a:gdLst>
              <a:gd name="T0" fmla="*/ 0 w 196"/>
              <a:gd name="T1" fmla="*/ 0 h 153"/>
              <a:gd name="T2" fmla="*/ 157 w 196"/>
              <a:gd name="T3" fmla="*/ 0 h 153"/>
              <a:gd name="T4" fmla="*/ 195 w 196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53">
                <a:moveTo>
                  <a:pt x="0" y="0"/>
                </a:moveTo>
                <a:lnTo>
                  <a:pt x="157" y="0"/>
                </a:lnTo>
                <a:lnTo>
                  <a:pt x="195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D17DCB-405D-C847-A062-A6B229F21F3B}"/>
              </a:ext>
            </a:extLst>
          </p:cNvPr>
          <p:cNvSpPr txBox="1"/>
          <p:nvPr/>
        </p:nvSpPr>
        <p:spPr>
          <a:xfrm>
            <a:off x="18034980" y="5342782"/>
            <a:ext cx="18249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SOLUÇÃO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CE666A7B-BDBA-204A-8DF3-866A98ADB85F}"/>
              </a:ext>
            </a:extLst>
          </p:cNvPr>
          <p:cNvSpPr txBox="1">
            <a:spLocks/>
          </p:cNvSpPr>
          <p:nvPr/>
        </p:nvSpPr>
        <p:spPr>
          <a:xfrm>
            <a:off x="17924434" y="5683486"/>
            <a:ext cx="4673296" cy="203883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Entregamos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um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protótipo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sugestão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roll-out via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algumas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implicações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para o front 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10EE9-37D6-4C43-BB15-A534C0CCE992}"/>
              </a:ext>
            </a:extLst>
          </p:cNvPr>
          <p:cNvGrpSpPr/>
          <p:nvPr/>
        </p:nvGrpSpPr>
        <p:grpSpPr>
          <a:xfrm>
            <a:off x="12798465" y="6515445"/>
            <a:ext cx="2156217" cy="3139202"/>
            <a:chOff x="12798465" y="6515445"/>
            <a:chExt cx="2156217" cy="3139202"/>
          </a:xfrm>
        </p:grpSpPr>
        <p:sp>
          <p:nvSpPr>
            <p:cNvPr id="3548" name="Freeform 476">
              <a:extLst>
                <a:ext uri="{FF2B5EF4-FFF2-40B4-BE49-F238E27FC236}">
                  <a16:creationId xmlns:a16="http://schemas.microsoft.com/office/drawing/2014/main" id="{ABE5E43B-A0B2-D649-8EFD-5A874C1A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9" name="Freeform 477">
              <a:extLst>
                <a:ext uri="{FF2B5EF4-FFF2-40B4-BE49-F238E27FC236}">
                  <a16:creationId xmlns:a16="http://schemas.microsoft.com/office/drawing/2014/main" id="{969EF092-1938-3842-9973-F265E335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50" name="Freeform 478">
              <a:extLst>
                <a:ext uri="{FF2B5EF4-FFF2-40B4-BE49-F238E27FC236}">
                  <a16:creationId xmlns:a16="http://schemas.microsoft.com/office/drawing/2014/main" id="{5D86D26C-55EF-1E4E-B2AD-798F41B0A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67DD1F9-C8BB-7C42-8842-EF60D06A7ADE}"/>
              </a:ext>
            </a:extLst>
          </p:cNvPr>
          <p:cNvSpPr txBox="1"/>
          <p:nvPr/>
        </p:nvSpPr>
        <p:spPr>
          <a:xfrm>
            <a:off x="12728583" y="4421892"/>
            <a:ext cx="28431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PROTOTIPAÇÃO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2552C52-DB9E-404E-9E18-627C54739BB8}"/>
              </a:ext>
            </a:extLst>
          </p:cNvPr>
          <p:cNvSpPr txBox="1">
            <a:spLocks/>
          </p:cNvSpPr>
          <p:nvPr/>
        </p:nvSpPr>
        <p:spPr>
          <a:xfrm>
            <a:off x="12618037" y="4771449"/>
            <a:ext cx="4673296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Desenhamos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ideal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técnica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ideal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519FA-A7CD-2446-BD4D-4F7450462B5C}"/>
              </a:ext>
            </a:extLst>
          </p:cNvPr>
          <p:cNvSpPr txBox="1"/>
          <p:nvPr/>
        </p:nvSpPr>
        <p:spPr>
          <a:xfrm>
            <a:off x="7200603" y="4533473"/>
            <a:ext cx="17289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IDEAÇÃO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F1F37120-2528-1B46-8966-7A09B6972108}"/>
              </a:ext>
            </a:extLst>
          </p:cNvPr>
          <p:cNvSpPr txBox="1">
            <a:spLocks/>
          </p:cNvSpPr>
          <p:nvPr/>
        </p:nvSpPr>
        <p:spPr>
          <a:xfrm>
            <a:off x="7090057" y="4908744"/>
            <a:ext cx="4673296" cy="203883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solucionar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 base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nossas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habilidades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informações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disponíveis</a:t>
            </a:r>
            <a:endParaRPr lang="en-US" sz="2600" dirty="0">
              <a:solidFill>
                <a:schemeClr val="tx1"/>
              </a:solidFill>
              <a:latin typeface="Fira Sans Light" panose="020B04030500000200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72EAE3-9F4E-C148-B81A-C9F8A0A4BE9A}"/>
              </a:ext>
            </a:extLst>
          </p:cNvPr>
          <p:cNvSpPr txBox="1"/>
          <p:nvPr/>
        </p:nvSpPr>
        <p:spPr>
          <a:xfrm>
            <a:off x="2607944" y="2501833"/>
            <a:ext cx="17890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IMERSÃO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EAB1AC2F-D555-0143-A288-25C0B57E3DED}"/>
              </a:ext>
            </a:extLst>
          </p:cNvPr>
          <p:cNvSpPr txBox="1">
            <a:spLocks/>
          </p:cNvSpPr>
          <p:nvPr/>
        </p:nvSpPr>
        <p:spPr>
          <a:xfrm>
            <a:off x="2497397" y="3021061"/>
            <a:ext cx="5831593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dos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principais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apresentados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pelo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time do SINE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A90E34-6216-1E4F-B7B1-D2082826DEA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11">
            <a:extLst>
              <a:ext uri="{FF2B5EF4-FFF2-40B4-BE49-F238E27FC236}">
                <a16:creationId xmlns:a16="http://schemas.microsoft.com/office/drawing/2014/main" id="{643E29F8-F009-4FBD-A286-E20A3A4099FC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de </a:t>
            </a:r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Desenvolvimento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pic>
        <p:nvPicPr>
          <p:cNvPr id="6" name="Gráfico 5" descr="Mergulho com equipamento">
            <a:extLst>
              <a:ext uri="{FF2B5EF4-FFF2-40B4-BE49-F238E27FC236}">
                <a16:creationId xmlns:a16="http://schemas.microsoft.com/office/drawing/2014/main" id="{B4057077-FA37-47C4-8D85-F307F2A1B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9844" y="5015314"/>
            <a:ext cx="1373130" cy="1373130"/>
          </a:xfrm>
          <a:prstGeom prst="rect">
            <a:avLst/>
          </a:prstGeom>
        </p:spPr>
      </p:pic>
      <p:pic>
        <p:nvPicPr>
          <p:cNvPr id="10" name="Gráfico 9" descr="Debate de grupo">
            <a:extLst>
              <a:ext uri="{FF2B5EF4-FFF2-40B4-BE49-F238E27FC236}">
                <a16:creationId xmlns:a16="http://schemas.microsoft.com/office/drawing/2014/main" id="{43248DF9-DD92-435A-BF3F-E1945BB3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1315" y="8039078"/>
            <a:ext cx="1339752" cy="1339752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7E38731D-4BCE-4601-8AD2-C4AF79171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21662" y="6819045"/>
            <a:ext cx="1413284" cy="1413284"/>
          </a:xfrm>
          <a:prstGeom prst="rect">
            <a:avLst/>
          </a:prstGeom>
        </p:spPr>
      </p:pic>
      <p:pic>
        <p:nvPicPr>
          <p:cNvPr id="16" name="Gráfico 15" descr="Gráfico de decisão">
            <a:extLst>
              <a:ext uri="{FF2B5EF4-FFF2-40B4-BE49-F238E27FC236}">
                <a16:creationId xmlns:a16="http://schemas.microsoft.com/office/drawing/2014/main" id="{6A3C0E71-B16A-4652-A9C8-D29A469ED6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13221" y="8168839"/>
            <a:ext cx="1328862" cy="1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22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2775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6F2DFA5-E580-4DC4-B404-3DE3BF8F798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8" y="4619438"/>
            <a:ext cx="11167661" cy="7491942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925557E-752D-4F9F-A32E-0F49B0807602}"/>
              </a:ext>
            </a:extLst>
          </p:cNvPr>
          <p:cNvSpPr/>
          <p:nvPr/>
        </p:nvSpPr>
        <p:spPr>
          <a:xfrm>
            <a:off x="13395594" y="925743"/>
            <a:ext cx="10239657" cy="10524135"/>
          </a:xfrm>
          <a:prstGeom prst="rect">
            <a:avLst/>
          </a:prstGeom>
          <a:solidFill>
            <a:srgbClr val="11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Imersão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95595" y="1569763"/>
            <a:ext cx="9406039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8B62DC-2004-4F7F-A979-11A8B2139D10}"/>
              </a:ext>
            </a:extLst>
          </p:cNvPr>
          <p:cNvSpPr/>
          <p:nvPr/>
        </p:nvSpPr>
        <p:spPr>
          <a:xfrm>
            <a:off x="13662532" y="2858515"/>
            <a:ext cx="940603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Busca inicial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Trabalhadores têm dificuldade em escolher os objetivos profissionais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Pareamento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 cruzamento pela CBO é complexo e, com frequência, pouco assertivo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Os trabalhadores só conseguem visualizar as vagas disponíveis se houver pareamento de </a:t>
            </a:r>
            <a:r>
              <a:rPr lang="pt-BR" sz="3200" dirty="0" err="1">
                <a:solidFill>
                  <a:schemeClr val="bg1"/>
                </a:solidFill>
                <a:latin typeface="Segoe Light"/>
              </a:rPr>
              <a:t>CBOs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, inclusive no caso de vagas que não exigem experiência</a:t>
            </a:r>
          </a:p>
          <a:p>
            <a:r>
              <a:rPr lang="pt-BR" sz="3200" dirty="0">
                <a:solidFill>
                  <a:schemeClr val="bg1"/>
                </a:solidFill>
                <a:latin typeface="Segoe Light"/>
              </a:rPr>
              <a:t>Empresas têm dificuldades para encontrar candidatos com deficiência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Processo seletivo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Aparecem muitos candidatos fora do perfil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Iniciamos o entendimento do problema discutindo detalhadamente os principais problemas apresentados pelo SINE e, à partir da explicação das bases apresentadas nas primeiras etapas do evento, escolhemos alguns problemas para resolver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pic>
        <p:nvPicPr>
          <p:cNvPr id="13" name="Gráfico 12" descr="Mergulho com equipamento">
            <a:extLst>
              <a:ext uri="{FF2B5EF4-FFF2-40B4-BE49-F238E27FC236}">
                <a16:creationId xmlns:a16="http://schemas.microsoft.com/office/drawing/2014/main" id="{4DA1C65C-2E48-4006-A3B0-5A517CBE2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3749" y="375365"/>
            <a:ext cx="1373130" cy="137313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9969F33B-B656-44AA-A1FC-B778732F3255}"/>
              </a:ext>
            </a:extLst>
          </p:cNvPr>
          <p:cNvSpPr/>
          <p:nvPr/>
        </p:nvSpPr>
        <p:spPr>
          <a:xfrm>
            <a:off x="295398" y="4765817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sng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Processo criativo</a:t>
            </a:r>
          </a:p>
        </p:txBody>
      </p:sp>
    </p:spTree>
    <p:extLst>
      <p:ext uri="{BB962C8B-B14F-4D97-AF65-F5344CB8AC3E}">
        <p14:creationId xmlns:p14="http://schemas.microsoft.com/office/powerpoint/2010/main" val="32218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5923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C78989FA-8940-4C5C-88D5-36503303B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47751"/>
              </p:ext>
            </p:extLst>
          </p:nvPr>
        </p:nvGraphicFramePr>
        <p:xfrm>
          <a:off x="11357812" y="9715500"/>
          <a:ext cx="9593178" cy="2742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31175C85-567A-4AE8-B507-591B22E7B4EB}"/>
              </a:ext>
            </a:extLst>
          </p:cNvPr>
          <p:cNvSpPr/>
          <p:nvPr/>
        </p:nvSpPr>
        <p:spPr>
          <a:xfrm>
            <a:off x="623103" y="5276315"/>
            <a:ext cx="7705888" cy="7444624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Imersão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Análise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Descritiva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1929941"/>
            <a:ext cx="94060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Para a manipulação dos dados filtramos somente o Estado de São Paulo para admitidos (total de 3,7MM de registros) e identificamos que escolaridade e CBO tem forte impacto no salário do emprego. Daí surge a hipótese de que podemos melhorar a capacidade da ferramenta de indicar vagas e trabalhadores com base nestas informações 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21" name="TextBox 111">
            <a:extLst>
              <a:ext uri="{FF2B5EF4-FFF2-40B4-BE49-F238E27FC236}">
                <a16:creationId xmlns:a16="http://schemas.microsoft.com/office/drawing/2014/main" id="{BCE6F4A0-578F-4906-918A-817AF7E767A5}"/>
              </a:ext>
            </a:extLst>
          </p:cNvPr>
          <p:cNvSpPr txBox="1"/>
          <p:nvPr/>
        </p:nvSpPr>
        <p:spPr>
          <a:xfrm>
            <a:off x="732007" y="5307667"/>
            <a:ext cx="704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Análise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Fira Sans" panose="020B0503050000020004" pitchFamily="34" charset="0"/>
              </a:rPr>
              <a:t>por </a:t>
            </a:r>
            <a:r>
              <a:rPr lang="en-US" sz="24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Escolaridade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pic>
        <p:nvPicPr>
          <p:cNvPr id="11" name="Gráfico 10" descr="Mergulho com equipamento">
            <a:extLst>
              <a:ext uri="{FF2B5EF4-FFF2-40B4-BE49-F238E27FC236}">
                <a16:creationId xmlns:a16="http://schemas.microsoft.com/office/drawing/2014/main" id="{4A552DD5-1390-42A6-A27C-B7CB5D03C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6375" y="375365"/>
            <a:ext cx="1373130" cy="1373130"/>
          </a:xfrm>
          <a:prstGeom prst="rect">
            <a:avLst/>
          </a:prstGeom>
        </p:spPr>
      </p:pic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83EC73AA-09A1-480A-A23C-57565CD36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257"/>
              </p:ext>
            </p:extLst>
          </p:nvPr>
        </p:nvGraphicFramePr>
        <p:xfrm>
          <a:off x="623103" y="6237832"/>
          <a:ext cx="7705888" cy="625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2EABE099-9C90-46EC-A002-FF962009B406}"/>
              </a:ext>
            </a:extLst>
          </p:cNvPr>
          <p:cNvSpPr/>
          <p:nvPr/>
        </p:nvSpPr>
        <p:spPr>
          <a:xfrm>
            <a:off x="732007" y="5784730"/>
            <a:ext cx="6743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 maior parte dos empregos cadastrados são de pessoas com ensino médio completo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CA3D76-73C7-4F3C-B1BE-6B5B47336E3B}"/>
              </a:ext>
            </a:extLst>
          </p:cNvPr>
          <p:cNvSpPr/>
          <p:nvPr/>
        </p:nvSpPr>
        <p:spPr>
          <a:xfrm>
            <a:off x="10759505" y="2783379"/>
            <a:ext cx="11147184" cy="4750953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396E6460-4CCC-459B-8D3B-A9324F03F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29302"/>
              </p:ext>
            </p:extLst>
          </p:nvPr>
        </p:nvGraphicFramePr>
        <p:xfrm>
          <a:off x="11057008" y="3010977"/>
          <a:ext cx="10501727" cy="4503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111">
            <a:extLst>
              <a:ext uri="{FF2B5EF4-FFF2-40B4-BE49-F238E27FC236}">
                <a16:creationId xmlns:a16="http://schemas.microsoft.com/office/drawing/2014/main" id="{60585964-C9F0-4D49-99D1-5CA586A9F5AF}"/>
              </a:ext>
            </a:extLst>
          </p:cNvPr>
          <p:cNvSpPr txBox="1"/>
          <p:nvPr/>
        </p:nvSpPr>
        <p:spPr>
          <a:xfrm>
            <a:off x="10934602" y="3060191"/>
            <a:ext cx="704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Salário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Médio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por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Escolaridade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2D16C2-E99A-475F-B43B-E7FA5D1D9C41}"/>
              </a:ext>
            </a:extLst>
          </p:cNvPr>
          <p:cNvSpPr/>
          <p:nvPr/>
        </p:nvSpPr>
        <p:spPr>
          <a:xfrm>
            <a:off x="10965983" y="3521856"/>
            <a:ext cx="8067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Há uma forte relação entre escolaridade e o salário do empregado, principalmente dividindo aqueles que completaram o Ensino Superior daqueles que não alcançaram este nível de escolaridade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1D49478-8090-4D82-A004-039B61BC0EF9}"/>
              </a:ext>
            </a:extLst>
          </p:cNvPr>
          <p:cNvSpPr/>
          <p:nvPr/>
        </p:nvSpPr>
        <p:spPr>
          <a:xfrm>
            <a:off x="10759505" y="7969986"/>
            <a:ext cx="11147184" cy="4750953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111">
            <a:extLst>
              <a:ext uri="{FF2B5EF4-FFF2-40B4-BE49-F238E27FC236}">
                <a16:creationId xmlns:a16="http://schemas.microsoft.com/office/drawing/2014/main" id="{4B73EC10-5FC8-4A94-9576-B6C40B90CCA7}"/>
              </a:ext>
            </a:extLst>
          </p:cNvPr>
          <p:cNvSpPr txBox="1"/>
          <p:nvPr/>
        </p:nvSpPr>
        <p:spPr>
          <a:xfrm>
            <a:off x="10934602" y="8246798"/>
            <a:ext cx="704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Salário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Médio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por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Escolaridade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9779BCE-4AF3-459E-9AE1-1C0DBC317A45}"/>
              </a:ext>
            </a:extLst>
          </p:cNvPr>
          <p:cNvSpPr/>
          <p:nvPr/>
        </p:nvSpPr>
        <p:spPr>
          <a:xfrm>
            <a:off x="10965983" y="8619563"/>
            <a:ext cx="981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Também há uma concentração dos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CBO’s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em um nível relativamente baixo de remuneração indicando que pode haver perfis muito diferentes entre os grupos de pessoas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CA3A2441-F366-45FF-A9D5-F85825FD7D4A}"/>
              </a:ext>
            </a:extLst>
          </p:cNvPr>
          <p:cNvSpPr/>
          <p:nvPr/>
        </p:nvSpPr>
        <p:spPr>
          <a:xfrm>
            <a:off x="12382500" y="9341453"/>
            <a:ext cx="3429000" cy="745859"/>
          </a:xfrm>
          <a:prstGeom prst="wedgeRectCallout">
            <a:avLst>
              <a:gd name="adj1" fmla="val -56127"/>
              <a:gd name="adj2" fmla="val -6389"/>
            </a:avLst>
          </a:prstGeom>
          <a:noFill/>
          <a:ln w="3175"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F15EB61-8AD4-497D-9E55-E46A52EF5EBF}"/>
              </a:ext>
            </a:extLst>
          </p:cNvPr>
          <p:cNvSpPr/>
          <p:nvPr/>
        </p:nvSpPr>
        <p:spPr>
          <a:xfrm>
            <a:off x="12417424" y="9328834"/>
            <a:ext cx="3425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Exemplos: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</a:t>
            </a:r>
            <a:r>
              <a:rPr lang="pt-BR" sz="1400" dirty="0">
                <a:solidFill>
                  <a:srgbClr val="1F1F1F"/>
                </a:solidFill>
                <a:latin typeface="Segoe Light"/>
              </a:rPr>
              <a:t>Op. de Comércio Lojas e Mercados, Aux. Administrativos, Serv. Manutenção, Linha de Produção, etc.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id="{49431AC4-378C-46E2-B4F3-F2590FDAD794}"/>
              </a:ext>
            </a:extLst>
          </p:cNvPr>
          <p:cNvSpPr/>
          <p:nvPr/>
        </p:nvSpPr>
        <p:spPr>
          <a:xfrm>
            <a:off x="13444425" y="10142062"/>
            <a:ext cx="3425456" cy="745860"/>
          </a:xfrm>
          <a:prstGeom prst="wedgeRectCallout">
            <a:avLst>
              <a:gd name="adj1" fmla="val -55259"/>
              <a:gd name="adj2" fmla="val 48512"/>
            </a:avLst>
          </a:prstGeom>
          <a:noFill/>
          <a:ln w="3175"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B01EFA5-69B7-4FA0-B3B8-F627F7D969B9}"/>
              </a:ext>
            </a:extLst>
          </p:cNvPr>
          <p:cNvSpPr/>
          <p:nvPr/>
        </p:nvSpPr>
        <p:spPr>
          <a:xfrm>
            <a:off x="13428549" y="10142142"/>
            <a:ext cx="3441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Exemplos: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Aux. Contabilidade, Soldagem e corte, caldeiras e serralheria, controle de produção, etc.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D53E4F-4122-4417-9425-2D1A0DE31B03}"/>
              </a:ext>
            </a:extLst>
          </p:cNvPr>
          <p:cNvSpPr/>
          <p:nvPr/>
        </p:nvSpPr>
        <p:spPr>
          <a:xfrm>
            <a:off x="13531000" y="11023600"/>
            <a:ext cx="7741500" cy="1333500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id="{F2918F42-5F28-42B7-B030-0F961B2BD0E9}"/>
              </a:ext>
            </a:extLst>
          </p:cNvPr>
          <p:cNvSpPr/>
          <p:nvPr/>
        </p:nvSpPr>
        <p:spPr>
          <a:xfrm>
            <a:off x="17560459" y="9575800"/>
            <a:ext cx="3425456" cy="1166320"/>
          </a:xfrm>
          <a:prstGeom prst="wedgeRectCallout">
            <a:avLst>
              <a:gd name="adj1" fmla="val 23711"/>
              <a:gd name="adj2" fmla="val 71583"/>
            </a:avLst>
          </a:prstGeom>
          <a:noFill/>
          <a:ln w="3175"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0FA8D74-6EAC-4758-83F5-9D2F0541B1C4}"/>
              </a:ext>
            </a:extLst>
          </p:cNvPr>
          <p:cNvSpPr/>
          <p:nvPr/>
        </p:nvSpPr>
        <p:spPr>
          <a:xfrm>
            <a:off x="17544583" y="9595710"/>
            <a:ext cx="3441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Exemplos: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Analistas de TI, Farmacêuticos, Supervisores da Construção Civil, Nutricionistas, Engenheiros, Compradores, Secretários Executivos, Gerentes, Enfermeiros, etc.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6F036D1-FE1E-4F5F-B7FD-1EF07DFCB12C}"/>
              </a:ext>
            </a:extLst>
          </p:cNvPr>
          <p:cNvSpPr/>
          <p:nvPr/>
        </p:nvSpPr>
        <p:spPr>
          <a:xfrm>
            <a:off x="13531000" y="11032749"/>
            <a:ext cx="3441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C7371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Empregos com melhores salários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0C7371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1127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F01CB7D-D078-457A-86E1-A6206EA0F0FF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F59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86FF64C-594A-44B4-954C-C1F362CF58B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31092" y="9975376"/>
            <a:ext cx="19872793" cy="3740623"/>
          </a:xfrm>
          <a:prstGeom prst="rect">
            <a:avLst/>
          </a:prstGeom>
        </p:spPr>
      </p:pic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Ideação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57125" y="1569763"/>
            <a:ext cx="9444510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11024" y="1860175"/>
            <a:ext cx="4586512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Resultados da Etapa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A01FCAB-E720-4299-B889-15C9AD61BE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9271" y="8084563"/>
            <a:ext cx="3695700" cy="6858000"/>
          </a:xfrm>
          <a:prstGeom prst="rect">
            <a:avLst/>
          </a:prstGeom>
          <a:effectLst>
            <a:outerShdw blurRad="330200" dist="673100" dir="2700000" sx="104000" sy="104000" algn="tl" rotWithShape="0">
              <a:prstClr val="black">
                <a:alpha val="9000"/>
              </a:prst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3B7DEB76-7FDD-4E87-B68A-5A9B5D317DBD}"/>
              </a:ext>
            </a:extLst>
          </p:cNvPr>
          <p:cNvSpPr/>
          <p:nvPr/>
        </p:nvSpPr>
        <p:spPr>
          <a:xfrm>
            <a:off x="13714445" y="2738367"/>
            <a:ext cx="97711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Segoe Light"/>
              </a:rPr>
              <a:t>Ideias adotadas</a:t>
            </a:r>
          </a:p>
          <a:p>
            <a:r>
              <a:rPr lang="pt-BR" sz="2400" dirty="0">
                <a:solidFill>
                  <a:srgbClr val="2889D3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Modelo preditivo por área geográfica e ocupação para a predição à partir da base do CAGED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do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Databricks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versão comunidade para lidar com o volume de informações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A entrega final seria uma API que consulta um algoritmo de priorização de vagas e entrega resultado para trabalhadores, empregadores e stakeholders</a:t>
            </a:r>
          </a:p>
          <a:p>
            <a:endParaRPr lang="pt-BR" sz="2400" dirty="0">
              <a:solidFill>
                <a:schemeClr val="tx2"/>
              </a:solidFill>
              <a:latin typeface="Segoe Light"/>
            </a:endParaRPr>
          </a:p>
          <a:p>
            <a:r>
              <a:rPr lang="pt-BR" sz="2400" b="1" dirty="0">
                <a:solidFill>
                  <a:schemeClr val="tx2"/>
                </a:solidFill>
                <a:latin typeface="Segoe Light"/>
              </a:rPr>
              <a:t>Ideias abandonadas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Informações sobre o seguro desemprego, por serem dados agregados não contribuem para construção do modelo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da RAIS: entendemos que o CAGED de 2019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possuia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as informações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necessárias para a modelagem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CAGED 2020: Poucas informações e dados fortemente impactados pela Covid-19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8A30DE4-22EB-47E9-835E-5C05B366E9B3}"/>
              </a:ext>
            </a:extLst>
          </p:cNvPr>
          <p:cNvSpPr/>
          <p:nvPr/>
        </p:nvSpPr>
        <p:spPr>
          <a:xfrm>
            <a:off x="13714446" y="8575767"/>
            <a:ext cx="7414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das bases do SINE tanto de vagas como de trabalhadores para treinar um modelo de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machine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learning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, pois, devido à presença de informações sensíveis, o volume de dados disponibilizados é insuficiente</a:t>
            </a:r>
          </a:p>
        </p:txBody>
      </p:sp>
      <p:pic>
        <p:nvPicPr>
          <p:cNvPr id="14" name="Gráfico 13" descr="Debate de grupo">
            <a:extLst>
              <a:ext uri="{FF2B5EF4-FFF2-40B4-BE49-F238E27FC236}">
                <a16:creationId xmlns:a16="http://schemas.microsoft.com/office/drawing/2014/main" id="{4AD91DD2-E70C-4385-B1B9-07CC0C833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7123" y="267585"/>
            <a:ext cx="1339752" cy="133975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89496916-6265-4E29-A2DD-B603A0F67921}"/>
              </a:ext>
            </a:extLst>
          </p:cNvPr>
          <p:cNvSpPr/>
          <p:nvPr/>
        </p:nvSpPr>
        <p:spPr>
          <a:xfrm>
            <a:off x="295398" y="2217998"/>
            <a:ext cx="9406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À partir de uma extensa análise das bases definimos o desenho geral de uma solução: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E20D66-67FE-4F15-BD48-AD7133B01974}"/>
              </a:ext>
            </a:extLst>
          </p:cNvPr>
          <p:cNvSpPr/>
          <p:nvPr/>
        </p:nvSpPr>
        <p:spPr>
          <a:xfrm>
            <a:off x="295398" y="4194317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sng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Produto Final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6DEE7B-3141-438D-8B51-B72A02A5EFA9}"/>
              </a:ext>
            </a:extLst>
          </p:cNvPr>
          <p:cNvSpPr/>
          <p:nvPr/>
        </p:nvSpPr>
        <p:spPr>
          <a:xfrm>
            <a:off x="295398" y="4853765"/>
            <a:ext cx="128887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Nosso produto final será uma API pública </a:t>
            </a:r>
            <a:r>
              <a:rPr lang="pt-BR" dirty="0"/>
              <a:t>pela qual o SINE e, eventualmente, outros stakeholders possam acessar a propensão, descrita como uma probabilidade de um trabalhador ser contratado para uma determinada vaga</a:t>
            </a:r>
            <a:r>
              <a:rPr lang="pt-BR" b="1" dirty="0"/>
              <a:t>. Nossa missão é reduzindo o atrito e agilizar o processo de contratação para trabalhadores e empregadores</a:t>
            </a:r>
            <a:r>
              <a:rPr lang="pt-BR" dirty="0"/>
              <a:t>, melhorando a visualização de vagas no front-</a:t>
            </a:r>
            <a:r>
              <a:rPr lang="pt-BR" dirty="0" err="1"/>
              <a:t>end</a:t>
            </a:r>
            <a:r>
              <a:rPr lang="pt-BR" dirty="0"/>
              <a:t> e facilitando encontrar pessoas e posições, inclusive aquelas portadoras de deficiência.</a:t>
            </a:r>
          </a:p>
        </p:txBody>
      </p:sp>
    </p:spTree>
    <p:extLst>
      <p:ext uri="{BB962C8B-B14F-4D97-AF65-F5344CB8AC3E}">
        <p14:creationId xmlns:p14="http://schemas.microsoft.com/office/powerpoint/2010/main" val="198044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2">
            <a:extLst>
              <a:ext uri="{FF2B5EF4-FFF2-40B4-BE49-F238E27FC236}">
                <a16:creationId xmlns:a16="http://schemas.microsoft.com/office/drawing/2014/main" id="{7F587C35-9BA9-4942-B1C4-0CB42309247A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1">
            <a:extLst>
              <a:ext uri="{FF2B5EF4-FFF2-40B4-BE49-F238E27FC236}">
                <a16:creationId xmlns:a16="http://schemas.microsoft.com/office/drawing/2014/main" id="{AAFFD369-1D8A-45EC-86A9-60E2DA6B0A45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Ideação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CANVAS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A68459-B74A-4E2F-8FBE-886A754864FC}"/>
              </a:ext>
            </a:extLst>
          </p:cNvPr>
          <p:cNvSpPr/>
          <p:nvPr/>
        </p:nvSpPr>
        <p:spPr>
          <a:xfrm>
            <a:off x="295398" y="1821139"/>
            <a:ext cx="134603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O processo de ideação foi feito seguindo o seguinte CANVAS com o objetivo de direcionar a prototipação e desenvolvimento da solução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240F4-6F54-4663-9678-959889E0CF4B}"/>
              </a:ext>
            </a:extLst>
          </p:cNvPr>
          <p:cNvSpPr/>
          <p:nvPr/>
        </p:nvSpPr>
        <p:spPr>
          <a:xfrm>
            <a:off x="285850" y="3000298"/>
            <a:ext cx="4582545" cy="1052413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418C3D-5297-45E6-9C3D-B6608DFD6078}"/>
              </a:ext>
            </a:extLst>
          </p:cNvPr>
          <p:cNvSpPr txBox="1"/>
          <p:nvPr/>
        </p:nvSpPr>
        <p:spPr>
          <a:xfrm>
            <a:off x="394038" y="3397516"/>
            <a:ext cx="4198585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Dados que precisamos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594815F-0683-4B35-AF64-B368A704890E}"/>
              </a:ext>
            </a:extLst>
          </p:cNvPr>
          <p:cNvGrpSpPr/>
          <p:nvPr/>
        </p:nvGrpSpPr>
        <p:grpSpPr>
          <a:xfrm>
            <a:off x="5082197" y="3000299"/>
            <a:ext cx="4582545" cy="10524134"/>
            <a:chOff x="5690385" y="3000299"/>
            <a:chExt cx="4582545" cy="1052413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29CA638-93C7-4E50-9227-3653E67D8A18}"/>
                </a:ext>
              </a:extLst>
            </p:cNvPr>
            <p:cNvSpPr/>
            <p:nvPr/>
          </p:nvSpPr>
          <p:spPr>
            <a:xfrm>
              <a:off x="5690385" y="3000299"/>
              <a:ext cx="4582545" cy="4975302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A1D0086-1957-4AFE-92A6-742C80D7EC87}"/>
                </a:ext>
              </a:extLst>
            </p:cNvPr>
            <p:cNvSpPr/>
            <p:nvPr/>
          </p:nvSpPr>
          <p:spPr>
            <a:xfrm>
              <a:off x="5690385" y="8262365"/>
              <a:ext cx="4582545" cy="5262068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47A3C1-7159-4272-A535-15FFD08F944C}"/>
              </a:ext>
            </a:extLst>
          </p:cNvPr>
          <p:cNvSpPr/>
          <p:nvPr/>
        </p:nvSpPr>
        <p:spPr>
          <a:xfrm>
            <a:off x="9878544" y="3000298"/>
            <a:ext cx="4582545" cy="1052413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D60481A-A928-4145-9C5B-E47DBB29A4A1}"/>
              </a:ext>
            </a:extLst>
          </p:cNvPr>
          <p:cNvGrpSpPr/>
          <p:nvPr/>
        </p:nvGrpSpPr>
        <p:grpSpPr>
          <a:xfrm>
            <a:off x="14674891" y="3000299"/>
            <a:ext cx="4582545" cy="10524134"/>
            <a:chOff x="16499455" y="3000299"/>
            <a:chExt cx="4582545" cy="1052413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E87CC15-E947-4C9B-A841-198EC5873F8B}"/>
                </a:ext>
              </a:extLst>
            </p:cNvPr>
            <p:cNvSpPr/>
            <p:nvPr/>
          </p:nvSpPr>
          <p:spPr>
            <a:xfrm>
              <a:off x="16499455" y="3000299"/>
              <a:ext cx="4582545" cy="4975302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518E9DD-9AA4-401A-B9CE-C0D408B90A28}"/>
                </a:ext>
              </a:extLst>
            </p:cNvPr>
            <p:cNvSpPr/>
            <p:nvPr/>
          </p:nvSpPr>
          <p:spPr>
            <a:xfrm>
              <a:off x="16499455" y="8262365"/>
              <a:ext cx="4582545" cy="5262068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8EB5DC35-4DC1-4E0A-8DC4-E8856D332951}"/>
              </a:ext>
            </a:extLst>
          </p:cNvPr>
          <p:cNvSpPr/>
          <p:nvPr/>
        </p:nvSpPr>
        <p:spPr>
          <a:xfrm>
            <a:off x="19471240" y="3000298"/>
            <a:ext cx="4582545" cy="1052413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1FCB2B-5382-4FE5-B8EF-F9035A7F9210}"/>
              </a:ext>
            </a:extLst>
          </p:cNvPr>
          <p:cNvSpPr txBox="1"/>
          <p:nvPr/>
        </p:nvSpPr>
        <p:spPr>
          <a:xfrm>
            <a:off x="6275552" y="3397516"/>
            <a:ext cx="2212465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Habilidades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9CDE62-2F1F-4665-A431-D7D25D590730}"/>
              </a:ext>
            </a:extLst>
          </p:cNvPr>
          <p:cNvSpPr txBox="1"/>
          <p:nvPr/>
        </p:nvSpPr>
        <p:spPr>
          <a:xfrm>
            <a:off x="5772710" y="8605621"/>
            <a:ext cx="3201517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Output Esperado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0206BB-5208-4D78-8B6B-E12CB4F6BE63}"/>
              </a:ext>
            </a:extLst>
          </p:cNvPr>
          <p:cNvSpPr txBox="1"/>
          <p:nvPr/>
        </p:nvSpPr>
        <p:spPr>
          <a:xfrm>
            <a:off x="10482104" y="3397516"/>
            <a:ext cx="3273653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Proposta de valor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2A1DDC4-ED47-46E4-84B9-439EFE17EBCD}"/>
              </a:ext>
            </a:extLst>
          </p:cNvPr>
          <p:cNvSpPr txBox="1"/>
          <p:nvPr/>
        </p:nvSpPr>
        <p:spPr>
          <a:xfrm>
            <a:off x="15842857" y="3397516"/>
            <a:ext cx="2047356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Integração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A7213E-AB61-4A97-BF55-561CC659784D}"/>
              </a:ext>
            </a:extLst>
          </p:cNvPr>
          <p:cNvSpPr txBox="1"/>
          <p:nvPr/>
        </p:nvSpPr>
        <p:spPr>
          <a:xfrm>
            <a:off x="15740264" y="8605621"/>
            <a:ext cx="2252541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Stakeholder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D58903-9C7F-473A-9149-DF3432E49712}"/>
              </a:ext>
            </a:extLst>
          </p:cNvPr>
          <p:cNvSpPr txBox="1"/>
          <p:nvPr/>
        </p:nvSpPr>
        <p:spPr>
          <a:xfrm>
            <a:off x="20628227" y="3397516"/>
            <a:ext cx="2268570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Cliente Final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7B1870E-9A62-4057-8885-FA7003652C96}"/>
              </a:ext>
            </a:extLst>
          </p:cNvPr>
          <p:cNvSpPr txBox="1"/>
          <p:nvPr/>
        </p:nvSpPr>
        <p:spPr>
          <a:xfrm>
            <a:off x="487652" y="4282432"/>
            <a:ext cx="3017173" cy="216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Base de treino</a:t>
            </a: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CAGED 2019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CBO 2002 Ocupação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"Escolaridade após 2005",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"Município",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Salário Mensal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Ind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Portador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Defic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",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1301E4-6C36-4D3B-AC44-B919647698BB}"/>
              </a:ext>
            </a:extLst>
          </p:cNvPr>
          <p:cNvSpPr txBox="1"/>
          <p:nvPr/>
        </p:nvSpPr>
        <p:spPr>
          <a:xfrm>
            <a:off x="487652" y="6773326"/>
            <a:ext cx="4123245" cy="4492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Modelo</a:t>
            </a: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SINE (trabalhador)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Deficiencias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Pretensões(CBO) quebrar pelo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pipe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Codigo_municipio_ibge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Escolaridade</a:t>
            </a:r>
          </a:p>
          <a:p>
            <a:pPr lvl="0" defTabSz="914400">
              <a:lnSpc>
                <a:spcPct val="70000"/>
              </a:lnSpc>
              <a:defRPr/>
            </a:pP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SINE (vagas)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Codigo_ocupacao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(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cbo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)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Codigo_municipio_ibge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Valor_salario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Qtd_experiencia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Escolaridade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Requerido_deficiencia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Deficiencias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D62E0AA-AD58-44E3-9CBF-8EBF0951ED9F}"/>
              </a:ext>
            </a:extLst>
          </p:cNvPr>
          <p:cNvSpPr txBox="1"/>
          <p:nvPr/>
        </p:nvSpPr>
        <p:spPr>
          <a:xfrm>
            <a:off x="5245883" y="4010057"/>
            <a:ext cx="4418857" cy="319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Engenharia de dados: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Databricks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Data Science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Machine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Learning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Business </a:t>
            </a:r>
            <a:r>
              <a:rPr lang="pt-BR" sz="2400" b="1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Analytics</a:t>
            </a: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Validação conceitual dos resultados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Dev.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Deploy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da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Api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/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Flask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UX/UI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Desenho e configuração de interfaces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54AEAE-6A85-4403-8887-965AE30D89D3}"/>
              </a:ext>
            </a:extLst>
          </p:cNvPr>
          <p:cNvSpPr txBox="1"/>
          <p:nvPr/>
        </p:nvSpPr>
        <p:spPr>
          <a:xfrm>
            <a:off x="5245883" y="9115807"/>
            <a:ext cx="4418857" cy="190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Probabilidade de um trabalhador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cadastrado no SINE ser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contratado por um determinado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empregador informada em tempo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real para stakeholders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Interessados.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DA8D432-F8FD-4BD1-A13A-B14ED487D8B8}"/>
              </a:ext>
            </a:extLst>
          </p:cNvPr>
          <p:cNvSpPr txBox="1"/>
          <p:nvPr/>
        </p:nvSpPr>
        <p:spPr>
          <a:xfrm>
            <a:off x="9979396" y="4243966"/>
            <a:ext cx="4418857" cy="604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Nosso produto final será uma API pública pela qual o SINE e outros stakeholders possam acessar a propensão, descrita como uma probabilidade, de um dado pretendente ser contratado para uma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determinada vaga.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 POC a ser entregue neste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Hackathon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será um modelo em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Rmd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ou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iPython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a será presentado até o final do evento e testado com uma base amostral dos dados.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Os próximos passos do projeto são 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desenvolvimento da API e sua disponibilização, provavelmente por meio de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Flask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para consumo do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front-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end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que poderá desenvolver aplicativos e sistemas de atendimento muito mais precisos em sugerir e indicar a vaga certa para a pessoa certa em tempo real.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CC8C9D-9526-4797-ADEA-AAD09EF5DFBC}"/>
              </a:ext>
            </a:extLst>
          </p:cNvPr>
          <p:cNvSpPr txBox="1"/>
          <p:nvPr/>
        </p:nvSpPr>
        <p:spPr>
          <a:xfrm>
            <a:off x="14756736" y="4243966"/>
            <a:ext cx="4418857" cy="216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Storage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: DELTA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Processamento: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Databricks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Deploy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da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api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em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flask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O objetivo é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integraçao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total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com sistemas de atendimento 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aplicativos do SINE (Trabalha Brasil)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CA72BE9-A9D0-4EDC-82AA-DDB902291210}"/>
              </a:ext>
            </a:extLst>
          </p:cNvPr>
          <p:cNvSpPr txBox="1"/>
          <p:nvPr/>
        </p:nvSpPr>
        <p:spPr>
          <a:xfrm>
            <a:off x="14869160" y="9436575"/>
            <a:ext cx="4306433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Desenvolvedores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Funcionários e gestores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do SINE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Gestores públicos em geral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1D74AE-3F0F-40D1-B009-55BCF04EAC8D}"/>
              </a:ext>
            </a:extLst>
          </p:cNvPr>
          <p:cNvSpPr txBox="1"/>
          <p:nvPr/>
        </p:nvSpPr>
        <p:spPr>
          <a:xfrm>
            <a:off x="19837400" y="4243966"/>
            <a:ext cx="4052598" cy="345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Em última instância a solução tem por propósito atender a necessidade tanto de trabalhadores como de empregados: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Trabalhadores que buscam emprego na plataforma Trabalha Brasil ou em uma agência do SINE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Empregadores que oferecem vagas por meio da plataforma do Trabalha Brasil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pic>
        <p:nvPicPr>
          <p:cNvPr id="30" name="Gráfico 29" descr="Debate de grupo">
            <a:extLst>
              <a:ext uri="{FF2B5EF4-FFF2-40B4-BE49-F238E27FC236}">
                <a16:creationId xmlns:a16="http://schemas.microsoft.com/office/drawing/2014/main" id="{BE1703C7-C297-4E84-8C74-17DCF0627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552" y="226139"/>
            <a:ext cx="1339752" cy="13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522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4D98DB32-17E8-4FF2-8A3D-536C3AAC3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8417" y="282166"/>
            <a:ext cx="1413284" cy="1413284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86229571-74F5-4C15-8749-A36A0B889BE2}"/>
              </a:ext>
            </a:extLst>
          </p:cNvPr>
          <p:cNvSpPr/>
          <p:nvPr/>
        </p:nvSpPr>
        <p:spPr>
          <a:xfrm>
            <a:off x="295398" y="2217998"/>
            <a:ext cx="940603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Analisamos em detalhes as bases do SINE e da CAGED pra entender especificamente quais informações poderiam ser utilizadas na modelagem, como trata-las e como aplicar modelos estatísticos à elas. 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srgbClr val="1F1F1F"/>
                </a:solidFill>
                <a:latin typeface="Segoe Light"/>
              </a:rPr>
              <a:t>Desenhamos o processo de ETL e selecionamos o </a:t>
            </a:r>
            <a:r>
              <a:rPr lang="pt-BR" sz="3200" b="1" dirty="0" err="1">
                <a:solidFill>
                  <a:srgbClr val="1F1F1F"/>
                </a:solidFill>
                <a:latin typeface="Segoe Light"/>
              </a:rPr>
              <a:t>Databricks</a:t>
            </a:r>
            <a:r>
              <a:rPr lang="pt-BR" sz="3200" b="1" dirty="0">
                <a:solidFill>
                  <a:srgbClr val="1F1F1F"/>
                </a:solidFill>
                <a:latin typeface="Segoe Light"/>
              </a:rPr>
              <a:t> versão comunidade como aplicação para carga e modelagem dos dados.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DAC55D6-2E18-4A19-9CDD-1D1CC2B2E7FE}"/>
              </a:ext>
            </a:extLst>
          </p:cNvPr>
          <p:cNvSpPr/>
          <p:nvPr/>
        </p:nvSpPr>
        <p:spPr>
          <a:xfrm>
            <a:off x="10120746" y="1695450"/>
            <a:ext cx="13632872" cy="10295658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60DE4F8-91E9-4786-B6AC-7412853406B1}"/>
              </a:ext>
            </a:extLst>
          </p:cNvPr>
          <p:cNvSpPr/>
          <p:nvPr/>
        </p:nvSpPr>
        <p:spPr>
          <a:xfrm>
            <a:off x="10120745" y="2538479"/>
            <a:ext cx="10120745" cy="998340"/>
          </a:xfrm>
          <a:prstGeom prst="rect">
            <a:avLst/>
          </a:prstGeom>
          <a:solidFill>
            <a:srgbClr val="FF00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F2EEFC-FDB0-4FCF-BC90-9DDE81CA4B6C}"/>
              </a:ext>
            </a:extLst>
          </p:cNvPr>
          <p:cNvSpPr txBox="1"/>
          <p:nvPr/>
        </p:nvSpPr>
        <p:spPr>
          <a:xfrm>
            <a:off x="10086912" y="2828891"/>
            <a:ext cx="9775433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Descritivo do relacionamento entre variáveis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E30215-B81E-4785-8EDD-7911B0F8F68D}"/>
              </a:ext>
            </a:extLst>
          </p:cNvPr>
          <p:cNvSpPr/>
          <p:nvPr/>
        </p:nvSpPr>
        <p:spPr>
          <a:xfrm>
            <a:off x="18067918" y="4702688"/>
            <a:ext cx="55524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SINE (Trabalhador)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Deficiencias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PRETENSOES (CBO) 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Codigo_municipio_ibge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Escolaridade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44ADA9A-B5B6-468A-AECF-08AA55AB25B7}"/>
              </a:ext>
            </a:extLst>
          </p:cNvPr>
          <p:cNvSpPr/>
          <p:nvPr/>
        </p:nvSpPr>
        <p:spPr>
          <a:xfrm>
            <a:off x="18067918" y="7687671"/>
            <a:ext cx="55524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SINE (Vagas)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Codigo_ocupacao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 (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cbo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)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Codigo_municipio_ibge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Valor_salario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Escolaridade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Requerido_deficiência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 / 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Deficiencias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6562242-144A-4EAF-8E73-C96BE086E22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56327" y="5979961"/>
            <a:ext cx="3811591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B115DA7-53B3-4AE3-9B22-E4AE2AEE9011}"/>
              </a:ext>
            </a:extLst>
          </p:cNvPr>
          <p:cNvCxnSpPr>
            <a:cxnSpLocks/>
          </p:cNvCxnSpPr>
          <p:nvPr/>
        </p:nvCxnSpPr>
        <p:spPr>
          <a:xfrm flipV="1">
            <a:off x="12733577" y="6544057"/>
            <a:ext cx="5284259" cy="128779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90ED10A-CD36-48A4-9CC0-29160A89F644}"/>
              </a:ext>
            </a:extLst>
          </p:cNvPr>
          <p:cNvCxnSpPr>
            <a:cxnSpLocks/>
          </p:cNvCxnSpPr>
          <p:nvPr/>
        </p:nvCxnSpPr>
        <p:spPr>
          <a:xfrm>
            <a:off x="12733577" y="7984248"/>
            <a:ext cx="5334341" cy="101346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311C797E-EE97-4D77-9FD3-08D2F7894E03}"/>
              </a:ext>
            </a:extLst>
          </p:cNvPr>
          <p:cNvSpPr/>
          <p:nvPr/>
        </p:nvSpPr>
        <p:spPr>
          <a:xfrm>
            <a:off x="10470293" y="4702688"/>
            <a:ext cx="55524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CAGED 2019</a:t>
            </a:r>
          </a:p>
          <a:p>
            <a:r>
              <a:rPr lang="pt-BR" sz="3200" u="sng" dirty="0">
                <a:solidFill>
                  <a:schemeClr val="tx2"/>
                </a:solidFill>
                <a:latin typeface="Segoe Light"/>
              </a:rPr>
              <a:t>Variável Dependente</a:t>
            </a:r>
          </a:p>
          <a:p>
            <a:r>
              <a:rPr lang="pt-BR" sz="3200">
                <a:solidFill>
                  <a:schemeClr val="tx2"/>
                </a:solidFill>
                <a:latin typeface="Segoe Light"/>
              </a:rPr>
              <a:t>CBO 2002 Ocupação</a:t>
            </a:r>
          </a:p>
          <a:p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u="sng" dirty="0">
                <a:solidFill>
                  <a:schemeClr val="tx2"/>
                </a:solidFill>
                <a:latin typeface="Segoe Light"/>
              </a:rPr>
              <a:t>Variável Independente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"Escolaridade após 2005",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"Município",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Salário Mensal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"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Ind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 Portador 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Defic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",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0775F8D-C5E0-4E1C-90F8-B5CCCB9C3647}"/>
              </a:ext>
            </a:extLst>
          </p:cNvPr>
          <p:cNvCxnSpPr>
            <a:cxnSpLocks/>
          </p:cNvCxnSpPr>
          <p:nvPr/>
        </p:nvCxnSpPr>
        <p:spPr>
          <a:xfrm>
            <a:off x="14256327" y="6213705"/>
            <a:ext cx="3811591" cy="2277277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E058077-2543-4166-BE59-6EB624401E2F}"/>
              </a:ext>
            </a:extLst>
          </p:cNvPr>
          <p:cNvCxnSpPr>
            <a:cxnSpLocks/>
          </p:cNvCxnSpPr>
          <p:nvPr/>
        </p:nvCxnSpPr>
        <p:spPr>
          <a:xfrm flipV="1">
            <a:off x="14974628" y="6982691"/>
            <a:ext cx="3043208" cy="583575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03E71CD-C061-4A75-9DF7-3A19AD77E342}"/>
              </a:ext>
            </a:extLst>
          </p:cNvPr>
          <p:cNvCxnSpPr>
            <a:cxnSpLocks/>
          </p:cNvCxnSpPr>
          <p:nvPr/>
        </p:nvCxnSpPr>
        <p:spPr>
          <a:xfrm>
            <a:off x="14974628" y="7718667"/>
            <a:ext cx="3043208" cy="207243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1B25167-9E0D-4E76-91D1-5E4AC04B63C3}"/>
              </a:ext>
            </a:extLst>
          </p:cNvPr>
          <p:cNvCxnSpPr>
            <a:cxnSpLocks/>
          </p:cNvCxnSpPr>
          <p:nvPr/>
        </p:nvCxnSpPr>
        <p:spPr>
          <a:xfrm>
            <a:off x="13030200" y="8416636"/>
            <a:ext cx="4987636" cy="976746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54619DA-1D8A-493C-8EEA-806C15E23BB9}"/>
              </a:ext>
            </a:extLst>
          </p:cNvPr>
          <p:cNvCxnSpPr>
            <a:cxnSpLocks/>
          </p:cNvCxnSpPr>
          <p:nvPr/>
        </p:nvCxnSpPr>
        <p:spPr>
          <a:xfrm>
            <a:off x="14006945" y="8936182"/>
            <a:ext cx="4060973" cy="139616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A72D604-A23D-4C39-8804-F4669DE17FF9}"/>
              </a:ext>
            </a:extLst>
          </p:cNvPr>
          <p:cNvCxnSpPr>
            <a:cxnSpLocks/>
          </p:cNvCxnSpPr>
          <p:nvPr/>
        </p:nvCxnSpPr>
        <p:spPr>
          <a:xfrm flipV="1">
            <a:off x="14023983" y="5568355"/>
            <a:ext cx="3993853" cy="318093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0F207F6-516F-4528-B943-94E2A06F1AAD}"/>
              </a:ext>
            </a:extLst>
          </p:cNvPr>
          <p:cNvSpPr/>
          <p:nvPr/>
        </p:nvSpPr>
        <p:spPr>
          <a:xfrm>
            <a:off x="14680483" y="5019086"/>
            <a:ext cx="2680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chemeClr val="tx2"/>
                </a:solidFill>
                <a:latin typeface="Segoe Light"/>
              </a:rPr>
              <a:t>Relacionamento entre campos</a:t>
            </a:r>
          </a:p>
        </p:txBody>
      </p:sp>
    </p:spTree>
    <p:extLst>
      <p:ext uri="{BB962C8B-B14F-4D97-AF65-F5344CB8AC3E}">
        <p14:creationId xmlns:p14="http://schemas.microsoft.com/office/powerpoint/2010/main" val="21310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6846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F86F0FC8-1988-4FB9-BAD0-27E1DB7CB617}"/>
              </a:ext>
            </a:extLst>
          </p:cNvPr>
          <p:cNvSpPr/>
          <p:nvPr/>
        </p:nvSpPr>
        <p:spPr>
          <a:xfrm>
            <a:off x="21342485" y="11731994"/>
            <a:ext cx="2565621" cy="198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9095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Estrutura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de Dados e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desenho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da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438B962-AC4B-4F47-8F43-F636669B757D}"/>
              </a:ext>
            </a:extLst>
          </p:cNvPr>
          <p:cNvSpPr/>
          <p:nvPr/>
        </p:nvSpPr>
        <p:spPr>
          <a:xfrm>
            <a:off x="1520825" y="3353493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33A18D3-81DD-4A18-81CC-7B9B2312A020}"/>
              </a:ext>
            </a:extLst>
          </p:cNvPr>
          <p:cNvSpPr/>
          <p:nvPr/>
        </p:nvSpPr>
        <p:spPr>
          <a:xfrm>
            <a:off x="1520826" y="5979051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6AFAD86-B3A6-412C-AE23-65FD521EEEBC}"/>
              </a:ext>
            </a:extLst>
          </p:cNvPr>
          <p:cNvSpPr/>
          <p:nvPr/>
        </p:nvSpPr>
        <p:spPr>
          <a:xfrm>
            <a:off x="1520826" y="8604609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AD0CFA1-E8F7-4E7F-80FB-1759883F7809}"/>
              </a:ext>
            </a:extLst>
          </p:cNvPr>
          <p:cNvSpPr/>
          <p:nvPr/>
        </p:nvSpPr>
        <p:spPr>
          <a:xfrm>
            <a:off x="1520826" y="11230167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5EC793F-D4DE-48DE-A131-08DC89502196}"/>
              </a:ext>
            </a:extLst>
          </p:cNvPr>
          <p:cNvSpPr txBox="1"/>
          <p:nvPr/>
        </p:nvSpPr>
        <p:spPr>
          <a:xfrm>
            <a:off x="18088398" y="4204105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FONTES DE DADOS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1E85909-30A0-4DAD-A76D-62C273A5BF26}"/>
              </a:ext>
            </a:extLst>
          </p:cNvPr>
          <p:cNvSpPr txBox="1"/>
          <p:nvPr/>
        </p:nvSpPr>
        <p:spPr>
          <a:xfrm>
            <a:off x="18088398" y="6829664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ETL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BF03FA3E-AC16-4FB1-8F6E-600D90DA038B}"/>
              </a:ext>
            </a:extLst>
          </p:cNvPr>
          <p:cNvSpPr txBox="1"/>
          <p:nvPr/>
        </p:nvSpPr>
        <p:spPr>
          <a:xfrm>
            <a:off x="18088398" y="9209000"/>
            <a:ext cx="387135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MODELAGEM DOS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DADOS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1C104A2F-DB29-473D-A643-40FF77FD72FB}"/>
              </a:ext>
            </a:extLst>
          </p:cNvPr>
          <p:cNvSpPr txBox="1"/>
          <p:nvPr/>
        </p:nvSpPr>
        <p:spPr>
          <a:xfrm>
            <a:off x="18088398" y="12080779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PRODUTO FINAL</a:t>
            </a:r>
          </a:p>
        </p:txBody>
      </p:sp>
      <p:sp>
        <p:nvSpPr>
          <p:cNvPr id="26" name="Folded Corner 19">
            <a:extLst>
              <a:ext uri="{FF2B5EF4-FFF2-40B4-BE49-F238E27FC236}">
                <a16:creationId xmlns:a16="http://schemas.microsoft.com/office/drawing/2014/main" id="{585DD6C9-4B4B-4A63-9B72-45A4264A6ED7}"/>
              </a:ext>
            </a:extLst>
          </p:cNvPr>
          <p:cNvSpPr/>
          <p:nvPr/>
        </p:nvSpPr>
        <p:spPr>
          <a:xfrm>
            <a:off x="2572106" y="8827218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2">
            <a:extLst>
              <a:ext uri="{FF2B5EF4-FFF2-40B4-BE49-F238E27FC236}">
                <a16:creationId xmlns:a16="http://schemas.microsoft.com/office/drawing/2014/main" id="{598B2536-0AF0-45F5-8F68-24F378D23C2E}"/>
              </a:ext>
            </a:extLst>
          </p:cNvPr>
          <p:cNvSpPr/>
          <p:nvPr/>
        </p:nvSpPr>
        <p:spPr>
          <a:xfrm>
            <a:off x="2572106" y="11452776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28">
            <a:extLst>
              <a:ext uri="{FF2B5EF4-FFF2-40B4-BE49-F238E27FC236}">
                <a16:creationId xmlns:a16="http://schemas.microsoft.com/office/drawing/2014/main" id="{D193C811-833E-48B3-8065-A6074FFACC90}"/>
              </a:ext>
            </a:extLst>
          </p:cNvPr>
          <p:cNvSpPr/>
          <p:nvPr/>
        </p:nvSpPr>
        <p:spPr>
          <a:xfrm rot="18000000" flipV="1">
            <a:off x="13906674" y="553374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olded Corner 21">
            <a:extLst>
              <a:ext uri="{FF2B5EF4-FFF2-40B4-BE49-F238E27FC236}">
                <a16:creationId xmlns:a16="http://schemas.microsoft.com/office/drawing/2014/main" id="{E485507A-241A-4BCF-94DB-02A43ADB08A3}"/>
              </a:ext>
            </a:extLst>
          </p:cNvPr>
          <p:cNvSpPr/>
          <p:nvPr/>
        </p:nvSpPr>
        <p:spPr>
          <a:xfrm>
            <a:off x="11118785" y="8827218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olded Corner 24">
            <a:extLst>
              <a:ext uri="{FF2B5EF4-FFF2-40B4-BE49-F238E27FC236}">
                <a16:creationId xmlns:a16="http://schemas.microsoft.com/office/drawing/2014/main" id="{6CD00F72-72F8-44DC-8502-690A28B0D37F}"/>
              </a:ext>
            </a:extLst>
          </p:cNvPr>
          <p:cNvSpPr/>
          <p:nvPr/>
        </p:nvSpPr>
        <p:spPr>
          <a:xfrm>
            <a:off x="11138627" y="11452776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lded Corner 15">
            <a:extLst>
              <a:ext uri="{FF2B5EF4-FFF2-40B4-BE49-F238E27FC236}">
                <a16:creationId xmlns:a16="http://schemas.microsoft.com/office/drawing/2014/main" id="{CF321056-251A-4B86-9AAB-7543B4DFE536}"/>
              </a:ext>
            </a:extLst>
          </p:cNvPr>
          <p:cNvSpPr/>
          <p:nvPr/>
        </p:nvSpPr>
        <p:spPr>
          <a:xfrm>
            <a:off x="8286423" y="3576102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lded Corner 14">
            <a:extLst>
              <a:ext uri="{FF2B5EF4-FFF2-40B4-BE49-F238E27FC236}">
                <a16:creationId xmlns:a16="http://schemas.microsoft.com/office/drawing/2014/main" id="{12864F6C-CAFB-43A2-B9EC-E82ADA3E30E8}"/>
              </a:ext>
            </a:extLst>
          </p:cNvPr>
          <p:cNvSpPr/>
          <p:nvPr/>
        </p:nvSpPr>
        <p:spPr>
          <a:xfrm>
            <a:off x="14000740" y="3576102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lded Corner 13">
            <a:extLst>
              <a:ext uri="{FF2B5EF4-FFF2-40B4-BE49-F238E27FC236}">
                <a16:creationId xmlns:a16="http://schemas.microsoft.com/office/drawing/2014/main" id="{5EDA7309-3C7C-48F0-8B5F-449CC6C4E5A1}"/>
              </a:ext>
            </a:extLst>
          </p:cNvPr>
          <p:cNvSpPr/>
          <p:nvPr/>
        </p:nvSpPr>
        <p:spPr>
          <a:xfrm>
            <a:off x="2572106" y="3576102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BC5A76D-2ACA-46EA-B42A-32DD2CFE9845}"/>
              </a:ext>
            </a:extLst>
          </p:cNvPr>
          <p:cNvSpPr txBox="1">
            <a:spLocks/>
          </p:cNvSpPr>
          <p:nvPr/>
        </p:nvSpPr>
        <p:spPr>
          <a:xfrm>
            <a:off x="3022805" y="4249245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GAGED 2019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6A876390-4694-446B-807F-08B6616FBB4F}"/>
              </a:ext>
            </a:extLst>
          </p:cNvPr>
          <p:cNvSpPr txBox="1"/>
          <p:nvPr/>
        </p:nvSpPr>
        <p:spPr>
          <a:xfrm>
            <a:off x="2237889" y="2467544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TREINO DO MODELO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F6937E11-8893-4832-95F0-A40795553D20}"/>
              </a:ext>
            </a:extLst>
          </p:cNvPr>
          <p:cNvSpPr txBox="1"/>
          <p:nvPr/>
        </p:nvSpPr>
        <p:spPr>
          <a:xfrm>
            <a:off x="11090060" y="2467544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APLICAÇÃO REAL</a:t>
            </a:r>
          </a:p>
        </p:txBody>
      </p:sp>
      <p:pic>
        <p:nvPicPr>
          <p:cNvPr id="58" name="Gráfico 57" descr="Banco de dados">
            <a:extLst>
              <a:ext uri="{FF2B5EF4-FFF2-40B4-BE49-F238E27FC236}">
                <a16:creationId xmlns:a16="http://schemas.microsoft.com/office/drawing/2014/main" id="{53596869-AF46-480E-AFA9-69D401C4A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2106" y="3915201"/>
            <a:ext cx="1128407" cy="1128407"/>
          </a:xfrm>
          <a:prstGeom prst="rect">
            <a:avLst/>
          </a:prstGeom>
        </p:spPr>
      </p:pic>
      <p:sp>
        <p:nvSpPr>
          <p:cNvPr id="59" name="Subtitle 2">
            <a:extLst>
              <a:ext uri="{FF2B5EF4-FFF2-40B4-BE49-F238E27FC236}">
                <a16:creationId xmlns:a16="http://schemas.microsoft.com/office/drawing/2014/main" id="{EEF834E4-42A2-4B60-B697-28F2AC025268}"/>
              </a:ext>
            </a:extLst>
          </p:cNvPr>
          <p:cNvSpPr txBox="1">
            <a:spLocks/>
          </p:cNvSpPr>
          <p:nvPr/>
        </p:nvSpPr>
        <p:spPr>
          <a:xfrm>
            <a:off x="8713804" y="4249245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SINE (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Vagas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pic>
        <p:nvPicPr>
          <p:cNvPr id="60" name="Gráfico 59" descr="Banco de dados">
            <a:extLst>
              <a:ext uri="{FF2B5EF4-FFF2-40B4-BE49-F238E27FC236}">
                <a16:creationId xmlns:a16="http://schemas.microsoft.com/office/drawing/2014/main" id="{9F362BCA-06E3-4852-B71B-DF885F850F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3105" y="3915201"/>
            <a:ext cx="1128407" cy="1128407"/>
          </a:xfrm>
          <a:prstGeom prst="rect">
            <a:avLst/>
          </a:prstGeom>
        </p:spPr>
      </p:pic>
      <p:sp>
        <p:nvSpPr>
          <p:cNvPr id="61" name="Subtitle 2">
            <a:extLst>
              <a:ext uri="{FF2B5EF4-FFF2-40B4-BE49-F238E27FC236}">
                <a16:creationId xmlns:a16="http://schemas.microsoft.com/office/drawing/2014/main" id="{1467F559-DC63-4B49-A631-34C9EA0C1A49}"/>
              </a:ext>
            </a:extLst>
          </p:cNvPr>
          <p:cNvSpPr txBox="1">
            <a:spLocks/>
          </p:cNvSpPr>
          <p:nvPr/>
        </p:nvSpPr>
        <p:spPr>
          <a:xfrm>
            <a:off x="14915735" y="4022741"/>
            <a:ext cx="2796744" cy="9475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SINE (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Trabalhadores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pic>
        <p:nvPicPr>
          <p:cNvPr id="62" name="Gráfico 61" descr="Banco de dados">
            <a:extLst>
              <a:ext uri="{FF2B5EF4-FFF2-40B4-BE49-F238E27FC236}">
                <a16:creationId xmlns:a16="http://schemas.microsoft.com/office/drawing/2014/main" id="{EF5DC411-8655-4F53-8A94-93BAD32C6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67631" y="3915201"/>
            <a:ext cx="1128407" cy="1128407"/>
          </a:xfrm>
          <a:prstGeom prst="rect">
            <a:avLst/>
          </a:prstGeom>
        </p:spPr>
      </p:pic>
      <p:sp>
        <p:nvSpPr>
          <p:cNvPr id="63" name="Folded Corner 17">
            <a:extLst>
              <a:ext uri="{FF2B5EF4-FFF2-40B4-BE49-F238E27FC236}">
                <a16:creationId xmlns:a16="http://schemas.microsoft.com/office/drawing/2014/main" id="{038FB372-AE3D-46B2-B959-4D507D4903D0}"/>
              </a:ext>
            </a:extLst>
          </p:cNvPr>
          <p:cNvSpPr/>
          <p:nvPr/>
        </p:nvSpPr>
        <p:spPr>
          <a:xfrm>
            <a:off x="11090060" y="6201660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abela">
            <a:extLst>
              <a:ext uri="{FF2B5EF4-FFF2-40B4-BE49-F238E27FC236}">
                <a16:creationId xmlns:a16="http://schemas.microsoft.com/office/drawing/2014/main" id="{4D59CC09-EEB6-4010-8A86-5A54051196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8785" y="6645396"/>
            <a:ext cx="914400" cy="914400"/>
          </a:xfrm>
          <a:prstGeom prst="rect">
            <a:avLst/>
          </a:prstGeom>
        </p:spPr>
      </p:pic>
      <p:sp>
        <p:nvSpPr>
          <p:cNvPr id="65" name="Subtitle 2">
            <a:extLst>
              <a:ext uri="{FF2B5EF4-FFF2-40B4-BE49-F238E27FC236}">
                <a16:creationId xmlns:a16="http://schemas.microsoft.com/office/drawing/2014/main" id="{6D66067C-DE00-412D-9FB9-391AD2A3E3A4}"/>
              </a:ext>
            </a:extLst>
          </p:cNvPr>
          <p:cNvSpPr txBox="1">
            <a:spLocks/>
          </p:cNvSpPr>
          <p:nvPr/>
        </p:nvSpPr>
        <p:spPr>
          <a:xfrm>
            <a:off x="11955363" y="6591911"/>
            <a:ext cx="2796744" cy="10213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SINE </a:t>
            </a:r>
          </a:p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(Base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preparada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sp>
        <p:nvSpPr>
          <p:cNvPr id="66" name="Folded Corner 17">
            <a:extLst>
              <a:ext uri="{FF2B5EF4-FFF2-40B4-BE49-F238E27FC236}">
                <a16:creationId xmlns:a16="http://schemas.microsoft.com/office/drawing/2014/main" id="{7ADA8FA1-6151-44F9-B5CE-414357DB5ED7}"/>
              </a:ext>
            </a:extLst>
          </p:cNvPr>
          <p:cNvSpPr/>
          <p:nvPr/>
        </p:nvSpPr>
        <p:spPr>
          <a:xfrm>
            <a:off x="2572106" y="6201660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áfico 66" descr="Tabela">
            <a:extLst>
              <a:ext uri="{FF2B5EF4-FFF2-40B4-BE49-F238E27FC236}">
                <a16:creationId xmlns:a16="http://schemas.microsoft.com/office/drawing/2014/main" id="{EF88380C-B0B1-4ED2-9C54-A837352359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0831" y="6645396"/>
            <a:ext cx="914400" cy="914400"/>
          </a:xfrm>
          <a:prstGeom prst="rect">
            <a:avLst/>
          </a:prstGeom>
        </p:spPr>
      </p:pic>
      <p:sp>
        <p:nvSpPr>
          <p:cNvPr id="68" name="Subtitle 2">
            <a:extLst>
              <a:ext uri="{FF2B5EF4-FFF2-40B4-BE49-F238E27FC236}">
                <a16:creationId xmlns:a16="http://schemas.microsoft.com/office/drawing/2014/main" id="{E44BEE43-9470-4AC3-AEE5-EC8C55A7B42F}"/>
              </a:ext>
            </a:extLst>
          </p:cNvPr>
          <p:cNvSpPr txBox="1">
            <a:spLocks/>
          </p:cNvSpPr>
          <p:nvPr/>
        </p:nvSpPr>
        <p:spPr>
          <a:xfrm>
            <a:off x="3437409" y="6591911"/>
            <a:ext cx="2796744" cy="10213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CAGED</a:t>
            </a:r>
          </a:p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(Base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preparada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sp>
        <p:nvSpPr>
          <p:cNvPr id="69" name="Left Arrow 28">
            <a:extLst>
              <a:ext uri="{FF2B5EF4-FFF2-40B4-BE49-F238E27FC236}">
                <a16:creationId xmlns:a16="http://schemas.microsoft.com/office/drawing/2014/main" id="{B19C9EF2-31F7-4B2E-84F5-6C65E63F3AC1}"/>
              </a:ext>
            </a:extLst>
          </p:cNvPr>
          <p:cNvSpPr/>
          <p:nvPr/>
        </p:nvSpPr>
        <p:spPr>
          <a:xfrm rot="16200000" flipV="1">
            <a:off x="3885037" y="551688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28">
            <a:extLst>
              <a:ext uri="{FF2B5EF4-FFF2-40B4-BE49-F238E27FC236}">
                <a16:creationId xmlns:a16="http://schemas.microsoft.com/office/drawing/2014/main" id="{7FDDE12D-B555-4627-A4FA-8E9230EE6303}"/>
              </a:ext>
            </a:extLst>
          </p:cNvPr>
          <p:cNvSpPr/>
          <p:nvPr/>
        </p:nvSpPr>
        <p:spPr>
          <a:xfrm rot="16200000" flipV="1">
            <a:off x="3885037" y="820259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áfico 70" descr="Diagrama de ramificação">
            <a:extLst>
              <a:ext uri="{FF2B5EF4-FFF2-40B4-BE49-F238E27FC236}">
                <a16:creationId xmlns:a16="http://schemas.microsoft.com/office/drawing/2014/main" id="{D74468B3-4F0E-4B05-9B8C-645B132B77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2610626" y="9290408"/>
            <a:ext cx="914400" cy="914400"/>
          </a:xfrm>
          <a:prstGeom prst="rect">
            <a:avLst/>
          </a:prstGeom>
        </p:spPr>
      </p:pic>
      <p:sp>
        <p:nvSpPr>
          <p:cNvPr id="72" name="Subtitle 2">
            <a:extLst>
              <a:ext uri="{FF2B5EF4-FFF2-40B4-BE49-F238E27FC236}">
                <a16:creationId xmlns:a16="http://schemas.microsoft.com/office/drawing/2014/main" id="{727773A1-2526-4BE6-A451-0161A4302D64}"/>
              </a:ext>
            </a:extLst>
          </p:cNvPr>
          <p:cNvSpPr txBox="1">
            <a:spLocks/>
          </p:cNvSpPr>
          <p:nvPr/>
        </p:nvSpPr>
        <p:spPr>
          <a:xfrm>
            <a:off x="3437409" y="9144189"/>
            <a:ext cx="2497391" cy="13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Treino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validação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modelo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73" name="Gráfico 72" descr="Diagrama de ramificação">
            <a:extLst>
              <a:ext uri="{FF2B5EF4-FFF2-40B4-BE49-F238E27FC236}">
                <a16:creationId xmlns:a16="http://schemas.microsoft.com/office/drawing/2014/main" id="{E862AE6A-B173-4B78-8651-6DF7D65DF5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11104791" y="9290408"/>
            <a:ext cx="914400" cy="914400"/>
          </a:xfrm>
          <a:prstGeom prst="rect">
            <a:avLst/>
          </a:prstGeom>
        </p:spPr>
      </p:pic>
      <p:sp>
        <p:nvSpPr>
          <p:cNvPr id="74" name="Subtitle 2">
            <a:extLst>
              <a:ext uri="{FF2B5EF4-FFF2-40B4-BE49-F238E27FC236}">
                <a16:creationId xmlns:a16="http://schemas.microsoft.com/office/drawing/2014/main" id="{BF81E88F-D221-4558-8D22-AA8FB4878F03}"/>
              </a:ext>
            </a:extLst>
          </p:cNvPr>
          <p:cNvSpPr txBox="1">
            <a:spLocks/>
          </p:cNvSpPr>
          <p:nvPr/>
        </p:nvSpPr>
        <p:spPr>
          <a:xfrm>
            <a:off x="11931574" y="9144189"/>
            <a:ext cx="2497391" cy="13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Deploy do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algortimo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teste com a base real</a:t>
            </a:r>
          </a:p>
        </p:txBody>
      </p:sp>
      <p:sp>
        <p:nvSpPr>
          <p:cNvPr id="75" name="Left Arrow 28">
            <a:extLst>
              <a:ext uri="{FF2B5EF4-FFF2-40B4-BE49-F238E27FC236}">
                <a16:creationId xmlns:a16="http://schemas.microsoft.com/office/drawing/2014/main" id="{DA410E54-0FFB-425F-A9DF-DAF8A59D1CAD}"/>
              </a:ext>
            </a:extLst>
          </p:cNvPr>
          <p:cNvSpPr/>
          <p:nvPr/>
        </p:nvSpPr>
        <p:spPr>
          <a:xfrm rot="16200000" flipV="1">
            <a:off x="3300262" y="1078772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áfico 77" descr="Ideia">
            <a:extLst>
              <a:ext uri="{FF2B5EF4-FFF2-40B4-BE49-F238E27FC236}">
                <a16:creationId xmlns:a16="http://schemas.microsoft.com/office/drawing/2014/main" id="{C8D1BF6A-124E-4300-BC57-A6582DBAD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3515" y="12020550"/>
            <a:ext cx="914400" cy="914400"/>
          </a:xfrm>
          <a:prstGeom prst="rect">
            <a:avLst/>
          </a:prstGeom>
        </p:spPr>
      </p:pic>
      <p:sp>
        <p:nvSpPr>
          <p:cNvPr id="79" name="Subtitle 2">
            <a:extLst>
              <a:ext uri="{FF2B5EF4-FFF2-40B4-BE49-F238E27FC236}">
                <a16:creationId xmlns:a16="http://schemas.microsoft.com/office/drawing/2014/main" id="{D98109BA-794F-40D7-AAA1-1654FF21BD75}"/>
              </a:ext>
            </a:extLst>
          </p:cNvPr>
          <p:cNvSpPr txBox="1">
            <a:spLocks/>
          </p:cNvSpPr>
          <p:nvPr/>
        </p:nvSpPr>
        <p:spPr>
          <a:xfrm>
            <a:off x="3437409" y="11413641"/>
            <a:ext cx="2497391" cy="19190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Analytics p/</a:t>
            </a:r>
          </a:p>
          <a:p>
            <a:pPr algn="l">
              <a:lnSpc>
                <a:spcPts val="3500"/>
              </a:lnSpc>
            </a:pPr>
            <a:r>
              <a:rPr lang="en-US" sz="22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suporte</a:t>
            </a: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à </a:t>
            </a:r>
            <a:r>
              <a:rPr lang="en-US" sz="22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tomada</a:t>
            </a: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decisão</a:t>
            </a: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SINE</a:t>
            </a:r>
          </a:p>
        </p:txBody>
      </p:sp>
      <p:sp>
        <p:nvSpPr>
          <p:cNvPr id="80" name="Left Arrow 28">
            <a:extLst>
              <a:ext uri="{FF2B5EF4-FFF2-40B4-BE49-F238E27FC236}">
                <a16:creationId xmlns:a16="http://schemas.microsoft.com/office/drawing/2014/main" id="{E102E9C5-35CA-4FEB-8BA9-EC686F4F7F07}"/>
              </a:ext>
            </a:extLst>
          </p:cNvPr>
          <p:cNvSpPr/>
          <p:nvPr/>
        </p:nvSpPr>
        <p:spPr>
          <a:xfrm rot="16200000" flipV="1">
            <a:off x="12451559" y="10826167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áfico 80" descr="Mão aberta">
            <a:extLst>
              <a:ext uri="{FF2B5EF4-FFF2-40B4-BE49-F238E27FC236}">
                <a16:creationId xmlns:a16="http://schemas.microsoft.com/office/drawing/2014/main" id="{E34D8D38-2444-4630-AE4F-91327F9A2BE2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3705" y="11977926"/>
            <a:ext cx="744162" cy="744162"/>
          </a:xfrm>
          <a:prstGeom prst="rect">
            <a:avLst/>
          </a:prstGeom>
        </p:spPr>
      </p:pic>
      <p:sp>
        <p:nvSpPr>
          <p:cNvPr id="82" name="Subtitle 2">
            <a:extLst>
              <a:ext uri="{FF2B5EF4-FFF2-40B4-BE49-F238E27FC236}">
                <a16:creationId xmlns:a16="http://schemas.microsoft.com/office/drawing/2014/main" id="{515AC66D-0E48-4D0D-9FF3-409B880D04A9}"/>
              </a:ext>
            </a:extLst>
          </p:cNvPr>
          <p:cNvSpPr txBox="1">
            <a:spLocks/>
          </p:cNvSpPr>
          <p:nvPr/>
        </p:nvSpPr>
        <p:spPr>
          <a:xfrm>
            <a:off x="11931574" y="11653711"/>
            <a:ext cx="2497391" cy="13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Resultados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algoritmo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produção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83" name="Left Arrow 28">
            <a:extLst>
              <a:ext uri="{FF2B5EF4-FFF2-40B4-BE49-F238E27FC236}">
                <a16:creationId xmlns:a16="http://schemas.microsoft.com/office/drawing/2014/main" id="{E06B7F9B-D9EF-4CF4-95E2-3D3682525613}"/>
              </a:ext>
            </a:extLst>
          </p:cNvPr>
          <p:cNvSpPr/>
          <p:nvPr/>
        </p:nvSpPr>
        <p:spPr>
          <a:xfrm rot="3600000" flipH="1" flipV="1">
            <a:off x="10835378" y="556637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Arrow 28">
            <a:extLst>
              <a:ext uri="{FF2B5EF4-FFF2-40B4-BE49-F238E27FC236}">
                <a16:creationId xmlns:a16="http://schemas.microsoft.com/office/drawing/2014/main" id="{77863E75-210C-45A1-8897-BA04CA60B076}"/>
              </a:ext>
            </a:extLst>
          </p:cNvPr>
          <p:cNvSpPr/>
          <p:nvPr/>
        </p:nvSpPr>
        <p:spPr>
          <a:xfrm rot="16200000" flipV="1">
            <a:off x="12451559" y="8142442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Arrow 28">
            <a:extLst>
              <a:ext uri="{FF2B5EF4-FFF2-40B4-BE49-F238E27FC236}">
                <a16:creationId xmlns:a16="http://schemas.microsoft.com/office/drawing/2014/main" id="{006676A8-2B96-4429-B6A7-B93B0129F841}"/>
              </a:ext>
            </a:extLst>
          </p:cNvPr>
          <p:cNvSpPr/>
          <p:nvPr/>
        </p:nvSpPr>
        <p:spPr>
          <a:xfrm rot="5400000">
            <a:off x="4165565" y="1078772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áfico 87" descr="Arquitetura">
            <a:extLst>
              <a:ext uri="{FF2B5EF4-FFF2-40B4-BE49-F238E27FC236}">
                <a16:creationId xmlns:a16="http://schemas.microsoft.com/office/drawing/2014/main" id="{19896184-CC4B-4CFF-A0B7-16C4CE4A8B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610791" y="282166"/>
            <a:ext cx="1413284" cy="1413284"/>
          </a:xfrm>
          <a:prstGeom prst="rect">
            <a:avLst/>
          </a:prstGeom>
        </p:spPr>
      </p:pic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013DC349-1148-4FBB-B964-182257B57004}"/>
              </a:ext>
            </a:extLst>
          </p:cNvPr>
          <p:cNvCxnSpPr/>
          <p:nvPr/>
        </p:nvCxnSpPr>
        <p:spPr>
          <a:xfrm>
            <a:off x="7176052" y="2703443"/>
            <a:ext cx="0" cy="1087340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Balão de Fala: Retângulo 85">
            <a:extLst>
              <a:ext uri="{FF2B5EF4-FFF2-40B4-BE49-F238E27FC236}">
                <a16:creationId xmlns:a16="http://schemas.microsoft.com/office/drawing/2014/main" id="{3FB54B91-8A15-4261-8296-B6147CDED536}"/>
              </a:ext>
            </a:extLst>
          </p:cNvPr>
          <p:cNvSpPr/>
          <p:nvPr/>
        </p:nvSpPr>
        <p:spPr>
          <a:xfrm>
            <a:off x="5452320" y="10454727"/>
            <a:ext cx="4256352" cy="696296"/>
          </a:xfrm>
          <a:prstGeom prst="wedgeRectCallout">
            <a:avLst>
              <a:gd name="adj1" fmla="val -37487"/>
              <a:gd name="adj2" fmla="val -827"/>
            </a:avLst>
          </a:prstGeom>
          <a:solidFill>
            <a:schemeClr val="bg1"/>
          </a:solidFill>
          <a:ln>
            <a:solidFill>
              <a:srgbClr val="EF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121ABD6E-9D96-4B36-A648-FE4E79BF46AC}"/>
              </a:ext>
            </a:extLst>
          </p:cNvPr>
          <p:cNvSpPr/>
          <p:nvPr/>
        </p:nvSpPr>
        <p:spPr>
          <a:xfrm>
            <a:off x="5563985" y="10483651"/>
            <a:ext cx="370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Evolução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continua do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modelo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aplicado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para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aprimorar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resultados</a:t>
            </a:r>
            <a:endParaRPr lang="en-US" sz="1800" dirty="0">
              <a:solidFill>
                <a:srgbClr val="EF2526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26D90CC9-46F2-4143-8707-3E03C8FF1395}"/>
              </a:ext>
            </a:extLst>
          </p:cNvPr>
          <p:cNvSpPr/>
          <p:nvPr/>
        </p:nvSpPr>
        <p:spPr>
          <a:xfrm>
            <a:off x="5936634" y="5656467"/>
            <a:ext cx="4256352" cy="2446126"/>
          </a:xfrm>
          <a:prstGeom prst="wedgeRectCallout">
            <a:avLst>
              <a:gd name="adj1" fmla="val -59267"/>
              <a:gd name="adj2" fmla="val 16691"/>
            </a:avLst>
          </a:prstGeom>
          <a:solidFill>
            <a:schemeClr val="bg1"/>
          </a:solidFill>
          <a:ln>
            <a:solidFill>
              <a:srgbClr val="EF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44834A-2940-49FE-9C08-4120B225ECFD}"/>
              </a:ext>
            </a:extLst>
          </p:cNvPr>
          <p:cNvSpPr/>
          <p:nvPr/>
        </p:nvSpPr>
        <p:spPr>
          <a:xfrm>
            <a:off x="6048299" y="5894220"/>
            <a:ext cx="370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Atenção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:</a:t>
            </a:r>
          </a:p>
          <a:p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Devido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à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limitações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processamento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grande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volume de dados 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prazo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para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entrega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MVP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utilizamos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apenas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Sudeste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base de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treino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o Sul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base de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validação</a:t>
            </a:r>
            <a:endParaRPr lang="en-US" sz="1800" dirty="0">
              <a:solidFill>
                <a:srgbClr val="EF2526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6" name="Right Arrow 31">
            <a:extLst>
              <a:ext uri="{FF2B5EF4-FFF2-40B4-BE49-F238E27FC236}">
                <a16:creationId xmlns:a16="http://schemas.microsoft.com/office/drawing/2014/main" id="{C8CC0979-93A7-4D8F-86DF-2BF4CB9DEAE7}"/>
              </a:ext>
            </a:extLst>
          </p:cNvPr>
          <p:cNvSpPr/>
          <p:nvPr/>
        </p:nvSpPr>
        <p:spPr>
          <a:xfrm>
            <a:off x="5984552" y="9122711"/>
            <a:ext cx="4968000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31">
            <a:extLst>
              <a:ext uri="{FF2B5EF4-FFF2-40B4-BE49-F238E27FC236}">
                <a16:creationId xmlns:a16="http://schemas.microsoft.com/office/drawing/2014/main" id="{81908F99-A194-4B63-AEE2-F6D8E73182D7}"/>
              </a:ext>
            </a:extLst>
          </p:cNvPr>
          <p:cNvSpPr/>
          <p:nvPr/>
        </p:nvSpPr>
        <p:spPr>
          <a:xfrm flipH="1">
            <a:off x="6012100" y="9842361"/>
            <a:ext cx="4968000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2250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Modelo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principal entregável desta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6888CCD8-7A3E-482C-99FD-044A0FF85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3791" y="282166"/>
            <a:ext cx="1413284" cy="14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39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cyotCWh_67Xbbk4gZB9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kI0L03lUldj8N8ur1461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PTIFY - Mercury - Light">
      <a:dk1>
        <a:srgbClr val="3E3E3E"/>
      </a:dk1>
      <a:lt1>
        <a:srgbClr val="FFFFFF"/>
      </a:lt1>
      <a:dk2>
        <a:srgbClr val="1F1F1F"/>
      </a:dk2>
      <a:lt2>
        <a:srgbClr val="FFFFFF"/>
      </a:lt2>
      <a:accent1>
        <a:srgbClr val="2D3F63"/>
      </a:accent1>
      <a:accent2>
        <a:srgbClr val="179B98"/>
      </a:accent2>
      <a:accent3>
        <a:srgbClr val="713852"/>
      </a:accent3>
      <a:accent4>
        <a:srgbClr val="F57A7B"/>
      </a:accent4>
      <a:accent5>
        <a:srgbClr val="F8B2A2"/>
      </a:accent5>
      <a:accent6>
        <a:srgbClr val="606060"/>
      </a:accent6>
      <a:hlink>
        <a:srgbClr val="58ACC0"/>
      </a:hlink>
      <a:folHlink>
        <a:srgbClr val="315F6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4C5A50796F43499B37EDDB1E582CB1" ma:contentTypeVersion="0" ma:contentTypeDescription="Crie um novo documento." ma:contentTypeScope="" ma:versionID="9641a6b48687011cad138511b3fb69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F1CEE-39F5-4C61-B8BC-E811346573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7022AC-283A-48BB-B170-EF4ED542FE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3FAA03-2459-4579-ADE4-AA19FFBAC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84226</TotalTime>
  <Words>1762</Words>
  <Application>Microsoft Office PowerPoint</Application>
  <PresentationFormat>Personalizar</PresentationFormat>
  <Paragraphs>233</Paragraphs>
  <Slides>13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Fira Sans</vt:lpstr>
      <vt:lpstr>Fira Sans Light</vt:lpstr>
      <vt:lpstr>Lato Light</vt:lpstr>
      <vt:lpstr>Open Sans Light</vt:lpstr>
      <vt:lpstr>Poppins</vt:lpstr>
      <vt:lpstr>Segoe Light</vt:lpstr>
      <vt:lpstr>Segoe UI</vt:lpstr>
      <vt:lpstr>Segoe UI Light</vt:lpstr>
      <vt:lpstr>Office Theme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Ivan Ormenesse</cp:lastModifiedBy>
  <cp:revision>15096</cp:revision>
  <dcterms:created xsi:type="dcterms:W3CDTF">2014-11-12T21:47:38Z</dcterms:created>
  <dcterms:modified xsi:type="dcterms:W3CDTF">2020-06-15T00:18:17Z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0x0101004C4C5A50796F43499B37EDDB1E582CB1</vt:lpwstr>
  </property>
</Properties>
</file>