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3" r:id="rId18"/>
    <p:sldId id="275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87" autoAdjust="0"/>
  </p:normalViewPr>
  <p:slideViewPr>
    <p:cSldViewPr snapToGrid="0" snapToObjects="1">
      <p:cViewPr varScale="1">
        <p:scale>
          <a:sx n="91" d="100"/>
          <a:sy n="91" d="100"/>
        </p:scale>
        <p:origin x="-128" y="-10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8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1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B4E03-06C0-274C-B38C-8253A0D7711E}" type="datetimeFigureOut">
              <a:rPr lang="en-US" smtClean="0"/>
              <a:t>14/05/14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62CF-F4B5-A543-B632-CE932506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onas\ETH\Modelling%20and%20Simulationg%20Social%20Systems%20with%20MATLAB\Project\presentation\Document1!OLE_LINK7" TargetMode="External"/><Relationship Id="rId4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onas\ETH\Modelling%20and%20Simulationg%20Social%20Systems%20with%20MATLAB\Project\presentation\Macintosh%20HD:Users:Jonas:ETH:Modelling%20and%20Simulationg%20Social%20Systems%20with%20MATLAB:Project:doc:word:report.docx!OLE_LINK8" TargetMode="External"/><Relationship Id="rId4" Type="http://schemas.openxmlformats.org/officeDocument/2006/relationships/image" Target="../media/image12.emf"/><Relationship Id="rId5" Type="http://schemas.openxmlformats.org/officeDocument/2006/relationships/oleObject" Target="file:///\\localhost\Users\Jonas\ETH\Modelling%20and%20Simulationg%20Social%20Systems%20with%20MATLAB\Project\presentation\Macintosh%20HD:Users:Jonas:ETH:Modelling%20and%20Simulationg%20Social%20Systems%20with%20MATLAB:Project:doc:word:report.docx!OLE_LINK9" TargetMode="External"/><Relationship Id="rId6" Type="http://schemas.openxmlformats.org/officeDocument/2006/relationships/image" Target="../media/image13.emf"/><Relationship Id="rId7" Type="http://schemas.openxmlformats.org/officeDocument/2006/relationships/oleObject" Target="file:///\\localhost\Users\Jonas\ETH\Modelling%20and%20Simulationg%20Social%20Systems%20with%20MATLAB\Project\presentation\Macintosh%20HD:Users:Jonas:ETH:Modelling%20and%20Simulationg%20Social%20Systems%20with%20MATLAB:Project:doc:word:report.docx!OLE_LINK10" TargetMode="External"/><Relationship Id="rId8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onas\ETH\Modelling%20and%20Simulationg%20Social%20Systems%20with%20MATLAB\Project\presentation\Macintosh%20HD:Users:Jonas:ETH:Modelling%20and%20Simulationg%20Social%20Systems%20with%20MATLAB:Project:doc:word:report.docx!OLE_LINK1" TargetMode="External"/><Relationship Id="rId4" Type="http://schemas.openxmlformats.org/officeDocument/2006/relationships/image" Target="../media/image1.emf"/><Relationship Id="rId5" Type="http://schemas.openxmlformats.org/officeDocument/2006/relationships/oleObject" Target="file:///\\localhost\Users\Jonas\ETH\Modelling%20and%20Simulationg%20Social%20Systems%20with%20MATLAB\Project\presentation\Macintosh%20HD:Users:Jonas:ETH:Modelling%20and%20Simulationg%20Social%20Systems%20with%20MATLAB:Project:doc:word:report.docx!OLE_LINK2" TargetMode="External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onas\ETH\Modelling%20and%20Simulationg%20Social%20Systems%20with%20MATLAB\Project\presentation\Macintosh%20HD:Users:Jonas:ETH:Modelling%20and%20Simulationg%20Social%20Systems%20with%20MATLAB:Project:doc:word:report.docx!OLE_LINK1" TargetMode="External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onas\ETH\Modelling%20and%20Simulationg%20Social%20Systems%20with%20MATLAB\Project\presentation\Macintosh%20HD:Users:Jonas:ETH:Modelling%20and%20Simulationg%20Social%20Systems%20with%20MATLAB:Project:doc:word:report.docx!OLE_LINK3" TargetMode="External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onas\ETH\Modelling%20and%20Simulationg%20Social%20Systems%20with%20MATLAB\Project\presentation\Macintosh%20HD:Users:Jonas:ETH:Modelling%20and%20Simulationg%20Social%20Systems%20with%20MATLAB:Project:doc:word:report.docx!OLE_LINK4" TargetMode="External"/><Relationship Id="rId4" Type="http://schemas.openxmlformats.org/officeDocument/2006/relationships/image" Target="../media/image5.emf"/><Relationship Id="rId5" Type="http://schemas.openxmlformats.org/officeDocument/2006/relationships/oleObject" Target="file:///\\localhost\Users\Jonas\ETH\Modelling%20and%20Simulationg%20Social%20Systems%20with%20MATLAB\Project\presentation\Macintosh%20HD:Users:Jonas:ETH:Modelling%20and%20Simulationg%20Social%20Systems%20with%20MATLAB:Project:doc:word:report.docx!OLE_LINK5" TargetMode="External"/><Relationship Id="rId6" Type="http://schemas.openxmlformats.org/officeDocument/2006/relationships/image" Target="../media/image6.emf"/><Relationship Id="rId7" Type="http://schemas.openxmlformats.org/officeDocument/2006/relationships/oleObject" Target="file:///\\localhost\Users\Jonas\ETH\Modelling%20and%20Simulationg%20Social%20Systems%20with%20MATLAB\Project\presentation\Macintosh%20HD:Users:Jonas:ETH:Modelling%20and%20Simulationg%20Social%20Systems%20with%20MATLAB:Project:doc:word:report.docx!OLE_LINK6" TargetMode="External"/><Relationship Id="rId8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Jonas\ETH\Modelling%20and%20Simulationg%20Social%20Systems%20with%20MATLAB\Project\presentation\Document1!OLE_LINK7" TargetMode="External"/><Relationship Id="rId4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Predator-Prey</a:t>
            </a:r>
            <a:br>
              <a:rPr lang="en-US" dirty="0" smtClean="0"/>
            </a:br>
            <a:r>
              <a:rPr lang="en-US" dirty="0" smtClean="0"/>
              <a:t>Swarming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Luca </a:t>
            </a:r>
            <a:r>
              <a:rPr lang="en-US" dirty="0" err="1" smtClean="0"/>
              <a:t>Tondelli</a:t>
            </a:r>
            <a:r>
              <a:rPr lang="en-US" dirty="0" smtClean="0"/>
              <a:t>, Jonas </a:t>
            </a:r>
            <a:r>
              <a:rPr lang="en-US" dirty="0" err="1" smtClean="0"/>
              <a:t>Purtschert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Motion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err="1"/>
              <a:t>γ</a:t>
            </a:r>
            <a:r>
              <a:rPr lang="en-GB" i="1" dirty="0"/>
              <a:t> </a:t>
            </a:r>
            <a:r>
              <a:rPr lang="en-GB" dirty="0"/>
              <a:t>and</a:t>
            </a:r>
            <a:r>
              <a:rPr lang="en-GB" i="1" dirty="0"/>
              <a:t> α</a:t>
            </a:r>
            <a:r>
              <a:rPr lang="en-US" dirty="0"/>
              <a:t> </a:t>
            </a:r>
            <a:r>
              <a:rPr lang="en-US" dirty="0" smtClean="0"/>
              <a:t>have to be negative</a:t>
            </a:r>
          </a:p>
          <a:p>
            <a:r>
              <a:rPr lang="en-GB" i="1" dirty="0" err="1" smtClean="0"/>
              <a:t>γ</a:t>
            </a:r>
            <a:r>
              <a:rPr lang="en-GB" i="1" dirty="0" smtClean="0"/>
              <a:t> &gt; α</a:t>
            </a:r>
          </a:p>
          <a:p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477498"/>
              </p:ext>
            </p:extLst>
          </p:nvPr>
        </p:nvGraphicFramePr>
        <p:xfrm>
          <a:off x="-3683417" y="3206750"/>
          <a:ext cx="15552000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3" imgW="5486400" imgH="444500" progId="Word.Document.12">
                  <p:link updateAutomatic="1"/>
                </p:oleObj>
              </mc:Choice>
              <mc:Fallback>
                <p:oleObj name="Document" r:id="rId3" imgW="5486400" imgH="4445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683417" y="3206750"/>
                        <a:ext cx="15552000" cy="12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93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Motion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</a:t>
            </a:r>
            <a:r>
              <a:rPr lang="en-GB" i="1" dirty="0" err="1"/>
              <a:t>γ</a:t>
            </a:r>
            <a:r>
              <a:rPr lang="en-GB" i="1" dirty="0"/>
              <a:t> </a:t>
            </a:r>
            <a:r>
              <a:rPr lang="en-GB" dirty="0" smtClean="0"/>
              <a:t>and</a:t>
            </a:r>
            <a:r>
              <a:rPr lang="en-GB" i="1" dirty="0" smtClean="0"/>
              <a:t> α? </a:t>
            </a:r>
            <a:r>
              <a:rPr lang="en-GB" i="1" dirty="0" smtClean="0">
                <a:solidFill>
                  <a:srgbClr val="FF0000"/>
                </a:solidFill>
              </a:rPr>
              <a:t>-&gt; 1</a:t>
            </a:r>
            <a:endParaRPr lang="en-GB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AlphaGammaDistanceFina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77" y="2397598"/>
            <a:ext cx="5493608" cy="412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7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Motion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of</a:t>
            </a:r>
            <a:r>
              <a:rPr lang="en-GB" i="1" dirty="0" smtClean="0"/>
              <a:t> α? </a:t>
            </a:r>
            <a:r>
              <a:rPr lang="en-GB" i="1" dirty="0" smtClean="0">
                <a:solidFill>
                  <a:srgbClr val="FF0000"/>
                </a:solidFill>
              </a:rPr>
              <a:t>-&gt; -1</a:t>
            </a:r>
          </a:p>
          <a:p>
            <a:endParaRPr lang="en-GB" i="1" dirty="0"/>
          </a:p>
          <a:p>
            <a:endParaRPr lang="en-US" dirty="0"/>
          </a:p>
        </p:txBody>
      </p:sp>
      <p:pic>
        <p:nvPicPr>
          <p:cNvPr id="5" name="Picture 4" descr="AlphaGammaValueFina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43" y="2432529"/>
            <a:ext cx="55200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8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The Mass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acceleration</a:t>
            </a:r>
          </a:p>
          <a:p>
            <a:r>
              <a:rPr lang="en-US" dirty="0" smtClean="0"/>
              <a:t>Too big:</a:t>
            </a:r>
          </a:p>
          <a:p>
            <a:pPr lvl="1"/>
            <a:r>
              <a:rPr lang="en-US" dirty="0" smtClean="0"/>
              <a:t>Slow acceleration</a:t>
            </a:r>
          </a:p>
          <a:p>
            <a:pPr lvl="1"/>
            <a:r>
              <a:rPr lang="en-US" dirty="0" smtClean="0"/>
              <a:t>Fast stabilization</a:t>
            </a:r>
          </a:p>
          <a:p>
            <a:r>
              <a:rPr lang="en-US" dirty="0" smtClean="0"/>
              <a:t>Too small:</a:t>
            </a:r>
          </a:p>
          <a:p>
            <a:pPr lvl="1"/>
            <a:r>
              <a:rPr lang="en-US" dirty="0" smtClean="0"/>
              <a:t>Fast acceleration (jumping)</a:t>
            </a:r>
          </a:p>
          <a:p>
            <a:pPr lvl="1"/>
            <a:r>
              <a:rPr lang="en-US" dirty="0" smtClean="0"/>
              <a:t>No stabilization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0.1 ≤ m </a:t>
            </a:r>
            <a:r>
              <a:rPr lang="en-US" dirty="0">
                <a:solidFill>
                  <a:srgbClr val="FF0000"/>
                </a:solidFill>
              </a:rPr>
              <a:t>≤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88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outbreaks / hold swarm together</a:t>
            </a:r>
          </a:p>
          <a:p>
            <a:r>
              <a:rPr lang="en-US" dirty="0" smtClean="0"/>
              <a:t>Too big:</a:t>
            </a:r>
          </a:p>
          <a:p>
            <a:pPr lvl="1"/>
            <a:r>
              <a:rPr lang="en-US" dirty="0" smtClean="0"/>
              <a:t>Slow movement</a:t>
            </a:r>
          </a:p>
          <a:p>
            <a:pPr lvl="1"/>
            <a:r>
              <a:rPr lang="en-US" dirty="0" smtClean="0"/>
              <a:t>Swarm always together</a:t>
            </a:r>
          </a:p>
          <a:p>
            <a:r>
              <a:rPr lang="en-US" dirty="0" smtClean="0"/>
              <a:t>Too small:</a:t>
            </a:r>
          </a:p>
          <a:p>
            <a:pPr lvl="1"/>
            <a:r>
              <a:rPr lang="en-US" dirty="0" smtClean="0"/>
              <a:t>Outbreaks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0.1 ≤ m </a:t>
            </a:r>
            <a:r>
              <a:rPr lang="en-US" dirty="0" smtClean="0">
                <a:solidFill>
                  <a:srgbClr val="FF0000"/>
                </a:solidFill>
              </a:rPr>
              <a:t>≤ 1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083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Results &amp; Discussion (SD)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case</a:t>
            </a:r>
          </a:p>
          <a:p>
            <a:r>
              <a:rPr lang="en-US" dirty="0" smtClean="0"/>
              <a:t>Multiple Predator</a:t>
            </a:r>
            <a:endParaRPr lang="en-US" dirty="0"/>
          </a:p>
          <a:p>
            <a:r>
              <a:rPr lang="en-US" dirty="0" smtClean="0"/>
              <a:t>Hunting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2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SD: Trivial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Luca </a:t>
            </a:r>
            <a:r>
              <a:rPr lang="en-US" dirty="0" err="1" smtClean="0"/>
              <a:t>Formeln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657595"/>
              </p:ext>
            </p:extLst>
          </p:nvPr>
        </p:nvGraphicFramePr>
        <p:xfrm>
          <a:off x="893817" y="2653936"/>
          <a:ext cx="11108571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Document" r:id="rId3" imgW="5486400" imgH="355600" progId="Word.Document.12">
                  <p:link updateAutomatic="1"/>
                </p:oleObj>
              </mc:Choice>
              <mc:Fallback>
                <p:oleObj name="Document" r:id="rId3" imgW="5486400" imgH="355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817" y="2653936"/>
                        <a:ext cx="11108571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234210"/>
              </p:ext>
            </p:extLst>
          </p:nvPr>
        </p:nvGraphicFramePr>
        <p:xfrm>
          <a:off x="893817" y="3614075"/>
          <a:ext cx="11108571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5" imgW="5486400" imgH="355600" progId="Word.Document.12">
                  <p:link updateAutomatic="1"/>
                </p:oleObj>
              </mc:Choice>
              <mc:Fallback>
                <p:oleObj name="Document" r:id="rId5" imgW="5486400" imgH="355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3817" y="3614075"/>
                        <a:ext cx="11108571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881108"/>
              </p:ext>
            </p:extLst>
          </p:nvPr>
        </p:nvGraphicFramePr>
        <p:xfrm>
          <a:off x="893817" y="4646875"/>
          <a:ext cx="11108571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7" imgW="5486400" imgH="355600" progId="Word.Document.12">
                  <p:link updateAutomatic="1"/>
                </p:oleObj>
              </mc:Choice>
              <mc:Fallback>
                <p:oleObj name="Document" r:id="rId7" imgW="5486400" imgH="355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3817" y="4646875"/>
                        <a:ext cx="11108571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51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SD: Multiple Predator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 chaotic example</a:t>
            </a:r>
          </a:p>
          <a:p>
            <a:r>
              <a:rPr lang="en-US" dirty="0" smtClean="0"/>
              <a:t>// circling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0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SD: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Chaotic Video</a:t>
            </a:r>
          </a:p>
          <a:p>
            <a:r>
              <a:rPr lang="en-US" dirty="0" smtClean="0"/>
              <a:t>Circling Video</a:t>
            </a:r>
          </a:p>
          <a:p>
            <a:r>
              <a:rPr lang="en-US" dirty="0" smtClean="0"/>
              <a:t>Separation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Outlook (SO)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4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presentation</a:t>
            </a:r>
          </a:p>
          <a:p>
            <a:r>
              <a:rPr lang="en-US" dirty="0" smtClean="0"/>
              <a:t>Interpreting the parameters</a:t>
            </a:r>
          </a:p>
          <a:p>
            <a:r>
              <a:rPr lang="en-US" dirty="0" smtClean="0"/>
              <a:t>Simulation results</a:t>
            </a:r>
            <a:r>
              <a:rPr lang="en-US" dirty="0"/>
              <a:t> </a:t>
            </a:r>
            <a:r>
              <a:rPr lang="en-US" dirty="0" smtClean="0"/>
              <a:t>&amp; Discussion</a:t>
            </a:r>
          </a:p>
          <a:p>
            <a:r>
              <a:rPr lang="en-US" dirty="0" smtClean="0"/>
              <a:t>Summary &amp; Outlook</a:t>
            </a:r>
          </a:p>
        </p:txBody>
      </p:sp>
    </p:spTree>
    <p:extLst>
      <p:ext uri="{BB962C8B-B14F-4D97-AF65-F5344CB8AC3E}">
        <p14:creationId xmlns:p14="http://schemas.microsoft.com/office/powerpoint/2010/main" val="243035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Base Model (BM)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Vladimir </a:t>
            </a:r>
            <a:r>
              <a:rPr lang="en-US" dirty="0" err="1" smtClean="0"/>
              <a:t>Zhdakin</a:t>
            </a:r>
            <a:r>
              <a:rPr lang="en-US" dirty="0" smtClean="0"/>
              <a:t>, J. C. </a:t>
            </a:r>
            <a:r>
              <a:rPr lang="en-US" dirty="0" err="1" smtClean="0"/>
              <a:t>Sprott</a:t>
            </a:r>
            <a:endParaRPr lang="en-US" dirty="0" smtClean="0"/>
          </a:p>
          <a:p>
            <a:r>
              <a:rPr lang="en-US" dirty="0" smtClean="0"/>
              <a:t>2 agents: predator, prey</a:t>
            </a:r>
          </a:p>
          <a:p>
            <a:r>
              <a:rPr lang="en-US" dirty="0" smtClean="0"/>
              <a:t>2 dimensional</a:t>
            </a:r>
          </a:p>
          <a:p>
            <a:r>
              <a:rPr lang="en-US" dirty="0" smtClean="0"/>
              <a:t>No environment interaction except friction</a:t>
            </a:r>
          </a:p>
          <a:p>
            <a:r>
              <a:rPr lang="en-US" dirty="0" smtClean="0"/>
              <a:t>#preys &gt; #predators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5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Prey to Prey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Radial</a:t>
            </a:r>
          </a:p>
          <a:p>
            <a:r>
              <a:rPr lang="en-US" dirty="0" smtClean="0"/>
              <a:t>Power laws</a:t>
            </a:r>
          </a:p>
          <a:p>
            <a:r>
              <a:rPr lang="en-US" dirty="0" smtClean="0"/>
              <a:t>Long-range (attractive)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Short-range (repulsive)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39357"/>
              </p:ext>
            </p:extLst>
          </p:nvPr>
        </p:nvGraphicFramePr>
        <p:xfrm>
          <a:off x="969363" y="3391791"/>
          <a:ext cx="1227789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5486400" imgH="241300" progId="Word.Document.12">
                  <p:link updateAutomatic="1"/>
                </p:oleObj>
              </mc:Choice>
              <mc:Fallback>
                <p:oleObj name="Document" r:id="rId3" imgW="5486400" imgH="241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9363" y="3391791"/>
                        <a:ext cx="12277894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541852"/>
              </p:ext>
            </p:extLst>
          </p:nvPr>
        </p:nvGraphicFramePr>
        <p:xfrm>
          <a:off x="969363" y="4619028"/>
          <a:ext cx="1372235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5" imgW="5486400" imgH="215900" progId="Word.Document.12">
                  <p:link updateAutomatic="1"/>
                </p:oleObj>
              </mc:Choice>
              <mc:Fallback>
                <p:oleObj name="Document" r:id="rId5" imgW="5486400" imgH="2159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363" y="4619028"/>
                        <a:ext cx="13722353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55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Predator to Predator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Same as preys (swarming)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Long-range attractive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Short-range repulsive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repulsive (spreading)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Long-range repulsive</a:t>
            </a:r>
          </a:p>
          <a:p>
            <a:pPr marL="914400" lvl="1" indent="-514350">
              <a:buFont typeface="Arial"/>
              <a:buChar char="•"/>
            </a:pPr>
            <a:r>
              <a:rPr lang="en-US" dirty="0" smtClean="0"/>
              <a:t>Short-range repulsive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9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Prey to Predator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long-range repulsive / attractive</a:t>
            </a:r>
          </a:p>
          <a:p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437451"/>
              </p:ext>
            </p:extLst>
          </p:nvPr>
        </p:nvGraphicFramePr>
        <p:xfrm>
          <a:off x="991501" y="2387204"/>
          <a:ext cx="1227789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5486400" imgH="241300" progId="Word.Document.12">
                  <p:link updateAutomatic="1"/>
                </p:oleObj>
              </mc:Choice>
              <mc:Fallback>
                <p:oleObj name="Document" r:id="rId3" imgW="5486400" imgH="241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1501" y="2387204"/>
                        <a:ext cx="12277895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64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prey and predator</a:t>
            </a:r>
          </a:p>
          <a:p>
            <a:r>
              <a:rPr lang="en-US" dirty="0" smtClean="0"/>
              <a:t>The only environment force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868500"/>
              </p:ext>
            </p:extLst>
          </p:nvPr>
        </p:nvGraphicFramePr>
        <p:xfrm>
          <a:off x="981676" y="2921397"/>
          <a:ext cx="1666285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5486400" imgH="177800" progId="Word.Document.12">
                  <p:link updateAutomatic="1"/>
                </p:oleObj>
              </mc:Choice>
              <mc:Fallback>
                <p:oleObj name="Document" r:id="rId3" imgW="5486400" imgH="1778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1676" y="2921397"/>
                        <a:ext cx="16662857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34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BM: Resulting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Predator: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694248"/>
              </p:ext>
            </p:extLst>
          </p:nvPr>
        </p:nvGraphicFramePr>
        <p:xfrm>
          <a:off x="974829" y="2427752"/>
          <a:ext cx="11108572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Document" r:id="rId3" imgW="5486400" imgH="355600" progId="Word.Document.12">
                  <p:link updateAutomatic="1"/>
                </p:oleObj>
              </mc:Choice>
              <mc:Fallback>
                <p:oleObj name="Document" r:id="rId3" imgW="5486400" imgH="355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4829" y="2427752"/>
                        <a:ext cx="11108572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708678"/>
              </p:ext>
            </p:extLst>
          </p:nvPr>
        </p:nvGraphicFramePr>
        <p:xfrm>
          <a:off x="974830" y="3971200"/>
          <a:ext cx="11108571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5" imgW="5486400" imgH="355600" progId="Word.Document.12">
                  <p:link updateAutomatic="1"/>
                </p:oleObj>
              </mc:Choice>
              <mc:Fallback>
                <p:oleObj name="Document" r:id="rId5" imgW="5486400" imgH="355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4830" y="3971200"/>
                        <a:ext cx="11108571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631778"/>
              </p:ext>
            </p:extLst>
          </p:nvPr>
        </p:nvGraphicFramePr>
        <p:xfrm>
          <a:off x="974829" y="4995794"/>
          <a:ext cx="11108571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Document" r:id="rId7" imgW="5486400" imgH="355600" progId="Word.Document.12">
                  <p:link updateAutomatic="1"/>
                </p:oleObj>
              </mc:Choice>
              <mc:Fallback>
                <p:oleObj name="Document" r:id="rId7" imgW="5486400" imgH="3556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4829" y="4995794"/>
                        <a:ext cx="11108571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25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Interpretation of the Parameters (IP)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Motion parameters </a:t>
            </a:r>
            <a:r>
              <a:rPr lang="en-GB" i="1" dirty="0" err="1" smtClean="0"/>
              <a:t>γ</a:t>
            </a:r>
            <a:r>
              <a:rPr lang="en-GB" i="1" dirty="0" smtClean="0"/>
              <a:t> </a:t>
            </a:r>
            <a:r>
              <a:rPr lang="en-GB" dirty="0" smtClean="0"/>
              <a:t>and</a:t>
            </a:r>
            <a:r>
              <a:rPr lang="en-GB" i="1" dirty="0" smtClean="0"/>
              <a:t> α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mass </a:t>
            </a:r>
            <a:r>
              <a:rPr lang="en-US" i="1" dirty="0" smtClean="0"/>
              <a:t>m</a:t>
            </a:r>
            <a:endParaRPr lang="en-US" dirty="0" smtClean="0"/>
          </a:p>
          <a:p>
            <a:r>
              <a:rPr lang="en-US" dirty="0" smtClean="0"/>
              <a:t>The friction </a:t>
            </a:r>
            <a:r>
              <a:rPr lang="en-US" i="1" dirty="0" smtClean="0"/>
              <a:t>b</a:t>
            </a:r>
          </a:p>
          <a:p>
            <a:endParaRPr lang="en-US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76574"/>
              </p:ext>
            </p:extLst>
          </p:nvPr>
        </p:nvGraphicFramePr>
        <p:xfrm>
          <a:off x="-3697371" y="3625452"/>
          <a:ext cx="15551999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3" imgW="5486400" imgH="444500" progId="Word.Document.12">
                  <p:link updateAutomatic="1"/>
                </p:oleObj>
              </mc:Choice>
              <mc:Fallback>
                <p:oleObj name="Document" r:id="rId3" imgW="5486400" imgH="4445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697371" y="3625452"/>
                        <a:ext cx="15551999" cy="12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21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299</Words>
  <Application>Microsoft Macintosh PowerPoint</Application>
  <PresentationFormat>On-screen Show (4:3)</PresentationFormat>
  <Paragraphs>79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Office Theme</vt:lpstr>
      <vt:lpstr>\\localhost\Users\Jonas\ETH\Modelling and Simulationg Social Systems with MATLAB\Project\presentation\Macintosh HD:Users:Jonas:ETH:Modelling and Simulationg Social Systems with MATLAB:Project:doc:word:report.docx!OLE_LINK1</vt:lpstr>
      <vt:lpstr>\\localhost\Users\Jonas\ETH\Modelling and Simulationg Social Systems with MATLAB\Project\presentation\Macintosh HD:Users:Jonas:ETH:Modelling and Simulationg Social Systems with MATLAB:Project:doc:word:report.docx!OLE_LINK2</vt:lpstr>
      <vt:lpstr>\\localhost\Users\Jonas\ETH\Modelling and Simulationg Social Systems with MATLAB\Project\presentation\Macintosh HD:Users:Jonas:ETH:Modelling and Simulationg Social Systems with MATLAB:Project:doc:word:report.docx!OLE_LINK1</vt:lpstr>
      <vt:lpstr>\\localhost\Users\Jonas\ETH\Modelling and Simulationg Social Systems with MATLAB\Project\presentation\Macintosh HD:Users:Jonas:ETH:Modelling and Simulationg Social Systems with MATLAB:Project:doc:word:report.docx!OLE_LINK3</vt:lpstr>
      <vt:lpstr>\\localhost\Users\Jonas\ETH\Modelling and Simulationg Social Systems with MATLAB\Project\presentation\Macintosh HD:Users:Jonas:ETH:Modelling and Simulationg Social Systems with MATLAB:Project:doc:word:report.docx!OLE_LINK4</vt:lpstr>
      <vt:lpstr>\\localhost\Users\Jonas\ETH\Modelling and Simulationg Social Systems with MATLAB\Project\presentation\Macintosh HD:Users:Jonas:ETH:Modelling and Simulationg Social Systems with MATLAB:Project:doc:word:report.docx!OLE_LINK5</vt:lpstr>
      <vt:lpstr>\\localhost\Users\Jonas\ETH\Modelling and Simulationg Social Systems with MATLAB\Project\presentation\Macintosh HD:Users:Jonas:ETH:Modelling and Simulationg Social Systems with MATLAB:Project:doc:word:report.docx!OLE_LINK6</vt:lpstr>
      <vt:lpstr>\\localhost\Users\Jonas\ETH\Modelling and Simulationg Social Systems with MATLAB\Project\presentation\Document1!OLE_LINK7</vt:lpstr>
      <vt:lpstr>\\localhost\Users\Jonas\ETH\Modelling and Simulationg Social Systems with MATLAB\Project\presentation\Document1!OLE_LINK7</vt:lpstr>
      <vt:lpstr>\\localhost\Users\Jonas\ETH\Modelling and Simulationg Social Systems with MATLAB\Project\presentation\Macintosh HD:Users:Jonas:ETH:Modelling and Simulationg Social Systems with MATLAB:Project:doc:word:report.docx!OLE_LINK8</vt:lpstr>
      <vt:lpstr>\\localhost\Users\Jonas\ETH\Modelling and Simulationg Social Systems with MATLAB\Project\presentation\Macintosh HD:Users:Jonas:ETH:Modelling and Simulationg Social Systems with MATLAB:Project:doc:word:report.docx!OLE_LINK9</vt:lpstr>
      <vt:lpstr>\\localhost\Users\Jonas\ETH\Modelling and Simulationg Social Systems with MATLAB\Project\presentation\Macintosh HD:Users:Jonas:ETH:Modelling and Simulationg Social Systems with MATLAB:Project:doc:word:report.docx!OLE_LINK10</vt:lpstr>
      <vt:lpstr>Predator-Prey Swarming Model</vt:lpstr>
      <vt:lpstr>Overview</vt:lpstr>
      <vt:lpstr>The Base Model (BM)</vt:lpstr>
      <vt:lpstr>BM: Prey to Prey Forces</vt:lpstr>
      <vt:lpstr>BM: Predator to Predator Forces</vt:lpstr>
      <vt:lpstr>BM: Prey to Predator Forces</vt:lpstr>
      <vt:lpstr>BM: Friction</vt:lpstr>
      <vt:lpstr>BM: Resulting Forces</vt:lpstr>
      <vt:lpstr>Interpretation of the Parameters (IP)</vt:lpstr>
      <vt:lpstr>IP: Motion Parameters</vt:lpstr>
      <vt:lpstr>IP: Motion Parameters</vt:lpstr>
      <vt:lpstr>IP: Motion Parameters</vt:lpstr>
      <vt:lpstr>IP: The Mass</vt:lpstr>
      <vt:lpstr>IP: Friction</vt:lpstr>
      <vt:lpstr>Simulation Results &amp; Discussion (SD)</vt:lpstr>
      <vt:lpstr>SD: Trivial Case</vt:lpstr>
      <vt:lpstr>SD: Multiple Predator</vt:lpstr>
      <vt:lpstr>SD: Videos</vt:lpstr>
      <vt:lpstr>Summary &amp; Outlook (SO)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Predator-Prey Swarming Model</dc:title>
  <dc:creator>Jonas Purtschert</dc:creator>
  <cp:lastModifiedBy>Jonas Purtschert</cp:lastModifiedBy>
  <cp:revision>47</cp:revision>
  <dcterms:created xsi:type="dcterms:W3CDTF">2014-04-30T11:03:40Z</dcterms:created>
  <dcterms:modified xsi:type="dcterms:W3CDTF">2014-05-14T18:40:15Z</dcterms:modified>
</cp:coreProperties>
</file>