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8" r:id="rId9"/>
    <p:sldId id="262" r:id="rId10"/>
    <p:sldId id="264" r:id="rId11"/>
    <p:sldId id="265" r:id="rId12"/>
    <p:sldId id="266" r:id="rId13"/>
    <p:sldId id="267" r:id="rId14"/>
    <p:sldId id="269" r:id="rId15"/>
    <p:sldId id="270" r:id="rId16"/>
    <p:sldId id="272" r:id="rId17"/>
    <p:sldId id="276" r:id="rId18"/>
    <p:sldId id="273" r:id="rId19"/>
    <p:sldId id="277" r:id="rId20"/>
    <p:sldId id="278" r:id="rId21"/>
    <p:sldId id="279" r:id="rId22"/>
    <p:sldId id="280" r:id="rId23"/>
    <p:sldId id="281" r:id="rId24"/>
    <p:sldId id="284" r:id="rId25"/>
    <p:sldId id="282" r:id="rId26"/>
    <p:sldId id="283" r:id="rId27"/>
    <p:sldId id="285" r:id="rId28"/>
    <p:sldId id="275" r:id="rId29"/>
    <p:sldId id="286" r:id="rId30"/>
    <p:sldId id="271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87" autoAdjust="0"/>
  </p:normalViewPr>
  <p:slideViewPr>
    <p:cSldViewPr snapToGrid="0" snapToObjects="1"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Mappe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0"/>
          </c:trendline>
          <c:xVal>
            <c:numRef>
              <c:f>Tabelle1!$A$2:$B$2</c:f>
              <c:numCache>
                <c:formatCode>General</c:formatCode>
                <c:ptCount val="2"/>
                <c:pt idx="0">
                  <c:v>2</c:v>
                </c:pt>
                <c:pt idx="1">
                  <c:v>8</c:v>
                </c:pt>
              </c:numCache>
            </c:numRef>
          </c:xVal>
          <c:yVal>
            <c:numRef>
              <c:f>Tabelle1!$A$3:$B$3</c:f>
              <c:numCache>
                <c:formatCode>General</c:formatCode>
                <c:ptCount val="2"/>
                <c:pt idx="0">
                  <c:v>3</c:v>
                </c:pt>
                <c:pt idx="1">
                  <c:v>10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969920"/>
        <c:axId val="39971840"/>
      </c:scatterChart>
      <c:valAx>
        <c:axId val="39969920"/>
        <c:scaling>
          <c:orientation val="minMax"/>
        </c:scaling>
        <c:delete val="0"/>
        <c:axPos val="b"/>
        <c:majorGridlines/>
        <c:minorGridlines>
          <c:spPr>
            <a:ln>
              <a:noFill/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9971840"/>
        <c:crosses val="autoZero"/>
        <c:crossBetween val="midCat"/>
      </c:valAx>
      <c:valAx>
        <c:axId val="39971840"/>
        <c:scaling>
          <c:orientation val="minMax"/>
        </c:scaling>
        <c:delete val="0"/>
        <c:axPos val="l"/>
        <c:majorGridlines/>
        <c:minorGridlines>
          <c:spPr>
            <a:ln>
              <a:noFill/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996992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0.33242</cdr:x>
      <cdr:y>0.56007</cdr:y>
    </cdr:from>
    <cdr:to>
      <cdr:x>0.53297</cdr:x>
      <cdr:y>0.6451</cdr:y>
    </cdr:to>
    <cdr:sp macro="" textlink="">
      <cdr:nvSpPr>
        <cdr:cNvPr id="2" name="Textfeld 1"/>
        <cdr:cNvSpPr txBox="1"/>
      </cdr:nvSpPr>
      <cdr:spPr>
        <a:xfrm xmlns:a="http://schemas.openxmlformats.org/drawingml/2006/main">
          <a:off x="1152525" y="1443037"/>
          <a:ext cx="695325" cy="2190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de-CH" sz="1200" b="0" i="0" smtClean="0">
              <a:latin typeface="Cambria Math"/>
            </a:rPr>
            <a:t>𝑎𝑔𝑒𝑛𝑡 𝑖</a:t>
          </a:r>
          <a:endParaRPr lang="de-CH" sz="1200" dirty="0"/>
        </a:p>
      </cdr:txBody>
    </cdr:sp>
  </cdr:relSizeAnchor>
  <cdr:relSizeAnchor xmlns:cdr="http://schemas.openxmlformats.org/drawingml/2006/chartDrawing">
    <cdr:from>
      <cdr:x>0.67857</cdr:x>
      <cdr:y>0.06469</cdr:y>
    </cdr:from>
    <cdr:to>
      <cdr:x>0.94231</cdr:x>
      <cdr:y>0.41959</cdr:y>
    </cdr:to>
    <cdr:sp macro="" textlink="">
      <cdr:nvSpPr>
        <cdr:cNvPr id="3" name="Textfeld 2"/>
        <cdr:cNvSpPr txBox="1"/>
      </cdr:nvSpPr>
      <cdr:spPr>
        <a:xfrm xmlns:a="http://schemas.openxmlformats.org/drawingml/2006/main">
          <a:off x="2352675" y="166687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de-CH" sz="1300" b="0" i="0" smtClean="0">
              <a:latin typeface="Cambria Math"/>
            </a:rPr>
            <a:t>𝑎𝑔𝑒𝑛𝑡 𝑗</a:t>
          </a:r>
          <a:endParaRPr lang="de-CH" sz="1300" dirty="0"/>
        </a:p>
      </cdr:txBody>
    </cdr:sp>
  </cdr:relSizeAnchor>
  <cdr:relSizeAnchor xmlns:cdr="http://schemas.openxmlformats.org/drawingml/2006/chartDrawing">
    <cdr:from>
      <cdr:x>0.32418</cdr:x>
      <cdr:y>0.18299</cdr:y>
    </cdr:from>
    <cdr:to>
      <cdr:x>0.78022</cdr:x>
      <cdr:y>0.59335</cdr:y>
    </cdr:to>
    <cdr:cxnSp macro="">
      <cdr:nvCxnSpPr>
        <cdr:cNvPr id="7" name="Gerade Verbindung mit Pfeil 6"/>
        <cdr:cNvCxnSpPr/>
      </cdr:nvCxnSpPr>
      <cdr:spPr>
        <a:xfrm xmlns:a="http://schemas.openxmlformats.org/drawingml/2006/main" flipV="1">
          <a:off x="1123964" y="471476"/>
          <a:ext cx="1581137" cy="1057297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ysClr val="windowText" lastClr="000000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0.52512</cdr:x>
      <cdr:y>0.30682</cdr:y>
    </cdr:from>
    <cdr:to>
      <cdr:x>0.78885</cdr:x>
      <cdr:y>0.66172</cdr:y>
    </cdr:to>
    <cdr:sp macro="" textlink="">
      <cdr:nvSpPr>
        <cdr:cNvPr id="4" name="Textfeld 3"/>
        <cdr:cNvSpPr txBox="1"/>
      </cdr:nvSpPr>
      <cdr:spPr>
        <a:xfrm xmlns:a="http://schemas.openxmlformats.org/drawingml/2006/main">
          <a:off x="1820636" y="790536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de-CH" sz="1500" b="0" i="0" smtClean="0">
              <a:latin typeface="Cambria Math"/>
            </a:rPr>
            <a:t>𝑟</a:t>
          </a:r>
          <a:r>
            <a:rPr lang="de-CH" sz="1500" b="0" i="0" baseline="-25000" smtClean="0">
              <a:latin typeface="Cambria Math"/>
            </a:rPr>
            <a:t>𝑖𝑗</a:t>
          </a:r>
          <a:endParaRPr lang="de-CH" sz="1500" baseline="-250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4E03-06C0-274C-B38C-8253A0D7711E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62CF-F4B5-A543-B632-CE932506C8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2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4E03-06C0-274C-B38C-8253A0D7711E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62CF-F4B5-A543-B632-CE932506C8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25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4E03-06C0-274C-B38C-8253A0D7711E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62CF-F4B5-A543-B632-CE932506C8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5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4E03-06C0-274C-B38C-8253A0D7711E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62CF-F4B5-A543-B632-CE932506C8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4E03-06C0-274C-B38C-8253A0D7711E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62CF-F4B5-A543-B632-CE932506C8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2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4E03-06C0-274C-B38C-8253A0D7711E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62CF-F4B5-A543-B632-CE932506C8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2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4E03-06C0-274C-B38C-8253A0D7711E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62CF-F4B5-A543-B632-CE932506C8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8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4E03-06C0-274C-B38C-8253A0D7711E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62CF-F4B5-A543-B632-CE932506C8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95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4E03-06C0-274C-B38C-8253A0D7711E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62CF-F4B5-A543-B632-CE932506C8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8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4E03-06C0-274C-B38C-8253A0D7711E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62CF-F4B5-A543-B632-CE932506C8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5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4E03-06C0-274C-B38C-8253A0D7711E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62CF-F4B5-A543-B632-CE932506C8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1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 smtClean="0"/>
          </a:p>
          <a:p>
            <a:pPr lvl="1"/>
            <a:r>
              <a:rPr lang="de-CH" dirty="0" smtClean="0"/>
              <a:t>Second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2"/>
            <a:r>
              <a:rPr lang="de-CH" dirty="0" smtClean="0"/>
              <a:t>Third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3"/>
            <a:r>
              <a:rPr lang="de-CH" dirty="0" err="1" smtClean="0"/>
              <a:t>Fourth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4"/>
            <a:r>
              <a:rPr lang="de-CH" dirty="0" err="1" smtClean="0"/>
              <a:t>Fifth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B4E03-06C0-274C-B38C-8253A0D7711E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262CF-F4B5-A543-B632-CE932506C8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Jonas\ETH\Modelling%20and%20Simulationg%20Social%20Systems%20with%20MATLAB\Project\presentation\Macintosh%20HD:Users:Jonas:ETH:Modelling%20and%20Simulationg%20Social%20Systems%20with%20MATLAB:Project:doc:word:report.docx!OLE_LINK8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Jonas\ETH\Modelling%20and%20Simulationg%20Social%20Systems%20with%20MATLAB\Project\presentation\Macintosh%20HD:Users:Jonas:ETH:Modelling%20and%20Simulationg%20Social%20Systems%20with%20MATLAB:Project:doc:word:report.docx!OLE_LINK8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Jonas\ETH\Modelling%20and%20Simulationg%20Social%20Systems%20with%20MATLAB\Project\presentation\Macintosh%20HD:Users:Jonas:ETH:Modelling%20and%20Simulationg%20Social%20Systems%20with%20MATLAB:Project:doc:word:report.docx!OLE_LINK9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png"/><Relationship Id="rId4" Type="http://schemas.openxmlformats.org/officeDocument/2006/relationships/image" Target="../media/image14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Jonas\ETH\Modelling%20and%20Simulationg%20Social%20Systems%20with%20MATLAB\Project\presentation\Macintosh%20HD:Users:Jonas:ETH:Modelling%20and%20Simulationg%20Social%20Systems%20with%20MATLAB:Project:doc:word:report.docx!OLE_LINK10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png"/><Relationship Id="rId4" Type="http://schemas.openxmlformats.org/officeDocument/2006/relationships/image" Target="../media/image16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Predator-Prey</a:t>
            </a:r>
            <a:br>
              <a:rPr lang="en-US" dirty="0" smtClean="0"/>
            </a:br>
            <a:r>
              <a:rPr lang="en-US" dirty="0" smtClean="0"/>
              <a:t>Swarming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Luca </a:t>
            </a:r>
            <a:r>
              <a:rPr lang="en-US" dirty="0" err="1" smtClean="0"/>
              <a:t>Tondelli</a:t>
            </a:r>
            <a:r>
              <a:rPr lang="en-US" dirty="0" smtClean="0"/>
              <a:t>, Jonas </a:t>
            </a:r>
            <a:r>
              <a:rPr lang="en-US" dirty="0" err="1" smtClean="0"/>
              <a:t>Purtschert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66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IP: Motion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err="1"/>
              <a:t>γ</a:t>
            </a:r>
            <a:r>
              <a:rPr lang="en-GB" i="1" dirty="0"/>
              <a:t> </a:t>
            </a:r>
            <a:r>
              <a:rPr lang="en-GB" dirty="0"/>
              <a:t>and</a:t>
            </a:r>
            <a:r>
              <a:rPr lang="en-GB" i="1" dirty="0"/>
              <a:t> α</a:t>
            </a:r>
            <a:r>
              <a:rPr lang="en-US" dirty="0"/>
              <a:t> </a:t>
            </a:r>
            <a:r>
              <a:rPr lang="en-US" dirty="0" smtClean="0"/>
              <a:t>have to be negative</a:t>
            </a:r>
          </a:p>
          <a:p>
            <a:r>
              <a:rPr lang="en-GB" i="1" dirty="0" err="1" smtClean="0"/>
              <a:t>γ</a:t>
            </a:r>
            <a:r>
              <a:rPr lang="en-GB" i="1" dirty="0" smtClean="0"/>
              <a:t> &gt; α</a:t>
            </a:r>
          </a:p>
          <a:p>
            <a:endParaRPr lang="en-US" dirty="0" smtClean="0"/>
          </a:p>
        </p:txBody>
      </p:sp>
      <p:pic>
        <p:nvPicPr>
          <p:cNvPr id="4" name="Picture 3" descr="Screen Shot 2014-05-14 at 10.15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896" y="3840046"/>
            <a:ext cx="4050884" cy="137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93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IP: Motion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 between </a:t>
            </a:r>
            <a:r>
              <a:rPr lang="en-GB" i="1" dirty="0" err="1"/>
              <a:t>γ</a:t>
            </a:r>
            <a:r>
              <a:rPr lang="en-GB" i="1" dirty="0"/>
              <a:t> </a:t>
            </a:r>
            <a:r>
              <a:rPr lang="en-GB" dirty="0" smtClean="0"/>
              <a:t>and</a:t>
            </a:r>
            <a:r>
              <a:rPr lang="en-GB" i="1" dirty="0" smtClean="0"/>
              <a:t> α? </a:t>
            </a:r>
            <a:r>
              <a:rPr lang="en-GB" i="1" dirty="0" smtClean="0">
                <a:solidFill>
                  <a:srgbClr val="FF0000"/>
                </a:solidFill>
              </a:rPr>
              <a:t>-&gt; 1</a:t>
            </a:r>
            <a:endParaRPr lang="en-GB" i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4" name="Picture 3" descr="AlphaGammaDistanceFinal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266" y="2323521"/>
            <a:ext cx="4750012" cy="356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97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IP: Motion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of</a:t>
            </a:r>
            <a:r>
              <a:rPr lang="en-GB" i="1" dirty="0" smtClean="0"/>
              <a:t> α? </a:t>
            </a:r>
            <a:r>
              <a:rPr lang="en-GB" i="1" dirty="0" smtClean="0">
                <a:solidFill>
                  <a:srgbClr val="FF0000"/>
                </a:solidFill>
              </a:rPr>
              <a:t>-&gt; -1</a:t>
            </a:r>
          </a:p>
          <a:p>
            <a:endParaRPr lang="en-GB" i="1" dirty="0"/>
          </a:p>
          <a:p>
            <a:endParaRPr lang="en-US" dirty="0"/>
          </a:p>
        </p:txBody>
      </p:sp>
      <p:pic>
        <p:nvPicPr>
          <p:cNvPr id="4" name="Picture 3" descr="AlphaGammaValueFinal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731" y="2357059"/>
            <a:ext cx="5231999" cy="39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8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IP: The Mass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acceleration</a:t>
            </a:r>
          </a:p>
          <a:p>
            <a:r>
              <a:rPr lang="en-US" dirty="0" smtClean="0"/>
              <a:t>Too big:</a:t>
            </a:r>
          </a:p>
          <a:p>
            <a:pPr lvl="1"/>
            <a:r>
              <a:rPr lang="en-US" dirty="0" smtClean="0"/>
              <a:t>Slow acceleration</a:t>
            </a:r>
          </a:p>
          <a:p>
            <a:pPr lvl="1"/>
            <a:r>
              <a:rPr lang="en-US" dirty="0" smtClean="0"/>
              <a:t>Fast stabilization</a:t>
            </a:r>
          </a:p>
          <a:p>
            <a:r>
              <a:rPr lang="en-US" dirty="0" smtClean="0"/>
              <a:t>Too small:</a:t>
            </a:r>
          </a:p>
          <a:p>
            <a:pPr lvl="1"/>
            <a:r>
              <a:rPr lang="en-US" dirty="0" smtClean="0"/>
              <a:t>Fast acceleration (jumping)</a:t>
            </a:r>
          </a:p>
          <a:p>
            <a:pPr lvl="1"/>
            <a:r>
              <a:rPr lang="en-US" dirty="0" smtClean="0"/>
              <a:t>No stabilization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0.1 ≤ m ≥ 1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088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IP: Friction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outbreaks / hold swarm together</a:t>
            </a:r>
          </a:p>
          <a:p>
            <a:r>
              <a:rPr lang="en-US" dirty="0" smtClean="0"/>
              <a:t>Too big:</a:t>
            </a:r>
          </a:p>
          <a:p>
            <a:pPr lvl="1"/>
            <a:r>
              <a:rPr lang="en-US" dirty="0" smtClean="0"/>
              <a:t>Slow movement</a:t>
            </a:r>
          </a:p>
          <a:p>
            <a:pPr lvl="1"/>
            <a:r>
              <a:rPr lang="en-US" dirty="0" smtClean="0"/>
              <a:t>Swarm always together</a:t>
            </a:r>
          </a:p>
          <a:p>
            <a:r>
              <a:rPr lang="en-US" dirty="0" smtClean="0"/>
              <a:t>Too small:</a:t>
            </a:r>
          </a:p>
          <a:p>
            <a:pPr lvl="1"/>
            <a:r>
              <a:rPr lang="en-US" dirty="0" smtClean="0"/>
              <a:t>Outbreaks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0.1 ≤ m ≥ 1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083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Simulation Results &amp; Discussion (SD)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Trivial </a:t>
            </a:r>
            <a:r>
              <a:rPr lang="en-US" dirty="0" smtClean="0"/>
              <a:t>case</a:t>
            </a:r>
            <a:endParaRPr lang="en-US" dirty="0" smtClean="0"/>
          </a:p>
          <a:p>
            <a:r>
              <a:rPr lang="en-US" dirty="0" smtClean="0"/>
              <a:t>Multiple </a:t>
            </a:r>
            <a:r>
              <a:rPr lang="en-US" dirty="0" smtClean="0"/>
              <a:t>Predator</a:t>
            </a:r>
            <a:endParaRPr lang="en-US" dirty="0"/>
          </a:p>
          <a:p>
            <a:r>
              <a:rPr lang="en-US" dirty="0" smtClean="0"/>
              <a:t>Hunting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2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SD: Trivial Case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Equation simplifies to: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Always equilibrium except friction removed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561987"/>
              </p:ext>
            </p:extLst>
          </p:nvPr>
        </p:nvGraphicFramePr>
        <p:xfrm>
          <a:off x="863600" y="2654300"/>
          <a:ext cx="11107738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3" imgW="5476320" imgH="347400" progId="Word.Document.12">
                  <p:link updateAutomatic="1"/>
                </p:oleObj>
              </mc:Choice>
              <mc:Fallback>
                <p:oleObj name="Document" r:id="rId3" imgW="5476320" imgH="347400" progId="Word.Document.12">
                  <p:link updateAutomatic="1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2654300"/>
                        <a:ext cx="11107738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051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SD: Trivial case </a:t>
            </a:r>
            <a:r>
              <a:rPr lang="en-GB" dirty="0"/>
              <a:t>e</a:t>
            </a:r>
            <a:r>
              <a:rPr lang="en-GB" dirty="0" smtClean="0"/>
              <a:t>quilibrium</a:t>
            </a:r>
            <a:endParaRPr lang="en-GB" dirty="0"/>
          </a:p>
        </p:txBody>
      </p:sp>
      <p:pic>
        <p:nvPicPr>
          <p:cNvPr id="2050" name="Picture 2" descr="D:\Luca-Data\Luca-Data\Studium\Gess\fotze\other\DataPoints &amp; Plots\equilibrium1.ep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1872343" y="5941497"/>
                <a:ext cx="5257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/>
                        </a:rPr>
                        <m:t>𝑚</m:t>
                      </m:r>
                      <m:r>
                        <a:rPr lang="de-CH" b="0" i="1" baseline="-25000" smtClean="0">
                          <a:latin typeface="Cambria Math"/>
                        </a:rPr>
                        <m:t>0</m:t>
                      </m:r>
                      <m:r>
                        <a:rPr lang="de-CH" b="0" i="1" smtClean="0">
                          <a:latin typeface="Cambria Math"/>
                        </a:rPr>
                        <m:t>=0.1, </m:t>
                      </m:r>
                      <m:r>
                        <a:rPr lang="de-CH" b="0" i="1" smtClean="0">
                          <a:latin typeface="Cambria Math"/>
                        </a:rPr>
                        <m:t>𝑏</m:t>
                      </m:r>
                      <m:r>
                        <a:rPr lang="de-CH" b="0" i="1" baseline="-25000" smtClean="0">
                          <a:latin typeface="Cambria Math"/>
                        </a:rPr>
                        <m:t>0</m:t>
                      </m:r>
                      <m:r>
                        <a:rPr lang="de-CH" b="0" i="1" smtClean="0">
                          <a:latin typeface="Cambria Math"/>
                        </a:rPr>
                        <m:t>=0.1, 8 </m:t>
                      </m:r>
                      <m:r>
                        <a:rPr lang="de-CH" b="0" i="1" smtClean="0">
                          <a:latin typeface="Cambria Math"/>
                        </a:rPr>
                        <m:t>𝑝𝑟𝑒𝑦𝑠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343" y="5941497"/>
                <a:ext cx="5257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51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SD: Multiple Predator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Three subcases to consider</a:t>
            </a:r>
          </a:p>
          <a:p>
            <a:pPr lvl="1"/>
            <a:r>
              <a:rPr lang="en-US" dirty="0" smtClean="0"/>
              <a:t>No interaction</a:t>
            </a:r>
          </a:p>
          <a:p>
            <a:pPr lvl="1"/>
            <a:r>
              <a:rPr lang="en-US" dirty="0" smtClean="0"/>
              <a:t>Attractive force</a:t>
            </a:r>
          </a:p>
          <a:p>
            <a:pPr lvl="1"/>
            <a:r>
              <a:rPr lang="en-US" dirty="0" smtClean="0"/>
              <a:t>Repulsive force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0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SD: No interaction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Used formula for preys: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For predators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105551"/>
              </p:ext>
            </p:extLst>
          </p:nvPr>
        </p:nvGraphicFramePr>
        <p:xfrm>
          <a:off x="767166" y="4932551"/>
          <a:ext cx="1110932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Document" r:id="rId3" imgW="5476320" imgH="347400" progId="Word.Document.12">
                  <p:link updateAutomatic="1"/>
                </p:oleObj>
              </mc:Choice>
              <mc:Fallback>
                <p:oleObj name="Document" r:id="rId3" imgW="5476320" imgH="347400" progId="Word.Document.12">
                  <p:link updateAutomatic="1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166" y="4932551"/>
                        <a:ext cx="11109325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Screen Shot 2014-05-14 at 10.30.4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66" y="2410638"/>
            <a:ext cx="7859871" cy="123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3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presentation</a:t>
            </a:r>
          </a:p>
          <a:p>
            <a:r>
              <a:rPr lang="en-US" dirty="0" smtClean="0"/>
              <a:t>Interpreting the parameters</a:t>
            </a:r>
          </a:p>
          <a:p>
            <a:r>
              <a:rPr lang="en-US" dirty="0" smtClean="0"/>
              <a:t>Simulation results</a:t>
            </a:r>
            <a:r>
              <a:rPr lang="en-US" dirty="0"/>
              <a:t> </a:t>
            </a:r>
            <a:r>
              <a:rPr lang="en-US" dirty="0" smtClean="0"/>
              <a:t>&amp; Discussion</a:t>
            </a:r>
          </a:p>
          <a:p>
            <a:r>
              <a:rPr lang="en-US" dirty="0" smtClean="0"/>
              <a:t>Summary &amp; Outlook</a:t>
            </a:r>
          </a:p>
        </p:txBody>
      </p:sp>
    </p:spTree>
    <p:extLst>
      <p:ext uri="{BB962C8B-B14F-4D97-AF65-F5344CB8AC3E}">
        <p14:creationId xmlns:p14="http://schemas.microsoft.com/office/powerpoint/2010/main" val="243035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SD: Results (no interaction)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In general the results are</a:t>
            </a:r>
          </a:p>
          <a:p>
            <a:r>
              <a:rPr lang="en-GB" sz="2500" dirty="0" smtClean="0"/>
              <a:t>Chaotic</a:t>
            </a:r>
          </a:p>
          <a:p>
            <a:r>
              <a:rPr lang="en-GB" sz="2500" dirty="0" smtClean="0"/>
              <a:t>Sometimes move along same trajectory but split normally after a while</a:t>
            </a:r>
          </a:p>
          <a:p>
            <a:r>
              <a:rPr lang="en-GB" sz="2500" dirty="0" smtClean="0"/>
              <a:t>Approx. same behaviour as attractive case (next)</a:t>
            </a:r>
          </a:p>
          <a:p>
            <a:pPr marL="0" indent="0">
              <a:buNone/>
            </a:pPr>
            <a:r>
              <a:rPr lang="en-GB" dirty="0" smtClean="0"/>
              <a:t>Remarkable results (which specific parameters)</a:t>
            </a:r>
          </a:p>
          <a:p>
            <a:r>
              <a:rPr lang="en-GB" sz="2500" dirty="0" smtClean="0"/>
              <a:t>First looks chaotic, but after a while predators circle in periodic way around swarm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Hunting technic?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11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SD: No interaction example video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//</a:t>
            </a:r>
            <a:r>
              <a:rPr lang="de-CH" dirty="0" err="1"/>
              <a:t>video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parameters</a:t>
            </a:r>
            <a:r>
              <a:rPr lang="de-CH" dirty="0"/>
              <a:t>?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1499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SD: Pred. with attractive force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Formula for preys: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Formula for predators:</a:t>
            </a:r>
            <a:endParaRPr lang="en-GB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9133065"/>
              </p:ext>
            </p:extLst>
          </p:nvPr>
        </p:nvGraphicFramePr>
        <p:xfrm>
          <a:off x="893763" y="4885599"/>
          <a:ext cx="11109325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Document" r:id="rId3" imgW="5476320" imgH="347400" progId="Word.Document.12">
                  <p:link updateAutomatic="1"/>
                </p:oleObj>
              </mc:Choice>
              <mc:Fallback>
                <p:oleObj name="Document" r:id="rId3" imgW="5476320" imgH="347400" progId="Word.Document.12">
                  <p:link updateAutomatic="1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63" y="4885599"/>
                        <a:ext cx="11109325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6" descr="Screen Shot 2014-05-14 at 10.30.4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63" y="2797050"/>
            <a:ext cx="7859871" cy="123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7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SD: Results (attractive force)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GB" dirty="0" smtClean="0"/>
                  <a:t>In general</a:t>
                </a:r>
              </a:p>
              <a:p>
                <a:r>
                  <a:rPr lang="en-GB" sz="2500" dirty="0" smtClean="0"/>
                  <a:t>Predators always in a certain distance of each other</a:t>
                </a:r>
              </a:p>
              <a:p>
                <a:r>
                  <a:rPr lang="en-GB" sz="2500" dirty="0" smtClean="0"/>
                  <a:t>Similar to case with no interaction</a:t>
                </a:r>
              </a:p>
              <a:p>
                <a:pPr marL="0" indent="0">
                  <a:buNone/>
                </a:pPr>
                <a:r>
                  <a:rPr lang="en-GB" dirty="0" smtClean="0"/>
                  <a:t>Specific results</a:t>
                </a:r>
              </a:p>
              <a:p>
                <a:pPr marL="0" indent="0">
                  <a:buNone/>
                </a:pPr>
                <a:r>
                  <a:rPr lang="en-GB" sz="2700" dirty="0" smtClean="0"/>
                  <a:t>1)  </a:t>
                </a:r>
                <a:r>
                  <a:rPr lang="en-GB" sz="2200" dirty="0" smtClean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2200" i="0">
                        <a:latin typeface="Cambria Math"/>
                      </a:rPr>
                      <m:t>b</m:t>
                    </m:r>
                    <m:r>
                      <m:rPr>
                        <m:sty m:val="p"/>
                      </m:rPr>
                      <a:rPr lang="de-CH" sz="2200" i="0" baseline="-25000">
                        <a:latin typeface="Cambria Math"/>
                      </a:rPr>
                      <m:t>x</m:t>
                    </m:r>
                    <m:r>
                      <a:rPr lang="de-CH" sz="2200" i="0">
                        <a:latin typeface="Cambria Math"/>
                      </a:rPr>
                      <m:t>=0.05, </m:t>
                    </m:r>
                    <m:r>
                      <m:rPr>
                        <m:sty m:val="p"/>
                      </m:rPr>
                      <a:rPr lang="de-CH" sz="2200" i="0">
                        <a:latin typeface="Cambria Math"/>
                      </a:rPr>
                      <m:t>mx</m:t>
                    </m:r>
                    <m:r>
                      <a:rPr lang="de-CH" sz="2200" i="0">
                        <a:latin typeface="Cambria Math"/>
                      </a:rPr>
                      <m:t>=1, </m:t>
                    </m:r>
                    <m:r>
                      <m:rPr>
                        <m:sty m:val="p"/>
                      </m:rPr>
                      <a:rPr lang="de-CH" sz="2200" i="0">
                        <a:latin typeface="Cambria Math"/>
                      </a:rPr>
                      <m:t>b</m:t>
                    </m:r>
                    <m:r>
                      <a:rPr lang="de-CH" sz="2200" i="0" baseline="-25000">
                        <a:latin typeface="Cambria Math"/>
                      </a:rPr>
                      <m:t>0</m:t>
                    </m:r>
                    <m:r>
                      <a:rPr lang="de-CH" sz="2200" i="0">
                        <a:latin typeface="Cambria Math"/>
                      </a:rPr>
                      <m:t>=0.5, </m:t>
                    </m:r>
                    <m:r>
                      <m:rPr>
                        <m:sty m:val="p"/>
                      </m:rPr>
                      <a:rPr lang="de-CH" sz="2200" i="0">
                        <a:latin typeface="Cambria Math"/>
                      </a:rPr>
                      <m:t>m</m:t>
                    </m:r>
                    <m:r>
                      <a:rPr lang="de-CH" sz="2200" i="0" baseline="-25000">
                        <a:latin typeface="Cambria Math"/>
                      </a:rPr>
                      <m:t>0</m:t>
                    </m:r>
                    <m:r>
                      <a:rPr lang="de-CH" sz="2200" i="0">
                        <a:latin typeface="Cambria Math"/>
                      </a:rPr>
                      <m:t>=0.5, #</m:t>
                    </m:r>
                    <m:r>
                      <m:rPr>
                        <m:sty m:val="p"/>
                      </m:rPr>
                      <a:rPr lang="de-CH" sz="2200" i="0">
                        <a:latin typeface="Cambria Math"/>
                      </a:rPr>
                      <m:t>pred</m:t>
                    </m:r>
                    <m:r>
                      <a:rPr lang="de-CH" sz="2200" i="0">
                        <a:latin typeface="Cambria Math"/>
                      </a:rPr>
                      <m:t>=2, #</m:t>
                    </m:r>
                    <m:r>
                      <m:rPr>
                        <m:sty m:val="p"/>
                      </m:rPr>
                      <a:rPr lang="de-CH" sz="2200" i="0">
                        <a:latin typeface="Cambria Math"/>
                      </a:rPr>
                      <m:t>prey</m:t>
                    </m:r>
                    <m:r>
                      <a:rPr lang="de-CH" sz="2200" i="0">
                        <a:latin typeface="Cambria Math"/>
                      </a:rPr>
                      <m:t>=7)</m:t>
                    </m:r>
                  </m:oMath>
                </a14:m>
                <a:endParaRPr lang="en-GB" sz="2200" dirty="0"/>
              </a:p>
              <a:p>
                <a:r>
                  <a:rPr lang="en-GB" sz="2500" dirty="0" smtClean="0"/>
                  <a:t>First seems as a random walk </a:t>
                </a:r>
                <a:endParaRPr lang="en-GB" sz="2500" dirty="0"/>
              </a:p>
              <a:p>
                <a:r>
                  <a:rPr lang="en-GB" sz="2500" dirty="0" smtClean="0"/>
                  <a:t>predators circulate around preys after a while</a:t>
                </a:r>
              </a:p>
              <a:p>
                <a:pPr marL="0" indent="0">
                  <a:buNone/>
                </a:pPr>
                <a:r>
                  <a:rPr lang="en-GB" sz="2500" dirty="0" smtClean="0"/>
                  <a:t>2)</a:t>
                </a:r>
                <a:r>
                  <a:rPr lang="en-GB" sz="2800" dirty="0"/>
                  <a:t> </a:t>
                </a:r>
                <a:r>
                  <a:rPr lang="en-GB" sz="2800" dirty="0" smtClean="0"/>
                  <a:t> </a:t>
                </a:r>
                <a:r>
                  <a:rPr lang="en-GB" sz="2200" dirty="0" smtClean="0"/>
                  <a:t>(</a:t>
                </a:r>
                <a14:m>
                  <m:oMath xmlns:m="http://schemas.openxmlformats.org/officeDocument/2006/math">
                    <m:r>
                      <a:rPr lang="de-CH" sz="2200" i="1">
                        <a:latin typeface="Cambria Math"/>
                      </a:rPr>
                      <m:t>𝑏</m:t>
                    </m:r>
                    <m:r>
                      <a:rPr lang="de-CH" sz="2200" i="1" baseline="-25000">
                        <a:latin typeface="Cambria Math"/>
                      </a:rPr>
                      <m:t>𝑥</m:t>
                    </m:r>
                    <m:r>
                      <a:rPr lang="de-CH" sz="2200" i="1">
                        <a:latin typeface="Cambria Math"/>
                      </a:rPr>
                      <m:t>=0.2 </m:t>
                    </m:r>
                    <m:r>
                      <a:rPr lang="de-CH" sz="2200" i="1">
                        <a:latin typeface="Cambria Math"/>
                      </a:rPr>
                      <m:t>𝑚𝑥</m:t>
                    </m:r>
                    <m:r>
                      <a:rPr lang="de-CH" sz="2200" i="1">
                        <a:latin typeface="Cambria Math"/>
                      </a:rPr>
                      <m:t>=0.2, </m:t>
                    </m:r>
                    <m:r>
                      <a:rPr lang="de-CH" sz="2200" i="1">
                        <a:latin typeface="Cambria Math"/>
                      </a:rPr>
                      <m:t>𝑏</m:t>
                    </m:r>
                    <m:r>
                      <a:rPr lang="de-CH" sz="2200" i="1" baseline="-25000">
                        <a:latin typeface="Cambria Math"/>
                      </a:rPr>
                      <m:t>0</m:t>
                    </m:r>
                    <m:r>
                      <a:rPr lang="de-CH" sz="2200" i="1">
                        <a:latin typeface="Cambria Math"/>
                      </a:rPr>
                      <m:t>=0.2, </m:t>
                    </m:r>
                    <m:r>
                      <a:rPr lang="de-CH" sz="2200" i="1">
                        <a:latin typeface="Cambria Math"/>
                      </a:rPr>
                      <m:t>𝑚</m:t>
                    </m:r>
                    <m:r>
                      <a:rPr lang="de-CH" sz="2200" i="1" baseline="-25000">
                        <a:latin typeface="Cambria Math"/>
                      </a:rPr>
                      <m:t>0</m:t>
                    </m:r>
                    <m:r>
                      <a:rPr lang="de-CH" sz="2200" i="1">
                        <a:latin typeface="Cambria Math"/>
                      </a:rPr>
                      <m:t>=0.1, #</m:t>
                    </m:r>
                    <m:r>
                      <a:rPr lang="de-CH" sz="2200" i="1">
                        <a:latin typeface="Cambria Math"/>
                      </a:rPr>
                      <m:t>𝑝𝑟𝑒𝑑</m:t>
                    </m:r>
                    <m:r>
                      <a:rPr lang="de-CH" sz="2200" i="1">
                        <a:latin typeface="Cambria Math"/>
                      </a:rPr>
                      <m:t>=2, #</m:t>
                    </m:r>
                    <m:r>
                      <a:rPr lang="de-CH" sz="2200" i="1">
                        <a:latin typeface="Cambria Math"/>
                      </a:rPr>
                      <m:t>𝑝𝑟𝑒𝑦</m:t>
                    </m:r>
                    <m:r>
                      <a:rPr lang="de-CH" sz="2200" i="1">
                        <a:latin typeface="Cambria Math"/>
                      </a:rPr>
                      <m:t>=7)</m:t>
                    </m:r>
                  </m:oMath>
                </a14:m>
                <a:endParaRPr lang="en-GB" sz="2200" dirty="0" smtClean="0"/>
              </a:p>
              <a:p>
                <a:r>
                  <a:rPr lang="en-GB" sz="2500" dirty="0" smtClean="0"/>
                  <a:t>Predators </a:t>
                </a:r>
                <a:r>
                  <a:rPr lang="en-GB" sz="2500" dirty="0"/>
                  <a:t>try to stay </a:t>
                </a:r>
                <a:r>
                  <a:rPr lang="en-GB" sz="2500" dirty="0" smtClean="0"/>
                  <a:t>together</a:t>
                </a:r>
              </a:p>
              <a:p>
                <a:r>
                  <a:rPr lang="en-GB" sz="2500" dirty="0" smtClean="0"/>
                  <a:t>After a while they chase alone</a:t>
                </a:r>
              </a:p>
              <a:p>
                <a:r>
                  <a:rPr lang="en-GB" sz="2500" dirty="0" smtClean="0"/>
                  <a:t>Split the </a:t>
                </a:r>
                <a:r>
                  <a:rPr lang="en-GB" sz="2500" dirty="0" smtClean="0"/>
                  <a:t>swarm</a:t>
                </a:r>
              </a:p>
              <a:p>
                <a:r>
                  <a:rPr lang="en-GB" sz="2500" dirty="0" smtClean="0">
                    <a:solidFill>
                      <a:srgbClr val="FF0000"/>
                    </a:solidFill>
                  </a:rPr>
                  <a:t>Hunting tactic?</a:t>
                </a:r>
                <a:endParaRPr lang="en-GB" sz="2500" dirty="0" smtClean="0">
                  <a:solidFill>
                    <a:srgbClr val="FF0000"/>
                  </a:solidFill>
                </a:endParaRPr>
              </a:p>
              <a:p>
                <a:endParaRPr lang="en-GB" sz="2500" dirty="0" smtClean="0"/>
              </a:p>
              <a:p>
                <a:endParaRPr lang="en-GB" sz="2200" dirty="0" smtClean="0"/>
              </a:p>
              <a:p>
                <a:endParaRPr lang="en-GB" dirty="0" smtClean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3504" b="-242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34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SD: A</a:t>
            </a:r>
            <a:r>
              <a:rPr lang="en-GB" dirty="0" smtClean="0"/>
              <a:t>ttractive force </a:t>
            </a:r>
            <a:r>
              <a:rPr lang="en-GB" dirty="0"/>
              <a:t>example video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//</a:t>
            </a:r>
            <a:r>
              <a:rPr lang="de-CH" dirty="0" err="1"/>
              <a:t>video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parameters</a:t>
            </a:r>
            <a:r>
              <a:rPr lang="de-CH" dirty="0"/>
              <a:t>?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5863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SD: Pred. with repulsive force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Formula for preys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Formula for predators</a:t>
            </a:r>
            <a:endParaRPr lang="en-GB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926706"/>
              </p:ext>
            </p:extLst>
          </p:nvPr>
        </p:nvGraphicFramePr>
        <p:xfrm>
          <a:off x="893763" y="5006975"/>
          <a:ext cx="111093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Document" r:id="rId3" imgW="5476320" imgH="347400" progId="Word.Document.12">
                  <p:link updateAutomatic="1"/>
                </p:oleObj>
              </mc:Choice>
              <mc:Fallback>
                <p:oleObj name="Document" r:id="rId3" imgW="5476320" imgH="347400" progId="Word.Document.12">
                  <p:link updateAutomatic="1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63" y="5006975"/>
                        <a:ext cx="1110932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6" descr="Screen Shot 2014-05-14 at 10.30.4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29" y="2797050"/>
            <a:ext cx="7859871" cy="123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1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SD: Results (repulsive force)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GB" sz="2500" dirty="0" smtClean="0"/>
              </a:p>
              <a:p>
                <a:pPr marL="0" indent="0">
                  <a:buNone/>
                </a:pPr>
                <a:r>
                  <a:rPr lang="en-GB" sz="3500" dirty="0" smtClean="0"/>
                  <a:t>Example</a:t>
                </a:r>
                <a:endParaRPr lang="en-GB" sz="3500" dirty="0"/>
              </a:p>
              <a:p>
                <a:r>
                  <a:rPr lang="en-GB" sz="2000" dirty="0" smtClean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2000">
                        <a:latin typeface="Cambria Math"/>
                      </a:rPr>
                      <m:t>b</m:t>
                    </m:r>
                    <m:r>
                      <m:rPr>
                        <m:sty m:val="p"/>
                      </m:rPr>
                      <a:rPr lang="de-CH" sz="2000" baseline="-25000">
                        <a:latin typeface="Cambria Math"/>
                      </a:rPr>
                      <m:t>x</m:t>
                    </m:r>
                    <m:r>
                      <a:rPr lang="de-CH" sz="2000">
                        <a:latin typeface="Cambria Math"/>
                      </a:rPr>
                      <m:t>,=0.2,  </m:t>
                    </m:r>
                    <m:r>
                      <m:rPr>
                        <m:sty m:val="p"/>
                      </m:rPr>
                      <a:rPr lang="de-CH" sz="2000">
                        <a:latin typeface="Cambria Math"/>
                      </a:rPr>
                      <m:t>mx</m:t>
                    </m:r>
                    <m:r>
                      <a:rPr lang="de-CH" sz="2000">
                        <a:latin typeface="Cambria Math"/>
                      </a:rPr>
                      <m:t>=0.3, </m:t>
                    </m:r>
                    <m:r>
                      <m:rPr>
                        <m:sty m:val="p"/>
                      </m:rPr>
                      <a:rPr lang="de-CH" sz="2000">
                        <a:latin typeface="Cambria Math"/>
                      </a:rPr>
                      <m:t>b</m:t>
                    </m:r>
                    <m:r>
                      <a:rPr lang="de-CH" sz="2000" baseline="-25000">
                        <a:latin typeface="Cambria Math"/>
                      </a:rPr>
                      <m:t>0</m:t>
                    </m:r>
                    <m:r>
                      <a:rPr lang="de-CH" sz="2000">
                        <a:latin typeface="Cambria Math"/>
                      </a:rPr>
                      <m:t>=0.2, </m:t>
                    </m:r>
                    <m:r>
                      <m:rPr>
                        <m:sty m:val="p"/>
                      </m:rPr>
                      <a:rPr lang="de-CH" sz="2000">
                        <a:latin typeface="Cambria Math"/>
                      </a:rPr>
                      <m:t>m</m:t>
                    </m:r>
                    <m:r>
                      <a:rPr lang="de-CH" sz="2000" baseline="-25000">
                        <a:latin typeface="Cambria Math"/>
                      </a:rPr>
                      <m:t>0</m:t>
                    </m:r>
                    <m:r>
                      <a:rPr lang="de-CH" sz="2000">
                        <a:latin typeface="Cambria Math"/>
                      </a:rPr>
                      <m:t>=0.1, #</m:t>
                    </m:r>
                    <m:r>
                      <m:rPr>
                        <m:sty m:val="p"/>
                      </m:rPr>
                      <a:rPr lang="de-CH" sz="2000">
                        <a:latin typeface="Cambria Math"/>
                      </a:rPr>
                      <m:t>pred</m:t>
                    </m:r>
                    <m:r>
                      <a:rPr lang="de-CH" sz="2000">
                        <a:latin typeface="Cambria Math"/>
                      </a:rPr>
                      <m:t>=2, #</m:t>
                    </m:r>
                    <m:r>
                      <m:rPr>
                        <m:sty m:val="p"/>
                      </m:rPr>
                      <a:rPr lang="de-CH" sz="2000">
                        <a:latin typeface="Cambria Math"/>
                      </a:rPr>
                      <m:t>prey</m:t>
                    </m:r>
                    <m:r>
                      <a:rPr lang="de-CH" sz="2000">
                        <a:latin typeface="Cambria Math"/>
                      </a:rPr>
                      <m:t>=7)</m:t>
                    </m:r>
                  </m:oMath>
                </a14:m>
                <a:endParaRPr lang="en-GB" sz="2000" dirty="0"/>
              </a:p>
              <a:p>
                <a:r>
                  <a:rPr lang="en-GB" sz="3000" dirty="0"/>
                  <a:t>S</a:t>
                </a:r>
                <a:r>
                  <a:rPr lang="en-GB" sz="3000" dirty="0" smtClean="0"/>
                  <a:t>warm attacked from different sides</a:t>
                </a:r>
                <a:endParaRPr lang="en-GB" sz="3000" dirty="0"/>
              </a:p>
              <a:p>
                <a:r>
                  <a:rPr lang="en-GB" sz="3000" dirty="0" smtClean="0"/>
                  <a:t>Predators surround the swarm</a:t>
                </a:r>
              </a:p>
              <a:p>
                <a:r>
                  <a:rPr lang="en-GB" sz="3000" dirty="0" smtClean="0"/>
                  <a:t>Predators rush through the swarm</a:t>
                </a:r>
              </a:p>
              <a:p>
                <a:r>
                  <a:rPr lang="en-GB" sz="3000" dirty="0" smtClean="0"/>
                  <a:t>Swarm get split – fast stabilisation</a:t>
                </a:r>
              </a:p>
              <a:p>
                <a:r>
                  <a:rPr lang="en-GB" dirty="0" smtClean="0">
                    <a:solidFill>
                      <a:srgbClr val="FF0000"/>
                    </a:solidFill>
                  </a:rPr>
                  <a:t>Hunting tactic</a:t>
                </a:r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14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647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SD: Attractive force example video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//</a:t>
            </a:r>
            <a:r>
              <a:rPr lang="de-CH" dirty="0" err="1" smtClean="0"/>
              <a:t>video</a:t>
            </a:r>
            <a:r>
              <a:rPr lang="de-CH" dirty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which</a:t>
            </a:r>
            <a:r>
              <a:rPr lang="de-CH" dirty="0" smtClean="0"/>
              <a:t> </a:t>
            </a:r>
            <a:r>
              <a:rPr lang="de-CH" dirty="0" err="1" smtClean="0"/>
              <a:t>parameters</a:t>
            </a:r>
            <a:r>
              <a:rPr lang="de-CH" dirty="0" smtClean="0"/>
              <a:t>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2302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SD: Videos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Chaotic Video</a:t>
            </a:r>
          </a:p>
          <a:p>
            <a:r>
              <a:rPr lang="en-US" dirty="0" smtClean="0"/>
              <a:t>Circling Video</a:t>
            </a:r>
          </a:p>
          <a:p>
            <a:r>
              <a:rPr lang="en-US" dirty="0" smtClean="0"/>
              <a:t>Separation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 of the results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Realistic / unrealistic results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196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Base Model (BM)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Vladimir </a:t>
            </a:r>
            <a:r>
              <a:rPr lang="en-US" dirty="0" err="1" smtClean="0"/>
              <a:t>Zhdakin</a:t>
            </a:r>
            <a:r>
              <a:rPr lang="en-US" dirty="0" smtClean="0"/>
              <a:t>, J. C. </a:t>
            </a:r>
            <a:r>
              <a:rPr lang="en-US" dirty="0" err="1" smtClean="0"/>
              <a:t>Sprott</a:t>
            </a:r>
            <a:endParaRPr lang="en-US" dirty="0" smtClean="0"/>
          </a:p>
          <a:p>
            <a:r>
              <a:rPr lang="en-US" dirty="0" smtClean="0"/>
              <a:t>2 agents: predator, prey</a:t>
            </a:r>
          </a:p>
          <a:p>
            <a:r>
              <a:rPr lang="en-US" dirty="0" smtClean="0"/>
              <a:t>2 dimensional</a:t>
            </a:r>
          </a:p>
          <a:p>
            <a:r>
              <a:rPr lang="en-US" dirty="0" smtClean="0"/>
              <a:t>No environment interaction except friction</a:t>
            </a:r>
          </a:p>
          <a:p>
            <a:r>
              <a:rPr lang="en-US" dirty="0" smtClean="0"/>
              <a:t>#preys &gt; #predators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95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&amp; Outlook (SO)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Advantages of the model</a:t>
            </a:r>
          </a:p>
          <a:p>
            <a:r>
              <a:rPr lang="en-US" dirty="0" smtClean="0"/>
              <a:t>Simplicity</a:t>
            </a:r>
          </a:p>
          <a:p>
            <a:r>
              <a:rPr lang="en-US" dirty="0" smtClean="0"/>
              <a:t>Reproduce basic behavior of swarming</a:t>
            </a:r>
          </a:p>
          <a:p>
            <a:r>
              <a:rPr lang="en-US" dirty="0" smtClean="0"/>
              <a:t>Group / autonomous behavior</a:t>
            </a:r>
          </a:p>
          <a:p>
            <a:pPr marL="0" indent="0">
              <a:buNone/>
            </a:pPr>
            <a:r>
              <a:rPr lang="en-US" dirty="0" smtClean="0"/>
              <a:t>Disadvantages of the model</a:t>
            </a:r>
          </a:p>
          <a:p>
            <a:r>
              <a:rPr lang="en-US" dirty="0" smtClean="0"/>
              <a:t>Too simple for a accurate / specific swarming behavior</a:t>
            </a:r>
          </a:p>
          <a:p>
            <a:r>
              <a:rPr lang="en-US" dirty="0" smtClean="0"/>
              <a:t>Ignore important parameters / constraints</a:t>
            </a:r>
          </a:p>
        </p:txBody>
      </p:sp>
    </p:spTree>
    <p:extLst>
      <p:ext uri="{BB962C8B-B14F-4D97-AF65-F5344CB8AC3E}">
        <p14:creationId xmlns:p14="http://schemas.microsoft.com/office/powerpoint/2010/main" val="227414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could be improved?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Add more parameters (e.g. randomness)</a:t>
            </a:r>
          </a:p>
          <a:p>
            <a:r>
              <a:rPr lang="en-GB" dirty="0" smtClean="0"/>
              <a:t>Add food for preys</a:t>
            </a:r>
          </a:p>
          <a:p>
            <a:r>
              <a:rPr lang="en-GB" dirty="0" smtClean="0"/>
              <a:t>Angle of vision</a:t>
            </a:r>
          </a:p>
          <a:p>
            <a:r>
              <a:rPr lang="en-GB" dirty="0" smtClean="0"/>
              <a:t>Current / wind</a:t>
            </a:r>
          </a:p>
          <a:p>
            <a:r>
              <a:rPr lang="en-GB" dirty="0" smtClean="0"/>
              <a:t>Specific hunt tactic</a:t>
            </a:r>
          </a:p>
          <a:p>
            <a:r>
              <a:rPr lang="en-GB" dirty="0" smtClean="0"/>
              <a:t>Penis </a:t>
            </a:r>
            <a:r>
              <a:rPr lang="en-GB" dirty="0" err="1" smtClean="0"/>
              <a:t>schrieb</a:t>
            </a:r>
            <a:r>
              <a:rPr lang="en-GB" dirty="0" smtClean="0"/>
              <a:t> no </a:t>
            </a:r>
            <a:r>
              <a:rPr lang="en-GB" dirty="0" err="1" smtClean="0"/>
              <a:t>eine</a:t>
            </a:r>
            <a:r>
              <a:rPr lang="en-GB" dirty="0" smtClean="0"/>
              <a:t> do </a:t>
            </a:r>
            <a:r>
              <a:rPr lang="en-GB" dirty="0" err="1" smtClean="0"/>
              <a:t>ahne</a:t>
            </a:r>
            <a:r>
              <a:rPr lang="en-GB" dirty="0" smtClean="0"/>
              <a:t>!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24042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Practical use and last words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Described model good approximation for its </a:t>
            </a:r>
            <a:r>
              <a:rPr lang="en-GB" dirty="0" smtClean="0"/>
              <a:t>simplicity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Optimality of the swarm </a:t>
            </a:r>
            <a:r>
              <a:rPr lang="en-GB" dirty="0" err="1" smtClean="0">
                <a:solidFill>
                  <a:srgbClr val="FF0000"/>
                </a:solidFill>
              </a:rPr>
              <a:t>behavior</a:t>
            </a:r>
            <a:r>
              <a:rPr lang="en-GB" smtClean="0">
                <a:solidFill>
                  <a:srgbClr val="FF0000"/>
                </a:solidFill>
              </a:rPr>
              <a:t>?</a:t>
            </a: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Such models can be used in technical applications (e.g. unmanned vehicles, robots etc.)</a:t>
            </a:r>
          </a:p>
          <a:p>
            <a:r>
              <a:rPr lang="en-GB" dirty="0" smtClean="0"/>
              <a:t>Model of this paper clearly to simple – but gives a good flavour how this can be achieved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783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sz="5500" dirty="0" smtClean="0"/>
              <a:t>Thanks for your attention!</a:t>
            </a:r>
            <a:endParaRPr lang="en-GB" sz="5500" dirty="0"/>
          </a:p>
        </p:txBody>
      </p:sp>
    </p:spTree>
    <p:extLst>
      <p:ext uri="{BB962C8B-B14F-4D97-AF65-F5344CB8AC3E}">
        <p14:creationId xmlns:p14="http://schemas.microsoft.com/office/powerpoint/2010/main" val="218463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BM: Prey to Prey Forces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Radial</a:t>
                </a:r>
              </a:p>
              <a:p>
                <a:r>
                  <a:rPr lang="en-US" dirty="0" smtClean="0"/>
                  <a:t>Power laws</a:t>
                </a:r>
              </a:p>
              <a:p>
                <a:r>
                  <a:rPr lang="en-US" dirty="0" smtClean="0"/>
                  <a:t>Long-range (attractive)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Short-range (repulsive)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Screen Shot 2014-05-13 at 22.45.2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265" y="3369204"/>
            <a:ext cx="3784930" cy="803749"/>
          </a:xfrm>
          <a:prstGeom prst="rect">
            <a:avLst/>
          </a:prstGeom>
        </p:spPr>
      </p:pic>
      <p:pic>
        <p:nvPicPr>
          <p:cNvPr id="5" name="Picture 4" descr="Screen Shot 2014-05-13 at 22.46.5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684" y="4662339"/>
            <a:ext cx="3784930" cy="667047"/>
          </a:xfrm>
          <a:prstGeom prst="rect">
            <a:avLst/>
          </a:prstGeom>
        </p:spPr>
      </p:pic>
      <p:graphicFrame>
        <p:nvGraphicFramePr>
          <p:cNvPr id="13" name="Diagramm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0653773"/>
              </p:ext>
            </p:extLst>
          </p:nvPr>
        </p:nvGraphicFramePr>
        <p:xfrm>
          <a:off x="5494564" y="1381239"/>
          <a:ext cx="3467100" cy="2576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57355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BM: Predator to Predator Forces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Same as preys (swarming)</a:t>
            </a:r>
          </a:p>
          <a:p>
            <a:pPr marL="914400" lvl="1" indent="-514350">
              <a:buFont typeface="Arial"/>
              <a:buChar char="•"/>
            </a:pPr>
            <a:r>
              <a:rPr lang="en-US" dirty="0" smtClean="0"/>
              <a:t>Long-range attractive</a:t>
            </a:r>
          </a:p>
          <a:p>
            <a:pPr marL="914400" lvl="1" indent="-514350">
              <a:buFont typeface="Arial"/>
              <a:buChar char="•"/>
            </a:pPr>
            <a:r>
              <a:rPr lang="en-US" dirty="0" smtClean="0"/>
              <a:t>Short-range repulsive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Only repulsive (spreading)</a:t>
            </a:r>
          </a:p>
          <a:p>
            <a:pPr marL="914400" lvl="1" indent="-514350">
              <a:buFont typeface="Arial"/>
              <a:buChar char="•"/>
            </a:pPr>
            <a:r>
              <a:rPr lang="en-US" dirty="0" smtClean="0"/>
              <a:t>Long-range repulsive</a:t>
            </a:r>
          </a:p>
          <a:p>
            <a:pPr marL="914400" lvl="1" indent="-514350">
              <a:buFont typeface="Arial"/>
              <a:buChar char="•"/>
            </a:pPr>
            <a:r>
              <a:rPr lang="en-US" dirty="0" smtClean="0"/>
              <a:t>Short-range repulsive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 force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29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BM: Prey to Predator Forces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long-range repulsive / attractive</a:t>
            </a:r>
          </a:p>
          <a:p>
            <a:endParaRPr lang="en-US" dirty="0" smtClean="0"/>
          </a:p>
        </p:txBody>
      </p:sp>
      <p:pic>
        <p:nvPicPr>
          <p:cNvPr id="4" name="Picture 3" descr="Screen Shot 2014-05-13 at 22.45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404" y="2346894"/>
            <a:ext cx="3784930" cy="80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4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BM: Friction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prey and predator</a:t>
            </a:r>
          </a:p>
          <a:p>
            <a:r>
              <a:rPr lang="en-US" dirty="0" smtClean="0"/>
              <a:t>The only environment force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4-05-14 at 10.11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199" y="3161006"/>
            <a:ext cx="2308804" cy="74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34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BM: Resulting Forces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Prey: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Predator:</a:t>
            </a:r>
            <a:endParaRPr lang="en-US" dirty="0"/>
          </a:p>
        </p:txBody>
      </p:sp>
      <p:pic>
        <p:nvPicPr>
          <p:cNvPr id="7" name="Picture 6" descr="Screen Shot 2014-05-14 at 10.30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42" y="2178163"/>
            <a:ext cx="7859871" cy="1237775"/>
          </a:xfrm>
          <a:prstGeom prst="rect">
            <a:avLst/>
          </a:prstGeom>
        </p:spPr>
      </p:pic>
      <p:pic>
        <p:nvPicPr>
          <p:cNvPr id="8" name="Picture 7" descr="Screen Shot 2014-05-14 at 10.33.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42" y="3882114"/>
            <a:ext cx="4894159" cy="1060159"/>
          </a:xfrm>
          <a:prstGeom prst="rect">
            <a:avLst/>
          </a:prstGeom>
        </p:spPr>
      </p:pic>
      <p:pic>
        <p:nvPicPr>
          <p:cNvPr id="9" name="Picture 8" descr="Screen Shot 2014-05-14 at 10.35.3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4964400"/>
            <a:ext cx="8304962" cy="102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5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Interpretation of the Parameters (IP)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Motion parameters </a:t>
            </a:r>
            <a:r>
              <a:rPr lang="en-GB" i="1" dirty="0" err="1" smtClean="0"/>
              <a:t>γ</a:t>
            </a:r>
            <a:r>
              <a:rPr lang="en-GB" i="1" dirty="0" smtClean="0"/>
              <a:t> </a:t>
            </a:r>
            <a:r>
              <a:rPr lang="en-GB" dirty="0" smtClean="0"/>
              <a:t>and</a:t>
            </a:r>
            <a:r>
              <a:rPr lang="en-GB" i="1" dirty="0" smtClean="0"/>
              <a:t> α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mass </a:t>
            </a:r>
            <a:r>
              <a:rPr lang="en-US" i="1" dirty="0" smtClean="0"/>
              <a:t>m</a:t>
            </a:r>
            <a:endParaRPr lang="en-US" dirty="0" smtClean="0"/>
          </a:p>
          <a:p>
            <a:r>
              <a:rPr lang="en-US" dirty="0" smtClean="0"/>
              <a:t>The friction </a:t>
            </a:r>
            <a:r>
              <a:rPr lang="en-US" i="1" dirty="0" smtClean="0"/>
              <a:t>b</a:t>
            </a:r>
          </a:p>
          <a:p>
            <a:endParaRPr lang="en-US" i="1" dirty="0"/>
          </a:p>
        </p:txBody>
      </p:sp>
      <p:pic>
        <p:nvPicPr>
          <p:cNvPr id="9" name="Picture 8" descr="Screen Shot 2014-05-14 at 10.15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500" y="3934383"/>
            <a:ext cx="4050884" cy="137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21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720</Words>
  <Application>Microsoft Office PowerPoint</Application>
  <PresentationFormat>Bildschirmpräsentation (4:3)</PresentationFormat>
  <Paragraphs>178</Paragraphs>
  <Slides>33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Verknüpfungen</vt:lpstr>
      </vt:variant>
      <vt:variant>
        <vt:i4>4</vt:i4>
      </vt:variant>
      <vt:variant>
        <vt:lpstr>Folientitel</vt:lpstr>
      </vt:variant>
      <vt:variant>
        <vt:i4>33</vt:i4>
      </vt:variant>
    </vt:vector>
  </HeadingPairs>
  <TitlesOfParts>
    <vt:vector size="38" baseType="lpstr">
      <vt:lpstr>Office Theme</vt:lpstr>
      <vt:lpstr>\\localhost\Users\Jonas\ETH\Modelling and Simulationg Social Systems with MATLAB\Project\presentation\Macintosh HD:Users:Jonas:ETH:Modelling and Simulationg Social Systems with MATLAB:Project:doc:word:report.docx!OLE_LINK8</vt:lpstr>
      <vt:lpstr>\\localhost\Users\Jonas\ETH\Modelling and Simulationg Social Systems with MATLAB\Project\presentation\Macintosh HD:Users:Jonas:ETH:Modelling and Simulationg Social Systems with MATLAB:Project:doc:word:report.docx!OLE_LINK9</vt:lpstr>
      <vt:lpstr>\\localhost\Users\Jonas\ETH\Modelling and Simulationg Social Systems with MATLAB\Project\presentation\Macintosh HD:Users:Jonas:ETH:Modelling and Simulationg Social Systems with MATLAB:Project:doc:word:report.docx!OLE_LINK10</vt:lpstr>
      <vt:lpstr>\\localhost\Users\Jonas\ETH\Modelling and Simulationg Social Systems with MATLAB\Project\presentation\Macintosh HD:Users:Jonas:ETH:Modelling and Simulationg Social Systems with MATLAB:Project:doc:word:report.docx!OLE_LINK8</vt:lpstr>
      <vt:lpstr>Predator-Prey Swarming Model</vt:lpstr>
      <vt:lpstr>Overview</vt:lpstr>
      <vt:lpstr>The Base Model (BM)</vt:lpstr>
      <vt:lpstr>BM: Prey to Prey Forces</vt:lpstr>
      <vt:lpstr>BM: Predator to Predator Forces</vt:lpstr>
      <vt:lpstr>BM: Prey to Predator Forces</vt:lpstr>
      <vt:lpstr>BM: Friction</vt:lpstr>
      <vt:lpstr>BM: Resulting Forces</vt:lpstr>
      <vt:lpstr>Interpretation of the Parameters (IP)</vt:lpstr>
      <vt:lpstr>IP: Motion Parameters</vt:lpstr>
      <vt:lpstr>IP: Motion Parameters</vt:lpstr>
      <vt:lpstr>IP: Motion Parameters</vt:lpstr>
      <vt:lpstr>IP: The Mass</vt:lpstr>
      <vt:lpstr>IP: Friction</vt:lpstr>
      <vt:lpstr>Simulation Results &amp; Discussion (SD)</vt:lpstr>
      <vt:lpstr>SD: Trivial Case</vt:lpstr>
      <vt:lpstr>SD: Trivial case equilibrium</vt:lpstr>
      <vt:lpstr>SD: Multiple Predator</vt:lpstr>
      <vt:lpstr>SD: No interaction</vt:lpstr>
      <vt:lpstr>SD: Results (no interaction)</vt:lpstr>
      <vt:lpstr>SD: No interaction example video</vt:lpstr>
      <vt:lpstr>SD: Pred. with attractive force</vt:lpstr>
      <vt:lpstr>SD: Results (attractive force)</vt:lpstr>
      <vt:lpstr>SD: Attractive force example video</vt:lpstr>
      <vt:lpstr>SD: Pred. with repulsive force</vt:lpstr>
      <vt:lpstr>SD: Results (repulsive force)</vt:lpstr>
      <vt:lpstr>SD: Attractive force example video</vt:lpstr>
      <vt:lpstr>SD: Videos</vt:lpstr>
      <vt:lpstr>Discussion of the results</vt:lpstr>
      <vt:lpstr>Summary &amp; Outlook (SO)</vt:lpstr>
      <vt:lpstr>What could be improved?</vt:lpstr>
      <vt:lpstr>Practical use and last words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Predator-Prey Swarming Model</dc:title>
  <dc:creator>Jonas Purtschert</dc:creator>
  <cp:lastModifiedBy>Tondelli</cp:lastModifiedBy>
  <cp:revision>64</cp:revision>
  <dcterms:created xsi:type="dcterms:W3CDTF">2014-04-30T11:03:40Z</dcterms:created>
  <dcterms:modified xsi:type="dcterms:W3CDTF">2014-05-14T20:44:00Z</dcterms:modified>
</cp:coreProperties>
</file>