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59" r:id="rId5"/>
    <p:sldId id="274" r:id="rId6"/>
    <p:sldId id="273" r:id="rId7"/>
    <p:sldId id="271" r:id="rId8"/>
    <p:sldId id="272" r:id="rId9"/>
    <p:sldId id="275" r:id="rId1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662" autoAdjust="0"/>
  </p:normalViewPr>
  <p:slideViewPr>
    <p:cSldViewPr>
      <p:cViewPr varScale="1">
        <p:scale>
          <a:sx n="69" d="100"/>
          <a:sy n="69" d="100"/>
        </p:scale>
        <p:origin x="1326" y="66"/>
      </p:cViewPr>
      <p:guideLst>
        <p:guide orient="horz" pos="61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ADB241E8-6983-4B49-8D54-0A705DE32CC0}" type="datetimeFigureOut">
              <a:rPr lang="pt-BR" smtClean="0"/>
              <a:pPr/>
              <a:t>14/05/2018</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7AD02B97-866B-4CCB-862A-8CF7605047F9}"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ADB241E8-6983-4B49-8D54-0A705DE32CC0}" type="datetimeFigureOut">
              <a:rPr lang="pt-BR" smtClean="0"/>
              <a:pPr/>
              <a:t>14/05/2018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AD02B97-866B-4CCB-862A-8CF7605047F9}"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ADB241E8-6983-4B49-8D54-0A705DE32CC0}" type="datetimeFigureOut">
              <a:rPr lang="pt-BR" smtClean="0"/>
              <a:pPr/>
              <a:t>14/05/2018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AD02B97-866B-4CCB-862A-8CF7605047F9}"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ADB241E8-6983-4B49-8D54-0A705DE32CC0}" type="datetimeFigureOut">
              <a:rPr lang="pt-BR" smtClean="0"/>
              <a:pPr/>
              <a:t>14/05/2018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AD02B97-866B-4CCB-862A-8CF7605047F9}" type="slidenum">
              <a:rPr lang="pt-BR" smtClean="0"/>
              <a:pPr/>
              <a:t>‹nº›</a:t>
            </a:fld>
            <a:endParaRPr lang="pt-BR"/>
          </a:p>
        </p:txBody>
      </p:sp>
      <p:sp>
        <p:nvSpPr>
          <p:cNvPr id="7" name="Título 6"/>
          <p:cNvSpPr>
            <a:spLocks noGrp="1"/>
          </p:cNvSpPr>
          <p:nvPr>
            <p:ph type="title"/>
          </p:nvPr>
        </p:nvSpPr>
        <p:spPr/>
        <p:txBody>
          <a:bodyPr rtlCol="0"/>
          <a:lstStyle/>
          <a:p>
            <a:r>
              <a:rPr kumimoji="0" lang="pt-BR"/>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ADB241E8-6983-4B49-8D54-0A705DE32CC0}" type="datetimeFigureOut">
              <a:rPr lang="pt-BR" smtClean="0"/>
              <a:pPr/>
              <a:t>14/05/2018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AD02B97-866B-4CCB-862A-8CF7605047F9}" type="slidenum">
              <a:rPr lang="pt-BR" smtClean="0"/>
              <a:pPr/>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ADB241E8-6983-4B49-8D54-0A705DE32CC0}" type="datetimeFigureOut">
              <a:rPr lang="pt-BR" smtClean="0"/>
              <a:pPr/>
              <a:t>14/05/2018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AD02B97-866B-4CCB-862A-8CF7605047F9}" type="slidenum">
              <a:rPr lang="pt-BR" smtClean="0"/>
              <a:pPr/>
              <a:t>‹nº›</a:t>
            </a:fld>
            <a:endParaRPr lang="pt-BR"/>
          </a:p>
        </p:txBody>
      </p:sp>
      <p:sp>
        <p:nvSpPr>
          <p:cNvPr id="8" name="Título 7"/>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ADB241E8-6983-4B49-8D54-0A705DE32CC0}" type="datetimeFigureOut">
              <a:rPr lang="pt-BR" smtClean="0"/>
              <a:pPr/>
              <a:t>14/05/2018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AD02B97-866B-4CCB-862A-8CF7605047F9}"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ADB241E8-6983-4B49-8D54-0A705DE32CC0}" type="datetimeFigureOut">
              <a:rPr lang="pt-BR" smtClean="0"/>
              <a:pPr/>
              <a:t>14/05/2018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AD02B97-866B-4CCB-862A-8CF7605047F9}" type="slidenum">
              <a:rPr lang="pt-BR" smtClean="0"/>
              <a:pPr/>
              <a:t>‹nº›</a:t>
            </a:fld>
            <a:endParaRPr lang="pt-BR"/>
          </a:p>
        </p:txBody>
      </p:sp>
      <p:sp>
        <p:nvSpPr>
          <p:cNvPr id="6" name="Título 5"/>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DB241E8-6983-4B49-8D54-0A705DE32CC0}" type="datetimeFigureOut">
              <a:rPr lang="pt-BR" smtClean="0"/>
              <a:pPr/>
              <a:t>14/05/2018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AD02B97-866B-4CCB-862A-8CF7605047F9}"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p>
            <a:fld id="{ADB241E8-6983-4B49-8D54-0A705DE32CC0}" type="datetimeFigureOut">
              <a:rPr lang="pt-BR" smtClean="0"/>
              <a:pPr/>
              <a:t>14/05/2018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AD02B97-866B-4CCB-862A-8CF7605047F9}"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ADB241E8-6983-4B49-8D54-0A705DE32CC0}" type="datetimeFigureOut">
              <a:rPr lang="pt-BR" smtClean="0"/>
              <a:pPr/>
              <a:t>14/05/2018</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7AD02B97-866B-4CCB-862A-8CF7605047F9}" type="slidenum">
              <a:rPr lang="pt-BR" smtClean="0"/>
              <a:pPr/>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estilo do título mestre</a:t>
            </a:r>
            <a:endParaRPr kumimoji="0" lang="en-US"/>
          </a:p>
        </p:txBody>
      </p:sp>
      <p:sp>
        <p:nvSpPr>
          <p:cNvPr id="8" name="Forma liv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rma liv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DB241E8-6983-4B49-8D54-0A705DE32CC0}" type="datetimeFigureOut">
              <a:rPr lang="pt-BR" smtClean="0"/>
              <a:pPr/>
              <a:t>14/05/2018</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AD02B97-866B-4CCB-862A-8CF7605047F9}"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7584" y="2197495"/>
            <a:ext cx="7772400" cy="1470025"/>
          </a:xfrm>
        </p:spPr>
        <p:txBody>
          <a:bodyPr/>
          <a:lstStyle/>
          <a:p>
            <a:r>
              <a:rPr lang="pt-BR" dirty="0"/>
              <a:t>Engenharia de Software</a:t>
            </a:r>
          </a:p>
        </p:txBody>
      </p:sp>
      <p:sp>
        <p:nvSpPr>
          <p:cNvPr id="3" name="Subtítulo 2"/>
          <p:cNvSpPr>
            <a:spLocks noGrp="1"/>
          </p:cNvSpPr>
          <p:nvPr>
            <p:ph type="subTitle" idx="1"/>
          </p:nvPr>
        </p:nvSpPr>
        <p:spPr>
          <a:xfrm>
            <a:off x="2203648" y="3645024"/>
            <a:ext cx="6400800" cy="720080"/>
          </a:xfrm>
        </p:spPr>
        <p:txBody>
          <a:bodyPr/>
          <a:lstStyle/>
          <a:p>
            <a:r>
              <a:rPr lang="pt-BR" dirty="0"/>
              <a:t>Métricas e CoCoMo</a:t>
            </a:r>
          </a:p>
        </p:txBody>
      </p:sp>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t="34767" b="32617"/>
          <a:stretch/>
        </p:blipFill>
        <p:spPr>
          <a:xfrm>
            <a:off x="2033017" y="476672"/>
            <a:ext cx="4933950" cy="1609265"/>
          </a:xfrm>
          <a:prstGeom prst="rect">
            <a:avLst/>
          </a:prstGeom>
        </p:spPr>
      </p:pic>
    </p:spTree>
    <p:extLst>
      <p:ext uri="{BB962C8B-B14F-4D97-AF65-F5344CB8AC3E}">
        <p14:creationId xmlns:p14="http://schemas.microsoft.com/office/powerpoint/2010/main" val="352410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18654"/>
            <a:ext cx="9144000" cy="562074"/>
          </a:xfrm>
        </p:spPr>
        <p:txBody>
          <a:bodyPr>
            <a:normAutofit/>
          </a:bodyPr>
          <a:lstStyle/>
          <a:p>
            <a:pPr algn="ctr"/>
            <a:r>
              <a:rPr lang="pt-BR" sz="3000" dirty="0"/>
              <a:t>Métricas em engenharia de Software</a:t>
            </a:r>
          </a:p>
        </p:txBody>
      </p:sp>
      <p:sp>
        <p:nvSpPr>
          <p:cNvPr id="8" name="CaixaDeTexto 7"/>
          <p:cNvSpPr txBox="1"/>
          <p:nvPr/>
        </p:nvSpPr>
        <p:spPr>
          <a:xfrm>
            <a:off x="251520" y="1110417"/>
            <a:ext cx="8640960" cy="2318583"/>
          </a:xfrm>
          <a:prstGeom prst="rect">
            <a:avLst/>
          </a:prstGeom>
          <a:noFill/>
        </p:spPr>
        <p:txBody>
          <a:bodyPr wrap="square" rtlCol="0">
            <a:spAutoFit/>
          </a:bodyPr>
          <a:lstStyle/>
          <a:p>
            <a:r>
              <a:rPr lang="pt-BR" altLang="pt-BR" sz="1600" dirty="0"/>
              <a:t>Uma métrica é a medição das propriedades ou características de um determinado produto, processo ou recursos. Exemplos: </a:t>
            </a:r>
          </a:p>
          <a:p>
            <a:endParaRPr lang="pt-BR" altLang="pt-BR" sz="1600" dirty="0"/>
          </a:p>
          <a:p>
            <a:pPr marL="365760" lvl="1" indent="-256032">
              <a:spcBef>
                <a:spcPts val="400"/>
              </a:spcBef>
              <a:buClr>
                <a:schemeClr val="accent1"/>
              </a:buClr>
              <a:buSzPct val="68000"/>
              <a:buFont typeface="Wingdings 3"/>
              <a:buChar char=""/>
            </a:pPr>
            <a:r>
              <a:rPr lang="pt-BR" altLang="pt-BR" sz="1600" dirty="0"/>
              <a:t>Tamanho do produto de software (número de linhas de código);</a:t>
            </a:r>
          </a:p>
          <a:p>
            <a:pPr marL="365760" lvl="1" indent="-256032">
              <a:spcBef>
                <a:spcPts val="400"/>
              </a:spcBef>
              <a:buClr>
                <a:schemeClr val="accent1"/>
              </a:buClr>
              <a:buSzPct val="68000"/>
              <a:buFont typeface="Wingdings 3"/>
              <a:buChar char=""/>
            </a:pPr>
            <a:r>
              <a:rPr lang="pt-BR" altLang="pt-BR" sz="1600" dirty="0"/>
              <a:t>Número de pessoas necessárias para implementar um caso de uso;</a:t>
            </a:r>
          </a:p>
          <a:p>
            <a:pPr marL="365760" lvl="1" indent="-256032">
              <a:spcBef>
                <a:spcPts val="400"/>
              </a:spcBef>
              <a:buClr>
                <a:schemeClr val="accent1"/>
              </a:buClr>
              <a:buSzPct val="68000"/>
              <a:buFont typeface="Wingdings 3"/>
              <a:buChar char=""/>
            </a:pPr>
            <a:r>
              <a:rPr lang="pt-BR" altLang="pt-BR" sz="1600" dirty="0"/>
              <a:t>Número de defeitos encontrados por fase de desenvolvimento;</a:t>
            </a:r>
          </a:p>
          <a:p>
            <a:pPr marL="365760" lvl="1" indent="-256032">
              <a:spcBef>
                <a:spcPts val="400"/>
              </a:spcBef>
              <a:buClr>
                <a:schemeClr val="accent1"/>
              </a:buClr>
              <a:buSzPct val="68000"/>
              <a:buFont typeface="Wingdings 3"/>
              <a:buChar char=""/>
            </a:pPr>
            <a:r>
              <a:rPr lang="pt-BR" altLang="pt-BR" sz="1600" dirty="0"/>
              <a:t>Esforço, tempo e custo para a realização de uma tarefa;</a:t>
            </a:r>
          </a:p>
          <a:p>
            <a:pPr marL="365760" lvl="1" indent="-256032">
              <a:spcBef>
                <a:spcPts val="400"/>
              </a:spcBef>
              <a:buClr>
                <a:schemeClr val="accent1"/>
              </a:buClr>
              <a:buSzPct val="68000"/>
              <a:buFont typeface="Wingdings 3"/>
              <a:buChar char=""/>
            </a:pPr>
            <a:r>
              <a:rPr lang="pt-BR" altLang="pt-BR" sz="1600" dirty="0"/>
              <a:t>Grau de satisfação do cliente.</a:t>
            </a:r>
          </a:p>
        </p:txBody>
      </p:sp>
      <p:sp>
        <p:nvSpPr>
          <p:cNvPr id="4" name="Título 1"/>
          <p:cNvSpPr txBox="1">
            <a:spLocks/>
          </p:cNvSpPr>
          <p:nvPr/>
        </p:nvSpPr>
        <p:spPr>
          <a:xfrm>
            <a:off x="0" y="3587006"/>
            <a:ext cx="9144000" cy="56207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t-BR" altLang="pt-BR" sz="3000" dirty="0">
                <a:solidFill>
                  <a:schemeClr val="tx2"/>
                </a:solidFill>
                <a:effectLst>
                  <a:outerShdw blurRad="38100" dist="38100" dir="2700000" algn="tl">
                    <a:srgbClr val="000000">
                      <a:alpha val="43137"/>
                    </a:srgbClr>
                  </a:outerShdw>
                </a:effectLst>
                <a:latin typeface="+mj-lt"/>
                <a:ea typeface="+mj-ea"/>
                <a:cs typeface="+mj-cs"/>
              </a:rPr>
              <a:t>Por que medir Software?</a:t>
            </a:r>
            <a:endParaRPr lang="pt-BR" sz="3000" dirty="0">
              <a:solidFill>
                <a:schemeClr val="tx2"/>
              </a:solidFill>
              <a:effectLst>
                <a:outerShdw blurRad="38100" dist="38100" dir="2700000" algn="tl">
                  <a:srgbClr val="000000">
                    <a:alpha val="43137"/>
                  </a:srgbClr>
                </a:outerShdw>
              </a:effectLst>
              <a:latin typeface="+mj-lt"/>
              <a:ea typeface="+mj-ea"/>
              <a:cs typeface="+mj-cs"/>
            </a:endParaRPr>
          </a:p>
        </p:txBody>
      </p:sp>
      <p:sp>
        <p:nvSpPr>
          <p:cNvPr id="5" name="CaixaDeTexto 4"/>
          <p:cNvSpPr txBox="1"/>
          <p:nvPr/>
        </p:nvSpPr>
        <p:spPr>
          <a:xfrm>
            <a:off x="323528" y="4221088"/>
            <a:ext cx="8352928" cy="1826141"/>
          </a:xfrm>
          <a:prstGeom prst="rect">
            <a:avLst/>
          </a:prstGeom>
          <a:noFill/>
        </p:spPr>
        <p:txBody>
          <a:bodyPr wrap="square" rtlCol="0">
            <a:spAutoFit/>
          </a:bodyPr>
          <a:lstStyle/>
          <a:p>
            <a:pPr marL="365760" lvl="1" indent="-256032">
              <a:spcBef>
                <a:spcPts val="400"/>
              </a:spcBef>
              <a:buClr>
                <a:schemeClr val="accent1"/>
              </a:buClr>
              <a:buSzPct val="68000"/>
              <a:buFont typeface="Wingdings 3"/>
              <a:buChar char=""/>
            </a:pPr>
            <a:r>
              <a:rPr lang="pt-BR" altLang="pt-BR" sz="1600" dirty="0"/>
              <a:t>Entender e aperfeiçoar o processo de desenvolvimento;</a:t>
            </a:r>
          </a:p>
          <a:p>
            <a:pPr marL="365760" lvl="1" indent="-256032">
              <a:spcBef>
                <a:spcPts val="400"/>
              </a:spcBef>
              <a:buClr>
                <a:schemeClr val="accent1"/>
              </a:buClr>
              <a:buSzPct val="68000"/>
              <a:buFont typeface="Wingdings 3"/>
              <a:buChar char=""/>
            </a:pPr>
            <a:r>
              <a:rPr lang="pt-BR" altLang="pt-BR" sz="1600" dirty="0"/>
              <a:t>Melhorar a gerência de projetos e o relacionamento com clientes;</a:t>
            </a:r>
          </a:p>
          <a:p>
            <a:pPr marL="365760" lvl="1" indent="-256032">
              <a:spcBef>
                <a:spcPts val="400"/>
              </a:spcBef>
              <a:buClr>
                <a:schemeClr val="accent1"/>
              </a:buClr>
              <a:buSzPct val="68000"/>
              <a:buFont typeface="Wingdings 3"/>
              <a:buChar char=""/>
            </a:pPr>
            <a:r>
              <a:rPr lang="pt-BR" altLang="pt-BR" sz="1600" dirty="0"/>
              <a:t>Reduzir frustrações e pressões de cronograma;</a:t>
            </a:r>
          </a:p>
          <a:p>
            <a:pPr marL="365760" lvl="1" indent="-256032">
              <a:spcBef>
                <a:spcPts val="400"/>
              </a:spcBef>
              <a:buClr>
                <a:schemeClr val="accent1"/>
              </a:buClr>
              <a:buSzPct val="68000"/>
              <a:buFont typeface="Wingdings 3"/>
              <a:buChar char=""/>
            </a:pPr>
            <a:r>
              <a:rPr lang="pt-BR" altLang="pt-BR" sz="1600" dirty="0"/>
              <a:t>Gerenciar contratos de software;</a:t>
            </a:r>
          </a:p>
          <a:p>
            <a:pPr marL="365760" lvl="1" indent="-256032">
              <a:spcBef>
                <a:spcPts val="400"/>
              </a:spcBef>
              <a:buClr>
                <a:schemeClr val="accent1"/>
              </a:buClr>
              <a:buSzPct val="68000"/>
              <a:buFont typeface="Wingdings 3"/>
              <a:buChar char=""/>
            </a:pPr>
            <a:r>
              <a:rPr lang="pt-BR" altLang="pt-BR" sz="1600" dirty="0"/>
              <a:t>Indicar a qualidade de um produto de software;</a:t>
            </a:r>
          </a:p>
          <a:p>
            <a:pPr marL="365760" lvl="1" indent="-256032">
              <a:spcBef>
                <a:spcPts val="400"/>
              </a:spcBef>
              <a:buClr>
                <a:schemeClr val="accent1"/>
              </a:buClr>
              <a:buSzPct val="68000"/>
              <a:buFont typeface="Wingdings 3"/>
              <a:buChar char=""/>
            </a:pPr>
            <a:r>
              <a:rPr lang="pt-BR" altLang="pt-BR" sz="1600" dirty="0"/>
              <a:t>Avaliar a produtividade do processo;</a:t>
            </a:r>
          </a:p>
        </p:txBody>
      </p:sp>
    </p:spTree>
    <p:extLst>
      <p:ext uri="{BB962C8B-B14F-4D97-AF65-F5344CB8AC3E}">
        <p14:creationId xmlns:p14="http://schemas.microsoft.com/office/powerpoint/2010/main" val="174606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764704"/>
            <a:ext cx="8712968" cy="5184229"/>
          </a:xfrm>
        </p:spPr>
        <p:txBody>
          <a:bodyPr>
            <a:noAutofit/>
          </a:bodyPr>
          <a:lstStyle/>
          <a:p>
            <a:r>
              <a:rPr lang="pt-BR" altLang="pt-BR" sz="1600" b="1" dirty="0"/>
              <a:t>Métricas diretas (fundamentais ou básicas): </a:t>
            </a:r>
            <a:r>
              <a:rPr lang="pt-BR" altLang="pt-BR" sz="1600" dirty="0"/>
              <a:t>Medida realizada em termos de atributos observados (usualmente determinada pela contagem);</a:t>
            </a:r>
            <a:br>
              <a:rPr lang="pt-BR" altLang="pt-BR" sz="1600" dirty="0"/>
            </a:br>
            <a:endParaRPr lang="pt-BR" altLang="pt-BR" sz="1600" dirty="0"/>
          </a:p>
          <a:p>
            <a:r>
              <a:rPr lang="pt-BR" altLang="pt-BR" sz="1600" b="1" dirty="0"/>
              <a:t>Métricas indiretas (derivadas):  </a:t>
            </a:r>
            <a:r>
              <a:rPr lang="pt-BR" altLang="pt-BR" sz="1600" dirty="0"/>
              <a:t>Medidas obtidas a partir de outras métricas;</a:t>
            </a:r>
            <a:br>
              <a:rPr lang="pt-BR" altLang="pt-BR" sz="1600" dirty="0"/>
            </a:br>
            <a:endParaRPr lang="pt-BR" altLang="pt-BR" sz="1600" dirty="0"/>
          </a:p>
          <a:p>
            <a:r>
              <a:rPr lang="pt-BR" altLang="pt-BR" sz="1600" b="1" dirty="0"/>
              <a:t>Métricas orientadas a tamanho: </a:t>
            </a:r>
            <a:r>
              <a:rPr lang="pt-BR" altLang="pt-BR" sz="1600" dirty="0"/>
              <a:t>São medidas diretas do tamanho dos artefatos de software associados ao processo por meio do qual o software é desenvolvido;</a:t>
            </a:r>
            <a:br>
              <a:rPr lang="pt-BR" altLang="pt-BR" sz="1600" dirty="0"/>
            </a:br>
            <a:endParaRPr lang="pt-BR" altLang="pt-BR" sz="1600" dirty="0"/>
          </a:p>
          <a:p>
            <a:r>
              <a:rPr lang="pt-BR" altLang="pt-BR" sz="1600" b="1" dirty="0"/>
              <a:t>Métricas orientadas por função: </a:t>
            </a:r>
            <a:r>
              <a:rPr lang="pt-BR" altLang="pt-BR" sz="1600" dirty="0"/>
              <a:t>Consiste em um método para medição de software do ponto de vista do usuário, determinando de forma consistente o tamanho e a complexidade de um software;</a:t>
            </a:r>
            <a:br>
              <a:rPr lang="pt-BR" altLang="pt-BR" sz="1600" dirty="0"/>
            </a:br>
            <a:endParaRPr lang="pt-BR" altLang="pt-BR" sz="1600" dirty="0"/>
          </a:p>
          <a:p>
            <a:r>
              <a:rPr lang="pt-BR" altLang="pt-BR" sz="1600" b="1" dirty="0"/>
              <a:t>Métricas de produtividade: </a:t>
            </a:r>
            <a:r>
              <a:rPr lang="pt-BR" altLang="pt-BR" sz="1600" dirty="0"/>
              <a:t>Concentram-se na saída do processo de engenharia de software;</a:t>
            </a:r>
            <a:br>
              <a:rPr lang="pt-BR" altLang="pt-BR" sz="1600" dirty="0"/>
            </a:br>
            <a:endParaRPr lang="pt-BR" altLang="pt-BR" sz="1600" dirty="0"/>
          </a:p>
          <a:p>
            <a:r>
              <a:rPr lang="pt-BR" altLang="pt-BR" sz="1600" b="1" dirty="0"/>
              <a:t>Métricas de qualidade: </a:t>
            </a:r>
            <a:r>
              <a:rPr lang="pt-BR" altLang="pt-BR" sz="1600" dirty="0"/>
              <a:t>Oferecem uma indicação de quanto o software se </a:t>
            </a:r>
            <a:r>
              <a:rPr lang="pt-BR" altLang="pt-BR" sz="1600" dirty="0" err="1"/>
              <a:t>adequa</a:t>
            </a:r>
            <a:r>
              <a:rPr lang="pt-BR" altLang="pt-BR" sz="1600" dirty="0"/>
              <a:t> às exigências implícitas e explícitas do cliente;</a:t>
            </a:r>
            <a:br>
              <a:rPr lang="pt-BR" altLang="pt-BR" sz="1600" dirty="0"/>
            </a:br>
            <a:endParaRPr lang="pt-BR" altLang="pt-BR" sz="1600" dirty="0"/>
          </a:p>
          <a:p>
            <a:r>
              <a:rPr lang="pt-BR" altLang="pt-BR" sz="1600" b="1" dirty="0"/>
              <a:t>Métricas técnicas: </a:t>
            </a:r>
            <a:r>
              <a:rPr lang="pt-BR" altLang="pt-BR" sz="1600" dirty="0"/>
              <a:t>Concentram-se nas características do software e não no processo por meio do qual o software foi desenvolvido.</a:t>
            </a:r>
          </a:p>
          <a:p>
            <a:endParaRPr lang="pt-BR" sz="1600" dirty="0"/>
          </a:p>
          <a:p>
            <a:endParaRPr lang="pt-BR" sz="1600" dirty="0"/>
          </a:p>
        </p:txBody>
      </p:sp>
      <p:sp>
        <p:nvSpPr>
          <p:cNvPr id="2" name="Título 1"/>
          <p:cNvSpPr>
            <a:spLocks noGrp="1"/>
          </p:cNvSpPr>
          <p:nvPr>
            <p:ph type="title"/>
          </p:nvPr>
        </p:nvSpPr>
        <p:spPr>
          <a:xfrm>
            <a:off x="0" y="44624"/>
            <a:ext cx="9144000" cy="706437"/>
          </a:xfrm>
        </p:spPr>
        <p:txBody>
          <a:bodyPr>
            <a:normAutofit/>
          </a:bodyPr>
          <a:lstStyle/>
          <a:p>
            <a:pPr algn="ctr"/>
            <a:r>
              <a:rPr lang="pt-BR" sz="3000" dirty="0"/>
              <a:t>Categorias de Métricas</a:t>
            </a:r>
          </a:p>
        </p:txBody>
      </p:sp>
    </p:spTree>
    <p:extLst>
      <p:ext uri="{BB962C8B-B14F-4D97-AF65-F5344CB8AC3E}">
        <p14:creationId xmlns:p14="http://schemas.microsoft.com/office/powerpoint/2010/main" val="282070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1124744"/>
            <a:ext cx="8712968" cy="5145435"/>
          </a:xfrm>
        </p:spPr>
        <p:txBody>
          <a:bodyPr>
            <a:normAutofit lnSpcReduction="10000"/>
          </a:bodyPr>
          <a:lstStyle/>
          <a:p>
            <a:pPr marL="0" indent="0">
              <a:spcBef>
                <a:spcPts val="0"/>
              </a:spcBef>
              <a:buNone/>
            </a:pPr>
            <a:r>
              <a:rPr lang="pt-BR" sz="2000" dirty="0"/>
              <a:t>	Criado por Barry </a:t>
            </a:r>
            <a:r>
              <a:rPr lang="pt-BR" sz="2000" dirty="0" err="1"/>
              <a:t>Boehm</a:t>
            </a:r>
            <a:r>
              <a:rPr lang="pt-BR" sz="2000" dirty="0"/>
              <a:t>, o método CoCoMo é um modelo de estimativa do tempo e esforço de desenvolvimento de um produto, desde que se tenha a dimensão do mesmo, através de um modelo de estimativa de tamanho de software.</a:t>
            </a:r>
            <a:br>
              <a:rPr lang="pt-BR" sz="2000" dirty="0"/>
            </a:br>
            <a:endParaRPr lang="pt-BR" sz="2000" dirty="0"/>
          </a:p>
          <a:p>
            <a:pPr marL="0" indent="0">
              <a:spcBef>
                <a:spcPts val="0"/>
              </a:spcBef>
              <a:buNone/>
            </a:pPr>
            <a:r>
              <a:rPr lang="pt-BR" sz="2000" dirty="0"/>
              <a:t>	Umas das mais importantes informações sobre um produto de software é o esforço necessário para desenvolvê-lo, geralmente tem homens ou meses como medida.</a:t>
            </a:r>
            <a:br>
              <a:rPr lang="pt-BR" sz="2000" dirty="0"/>
            </a:br>
            <a:br>
              <a:rPr lang="pt-BR" sz="2000" dirty="0"/>
            </a:br>
            <a:r>
              <a:rPr lang="pt-BR" sz="2000" dirty="0"/>
              <a:t>	Todos os modelos de estimação de custos (tempo ou esforço) para software requerem o tamanho estimado do software. </a:t>
            </a:r>
          </a:p>
          <a:p>
            <a:pPr marL="0" indent="0">
              <a:spcBef>
                <a:spcPts val="0"/>
              </a:spcBef>
              <a:buNone/>
            </a:pPr>
            <a:endParaRPr lang="pt-BR" sz="2000" dirty="0"/>
          </a:p>
          <a:p>
            <a:pPr marL="0" indent="0">
              <a:spcBef>
                <a:spcPts val="0"/>
              </a:spcBef>
              <a:buNone/>
            </a:pPr>
            <a:r>
              <a:rPr lang="pt-BR" sz="2000" dirty="0"/>
              <a:t>O CoCoMo consiste em 03 Implementações: </a:t>
            </a:r>
          </a:p>
          <a:p>
            <a:pPr marL="0" indent="0">
              <a:spcBef>
                <a:spcPts val="0"/>
              </a:spcBef>
              <a:buNone/>
            </a:pPr>
            <a:endParaRPr lang="pt-BR" sz="2000" dirty="0"/>
          </a:p>
          <a:p>
            <a:pPr>
              <a:spcBef>
                <a:spcPts val="0"/>
              </a:spcBef>
            </a:pPr>
            <a:r>
              <a:rPr lang="pt-BR" sz="2000" dirty="0"/>
              <a:t>Básico</a:t>
            </a:r>
          </a:p>
          <a:p>
            <a:pPr>
              <a:spcBef>
                <a:spcPts val="0"/>
              </a:spcBef>
            </a:pPr>
            <a:r>
              <a:rPr lang="pt-BR" sz="2000" dirty="0"/>
              <a:t>Intermediário</a:t>
            </a:r>
          </a:p>
          <a:p>
            <a:pPr>
              <a:spcBef>
                <a:spcPts val="0"/>
              </a:spcBef>
            </a:pPr>
            <a:r>
              <a:rPr lang="pt-BR" sz="2000" dirty="0"/>
              <a:t>Avançado</a:t>
            </a:r>
          </a:p>
        </p:txBody>
      </p:sp>
      <p:sp>
        <p:nvSpPr>
          <p:cNvPr id="2" name="Título 1"/>
          <p:cNvSpPr>
            <a:spLocks noGrp="1"/>
          </p:cNvSpPr>
          <p:nvPr>
            <p:ph type="title"/>
          </p:nvPr>
        </p:nvSpPr>
        <p:spPr>
          <a:xfrm>
            <a:off x="0" y="202283"/>
            <a:ext cx="9144000" cy="706437"/>
          </a:xfrm>
        </p:spPr>
        <p:txBody>
          <a:bodyPr>
            <a:normAutofit/>
          </a:bodyPr>
          <a:lstStyle/>
          <a:p>
            <a:pPr algn="ctr"/>
            <a:r>
              <a:rPr lang="pt-BR" sz="3000" dirty="0"/>
              <a:t>O CoCoMo (</a:t>
            </a:r>
            <a:r>
              <a:rPr lang="pt-BR" sz="3000" b="1" dirty="0"/>
              <a:t>CO</a:t>
            </a:r>
            <a:r>
              <a:rPr lang="pt-BR" sz="3000" dirty="0"/>
              <a:t>nstructive </a:t>
            </a:r>
            <a:r>
              <a:rPr lang="pt-BR" sz="3000" b="1" dirty="0"/>
              <a:t>CO</a:t>
            </a:r>
            <a:r>
              <a:rPr lang="pt-BR" sz="3000" dirty="0"/>
              <a:t>st </a:t>
            </a:r>
            <a:r>
              <a:rPr lang="pt-BR" sz="3000" b="1" dirty="0"/>
              <a:t>Mo</a:t>
            </a:r>
            <a:r>
              <a:rPr lang="pt-BR" sz="3000" dirty="0"/>
              <a:t>del) 81</a:t>
            </a:r>
          </a:p>
        </p:txBody>
      </p:sp>
    </p:spTree>
    <p:extLst>
      <p:ext uri="{BB962C8B-B14F-4D97-AF65-F5344CB8AC3E}">
        <p14:creationId xmlns:p14="http://schemas.microsoft.com/office/powerpoint/2010/main" val="258441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44016" y="260648"/>
            <a:ext cx="8964488" cy="6192688"/>
          </a:xfrm>
        </p:spPr>
        <p:txBody>
          <a:bodyPr>
            <a:normAutofit/>
          </a:bodyPr>
          <a:lstStyle/>
          <a:p>
            <a:pPr>
              <a:spcBef>
                <a:spcPts val="0"/>
              </a:spcBef>
              <a:spcAft>
                <a:spcPts val="600"/>
              </a:spcAft>
            </a:pPr>
            <a:r>
              <a:rPr lang="pt-BR" sz="2000" dirty="0"/>
              <a:t>Modelo 1 – </a:t>
            </a:r>
            <a:r>
              <a:rPr lang="pt-BR" sz="2000" b="1" dirty="0"/>
              <a:t>COCOMO Básico</a:t>
            </a:r>
          </a:p>
          <a:p>
            <a:pPr>
              <a:spcBef>
                <a:spcPts val="0"/>
              </a:spcBef>
              <a:buNone/>
            </a:pPr>
            <a:r>
              <a:rPr lang="pt-BR" sz="2000" dirty="0"/>
              <a:t>		Calcula o esforço do desenvolvimento de software em função do tamanho estimado do programa expresso em linhas de código estimadas. </a:t>
            </a:r>
          </a:p>
          <a:p>
            <a:pPr>
              <a:buNone/>
            </a:pPr>
            <a:endParaRPr lang="pt-BR" sz="2000" dirty="0"/>
          </a:p>
          <a:p>
            <a:pPr>
              <a:spcBef>
                <a:spcPts val="0"/>
              </a:spcBef>
              <a:spcAft>
                <a:spcPts val="600"/>
              </a:spcAft>
            </a:pPr>
            <a:r>
              <a:rPr lang="pt-BR" sz="2000" dirty="0"/>
              <a:t>Modelo 2 – </a:t>
            </a:r>
            <a:r>
              <a:rPr lang="pt-BR" sz="2000" b="1" dirty="0"/>
              <a:t>COCOMO Intermediário</a:t>
            </a:r>
          </a:p>
          <a:p>
            <a:pPr>
              <a:buNone/>
            </a:pPr>
            <a:r>
              <a:rPr lang="pt-BR" sz="2000" dirty="0"/>
              <a:t>		Calcula o esforço de desenvolvimento de software em função do tamanho do programa e de um conjunto de direcionadores 3 de custo, alternativamente chamados atributos ou fatores de software, que incluem avaliações subjetivas do produto, do hardware, do pessoal e dos atributos do projeto. </a:t>
            </a:r>
          </a:p>
          <a:p>
            <a:pPr>
              <a:buNone/>
            </a:pPr>
            <a:endParaRPr lang="pt-BR" sz="2000" dirty="0"/>
          </a:p>
          <a:p>
            <a:pPr>
              <a:spcBef>
                <a:spcPts val="0"/>
              </a:spcBef>
              <a:spcAft>
                <a:spcPts val="600"/>
              </a:spcAft>
            </a:pPr>
            <a:r>
              <a:rPr lang="pt-BR" sz="2000" dirty="0"/>
              <a:t>Modelo 3 – </a:t>
            </a:r>
            <a:r>
              <a:rPr lang="pt-BR" sz="2000" b="1" dirty="0"/>
              <a:t>COCOMO Avançado</a:t>
            </a:r>
          </a:p>
          <a:p>
            <a:pPr>
              <a:buNone/>
            </a:pPr>
            <a:r>
              <a:rPr lang="pt-BR" sz="2000" dirty="0"/>
              <a:t>		Incorpora todas as características da versão intermediária, incluindo a avaliação do impacto dos atributos do software e da equipe desenvolvedora em cada passo do processo de engenharia de software.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14400" y="-27384"/>
            <a:ext cx="8229600" cy="706437"/>
          </a:xfrm>
          <a:prstGeom prst="rect">
            <a:avLst/>
          </a:prstGeom>
        </p:spPr>
        <p:txBody>
          <a:bodyPr vert="horz" rtlCol="0" anchor="ctr">
            <a:normAutofit fontScale="975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2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Modo orgânico</a:t>
            </a:r>
          </a:p>
        </p:txBody>
      </p:sp>
      <p:sp>
        <p:nvSpPr>
          <p:cNvPr id="5" name="Espaço Reservado para Conteúdo 2"/>
          <p:cNvSpPr txBox="1">
            <a:spLocks/>
          </p:cNvSpPr>
          <p:nvPr/>
        </p:nvSpPr>
        <p:spPr>
          <a:xfrm>
            <a:off x="230832" y="476673"/>
            <a:ext cx="8913168" cy="1872208"/>
          </a:xfrm>
          <a:prstGeom prst="rect">
            <a:avLst/>
          </a:prstGeom>
        </p:spPr>
        <p:txBody>
          <a:bodyPr vert="horz">
            <a:normAutofit/>
          </a:bodyPr>
          <a:lstStyle/>
          <a:p>
            <a:pPr marL="0" marR="0" lvl="0" indent="0"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pt-BR" sz="1600" b="0" i="0" u="none" strike="noStrike" kern="1200" cap="none" spc="0" normalizeH="0" baseline="0" noProof="0" dirty="0">
                <a:ln>
                  <a:noFill/>
                </a:ln>
                <a:solidFill>
                  <a:schemeClr val="tx1"/>
                </a:solidFill>
                <a:effectLst/>
                <a:uLnTx/>
                <a:uFillTx/>
                <a:latin typeface="+mn-lt"/>
                <a:ea typeface="+mn-ea"/>
                <a:cs typeface="+mn-cs"/>
              </a:rPr>
              <a:t> Equipes relativamente pequenas</a:t>
            </a:r>
            <a:r>
              <a:rPr kumimoji="0" lang="pt-BR" sz="1600" b="0" i="0" u="none" strike="noStrike" kern="1200" cap="none" spc="0" normalizeH="0" noProof="0" dirty="0">
                <a:ln>
                  <a:noFill/>
                </a:ln>
                <a:solidFill>
                  <a:schemeClr val="tx1"/>
                </a:solidFill>
                <a:effectLst/>
                <a:uLnTx/>
                <a:uFillTx/>
                <a:latin typeface="+mn-lt"/>
                <a:ea typeface="+mn-ea"/>
                <a:cs typeface="+mn-cs"/>
              </a:rPr>
              <a:t> e </a:t>
            </a:r>
            <a:r>
              <a:rPr lang="pt-BR" sz="1600" dirty="0"/>
              <a:t>a</a:t>
            </a:r>
            <a:r>
              <a:rPr kumimoji="0" lang="pt-BR" sz="1600" b="0" i="0" u="none" strike="noStrike" kern="1200" cap="none" spc="0" normalizeH="0" baseline="0" noProof="0" dirty="0" err="1">
                <a:ln>
                  <a:noFill/>
                </a:ln>
                <a:solidFill>
                  <a:schemeClr val="tx1"/>
                </a:solidFill>
                <a:effectLst/>
                <a:uLnTx/>
                <a:uFillTx/>
                <a:latin typeface="+mn-lt"/>
                <a:ea typeface="+mn-ea"/>
                <a:cs typeface="+mn-cs"/>
              </a:rPr>
              <a:t>mbiente</a:t>
            </a:r>
            <a:r>
              <a:rPr kumimoji="0" lang="pt-BR" sz="1600" b="0" i="0" u="none" strike="noStrike" kern="1200" cap="none" spc="0" normalizeH="0" baseline="0" noProof="0" dirty="0">
                <a:ln>
                  <a:noFill/>
                </a:ln>
                <a:solidFill>
                  <a:schemeClr val="tx1"/>
                </a:solidFill>
                <a:effectLst/>
                <a:uLnTx/>
                <a:uFillTx/>
                <a:latin typeface="+mn-lt"/>
                <a:ea typeface="+mn-ea"/>
                <a:cs typeface="+mn-cs"/>
              </a:rPr>
              <a:t> altamente “familiar”, </a:t>
            </a:r>
            <a:r>
              <a:rPr kumimoji="0" lang="pt-BR" sz="1600" b="0" i="0" u="none" strike="noStrike" kern="1200" cap="none" spc="0" normalizeH="0" baseline="0" noProof="0" dirty="0" err="1">
                <a:ln>
                  <a:noFill/>
                </a:ln>
                <a:solidFill>
                  <a:schemeClr val="tx1"/>
                </a:solidFill>
                <a:effectLst/>
                <a:uLnTx/>
                <a:uFillTx/>
                <a:latin typeface="+mn-lt"/>
                <a:ea typeface="+mn-ea"/>
                <a:cs typeface="+mn-cs"/>
              </a:rPr>
              <a:t>in-house</a:t>
            </a:r>
            <a:r>
              <a:rPr kumimoji="0" lang="pt-BR" sz="1600" b="0" i="0" u="none" strike="noStrike" kern="1200" cap="none" spc="0" normalizeH="0" baseline="0" noProof="0" dirty="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pt-BR" sz="1600" b="0" i="0" u="none" strike="noStrike" kern="1200" cap="none" spc="0" normalizeH="0" baseline="0" noProof="0" dirty="0">
                <a:ln>
                  <a:noFill/>
                </a:ln>
                <a:solidFill>
                  <a:schemeClr val="tx1"/>
                </a:solidFill>
                <a:effectLst/>
                <a:uLnTx/>
                <a:uFillTx/>
                <a:latin typeface="+mn-lt"/>
                <a:ea typeface="+mn-ea"/>
                <a:cs typeface="+mn-cs"/>
              </a:rPr>
              <a:t> Desenvolvedores do projeto tem experiência prévia com sistemas similares e entendimento completo do sistema;</a:t>
            </a:r>
          </a:p>
          <a:p>
            <a:pPr marL="0" marR="0" lvl="0" indent="0"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pt-BR" sz="1600" b="0" i="0" u="none" strike="noStrike" kern="1200" cap="none" spc="0" normalizeH="0" baseline="0" noProof="0" dirty="0">
                <a:ln>
                  <a:noFill/>
                </a:ln>
                <a:solidFill>
                  <a:schemeClr val="tx1"/>
                </a:solidFill>
                <a:effectLst/>
                <a:uLnTx/>
                <a:uFillTx/>
                <a:latin typeface="+mn-lt"/>
                <a:ea typeface="+mn-ea"/>
                <a:cs typeface="+mn-cs"/>
              </a:rPr>
              <a:t> Ambiente estável de desenvolvimento com pouca necessidade de inovação e inexistência de requisitos de entrega rígidos;</a:t>
            </a:r>
          </a:p>
          <a:p>
            <a:pPr marL="0" marR="0" lvl="0" indent="0"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pt-BR" sz="1600" b="0" i="0" u="none" strike="noStrike" kern="1200" cap="none" spc="0" normalizeH="0" baseline="0" noProof="0" dirty="0">
                <a:ln>
                  <a:noFill/>
                </a:ln>
                <a:solidFill>
                  <a:schemeClr val="tx1"/>
                </a:solidFill>
                <a:effectLst/>
                <a:uLnTx/>
                <a:uFillTx/>
                <a:latin typeface="+mn-lt"/>
                <a:ea typeface="+mn-ea"/>
                <a:cs typeface="+mn-cs"/>
              </a:rPr>
              <a:t> Uso de algoritmos simples</a:t>
            </a:r>
            <a:r>
              <a:rPr kumimoji="0" lang="pt-BR" sz="1600" b="0" i="0" u="none" strike="noStrike" kern="1200" cap="none" spc="0" normalizeH="0" noProof="0" dirty="0">
                <a:ln>
                  <a:noFill/>
                </a:ln>
                <a:solidFill>
                  <a:schemeClr val="tx1"/>
                </a:solidFill>
                <a:effectLst/>
                <a:uLnTx/>
                <a:uFillTx/>
                <a:latin typeface="+mn-lt"/>
                <a:ea typeface="+mn-ea"/>
                <a:cs typeface="+mn-cs"/>
              </a:rPr>
              <a:t> e </a:t>
            </a:r>
            <a:r>
              <a:rPr kumimoji="0" lang="pt-BR" sz="1600" b="0" i="0" u="none" strike="noStrike" kern="1200" cap="none" spc="0" normalizeH="0" baseline="0" noProof="0" dirty="0">
                <a:ln>
                  <a:noFill/>
                </a:ln>
                <a:solidFill>
                  <a:schemeClr val="tx1"/>
                </a:solidFill>
                <a:effectLst/>
                <a:uLnTx/>
                <a:uFillTx/>
                <a:latin typeface="+mn-lt"/>
                <a:ea typeface="+mn-ea"/>
                <a:cs typeface="+mn-cs"/>
              </a:rPr>
              <a:t>projetos de software relativamente pequenos;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pt-BR"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ítulo 1"/>
          <p:cNvSpPr txBox="1">
            <a:spLocks/>
          </p:cNvSpPr>
          <p:nvPr/>
        </p:nvSpPr>
        <p:spPr>
          <a:xfrm>
            <a:off x="914400" y="2132856"/>
            <a:ext cx="8229600" cy="792088"/>
          </a:xfrm>
          <a:prstGeom prst="rect">
            <a:avLst/>
          </a:prstGeom>
        </p:spPr>
        <p:txBody>
          <a:bodyPr vert="horz" rtlCol="0" anchor="ctr">
            <a:normAutofit/>
            <a:scene3d>
              <a:camera prst="orthographicFront"/>
              <a:lightRig rig="soft" dir="t"/>
            </a:scene3d>
            <a:sp3d prstMaterial="softEdge">
              <a:bevelT w="25400" h="25400"/>
            </a:sp3d>
          </a:bodyPr>
          <a:lstStyle/>
          <a:p>
            <a:pPr>
              <a:spcBef>
                <a:spcPct val="0"/>
              </a:spcBef>
            </a:pPr>
            <a:r>
              <a:rPr lang="pt-BR" sz="2000" b="1" dirty="0">
                <a:solidFill>
                  <a:schemeClr val="tx2"/>
                </a:solidFill>
                <a:effectLst>
                  <a:outerShdw blurRad="31750" dist="25400" dir="5400000" algn="tl" rotWithShape="0">
                    <a:srgbClr val="000000">
                      <a:alpha val="25000"/>
                    </a:srgbClr>
                  </a:outerShdw>
                </a:effectLst>
                <a:latin typeface="+mj-lt"/>
                <a:ea typeface="+mj-ea"/>
                <a:cs typeface="+mj-cs"/>
              </a:rPr>
              <a:t>Modo embutido</a:t>
            </a:r>
          </a:p>
        </p:txBody>
      </p:sp>
      <p:sp>
        <p:nvSpPr>
          <p:cNvPr id="7" name="Espaço Reservado para Conteúdo 2"/>
          <p:cNvSpPr txBox="1">
            <a:spLocks/>
          </p:cNvSpPr>
          <p:nvPr/>
        </p:nvSpPr>
        <p:spPr>
          <a:xfrm>
            <a:off x="107504" y="2708920"/>
            <a:ext cx="9036496" cy="165618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pt-BR" sz="1600" dirty="0"/>
              <a:t>Necessidade de seguir restrições rigorosas;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pt-BR" sz="1600" dirty="0"/>
              <a:t>O produto a ser desenvolvido deverá operar dentro de um contexto complexo de hardware, software e regras e procedimentos operacionais;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pt-BR" sz="1600" dirty="0"/>
              <a:t>São projetos de software relativamente grandes;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pt-BR" sz="1600" dirty="0"/>
              <a:t>Muita necessidade de inovação e demandam altos custos de verificação e validação</a:t>
            </a:r>
            <a:r>
              <a:rPr kumimoji="0" lang="pt-BR" sz="2000" b="0" i="0" u="none" strike="noStrike" kern="1200" cap="none" spc="0" normalizeH="0" baseline="0" noProof="0" dirty="0">
                <a:ln>
                  <a:noFill/>
                </a:ln>
                <a:solidFill>
                  <a:schemeClr val="tx1"/>
                </a:solidFill>
                <a:effectLst/>
                <a:uLnTx/>
                <a:uFillTx/>
                <a:latin typeface="+mn-lt"/>
                <a:ea typeface="+mn-ea"/>
                <a:cs typeface="+mn-cs"/>
              </a:rPr>
              <a:t>. </a:t>
            </a:r>
          </a:p>
        </p:txBody>
      </p:sp>
      <p:sp>
        <p:nvSpPr>
          <p:cNvPr id="10" name="Espaço Reservado para Conteúdo 2"/>
          <p:cNvSpPr>
            <a:spLocks noGrp="1"/>
          </p:cNvSpPr>
          <p:nvPr>
            <p:ph idx="1"/>
          </p:nvPr>
        </p:nvSpPr>
        <p:spPr>
          <a:xfrm>
            <a:off x="107504" y="4725144"/>
            <a:ext cx="9036496" cy="1731648"/>
          </a:xfrm>
        </p:spPr>
        <p:txBody>
          <a:bodyPr>
            <a:normAutofit/>
          </a:bodyPr>
          <a:lstStyle/>
          <a:p>
            <a:r>
              <a:rPr lang="pt-BR" sz="1600" dirty="0"/>
              <a:t>Projetos de software com características situadas entre os modos orgânico e embutido;</a:t>
            </a:r>
          </a:p>
          <a:p>
            <a:r>
              <a:rPr lang="pt-BR" sz="1600" dirty="0"/>
              <a:t>Equipe mescla grande e pouca experiência com a aplicação e com a tecnologia;</a:t>
            </a:r>
          </a:p>
          <a:p>
            <a:r>
              <a:rPr lang="pt-BR" sz="1600" dirty="0"/>
              <a:t>Tamanho do software grande pode chegar a 300.000 linhas de código;</a:t>
            </a:r>
          </a:p>
          <a:p>
            <a:endParaRPr lang="pt-BR" sz="1600" dirty="0"/>
          </a:p>
        </p:txBody>
      </p:sp>
      <p:sp>
        <p:nvSpPr>
          <p:cNvPr id="11" name="Título 1"/>
          <p:cNvSpPr>
            <a:spLocks noGrp="1"/>
          </p:cNvSpPr>
          <p:nvPr>
            <p:ph type="title"/>
          </p:nvPr>
        </p:nvSpPr>
        <p:spPr>
          <a:xfrm>
            <a:off x="899592" y="4163070"/>
            <a:ext cx="8229600" cy="778098"/>
          </a:xfrm>
        </p:spPr>
        <p:txBody>
          <a:bodyPr>
            <a:normAutofit/>
          </a:bodyPr>
          <a:lstStyle/>
          <a:p>
            <a:r>
              <a:rPr lang="pt-BR" sz="2000" dirty="0"/>
              <a:t>Modo semidestacado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Conteúdo 5"/>
          <p:cNvSpPr>
            <a:spLocks noGrp="1"/>
          </p:cNvSpPr>
          <p:nvPr>
            <p:ph idx="1"/>
          </p:nvPr>
        </p:nvSpPr>
        <p:spPr>
          <a:xfrm>
            <a:off x="107504" y="706693"/>
            <a:ext cx="9036496" cy="1210139"/>
          </a:xfrm>
        </p:spPr>
        <p:txBody>
          <a:bodyPr>
            <a:normAutofit/>
          </a:bodyPr>
          <a:lstStyle/>
          <a:p>
            <a:pPr>
              <a:buNone/>
            </a:pPr>
            <a:r>
              <a:rPr lang="pt-BR" sz="1600" dirty="0"/>
              <a:t>		Devido à idade dos projetos que embasaram o modelo, sua incapacidade de lidar com ciclos de vida iterativos e com a utilização de componentes, o COCOMO 81 é atualmente considerado obsoleto, tendo sido substituído pelo CoCoMo II.</a:t>
            </a:r>
          </a:p>
        </p:txBody>
      </p:sp>
      <p:sp>
        <p:nvSpPr>
          <p:cNvPr id="7" name="Título 6"/>
          <p:cNvSpPr>
            <a:spLocks noGrp="1"/>
          </p:cNvSpPr>
          <p:nvPr>
            <p:ph type="title"/>
          </p:nvPr>
        </p:nvSpPr>
        <p:spPr>
          <a:xfrm>
            <a:off x="0" y="58614"/>
            <a:ext cx="9144000" cy="706090"/>
          </a:xfrm>
        </p:spPr>
        <p:txBody>
          <a:bodyPr>
            <a:normAutofit/>
          </a:bodyPr>
          <a:lstStyle/>
          <a:p>
            <a:pPr algn="ctr"/>
            <a:r>
              <a:rPr lang="pt-BR" sz="3000" dirty="0"/>
              <a:t>CoCoMo (COnstructive COst Model) II</a:t>
            </a:r>
          </a:p>
        </p:txBody>
      </p:sp>
      <p:sp>
        <p:nvSpPr>
          <p:cNvPr id="10" name="Espaço Reservado para Conteúdo 5"/>
          <p:cNvSpPr txBox="1">
            <a:spLocks/>
          </p:cNvSpPr>
          <p:nvPr/>
        </p:nvSpPr>
        <p:spPr>
          <a:xfrm>
            <a:off x="107504" y="1916832"/>
            <a:ext cx="9036496" cy="2389908"/>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pt-BR" sz="1600" b="0" i="0" u="none" strike="noStrike" kern="1200" cap="none" spc="0" normalizeH="0" baseline="0" noProof="0" dirty="0">
                <a:ln>
                  <a:noFill/>
                </a:ln>
                <a:solidFill>
                  <a:schemeClr val="tx1"/>
                </a:solidFill>
                <a:effectLst/>
                <a:uLnTx/>
                <a:uFillTx/>
                <a:latin typeface="+mj-lt"/>
                <a:ea typeface="+mn-ea"/>
                <a:cs typeface="+mn-cs"/>
              </a:rPr>
              <a:t>Um modelo de estimativa de custo para o desenvolvimento de software de acordo com o modelo de ciclo de vida de software vista em Jones (1986), e as práticas de desenvolvimento da última década;</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pt-BR" sz="1600" b="0" i="0" u="none" strike="noStrike" kern="1200" cap="none" spc="0" normalizeH="0" baseline="0" noProof="0" dirty="0">
                <a:ln>
                  <a:noFill/>
                </a:ln>
                <a:solidFill>
                  <a:schemeClr val="tx1"/>
                </a:solidFill>
                <a:effectLst/>
                <a:uLnTx/>
                <a:uFillTx/>
                <a:latin typeface="+mj-lt"/>
                <a:ea typeface="+mn-ea"/>
                <a:cs typeface="+mn-cs"/>
              </a:rPr>
              <a:t>Criar ferramentas de suporte capazes de fornecer melhoramentos do modelo, através de manutenção de informações sobre o desenvolvimento de software em uma estrutura de base de dados;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pt-BR" sz="1600" b="0" i="0" u="none" strike="noStrike" kern="1200" cap="none" spc="0" normalizeH="0" baseline="0" noProof="0" dirty="0">
                <a:ln>
                  <a:noFill/>
                </a:ln>
                <a:solidFill>
                  <a:schemeClr val="tx1"/>
                </a:solidFill>
                <a:effectLst/>
                <a:uLnTx/>
                <a:uFillTx/>
                <a:latin typeface="+mj-lt"/>
                <a:ea typeface="+mn-ea"/>
                <a:cs typeface="+mn-cs"/>
              </a:rPr>
              <a:t>Fornecer um framework analítico, um conjunto de ferramentas e técnicas para avaliação dos efeitos de melhoria na tecnologia e nos</a:t>
            </a:r>
            <a:r>
              <a:rPr kumimoji="0" lang="pt-BR" sz="1600" b="0" i="0" u="none" strike="noStrike" kern="1200" cap="none" spc="0" normalizeH="0" noProof="0" dirty="0">
                <a:ln>
                  <a:noFill/>
                </a:ln>
                <a:solidFill>
                  <a:schemeClr val="tx1"/>
                </a:solidFill>
                <a:effectLst/>
                <a:uLnTx/>
                <a:uFillTx/>
                <a:latin typeface="+mj-lt"/>
                <a:ea typeface="+mn-ea"/>
                <a:cs typeface="+mn-cs"/>
              </a:rPr>
              <a:t> </a:t>
            </a:r>
            <a:r>
              <a:rPr kumimoji="0" lang="pt-BR" sz="1600" b="0" i="0" u="none" strike="noStrike" kern="1200" cap="none" spc="0" normalizeH="0" baseline="0" noProof="0" dirty="0">
                <a:ln>
                  <a:noFill/>
                </a:ln>
                <a:solidFill>
                  <a:schemeClr val="tx1"/>
                </a:solidFill>
                <a:effectLst/>
                <a:uLnTx/>
                <a:uFillTx/>
                <a:latin typeface="+mj-lt"/>
                <a:ea typeface="+mn-ea"/>
                <a:cs typeface="+mn-cs"/>
              </a:rPr>
              <a:t>custos despendidos no ciclo de vida de desenvolvimento de software.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pt-BR" sz="1600" b="0" i="0" u="none" strike="noStrike" kern="1200" cap="none" spc="0" normalizeH="0" baseline="0" noProof="0" dirty="0">
              <a:ln>
                <a:noFill/>
              </a:ln>
              <a:solidFill>
                <a:schemeClr val="tx1"/>
              </a:solidFill>
              <a:effectLst/>
              <a:uLnTx/>
              <a:uFillTx/>
              <a:latin typeface="+mj-lt"/>
              <a:ea typeface="+mn-ea"/>
              <a:cs typeface="+mn-cs"/>
            </a:endParaRPr>
          </a:p>
        </p:txBody>
      </p:sp>
      <p:sp>
        <p:nvSpPr>
          <p:cNvPr id="11" name="Título 1"/>
          <p:cNvSpPr txBox="1">
            <a:spLocks/>
          </p:cNvSpPr>
          <p:nvPr/>
        </p:nvSpPr>
        <p:spPr>
          <a:xfrm>
            <a:off x="914400" y="1642443"/>
            <a:ext cx="8229600" cy="562421"/>
          </a:xfrm>
          <a:prstGeom prst="rect">
            <a:avLst/>
          </a:prstGeom>
        </p:spPr>
        <p:txBody>
          <a:bodyPr vert="horz" rtlCol="0" anchor="ctr">
            <a:normAutofit fontScale="97500"/>
            <a:scene3d>
              <a:camera prst="orthographicFront"/>
              <a:lightRig rig="soft" dir="t"/>
            </a:scene3d>
            <a:sp3d prstMaterial="softEdge">
              <a:bevelT w="25400" h="25400"/>
            </a:sp3d>
          </a:bodyPr>
          <a:lstStyle/>
          <a:p>
            <a:pPr>
              <a:spcBef>
                <a:spcPct val="0"/>
              </a:spcBef>
            </a:pPr>
            <a:r>
              <a:rPr lang="pt-BR" sz="2100" b="1" dirty="0">
                <a:solidFill>
                  <a:schemeClr val="tx2"/>
                </a:solidFill>
                <a:effectLst>
                  <a:outerShdw blurRad="31750" dist="25400" dir="5400000" algn="tl" rotWithShape="0">
                    <a:srgbClr val="000000">
                      <a:alpha val="25000"/>
                    </a:srgbClr>
                  </a:outerShdw>
                </a:effectLst>
                <a:latin typeface="+mj-lt"/>
                <a:ea typeface="+mj-ea"/>
                <a:cs typeface="+mj-cs"/>
              </a:rPr>
              <a:t>Objetivos primários do CoCoMo II :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BR" sz="2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12" name="Espaço Reservado para Conteúdo 5"/>
          <p:cNvSpPr txBox="1">
            <a:spLocks/>
          </p:cNvSpPr>
          <p:nvPr/>
        </p:nvSpPr>
        <p:spPr>
          <a:xfrm>
            <a:off x="107504" y="4437112"/>
            <a:ext cx="9036496" cy="1957860"/>
          </a:xfrm>
          <a:prstGeom prst="rect">
            <a:avLst/>
          </a:prstGeom>
        </p:spPr>
        <p:txBody>
          <a:bodyPr vert="horz">
            <a:noAutofit/>
          </a:bodyPr>
          <a:lstStyle/>
          <a:p>
            <a:pPr marL="365760" lvl="0" indent="-256032">
              <a:buClr>
                <a:schemeClr val="accent1"/>
              </a:buClr>
              <a:buSzPct val="68000"/>
            </a:pPr>
            <a:endParaRPr lang="pt-BR" sz="1600" dirty="0">
              <a:latin typeface="+mj-lt"/>
            </a:endParaRPr>
          </a:p>
          <a:p>
            <a:pPr marL="365760" lvl="0" indent="-256032">
              <a:buClr>
                <a:schemeClr val="accent1"/>
              </a:buClr>
              <a:buSzPct val="68000"/>
              <a:buFont typeface="Wingdings 3"/>
              <a:buChar char=""/>
            </a:pPr>
            <a:r>
              <a:rPr lang="pt-BR" sz="1600" b="1" dirty="0">
                <a:latin typeface="+mj-lt"/>
              </a:rPr>
              <a:t>LCO – </a:t>
            </a:r>
            <a:r>
              <a:rPr lang="pt-BR" sz="1600" b="1" dirty="0" err="1">
                <a:latin typeface="+mj-lt"/>
              </a:rPr>
              <a:t>Lyfe</a:t>
            </a:r>
            <a:r>
              <a:rPr lang="pt-BR" sz="1600" b="1" dirty="0">
                <a:latin typeface="+mj-lt"/>
              </a:rPr>
              <a:t> </a:t>
            </a:r>
            <a:r>
              <a:rPr lang="pt-BR" sz="1600" b="1" dirty="0" err="1">
                <a:latin typeface="+mj-lt"/>
              </a:rPr>
              <a:t>Cycle</a:t>
            </a:r>
            <a:r>
              <a:rPr lang="pt-BR" sz="1600" b="1" dirty="0">
                <a:latin typeface="+mj-lt"/>
              </a:rPr>
              <a:t> </a:t>
            </a:r>
            <a:r>
              <a:rPr lang="pt-BR" sz="1600" b="1" dirty="0" err="1">
                <a:latin typeface="+mj-lt"/>
              </a:rPr>
              <a:t>Objectives</a:t>
            </a:r>
            <a:r>
              <a:rPr lang="pt-BR" sz="1600" dirty="0">
                <a:latin typeface="+mj-lt"/>
              </a:rPr>
              <a:t> – Ponto no qual é escolhida uma possível arquitetura para o projeto (não necessariamente aquela que será de fato utilizada).</a:t>
            </a:r>
          </a:p>
          <a:p>
            <a:pPr marL="365760" lvl="0" indent="-256032">
              <a:buClr>
                <a:schemeClr val="accent1"/>
              </a:buClr>
              <a:buSzPct val="68000"/>
              <a:buFont typeface="Wingdings 3"/>
              <a:buChar char=""/>
            </a:pPr>
            <a:endParaRPr lang="pt-BR" sz="1600" dirty="0">
              <a:latin typeface="+mj-lt"/>
            </a:endParaRPr>
          </a:p>
          <a:p>
            <a:pPr marL="365760" lvl="0" indent="-256032">
              <a:buClr>
                <a:schemeClr val="accent1"/>
              </a:buClr>
              <a:buSzPct val="68000"/>
              <a:buFont typeface="Wingdings 3"/>
              <a:buChar char=""/>
            </a:pPr>
            <a:r>
              <a:rPr lang="pt-BR" sz="1600" b="1" dirty="0">
                <a:latin typeface="+mj-lt"/>
              </a:rPr>
              <a:t>IOC – </a:t>
            </a:r>
            <a:r>
              <a:rPr lang="pt-BR" sz="1600" b="1" dirty="0" err="1">
                <a:latin typeface="+mj-lt"/>
              </a:rPr>
              <a:t>Initial</a:t>
            </a:r>
            <a:r>
              <a:rPr lang="pt-BR" sz="1600" b="1" dirty="0">
                <a:latin typeface="+mj-lt"/>
              </a:rPr>
              <a:t> </a:t>
            </a:r>
            <a:r>
              <a:rPr lang="pt-BR" sz="1600" b="1" dirty="0" err="1">
                <a:latin typeface="+mj-lt"/>
              </a:rPr>
              <a:t>Operational</a:t>
            </a:r>
            <a:r>
              <a:rPr lang="pt-BR" sz="1600" b="1" dirty="0">
                <a:latin typeface="+mj-lt"/>
              </a:rPr>
              <a:t> </a:t>
            </a:r>
            <a:r>
              <a:rPr lang="pt-BR" sz="1600" b="1" dirty="0" err="1">
                <a:latin typeface="+mj-lt"/>
              </a:rPr>
              <a:t>Capability</a:t>
            </a:r>
            <a:r>
              <a:rPr lang="pt-BR" sz="1600" b="1" dirty="0">
                <a:latin typeface="+mj-lt"/>
              </a:rPr>
              <a:t> </a:t>
            </a:r>
            <a:r>
              <a:rPr lang="pt-BR" sz="1600" dirty="0">
                <a:latin typeface="+mj-lt"/>
              </a:rPr>
              <a:t>– Ponto no qual é concluído o desenvolvimento do software, estando o sistema pronto para entrega e teste final.</a:t>
            </a:r>
            <a:endParaRPr kumimoji="0" lang="pt-BR" sz="1600" b="0" i="0" u="none" strike="noStrike" kern="1200" cap="none" spc="0" normalizeH="0" baseline="0" noProof="0" dirty="0">
              <a:ln>
                <a:noFill/>
              </a:ln>
              <a:solidFill>
                <a:schemeClr val="tx1"/>
              </a:solidFill>
              <a:effectLst/>
              <a:uLnTx/>
              <a:uFillTx/>
              <a:latin typeface="+mj-lt"/>
              <a:ea typeface="+mn-ea"/>
              <a:cs typeface="+mn-cs"/>
            </a:endParaRPr>
          </a:p>
        </p:txBody>
      </p:sp>
      <p:sp>
        <p:nvSpPr>
          <p:cNvPr id="13" name="Título 1"/>
          <p:cNvSpPr txBox="1">
            <a:spLocks/>
          </p:cNvSpPr>
          <p:nvPr/>
        </p:nvSpPr>
        <p:spPr>
          <a:xfrm>
            <a:off x="914400" y="4365104"/>
            <a:ext cx="8229600" cy="562421"/>
          </a:xfrm>
          <a:prstGeom prst="rect">
            <a:avLst/>
          </a:prstGeom>
        </p:spPr>
        <p:txBody>
          <a:bodyPr vert="horz" rtlCol="0" anchor="ctr">
            <a:normAutofit fontScale="97500"/>
            <a:scene3d>
              <a:camera prst="orthographicFront"/>
              <a:lightRig rig="soft" dir="t"/>
            </a:scene3d>
            <a:sp3d prstMaterial="softEdge">
              <a:bevelT w="25400" h="25400"/>
            </a:sp3d>
          </a:bodyPr>
          <a:lstStyle/>
          <a:p>
            <a:pPr>
              <a:spcBef>
                <a:spcPct val="0"/>
              </a:spcBef>
            </a:pPr>
            <a:r>
              <a:rPr lang="pt-BR" sz="2100" b="1" dirty="0">
                <a:solidFill>
                  <a:schemeClr val="tx2"/>
                </a:solidFill>
                <a:effectLst>
                  <a:outerShdw blurRad="31750" dist="25400" dir="5400000" algn="tl" rotWithShape="0">
                    <a:srgbClr val="000000">
                      <a:alpha val="25000"/>
                    </a:srgbClr>
                  </a:outerShdw>
                </a:effectLst>
                <a:latin typeface="+mj-lt"/>
                <a:ea typeface="+mj-ea"/>
                <a:cs typeface="+mj-cs"/>
              </a:rPr>
              <a:t>Os marcos que caracterizam o escopo </a:t>
            </a:r>
          </a:p>
          <a:p>
            <a:pPr marL="0" marR="0" lvl="0" indent="0" algn="l" defTabSz="914400" rtl="0" eaLnBrk="1" fontAlgn="auto" latinLnBrk="0" hangingPunct="1">
              <a:lnSpc>
                <a:spcPct val="100000"/>
              </a:lnSpc>
              <a:spcBef>
                <a:spcPct val="0"/>
              </a:spcBef>
              <a:spcAft>
                <a:spcPts val="0"/>
              </a:spcAft>
              <a:buClrTx/>
              <a:buSzTx/>
              <a:buFontTx/>
              <a:buNone/>
              <a:tabLst/>
              <a:defRPr/>
            </a:pPr>
            <a:endParaRPr lang="pt-BR" sz="2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00407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80528" y="692696"/>
            <a:ext cx="9324528" cy="2520279"/>
          </a:xfrm>
        </p:spPr>
        <p:txBody>
          <a:bodyPr>
            <a:noAutofit/>
          </a:bodyPr>
          <a:lstStyle/>
          <a:p>
            <a:pPr>
              <a:buNone/>
            </a:pPr>
            <a:r>
              <a:rPr lang="pt-BR" sz="1600" dirty="0"/>
              <a:t>		As duas medidas mais comuns de tamanho de software são os Pontos de Função (</a:t>
            </a:r>
            <a:r>
              <a:rPr lang="pt-BR" sz="1600" b="1" dirty="0"/>
              <a:t>PF</a:t>
            </a:r>
            <a:r>
              <a:rPr lang="pt-BR" sz="1600" dirty="0"/>
              <a:t>) e as Linhas de Código (</a:t>
            </a:r>
            <a:r>
              <a:rPr lang="pt-BR" sz="1600" b="1" dirty="0"/>
              <a:t>LC</a:t>
            </a:r>
            <a:r>
              <a:rPr lang="pt-BR" sz="1600" dirty="0"/>
              <a:t>). Outras medidas têm sido consideradas, sem alcançar nível de utilização significativo.</a:t>
            </a:r>
          </a:p>
          <a:p>
            <a:pPr>
              <a:buNone/>
            </a:pPr>
            <a:r>
              <a:rPr lang="pt-BR" sz="1600" dirty="0"/>
              <a:t>		Uma vantagem dos PF sobre as LC é que os Pontos de Função podem ser obtidos logo no início do ciclo de vida, diretamente dos requisitos ou especificações. Os PF são úteis para estimativas independentes de linguagem, realizadas no início do ciclo de vida. Por outro lado, a utilização das LC na previsão do esforço total de um projeto continua tendo sucesso para uma ampla quantidade de projetos, envolvendo diversas linguagens.</a:t>
            </a:r>
          </a:p>
        </p:txBody>
      </p:sp>
      <p:sp>
        <p:nvSpPr>
          <p:cNvPr id="2" name="Título 1"/>
          <p:cNvSpPr>
            <a:spLocks noGrp="1"/>
          </p:cNvSpPr>
          <p:nvPr>
            <p:ph type="title"/>
          </p:nvPr>
        </p:nvSpPr>
        <p:spPr>
          <a:xfrm>
            <a:off x="0" y="116632"/>
            <a:ext cx="9144000" cy="648072"/>
          </a:xfrm>
        </p:spPr>
        <p:txBody>
          <a:bodyPr>
            <a:normAutofit/>
          </a:bodyPr>
          <a:lstStyle/>
          <a:p>
            <a:pPr algn="ctr"/>
            <a:r>
              <a:rPr lang="pt-BR" sz="3000" dirty="0"/>
              <a:t>Estimando o Tamanho do Projeto</a:t>
            </a:r>
          </a:p>
        </p:txBody>
      </p:sp>
      <p:sp>
        <p:nvSpPr>
          <p:cNvPr id="4" name="Título 1"/>
          <p:cNvSpPr txBox="1">
            <a:spLocks/>
          </p:cNvSpPr>
          <p:nvPr/>
        </p:nvSpPr>
        <p:spPr>
          <a:xfrm>
            <a:off x="0" y="3068960"/>
            <a:ext cx="9144000" cy="648072"/>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Estimando o Esforço e</a:t>
            </a:r>
            <a:r>
              <a:rPr kumimoji="0" lang="pt-BR" sz="3000" b="1" i="0" u="none" strike="noStrike" kern="1200" cap="none" spc="0" normalizeH="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o Prazo</a:t>
            </a:r>
            <a:endParaRPr kumimoji="0" lang="pt-BR"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CaixaDeTexto 4"/>
          <p:cNvSpPr txBox="1"/>
          <p:nvPr/>
        </p:nvSpPr>
        <p:spPr>
          <a:xfrm>
            <a:off x="179512" y="3717032"/>
            <a:ext cx="8964488" cy="2215991"/>
          </a:xfrm>
          <a:prstGeom prst="rect">
            <a:avLst/>
          </a:prstGeom>
          <a:noFill/>
        </p:spPr>
        <p:txBody>
          <a:bodyPr wrap="square" rtlCol="0">
            <a:spAutoFit/>
          </a:bodyPr>
          <a:lstStyle/>
          <a:p>
            <a:r>
              <a:rPr lang="pt-BR" sz="1600" dirty="0"/>
              <a:t>É preciso selecionar uma abordagem entre 4 modelos para a obtenção de estimativas:</a:t>
            </a:r>
          </a:p>
          <a:p>
            <a:endParaRPr lang="pt-BR" sz="1600" dirty="0"/>
          </a:p>
          <a:p>
            <a:pPr>
              <a:spcBef>
                <a:spcPts val="400"/>
              </a:spcBef>
              <a:buClr>
                <a:schemeClr val="accent1"/>
              </a:buClr>
              <a:buSzPct val="68000"/>
              <a:buFont typeface="Wingdings 3"/>
              <a:buChar char=""/>
            </a:pPr>
            <a:r>
              <a:rPr lang="pt-BR" sz="1600" dirty="0"/>
              <a:t>  </a:t>
            </a:r>
            <a:r>
              <a:rPr lang="pt-BR" sz="1600" b="1" dirty="0"/>
              <a:t>Analogia</a:t>
            </a:r>
            <a:r>
              <a:rPr lang="pt-BR" sz="1600" dirty="0"/>
              <a:t> – Esta técnica baseia-se na comparação das características do projeto com a de outros projetos concluídos. As diferenças são identificadas, sendo introduzidas as mudanças necessárias para produzir as estimativas.</a:t>
            </a:r>
          </a:p>
          <a:p>
            <a:pPr>
              <a:spcBef>
                <a:spcPts val="400"/>
              </a:spcBef>
              <a:buClr>
                <a:schemeClr val="accent1"/>
              </a:buClr>
              <a:buSzPct val="68000"/>
            </a:pPr>
            <a:endParaRPr lang="pt-BR" sz="1600" dirty="0"/>
          </a:p>
          <a:p>
            <a:pPr>
              <a:spcBef>
                <a:spcPts val="400"/>
              </a:spcBef>
              <a:buClr>
                <a:schemeClr val="accent1"/>
              </a:buClr>
              <a:buSzPct val="68000"/>
              <a:buFont typeface="Wingdings 3"/>
              <a:buChar char=""/>
            </a:pPr>
            <a:r>
              <a:rPr lang="pt-BR" sz="1600" b="1" dirty="0"/>
              <a:t>  Modelos Baseados em Atividades </a:t>
            </a:r>
            <a:r>
              <a:rPr lang="pt-BR" sz="1600" dirty="0"/>
              <a:t>– Consiste em enumerar todas as atividades do projeto e estimar o esforço e prazo para cada uma delas.</a:t>
            </a:r>
          </a:p>
        </p:txBody>
      </p:sp>
    </p:spTree>
    <p:extLst>
      <p:ext uri="{BB962C8B-B14F-4D97-AF65-F5344CB8AC3E}">
        <p14:creationId xmlns:p14="http://schemas.microsoft.com/office/powerpoint/2010/main" val="71994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79512" y="298004"/>
            <a:ext cx="8783960" cy="2410916"/>
          </a:xfrm>
          <a:prstGeom prst="rect">
            <a:avLst/>
          </a:prstGeom>
          <a:noFill/>
        </p:spPr>
        <p:txBody>
          <a:bodyPr wrap="square" rtlCol="0">
            <a:spAutoFit/>
          </a:bodyPr>
          <a:lstStyle/>
          <a:p>
            <a:pPr>
              <a:spcBef>
                <a:spcPts val="400"/>
              </a:spcBef>
              <a:buClr>
                <a:schemeClr val="accent1"/>
              </a:buClr>
              <a:buSzPct val="68000"/>
              <a:buFont typeface="Wingdings 3"/>
              <a:buChar char=""/>
            </a:pPr>
            <a:r>
              <a:rPr lang="pt-BR" sz="1600" b="1" dirty="0"/>
              <a:t>  Modelos Paramétricos </a:t>
            </a:r>
            <a:r>
              <a:rPr lang="pt-BR" sz="1600" dirty="0"/>
              <a:t>– Assumem a existência de uma relação matemática entre tamanho, esforço e prazo. Os relacionamentos são baseados em suposições teóricas e/ou dados históricos.</a:t>
            </a:r>
          </a:p>
          <a:p>
            <a:pPr>
              <a:spcBef>
                <a:spcPts val="400"/>
              </a:spcBef>
              <a:buClr>
                <a:schemeClr val="accent1"/>
              </a:buClr>
              <a:buSzPct val="68000"/>
              <a:buFont typeface="Wingdings 3"/>
              <a:buChar char=""/>
            </a:pPr>
            <a:endParaRPr lang="pt-BR" sz="1600" dirty="0"/>
          </a:p>
          <a:p>
            <a:pPr>
              <a:spcBef>
                <a:spcPts val="400"/>
              </a:spcBef>
              <a:buClr>
                <a:schemeClr val="accent1"/>
              </a:buClr>
              <a:buSzPct val="68000"/>
              <a:buFont typeface="Wingdings 3"/>
              <a:buChar char=""/>
            </a:pPr>
            <a:r>
              <a:rPr lang="pt-BR" sz="1600" dirty="0"/>
              <a:t>  </a:t>
            </a:r>
            <a:r>
              <a:rPr lang="pt-BR" sz="1600" b="1" dirty="0"/>
              <a:t>Relações Simples de Estimativas</a:t>
            </a:r>
            <a:r>
              <a:rPr lang="pt-BR" sz="1600" dirty="0"/>
              <a:t> – Trata-se de uma simplificação dos modelos paramétricos. Neste caso, utilizam-se relações matemáticas simples, baseadas em dados históricos locais, ao invés de modelos matemáticos abrangentes. De uma forma geral, os relacionamentos deste tipo não são aplicáveis a organizações e contextos diferentes dos originalmente utilizados para a coleta dos dados.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617</TotalTime>
  <Words>657</Words>
  <Application>Microsoft Office PowerPoint</Application>
  <PresentationFormat>Apresentação na tela (4:3)</PresentationFormat>
  <Paragraphs>79</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Lucida Sans Unicode</vt:lpstr>
      <vt:lpstr>Verdana</vt:lpstr>
      <vt:lpstr>Wingdings 2</vt:lpstr>
      <vt:lpstr>Wingdings 3</vt:lpstr>
      <vt:lpstr>Concurso</vt:lpstr>
      <vt:lpstr>Engenharia de Software</vt:lpstr>
      <vt:lpstr>Métricas em engenharia de Software</vt:lpstr>
      <vt:lpstr>Categorias de Métricas</vt:lpstr>
      <vt:lpstr>O CoCoMo (COnstructive COst Model) 81</vt:lpstr>
      <vt:lpstr>Apresentação do PowerPoint</vt:lpstr>
      <vt:lpstr>Modo semidestacado</vt:lpstr>
      <vt:lpstr>CoCoMo (COnstructive COst Model) II</vt:lpstr>
      <vt:lpstr>Estimando o Tamanho do Projeto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Engenharia de Software</dc:title>
  <dc:creator>Brian Roberto da Rocha</dc:creator>
  <cp:lastModifiedBy>mppcampos06@outlook.com</cp:lastModifiedBy>
  <cp:revision>31</cp:revision>
  <dcterms:created xsi:type="dcterms:W3CDTF">2014-11-08T19:18:51Z</dcterms:created>
  <dcterms:modified xsi:type="dcterms:W3CDTF">2018-05-14T22:52:49Z</dcterms:modified>
</cp:coreProperties>
</file>