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0"/>
  </p:normalViewPr>
  <p:slideViewPr>
    <p:cSldViewPr snapToGrid="0" snapToObjects="1" showGuides="1">
      <p:cViewPr varScale="1">
        <p:scale>
          <a:sx n="103" d="100"/>
          <a:sy n="103" d="100"/>
        </p:scale>
        <p:origin x="8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EA58-0F48-8C42-8FD9-E77B654C6444}"/>
              </a:ext>
            </a:extLst>
          </p:cNvPr>
          <p:cNvSpPr>
            <a:spLocks noGrp="1"/>
          </p:cNvSpPr>
          <p:nvPr>
            <p:ph type="ctrTitle"/>
          </p:nvPr>
        </p:nvSpPr>
        <p:spPr/>
        <p:txBody>
          <a:bodyPr/>
          <a:lstStyle/>
          <a:p>
            <a:r>
              <a:rPr lang="sv-SE" dirty="0"/>
              <a:t>HOUSE PRICES AND RESTAURANT TYPES IN STOCKHOLM</a:t>
            </a:r>
          </a:p>
        </p:txBody>
      </p:sp>
      <p:sp>
        <p:nvSpPr>
          <p:cNvPr id="3" name="Subtitle 2">
            <a:extLst>
              <a:ext uri="{FF2B5EF4-FFF2-40B4-BE49-F238E27FC236}">
                <a16:creationId xmlns:a16="http://schemas.microsoft.com/office/drawing/2014/main" id="{F50E3084-2F1F-4E46-B00C-AEECBA0CF026}"/>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81097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1A6F-B988-4645-8FA4-94BD9170E205}"/>
              </a:ext>
            </a:extLst>
          </p:cNvPr>
          <p:cNvSpPr>
            <a:spLocks noGrp="1"/>
          </p:cNvSpPr>
          <p:nvPr>
            <p:ph type="title"/>
          </p:nvPr>
        </p:nvSpPr>
        <p:spPr/>
        <p:txBody>
          <a:bodyPr/>
          <a:lstStyle/>
          <a:p>
            <a:r>
              <a:rPr lang="sv-SE" dirty="0"/>
              <a:t>RESEARCH QUESTION</a:t>
            </a:r>
          </a:p>
        </p:txBody>
      </p:sp>
      <p:sp>
        <p:nvSpPr>
          <p:cNvPr id="3" name="Content Placeholder 2">
            <a:extLst>
              <a:ext uri="{FF2B5EF4-FFF2-40B4-BE49-F238E27FC236}">
                <a16:creationId xmlns:a16="http://schemas.microsoft.com/office/drawing/2014/main" id="{916E33A8-34C2-9A49-BEE0-0B3713640E29}"/>
              </a:ext>
            </a:extLst>
          </p:cNvPr>
          <p:cNvSpPr>
            <a:spLocks noGrp="1"/>
          </p:cNvSpPr>
          <p:nvPr>
            <p:ph idx="1"/>
          </p:nvPr>
        </p:nvSpPr>
        <p:spPr/>
        <p:txBody>
          <a:bodyPr/>
          <a:lstStyle/>
          <a:p>
            <a:r>
              <a:rPr lang="sv-SE" dirty="0"/>
              <a:t>HAS THE SOARING HOUSE PRICES AFFECTED THE RESTAURANT SECTOR IN TERMS OF WHAT TYPES ARE RESTAURANT TYPES CAN AFFORD TO ESTABLISH IN CENTRAL LOCATIONS?</a:t>
            </a:r>
          </a:p>
        </p:txBody>
      </p:sp>
    </p:spTree>
    <p:extLst>
      <p:ext uri="{BB962C8B-B14F-4D97-AF65-F5344CB8AC3E}">
        <p14:creationId xmlns:p14="http://schemas.microsoft.com/office/powerpoint/2010/main" val="297827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68B0-2EFF-A646-ACD9-F97442F09E99}"/>
              </a:ext>
            </a:extLst>
          </p:cNvPr>
          <p:cNvSpPr>
            <a:spLocks noGrp="1"/>
          </p:cNvSpPr>
          <p:nvPr>
            <p:ph type="title"/>
          </p:nvPr>
        </p:nvSpPr>
        <p:spPr/>
        <p:txBody>
          <a:bodyPr/>
          <a:lstStyle/>
          <a:p>
            <a:r>
              <a:rPr lang="sv-SE" dirty="0"/>
              <a:t>DATA</a:t>
            </a:r>
          </a:p>
        </p:txBody>
      </p:sp>
      <p:sp>
        <p:nvSpPr>
          <p:cNvPr id="3" name="Content Placeholder 2">
            <a:extLst>
              <a:ext uri="{FF2B5EF4-FFF2-40B4-BE49-F238E27FC236}">
                <a16:creationId xmlns:a16="http://schemas.microsoft.com/office/drawing/2014/main" id="{6DDC23D7-C264-4847-86C0-9EEAF634CAD8}"/>
              </a:ext>
            </a:extLst>
          </p:cNvPr>
          <p:cNvSpPr>
            <a:spLocks noGrp="1"/>
          </p:cNvSpPr>
          <p:nvPr>
            <p:ph idx="1"/>
          </p:nvPr>
        </p:nvSpPr>
        <p:spPr/>
        <p:txBody>
          <a:bodyPr/>
          <a:lstStyle/>
          <a:p>
            <a:r>
              <a:rPr lang="sv-SE" dirty="0"/>
              <a:t>Restaurant data </a:t>
            </a:r>
            <a:r>
              <a:rPr lang="sv-SE" dirty="0" err="1"/>
              <a:t>was</a:t>
            </a:r>
            <a:r>
              <a:rPr lang="sv-SE" dirty="0"/>
              <a:t> </a:t>
            </a:r>
            <a:r>
              <a:rPr lang="sv-SE" dirty="0" err="1"/>
              <a:t>retrieved</a:t>
            </a:r>
            <a:r>
              <a:rPr lang="sv-SE" dirty="0"/>
              <a:t> from </a:t>
            </a:r>
            <a:r>
              <a:rPr lang="sv-SE" dirty="0" err="1"/>
              <a:t>Forsquare</a:t>
            </a:r>
            <a:r>
              <a:rPr lang="sv-SE" dirty="0"/>
              <a:t> API</a:t>
            </a:r>
          </a:p>
          <a:p>
            <a:pPr lvl="1"/>
            <a:r>
              <a:rPr lang="sv-SE" dirty="0"/>
              <a:t>RESTAURANT NAME</a:t>
            </a:r>
          </a:p>
          <a:p>
            <a:pPr lvl="1"/>
            <a:r>
              <a:rPr lang="sv-SE" dirty="0"/>
              <a:t>LOCATION (COORDINATES)</a:t>
            </a:r>
          </a:p>
          <a:p>
            <a:pPr lvl="1"/>
            <a:r>
              <a:rPr lang="sv-SE" dirty="0"/>
              <a:t>RESTAURANT TYPE</a:t>
            </a:r>
          </a:p>
          <a:p>
            <a:r>
              <a:rPr lang="sv-SE" dirty="0"/>
              <a:t>House </a:t>
            </a:r>
            <a:r>
              <a:rPr lang="sv-SE" dirty="0" err="1"/>
              <a:t>pricing</a:t>
            </a:r>
            <a:r>
              <a:rPr lang="sv-SE" dirty="0"/>
              <a:t> data </a:t>
            </a:r>
            <a:r>
              <a:rPr lang="sv-SE" dirty="0" err="1"/>
              <a:t>was</a:t>
            </a:r>
            <a:r>
              <a:rPr lang="sv-SE" dirty="0"/>
              <a:t> </a:t>
            </a:r>
            <a:r>
              <a:rPr lang="sv-SE" dirty="0" err="1"/>
              <a:t>retrieved</a:t>
            </a:r>
            <a:r>
              <a:rPr lang="sv-SE" dirty="0"/>
              <a:t> from mäklarstatistik (</a:t>
            </a:r>
            <a:r>
              <a:rPr lang="sv-SE" dirty="0" err="1"/>
              <a:t>maklarstatistik.se</a:t>
            </a:r>
            <a:r>
              <a:rPr lang="sv-SE" dirty="0"/>
              <a:t>)</a:t>
            </a:r>
          </a:p>
        </p:txBody>
      </p:sp>
    </p:spTree>
    <p:extLst>
      <p:ext uri="{BB962C8B-B14F-4D97-AF65-F5344CB8AC3E}">
        <p14:creationId xmlns:p14="http://schemas.microsoft.com/office/powerpoint/2010/main" val="211709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C9-6F19-DF48-A3D1-7D9C2FD05826}"/>
              </a:ext>
            </a:extLst>
          </p:cNvPr>
          <p:cNvSpPr>
            <a:spLocks noGrp="1"/>
          </p:cNvSpPr>
          <p:nvPr>
            <p:ph type="title"/>
          </p:nvPr>
        </p:nvSpPr>
        <p:spPr/>
        <p:txBody>
          <a:bodyPr/>
          <a:lstStyle/>
          <a:p>
            <a:r>
              <a:rPr lang="sv-SE" dirty="0"/>
              <a:t>METHODOLOGY</a:t>
            </a:r>
          </a:p>
        </p:txBody>
      </p:sp>
      <p:sp>
        <p:nvSpPr>
          <p:cNvPr id="3" name="Content Placeholder 2">
            <a:extLst>
              <a:ext uri="{FF2B5EF4-FFF2-40B4-BE49-F238E27FC236}">
                <a16:creationId xmlns:a16="http://schemas.microsoft.com/office/drawing/2014/main" id="{D1B66731-9AAC-6143-A347-9FAAAA404236}"/>
              </a:ext>
            </a:extLst>
          </p:cNvPr>
          <p:cNvSpPr>
            <a:spLocks noGrp="1"/>
          </p:cNvSpPr>
          <p:nvPr>
            <p:ph idx="1"/>
          </p:nvPr>
        </p:nvSpPr>
        <p:spPr/>
        <p:txBody>
          <a:bodyPr/>
          <a:lstStyle/>
          <a:p>
            <a:r>
              <a:rPr lang="sv-SE" dirty="0"/>
              <a:t>The data </a:t>
            </a:r>
            <a:r>
              <a:rPr lang="sv-SE" dirty="0" err="1"/>
              <a:t>was</a:t>
            </a:r>
            <a:r>
              <a:rPr lang="sv-SE" dirty="0"/>
              <a:t> </a:t>
            </a:r>
            <a:r>
              <a:rPr lang="sv-SE" dirty="0" err="1"/>
              <a:t>combined</a:t>
            </a:r>
            <a:r>
              <a:rPr lang="sv-SE" dirty="0"/>
              <a:t> to </a:t>
            </a:r>
            <a:r>
              <a:rPr lang="sv-SE" dirty="0" err="1"/>
              <a:t>see</a:t>
            </a:r>
            <a:r>
              <a:rPr lang="sv-SE" dirty="0"/>
              <a:t> </a:t>
            </a:r>
            <a:r>
              <a:rPr lang="sv-SE" dirty="0" err="1"/>
              <a:t>which</a:t>
            </a:r>
            <a:r>
              <a:rPr lang="sv-SE" dirty="0"/>
              <a:t> restaurant </a:t>
            </a:r>
            <a:r>
              <a:rPr lang="sv-SE" dirty="0" err="1"/>
              <a:t>types</a:t>
            </a:r>
            <a:r>
              <a:rPr lang="sv-SE" dirty="0"/>
              <a:t> </a:t>
            </a:r>
            <a:r>
              <a:rPr lang="sv-SE" dirty="0" err="1"/>
              <a:t>was</a:t>
            </a:r>
            <a:r>
              <a:rPr lang="sv-SE" dirty="0"/>
              <a:t> </a:t>
            </a:r>
            <a:r>
              <a:rPr lang="sv-SE" dirty="0" err="1"/>
              <a:t>most</a:t>
            </a:r>
            <a:r>
              <a:rPr lang="sv-SE" dirty="0"/>
              <a:t> common in </a:t>
            </a:r>
            <a:r>
              <a:rPr lang="sv-SE" dirty="0" err="1"/>
              <a:t>each</a:t>
            </a:r>
            <a:r>
              <a:rPr lang="sv-SE" dirty="0"/>
              <a:t> </a:t>
            </a:r>
            <a:r>
              <a:rPr lang="sv-SE" dirty="0" err="1"/>
              <a:t>district</a:t>
            </a:r>
            <a:endParaRPr lang="sv-SE" dirty="0"/>
          </a:p>
          <a:p>
            <a:r>
              <a:rPr lang="sv-SE" dirty="0" err="1"/>
              <a:t>Kmeans</a:t>
            </a:r>
            <a:r>
              <a:rPr lang="sv-SE" dirty="0"/>
              <a:t> </a:t>
            </a:r>
            <a:r>
              <a:rPr lang="sv-SE" dirty="0" err="1"/>
              <a:t>Clustering</a:t>
            </a:r>
            <a:r>
              <a:rPr lang="sv-SE" dirty="0"/>
              <a:t> </a:t>
            </a:r>
            <a:r>
              <a:rPr lang="sv-SE" dirty="0" err="1"/>
              <a:t>was</a:t>
            </a:r>
            <a:r>
              <a:rPr lang="sv-SE" dirty="0"/>
              <a:t> </a:t>
            </a:r>
            <a:r>
              <a:rPr lang="sv-SE" dirty="0" err="1"/>
              <a:t>used</a:t>
            </a:r>
            <a:r>
              <a:rPr lang="sv-SE" dirty="0"/>
              <a:t> to cluster the </a:t>
            </a:r>
            <a:r>
              <a:rPr lang="sv-SE" dirty="0" err="1"/>
              <a:t>districts</a:t>
            </a:r>
            <a:r>
              <a:rPr lang="sv-SE" dirty="0"/>
              <a:t> </a:t>
            </a:r>
            <a:r>
              <a:rPr lang="sv-SE" dirty="0" err="1"/>
              <a:t>based</a:t>
            </a:r>
            <a:r>
              <a:rPr lang="sv-SE" dirty="0"/>
              <a:t> on </a:t>
            </a:r>
            <a:r>
              <a:rPr lang="sv-SE" dirty="0" err="1"/>
              <a:t>what</a:t>
            </a:r>
            <a:r>
              <a:rPr lang="sv-SE" dirty="0"/>
              <a:t> </a:t>
            </a:r>
            <a:r>
              <a:rPr lang="sv-SE" dirty="0" err="1"/>
              <a:t>type</a:t>
            </a:r>
            <a:r>
              <a:rPr lang="sv-SE" dirty="0"/>
              <a:t> </a:t>
            </a:r>
            <a:r>
              <a:rPr lang="sv-SE" dirty="0" err="1"/>
              <a:t>of</a:t>
            </a:r>
            <a:r>
              <a:rPr lang="sv-SE" dirty="0"/>
              <a:t> restaurant </a:t>
            </a:r>
            <a:r>
              <a:rPr lang="sv-SE" dirty="0" err="1"/>
              <a:t>was</a:t>
            </a:r>
            <a:r>
              <a:rPr lang="sv-SE" dirty="0"/>
              <a:t> </a:t>
            </a:r>
            <a:r>
              <a:rPr lang="sv-SE" dirty="0" err="1"/>
              <a:t>most</a:t>
            </a:r>
            <a:r>
              <a:rPr lang="sv-SE" dirty="0"/>
              <a:t> common in </a:t>
            </a:r>
            <a:r>
              <a:rPr lang="sv-SE" dirty="0" err="1"/>
              <a:t>each</a:t>
            </a:r>
            <a:r>
              <a:rPr lang="sv-SE" dirty="0"/>
              <a:t> </a:t>
            </a:r>
            <a:r>
              <a:rPr lang="sv-SE" dirty="0" err="1"/>
              <a:t>district</a:t>
            </a:r>
            <a:endParaRPr lang="sv-SE" dirty="0"/>
          </a:p>
        </p:txBody>
      </p:sp>
    </p:spTree>
    <p:extLst>
      <p:ext uri="{BB962C8B-B14F-4D97-AF65-F5344CB8AC3E}">
        <p14:creationId xmlns:p14="http://schemas.microsoft.com/office/powerpoint/2010/main" val="6557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9785-FA61-1549-9D28-A7B1A794A0E1}"/>
              </a:ext>
            </a:extLst>
          </p:cNvPr>
          <p:cNvSpPr>
            <a:spLocks noGrp="1"/>
          </p:cNvSpPr>
          <p:nvPr>
            <p:ph type="title"/>
          </p:nvPr>
        </p:nvSpPr>
        <p:spPr/>
        <p:txBody>
          <a:bodyPr/>
          <a:lstStyle/>
          <a:p>
            <a:r>
              <a:rPr lang="sv-SE" dirty="0"/>
              <a:t>RESULTS</a:t>
            </a:r>
          </a:p>
        </p:txBody>
      </p:sp>
      <p:pic>
        <p:nvPicPr>
          <p:cNvPr id="6" name="Content Placeholder 5">
            <a:extLst>
              <a:ext uri="{FF2B5EF4-FFF2-40B4-BE49-F238E27FC236}">
                <a16:creationId xmlns:a16="http://schemas.microsoft.com/office/drawing/2014/main" id="{C846B967-699E-5E47-AC72-9A9579B7B586}"/>
              </a:ext>
            </a:extLst>
          </p:cNvPr>
          <p:cNvPicPr>
            <a:picLocks noGrp="1" noChangeAspect="1"/>
          </p:cNvPicPr>
          <p:nvPr>
            <p:ph idx="1"/>
          </p:nvPr>
        </p:nvPicPr>
        <p:blipFill>
          <a:blip r:embed="rId2"/>
          <a:stretch>
            <a:fillRect/>
          </a:stretch>
        </p:blipFill>
        <p:spPr>
          <a:xfrm>
            <a:off x="366433" y="2444434"/>
            <a:ext cx="11459132" cy="1969131"/>
          </a:xfrm>
        </p:spPr>
      </p:pic>
      <p:sp>
        <p:nvSpPr>
          <p:cNvPr id="7" name="TextBox 6">
            <a:extLst>
              <a:ext uri="{FF2B5EF4-FFF2-40B4-BE49-F238E27FC236}">
                <a16:creationId xmlns:a16="http://schemas.microsoft.com/office/drawing/2014/main" id="{0221E1F4-9801-FF42-B62C-63E6E48231A0}"/>
              </a:ext>
            </a:extLst>
          </p:cNvPr>
          <p:cNvSpPr txBox="1"/>
          <p:nvPr/>
        </p:nvSpPr>
        <p:spPr>
          <a:xfrm>
            <a:off x="366433" y="4744995"/>
            <a:ext cx="7523213" cy="369332"/>
          </a:xfrm>
          <a:prstGeom prst="rect">
            <a:avLst/>
          </a:prstGeom>
          <a:noFill/>
        </p:spPr>
        <p:txBody>
          <a:bodyPr wrap="none" rtlCol="0">
            <a:spAutoFit/>
          </a:bodyPr>
          <a:lstStyle/>
          <a:p>
            <a:r>
              <a:rPr lang="sv-SE" dirty="0"/>
              <a:t>The </a:t>
            </a:r>
            <a:r>
              <a:rPr lang="sv-SE" dirty="0" err="1"/>
              <a:t>most</a:t>
            </a:r>
            <a:r>
              <a:rPr lang="sv-SE" dirty="0"/>
              <a:t> common restaurant </a:t>
            </a:r>
            <a:r>
              <a:rPr lang="sv-SE" dirty="0" err="1"/>
              <a:t>type</a:t>
            </a:r>
            <a:r>
              <a:rPr lang="sv-SE" dirty="0"/>
              <a:t> for </a:t>
            </a:r>
            <a:r>
              <a:rPr lang="sv-SE" dirty="0" err="1"/>
              <a:t>each</a:t>
            </a:r>
            <a:r>
              <a:rPr lang="sv-SE" dirty="0"/>
              <a:t> </a:t>
            </a:r>
            <a:r>
              <a:rPr lang="sv-SE" dirty="0" err="1"/>
              <a:t>corresponding</a:t>
            </a:r>
            <a:r>
              <a:rPr lang="sv-SE" dirty="0"/>
              <a:t> </a:t>
            </a:r>
            <a:r>
              <a:rPr lang="sv-SE" dirty="0" err="1"/>
              <a:t>district</a:t>
            </a:r>
            <a:endParaRPr lang="sv-SE" dirty="0"/>
          </a:p>
        </p:txBody>
      </p:sp>
    </p:spTree>
    <p:extLst>
      <p:ext uri="{BB962C8B-B14F-4D97-AF65-F5344CB8AC3E}">
        <p14:creationId xmlns:p14="http://schemas.microsoft.com/office/powerpoint/2010/main" val="421620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4988-C8F1-2E49-B318-FAE786CD673A}"/>
              </a:ext>
            </a:extLst>
          </p:cNvPr>
          <p:cNvSpPr>
            <a:spLocks noGrp="1"/>
          </p:cNvSpPr>
          <p:nvPr>
            <p:ph type="title"/>
          </p:nvPr>
        </p:nvSpPr>
        <p:spPr/>
        <p:txBody>
          <a:bodyPr/>
          <a:lstStyle/>
          <a:p>
            <a:r>
              <a:rPr lang="sv-SE" dirty="0"/>
              <a:t>RESULTS</a:t>
            </a:r>
          </a:p>
        </p:txBody>
      </p:sp>
      <p:pic>
        <p:nvPicPr>
          <p:cNvPr id="4" name="Content Placeholder 4">
            <a:extLst>
              <a:ext uri="{FF2B5EF4-FFF2-40B4-BE49-F238E27FC236}">
                <a16:creationId xmlns:a16="http://schemas.microsoft.com/office/drawing/2014/main" id="{54FE6ED6-E3B0-6D4A-A447-BFF59CEBD3DF}"/>
              </a:ext>
            </a:extLst>
          </p:cNvPr>
          <p:cNvPicPr>
            <a:picLocks noChangeAspect="1"/>
          </p:cNvPicPr>
          <p:nvPr/>
        </p:nvPicPr>
        <p:blipFill>
          <a:blip r:embed="rId2"/>
          <a:stretch>
            <a:fillRect/>
          </a:stretch>
        </p:blipFill>
        <p:spPr>
          <a:xfrm>
            <a:off x="3781121" y="2111290"/>
            <a:ext cx="4629755" cy="3636963"/>
          </a:xfrm>
          <a:prstGeom prst="rect">
            <a:avLst/>
          </a:prstGeom>
          <a:effectLst>
            <a:outerShdw blurRad="50800" dir="14400000">
              <a:srgbClr val="000000">
                <a:alpha val="40000"/>
              </a:srgbClr>
            </a:outerShdw>
          </a:effectLst>
        </p:spPr>
      </p:pic>
      <p:sp>
        <p:nvSpPr>
          <p:cNvPr id="5" name="TextBox 4">
            <a:extLst>
              <a:ext uri="{FF2B5EF4-FFF2-40B4-BE49-F238E27FC236}">
                <a16:creationId xmlns:a16="http://schemas.microsoft.com/office/drawing/2014/main" id="{7BE27E2B-5687-424D-AC80-FAD8C2B785C6}"/>
              </a:ext>
            </a:extLst>
          </p:cNvPr>
          <p:cNvSpPr txBox="1"/>
          <p:nvPr/>
        </p:nvSpPr>
        <p:spPr>
          <a:xfrm>
            <a:off x="4814239" y="6072573"/>
            <a:ext cx="2563522" cy="369332"/>
          </a:xfrm>
          <a:prstGeom prst="rect">
            <a:avLst/>
          </a:prstGeom>
          <a:noFill/>
        </p:spPr>
        <p:txBody>
          <a:bodyPr wrap="none" rtlCol="0">
            <a:spAutoFit/>
          </a:bodyPr>
          <a:lstStyle/>
          <a:p>
            <a:r>
              <a:rPr lang="sv-SE" dirty="0" err="1"/>
              <a:t>Map</a:t>
            </a:r>
            <a:r>
              <a:rPr lang="sv-SE" dirty="0"/>
              <a:t> </a:t>
            </a:r>
            <a:r>
              <a:rPr lang="sv-SE" dirty="0" err="1"/>
              <a:t>of</a:t>
            </a:r>
            <a:r>
              <a:rPr lang="sv-SE" dirty="0"/>
              <a:t> the </a:t>
            </a:r>
            <a:r>
              <a:rPr lang="sv-SE" dirty="0" err="1"/>
              <a:t>clustering</a:t>
            </a:r>
            <a:endParaRPr lang="sv-SE" dirty="0"/>
          </a:p>
        </p:txBody>
      </p:sp>
    </p:spTree>
    <p:extLst>
      <p:ext uri="{BB962C8B-B14F-4D97-AF65-F5344CB8AC3E}">
        <p14:creationId xmlns:p14="http://schemas.microsoft.com/office/powerpoint/2010/main" val="26617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FC95-D031-F940-B9F3-73AF5E456847}"/>
              </a:ext>
            </a:extLst>
          </p:cNvPr>
          <p:cNvSpPr>
            <a:spLocks noGrp="1"/>
          </p:cNvSpPr>
          <p:nvPr>
            <p:ph type="title"/>
          </p:nvPr>
        </p:nvSpPr>
        <p:spPr/>
        <p:txBody>
          <a:bodyPr/>
          <a:lstStyle/>
          <a:p>
            <a:r>
              <a:rPr lang="sv-SE" dirty="0"/>
              <a:t>CONCLUSION</a:t>
            </a:r>
          </a:p>
        </p:txBody>
      </p:sp>
      <p:sp>
        <p:nvSpPr>
          <p:cNvPr id="3" name="Content Placeholder 2">
            <a:extLst>
              <a:ext uri="{FF2B5EF4-FFF2-40B4-BE49-F238E27FC236}">
                <a16:creationId xmlns:a16="http://schemas.microsoft.com/office/drawing/2014/main" id="{66880A52-AFE0-8347-A44C-D93F63132CB4}"/>
              </a:ext>
            </a:extLst>
          </p:cNvPr>
          <p:cNvSpPr>
            <a:spLocks noGrp="1"/>
          </p:cNvSpPr>
          <p:nvPr>
            <p:ph idx="1"/>
          </p:nvPr>
        </p:nvSpPr>
        <p:spPr/>
        <p:txBody>
          <a:bodyPr/>
          <a:lstStyle/>
          <a:p>
            <a:r>
              <a:rPr lang="en-US" dirty="0"/>
              <a:t>In conclusion, there seems to be no indication from this study that the house prices affects what restaurant type can afford to establish in what location in Stockholm. It seems like the kinds of restaurants are similar in each district in Stockholm.</a:t>
            </a:r>
            <a:endParaRPr lang="sv-SE" dirty="0"/>
          </a:p>
          <a:p>
            <a:r>
              <a:rPr lang="en-US" dirty="0"/>
              <a:t>For someone that wants to establish a new restaurant in Stockholm, one should look at the top restaurants in each district and stay away from those restaurant types if they wants to avoid competition.</a:t>
            </a:r>
            <a:endParaRPr lang="sv-SE" dirty="0"/>
          </a:p>
          <a:p>
            <a:endParaRPr lang="sv-SE" dirty="0"/>
          </a:p>
        </p:txBody>
      </p:sp>
    </p:spTree>
    <p:extLst>
      <p:ext uri="{BB962C8B-B14F-4D97-AF65-F5344CB8AC3E}">
        <p14:creationId xmlns:p14="http://schemas.microsoft.com/office/powerpoint/2010/main" val="3162579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TotalTime>
  <Words>195</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HOUSE PRICES AND RESTAURANT TYPES IN STOCKHOLM</vt:lpstr>
      <vt:lpstr>RESEARCH QUESTION</vt:lpstr>
      <vt:lpstr>DATA</vt:lpstr>
      <vt:lpstr>METHODOLOGY</vt:lpstr>
      <vt:lpstr>RESULTS</vt:lpstr>
      <vt:lpstr>RESULTS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 AND RESTAURANT TYPES IN STOCKHOLM</dc:title>
  <dc:creator>Jonas Sharma</dc:creator>
  <cp:lastModifiedBy>Jonas Sharma</cp:lastModifiedBy>
  <cp:revision>4</cp:revision>
  <dcterms:created xsi:type="dcterms:W3CDTF">2020-06-23T10:39:21Z</dcterms:created>
  <dcterms:modified xsi:type="dcterms:W3CDTF">2020-06-23T10:51:29Z</dcterms:modified>
</cp:coreProperties>
</file>