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386" r:id="rId2"/>
    <p:sldId id="432" r:id="rId3"/>
    <p:sldId id="389" r:id="rId4"/>
    <p:sldId id="390" r:id="rId5"/>
    <p:sldId id="429" r:id="rId6"/>
    <p:sldId id="430" r:id="rId7"/>
    <p:sldId id="431" r:id="rId8"/>
  </p:sldIdLst>
  <p:sldSz cx="9906000" cy="6858000" type="A4"/>
  <p:notesSz cx="9144000" cy="6858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bg2"/>
        </a:solidFill>
        <a:latin typeface="DINPro-Bold" pitchFamily="5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bg2"/>
        </a:solidFill>
        <a:latin typeface="DINPro-Bold" pitchFamily="5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bg2"/>
        </a:solidFill>
        <a:latin typeface="DINPro-Bold" pitchFamily="5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bg2"/>
        </a:solidFill>
        <a:latin typeface="DINPro-Bold" pitchFamily="5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bg2"/>
        </a:solidFill>
        <a:latin typeface="DINPro-Bold" pitchFamily="50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DINPro-Bold" pitchFamily="50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DINPro-Bold" pitchFamily="50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DINPro-Bold" pitchFamily="50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DINPro-Bold" pitchFamily="5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FFF"/>
    <a:srgbClr val="CA1F7B"/>
    <a:srgbClr val="0066FF"/>
    <a:srgbClr val="FF7C80"/>
    <a:srgbClr val="FFE900"/>
    <a:srgbClr val="003399"/>
    <a:srgbClr val="FF3300"/>
    <a:srgbClr val="4A4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935" autoAdjust="0"/>
    <p:restoredTop sz="86761" autoAdjust="0"/>
  </p:normalViewPr>
  <p:slideViewPr>
    <p:cSldViewPr>
      <p:cViewPr varScale="1">
        <p:scale>
          <a:sx n="123" d="100"/>
          <a:sy n="123" d="100"/>
        </p:scale>
        <p:origin x="-930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897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302"/>
    </p:cViewPr>
  </p:sorterViewPr>
  <p:notesViewPr>
    <p:cSldViewPr>
      <p:cViewPr varScale="1">
        <p:scale>
          <a:sx n="75" d="100"/>
          <a:sy n="75" d="100"/>
        </p:scale>
        <p:origin x="-864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B9C5B748-647D-4E6F-9AEC-6E85919FE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37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14625" y="514350"/>
            <a:ext cx="371475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696E6405-E281-4A15-9208-4180FBCD4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7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 userDrawn="1"/>
        </p:nvSpPr>
        <p:spPr bwMode="auto">
          <a:xfrm>
            <a:off x="0" y="3429000"/>
            <a:ext cx="9906000" cy="3429000"/>
          </a:xfrm>
          <a:prstGeom prst="rect">
            <a:avLst/>
          </a:prstGeom>
          <a:solidFill>
            <a:srgbClr val="FFD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57263"/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632200" y="6477000"/>
            <a:ext cx="17335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2" tIns="75419" rIns="95782" bIns="37709"/>
          <a:lstStyle/>
          <a:p>
            <a:pPr defTabSz="957263" eaLnBrk="0" hangingPunct="0"/>
            <a:endParaRPr lang="en-US" sz="1300">
              <a:solidFill>
                <a:schemeClr val="tx1"/>
              </a:solidFill>
              <a:latin typeface="DIN-Light" charset="0"/>
            </a:endParaRPr>
          </a:p>
        </p:txBody>
      </p:sp>
      <p:grpSp>
        <p:nvGrpSpPr>
          <p:cNvPr id="6" name="Group 13"/>
          <p:cNvGrpSpPr>
            <a:grpSpLocks/>
          </p:cNvGrpSpPr>
          <p:nvPr userDrawn="1"/>
        </p:nvGrpSpPr>
        <p:grpSpPr bwMode="auto">
          <a:xfrm>
            <a:off x="200025" y="1484313"/>
            <a:ext cx="585788" cy="558800"/>
            <a:chOff x="145" y="575"/>
            <a:chExt cx="369" cy="352"/>
          </a:xfrm>
        </p:grpSpPr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46" y="758"/>
              <a:ext cx="182" cy="169"/>
            </a:xfrm>
            <a:custGeom>
              <a:avLst/>
              <a:gdLst>
                <a:gd name="T0" fmla="*/ 0 w 168"/>
                <a:gd name="T1" fmla="*/ 169 h 169"/>
                <a:gd name="T2" fmla="*/ 0 w 168"/>
                <a:gd name="T3" fmla="*/ 111 h 169"/>
                <a:gd name="T4" fmla="*/ 195 w 168"/>
                <a:gd name="T5" fmla="*/ 0 h 169"/>
                <a:gd name="T6" fmla="*/ 294 w 168"/>
                <a:gd name="T7" fmla="*/ 0 h 169"/>
                <a:gd name="T8" fmla="*/ 294 w 168"/>
                <a:gd name="T9" fmla="*/ 57 h 169"/>
                <a:gd name="T10" fmla="*/ 104 w 168"/>
                <a:gd name="T11" fmla="*/ 169 h 169"/>
                <a:gd name="T12" fmla="*/ 0 w 168"/>
                <a:gd name="T13" fmla="*/ 169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8" h="169">
                  <a:moveTo>
                    <a:pt x="0" y="169"/>
                  </a:moveTo>
                  <a:lnTo>
                    <a:pt x="0" y="111"/>
                  </a:lnTo>
                  <a:lnTo>
                    <a:pt x="111" y="0"/>
                  </a:lnTo>
                  <a:lnTo>
                    <a:pt x="168" y="0"/>
                  </a:lnTo>
                  <a:lnTo>
                    <a:pt x="168" y="57"/>
                  </a:lnTo>
                  <a:lnTo>
                    <a:pt x="60" y="169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8F9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auto">
            <a:xfrm>
              <a:off x="145" y="575"/>
              <a:ext cx="185" cy="169"/>
            </a:xfrm>
            <a:custGeom>
              <a:avLst/>
              <a:gdLst>
                <a:gd name="T0" fmla="*/ 196 w 171"/>
                <a:gd name="T1" fmla="*/ 169 h 169"/>
                <a:gd name="T2" fmla="*/ 0 w 171"/>
                <a:gd name="T3" fmla="*/ 58 h 169"/>
                <a:gd name="T4" fmla="*/ 0 w 171"/>
                <a:gd name="T5" fmla="*/ 0 h 169"/>
                <a:gd name="T6" fmla="*/ 102 w 171"/>
                <a:gd name="T7" fmla="*/ 0 h 169"/>
                <a:gd name="T8" fmla="*/ 296 w 171"/>
                <a:gd name="T9" fmla="*/ 114 h 169"/>
                <a:gd name="T10" fmla="*/ 296 w 171"/>
                <a:gd name="T11" fmla="*/ 169 h 169"/>
                <a:gd name="T12" fmla="*/ 196 w 171"/>
                <a:gd name="T13" fmla="*/ 169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1" h="169">
                  <a:moveTo>
                    <a:pt x="112" y="169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171" y="114"/>
                  </a:lnTo>
                  <a:lnTo>
                    <a:pt x="171" y="169"/>
                  </a:lnTo>
                  <a:lnTo>
                    <a:pt x="112" y="169"/>
                  </a:lnTo>
                  <a:close/>
                </a:path>
              </a:pathLst>
            </a:custGeom>
            <a:solidFill>
              <a:srgbClr val="8F9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330" y="758"/>
              <a:ext cx="181" cy="169"/>
            </a:xfrm>
            <a:custGeom>
              <a:avLst/>
              <a:gdLst>
                <a:gd name="T0" fmla="*/ 0 w 168"/>
                <a:gd name="T1" fmla="*/ 169 h 169"/>
                <a:gd name="T2" fmla="*/ 0 w 168"/>
                <a:gd name="T3" fmla="*/ 111 h 169"/>
                <a:gd name="T4" fmla="*/ 189 w 168"/>
                <a:gd name="T5" fmla="*/ 0 h 169"/>
                <a:gd name="T6" fmla="*/ 282 w 168"/>
                <a:gd name="T7" fmla="*/ 0 h 169"/>
                <a:gd name="T8" fmla="*/ 282 w 168"/>
                <a:gd name="T9" fmla="*/ 57 h 169"/>
                <a:gd name="T10" fmla="*/ 101 w 168"/>
                <a:gd name="T11" fmla="*/ 169 h 169"/>
                <a:gd name="T12" fmla="*/ 0 w 168"/>
                <a:gd name="T13" fmla="*/ 169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8" h="169">
                  <a:moveTo>
                    <a:pt x="0" y="169"/>
                  </a:moveTo>
                  <a:lnTo>
                    <a:pt x="0" y="111"/>
                  </a:lnTo>
                  <a:lnTo>
                    <a:pt x="111" y="0"/>
                  </a:lnTo>
                  <a:lnTo>
                    <a:pt x="168" y="0"/>
                  </a:lnTo>
                  <a:lnTo>
                    <a:pt x="168" y="57"/>
                  </a:lnTo>
                  <a:lnTo>
                    <a:pt x="60" y="169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8F9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1"/>
            <p:cNvSpPr>
              <a:spLocks/>
            </p:cNvSpPr>
            <p:nvPr userDrawn="1"/>
          </p:nvSpPr>
          <p:spPr bwMode="auto">
            <a:xfrm>
              <a:off x="328" y="575"/>
              <a:ext cx="186" cy="169"/>
            </a:xfrm>
            <a:custGeom>
              <a:avLst/>
              <a:gdLst>
                <a:gd name="T0" fmla="*/ 203 w 171"/>
                <a:gd name="T1" fmla="*/ 169 h 169"/>
                <a:gd name="T2" fmla="*/ 0 w 171"/>
                <a:gd name="T3" fmla="*/ 58 h 169"/>
                <a:gd name="T4" fmla="*/ 0 w 171"/>
                <a:gd name="T5" fmla="*/ 0 h 169"/>
                <a:gd name="T6" fmla="*/ 106 w 171"/>
                <a:gd name="T7" fmla="*/ 0 h 169"/>
                <a:gd name="T8" fmla="*/ 308 w 171"/>
                <a:gd name="T9" fmla="*/ 114 h 169"/>
                <a:gd name="T10" fmla="*/ 308 w 171"/>
                <a:gd name="T11" fmla="*/ 169 h 169"/>
                <a:gd name="T12" fmla="*/ 203 w 171"/>
                <a:gd name="T13" fmla="*/ 169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1" h="169">
                  <a:moveTo>
                    <a:pt x="112" y="169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171" y="114"/>
                  </a:lnTo>
                  <a:lnTo>
                    <a:pt x="171" y="169"/>
                  </a:lnTo>
                  <a:lnTo>
                    <a:pt x="112" y="169"/>
                  </a:lnTo>
                  <a:close/>
                </a:path>
              </a:pathLst>
            </a:custGeom>
            <a:solidFill>
              <a:srgbClr val="8F9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125538"/>
            <a:ext cx="9906000" cy="71437"/>
          </a:xfrm>
          <a:prstGeom prst="rect">
            <a:avLst/>
          </a:prstGeom>
          <a:solidFill>
            <a:srgbClr val="6F70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419100"/>
            <a:ext cx="18891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J:\Marketing\IMAGE ARCHIVE_RESOURCES\LOGOS\02_Stamp\FLC_stamp\FNR-smart-strong-yellow-world_Button_3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2924175"/>
            <a:ext cx="950912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65213" y="1196975"/>
            <a:ext cx="8840787" cy="2232025"/>
          </a:xfrm>
        </p:spPr>
        <p:txBody>
          <a:bodyPr lIns="0" tIns="252000" rIns="720000"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5794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36650" y="3886200"/>
            <a:ext cx="8769350" cy="2351088"/>
          </a:xfrm>
        </p:spPr>
        <p:txBody>
          <a:bodyPr lIns="0" tIns="0" rIns="720000"/>
          <a:lstStyle>
            <a:lvl1pPr marL="0" indent="0">
              <a:defRPr sz="29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167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/>
            </a:lvl2pPr>
            <a:lvl3pPr marL="533400" indent="-266700">
              <a:defRPr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E178E-9B3A-46A1-A513-A6104F5C2469}" type="datetime2">
              <a:rPr lang="en-GB"/>
              <a:pPr>
                <a:defRPr/>
              </a:pPr>
              <a:t>Thursday, 18 September 2014</a:t>
            </a:fld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0756B-A813-48F3-9043-080F90BF624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79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876800" cy="5616575"/>
          </a:xfrm>
        </p:spPr>
        <p:txBody>
          <a:bodyPr/>
          <a:lstStyle>
            <a:lvl1pPr>
              <a:buNone/>
              <a:defRPr sz="2200"/>
            </a:lvl1pPr>
            <a:lvl2pPr>
              <a:defRPr sz="2000"/>
            </a:lvl2pPr>
            <a:lvl3pPr marL="533400" indent="-266700">
              <a:defRPr sz="1800"/>
            </a:lvl3pPr>
            <a:lvl4pPr marL="723900" indent="-190500">
              <a:defRPr sz="1600"/>
            </a:lvl4pPr>
            <a:lvl5pPr marL="990600" indent="-1905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9200" y="836613"/>
            <a:ext cx="4876800" cy="5616575"/>
          </a:xfrm>
        </p:spPr>
        <p:txBody>
          <a:bodyPr lIns="180000"/>
          <a:lstStyle>
            <a:lvl1pPr>
              <a:buNone/>
              <a:defRPr sz="2200"/>
            </a:lvl1pPr>
            <a:lvl2pPr>
              <a:defRPr sz="2000"/>
            </a:lvl2pPr>
            <a:lvl3pPr marL="533400" indent="-266700">
              <a:defRPr sz="1800"/>
            </a:lvl3pPr>
            <a:lvl4pPr marL="723900" indent="-190500">
              <a:defRPr sz="1600"/>
            </a:lvl4pPr>
            <a:lvl5pPr marL="990600" indent="-1905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DC590-1838-4669-879F-7745EA56128A}" type="datetime2">
              <a:rPr lang="en-GB"/>
              <a:pPr>
                <a:defRPr/>
              </a:pPr>
              <a:t>Thursday, 18 September 2014</a:t>
            </a:fld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CE341-802F-4FBB-BBA7-164D469D74C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12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8579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0" y="1177924"/>
            <a:ext cx="487203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0" y="1817685"/>
            <a:ext cx="4872038" cy="4683149"/>
          </a:xfrm>
        </p:spPr>
        <p:txBody>
          <a:bodyPr/>
          <a:lstStyle>
            <a:lvl1pPr>
              <a:buNone/>
              <a:defRPr sz="2200"/>
            </a:lvl1pPr>
            <a:lvl2pPr>
              <a:defRPr sz="2000"/>
            </a:lvl2pPr>
            <a:lvl3pPr marL="533400" indent="-266700">
              <a:defRPr sz="1800"/>
            </a:lvl3pPr>
            <a:lvl4pPr marL="723900" indent="-190500">
              <a:defRPr sz="1600"/>
            </a:lvl4pPr>
            <a:lvl5pPr marL="895350" indent="-17145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177924"/>
            <a:ext cx="4873625" cy="639762"/>
          </a:xfrm>
        </p:spPr>
        <p:txBody>
          <a:bodyPr lIns="180000"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1817685"/>
            <a:ext cx="4873625" cy="4683149"/>
          </a:xfrm>
        </p:spPr>
        <p:txBody>
          <a:bodyPr lIns="180000"/>
          <a:lstStyle>
            <a:lvl1pPr>
              <a:buNone/>
              <a:defRPr sz="2200"/>
            </a:lvl1pPr>
            <a:lvl2pPr>
              <a:defRPr sz="2000"/>
            </a:lvl2pPr>
            <a:lvl3pPr marL="533400" marR="0" indent="-266700" algn="l" defTabSz="1793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Blip>
                <a:blip r:embed="rId2"/>
              </a:buBlip>
              <a:tabLst/>
              <a:defRPr sz="1800"/>
            </a:lvl3pPr>
            <a:lvl4pPr marL="723900" indent="-190500">
              <a:defRPr sz="1600"/>
            </a:lvl4pPr>
            <a:lvl5pPr marL="895350" indent="-17145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67033-F6F9-4565-9D3D-F1D482D565EE}" type="datetime2">
              <a:rPr lang="en-GB"/>
              <a:pPr>
                <a:defRPr/>
              </a:pPr>
              <a:t>Thursday, 18 September 2014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AA753-1E68-4B52-8015-B7ED8B70C6E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36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Medienplatzhalter 5"/>
          <p:cNvSpPr>
            <a:spLocks noGrp="1"/>
          </p:cNvSpPr>
          <p:nvPr>
            <p:ph type="media" sz="quarter" idx="12"/>
          </p:nvPr>
        </p:nvSpPr>
        <p:spPr>
          <a:xfrm>
            <a:off x="0" y="857249"/>
            <a:ext cx="9906000" cy="5572125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5BD5A-55E7-4B6B-8C8D-4EA7B95814F3}" type="datetime2">
              <a:rPr lang="en-GB"/>
              <a:pPr>
                <a:defRPr/>
              </a:pPr>
              <a:t>Thursday, 18 September 2014</a:t>
            </a:fld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6AC81-BE80-49AC-BE9E-B7CBC35A374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66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0" tIns="144000" rIns="162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9060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0" tIns="180000" rIns="36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endParaRPr lang="de-DE" dirty="0" smtClean="0"/>
          </a:p>
          <a:p>
            <a:pPr lvl="2"/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endParaRPr lang="de-DE" dirty="0" smtClean="0"/>
          </a:p>
          <a:p>
            <a:pPr lvl="3"/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endParaRPr lang="de-DE" dirty="0" smtClean="0"/>
          </a:p>
          <a:p>
            <a:pPr lvl="4"/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endParaRPr lang="de-DE" dirty="0" smtClean="0"/>
          </a:p>
          <a:p>
            <a:pPr lvl="4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6477000"/>
            <a:ext cx="9906000" cy="381000"/>
          </a:xfrm>
          <a:prstGeom prst="rect">
            <a:avLst/>
          </a:prstGeom>
          <a:solidFill>
            <a:srgbClr val="FFD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9138" y="6477000"/>
            <a:ext cx="441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5419" rIns="95782" bIns="3770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tx1"/>
                </a:solidFill>
                <a:latin typeface="DIN-Light" charset="0"/>
              </a:defRPr>
            </a:lvl1pPr>
          </a:lstStyle>
          <a:p>
            <a:pPr>
              <a:defRPr/>
            </a:pPr>
            <a:fld id="{99C00E54-5394-422F-8B62-6753BCB709C6}" type="datetime2">
              <a:rPr lang="en-GB"/>
              <a:pPr>
                <a:defRPr/>
              </a:pPr>
              <a:t>Thursday, 18 September 2014</a:t>
            </a:fld>
            <a:endParaRPr lang="de-DE"/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3088" y="6477000"/>
            <a:ext cx="1485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2" tIns="75419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chemeClr val="tx1"/>
                </a:solidFill>
                <a:latin typeface="DIN-Light" charset="0"/>
              </a:defRPr>
            </a:lvl1pPr>
          </a:lstStyle>
          <a:p>
            <a:pPr>
              <a:defRPr/>
            </a:pPr>
            <a:fld id="{C1B6236B-B7ED-405C-894E-4EE395234DD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923925"/>
            <a:ext cx="9906000" cy="76200"/>
          </a:xfrm>
          <a:prstGeom prst="rect">
            <a:avLst/>
          </a:prstGeom>
          <a:solidFill>
            <a:srgbClr val="6F70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2" name="Group 13"/>
          <p:cNvGrpSpPr>
            <a:grpSpLocks/>
          </p:cNvGrpSpPr>
          <p:nvPr/>
        </p:nvGrpSpPr>
        <p:grpSpPr bwMode="auto">
          <a:xfrm>
            <a:off x="125413" y="188913"/>
            <a:ext cx="454025" cy="431800"/>
            <a:chOff x="134" y="575"/>
            <a:chExt cx="340" cy="352"/>
          </a:xfrm>
        </p:grpSpPr>
        <p:sp>
          <p:nvSpPr>
            <p:cNvPr id="1035" name="Freeform 14"/>
            <p:cNvSpPr>
              <a:spLocks/>
            </p:cNvSpPr>
            <p:nvPr userDrawn="1"/>
          </p:nvSpPr>
          <p:spPr bwMode="auto">
            <a:xfrm>
              <a:off x="135" y="757"/>
              <a:ext cx="168" cy="170"/>
            </a:xfrm>
            <a:custGeom>
              <a:avLst/>
              <a:gdLst>
                <a:gd name="T0" fmla="*/ 0 w 168"/>
                <a:gd name="T1" fmla="*/ 176 h 169"/>
                <a:gd name="T2" fmla="*/ 0 w 168"/>
                <a:gd name="T3" fmla="*/ 118 h 169"/>
                <a:gd name="T4" fmla="*/ 111 w 168"/>
                <a:gd name="T5" fmla="*/ 0 h 169"/>
                <a:gd name="T6" fmla="*/ 168 w 168"/>
                <a:gd name="T7" fmla="*/ 0 h 169"/>
                <a:gd name="T8" fmla="*/ 168 w 168"/>
                <a:gd name="T9" fmla="*/ 57 h 169"/>
                <a:gd name="T10" fmla="*/ 60 w 168"/>
                <a:gd name="T11" fmla="*/ 176 h 169"/>
                <a:gd name="T12" fmla="*/ 0 w 168"/>
                <a:gd name="T13" fmla="*/ 17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8" h="169">
                  <a:moveTo>
                    <a:pt x="0" y="169"/>
                  </a:moveTo>
                  <a:lnTo>
                    <a:pt x="0" y="111"/>
                  </a:lnTo>
                  <a:lnTo>
                    <a:pt x="111" y="0"/>
                  </a:lnTo>
                  <a:lnTo>
                    <a:pt x="168" y="0"/>
                  </a:lnTo>
                  <a:lnTo>
                    <a:pt x="168" y="57"/>
                  </a:lnTo>
                  <a:lnTo>
                    <a:pt x="60" y="169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8F9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6" name="Freeform 15"/>
            <p:cNvSpPr>
              <a:spLocks/>
            </p:cNvSpPr>
            <p:nvPr userDrawn="1"/>
          </p:nvSpPr>
          <p:spPr bwMode="auto">
            <a:xfrm>
              <a:off x="134" y="575"/>
              <a:ext cx="171" cy="170"/>
            </a:xfrm>
            <a:custGeom>
              <a:avLst/>
              <a:gdLst>
                <a:gd name="T0" fmla="*/ 112 w 171"/>
                <a:gd name="T1" fmla="*/ 176 h 169"/>
                <a:gd name="T2" fmla="*/ 0 w 171"/>
                <a:gd name="T3" fmla="*/ 58 h 169"/>
                <a:gd name="T4" fmla="*/ 0 w 171"/>
                <a:gd name="T5" fmla="*/ 0 h 169"/>
                <a:gd name="T6" fmla="*/ 58 w 171"/>
                <a:gd name="T7" fmla="*/ 0 h 169"/>
                <a:gd name="T8" fmla="*/ 171 w 171"/>
                <a:gd name="T9" fmla="*/ 121 h 169"/>
                <a:gd name="T10" fmla="*/ 171 w 171"/>
                <a:gd name="T11" fmla="*/ 176 h 169"/>
                <a:gd name="T12" fmla="*/ 112 w 171"/>
                <a:gd name="T13" fmla="*/ 17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1" h="169">
                  <a:moveTo>
                    <a:pt x="112" y="169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171" y="114"/>
                  </a:lnTo>
                  <a:lnTo>
                    <a:pt x="171" y="169"/>
                  </a:lnTo>
                  <a:lnTo>
                    <a:pt x="112" y="169"/>
                  </a:lnTo>
                  <a:close/>
                </a:path>
              </a:pathLst>
            </a:custGeom>
            <a:solidFill>
              <a:srgbClr val="8F9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7" name="Freeform 16"/>
            <p:cNvSpPr>
              <a:spLocks/>
            </p:cNvSpPr>
            <p:nvPr userDrawn="1"/>
          </p:nvSpPr>
          <p:spPr bwMode="auto">
            <a:xfrm>
              <a:off x="304" y="757"/>
              <a:ext cx="168" cy="170"/>
            </a:xfrm>
            <a:custGeom>
              <a:avLst/>
              <a:gdLst>
                <a:gd name="T0" fmla="*/ 0 w 168"/>
                <a:gd name="T1" fmla="*/ 176 h 169"/>
                <a:gd name="T2" fmla="*/ 0 w 168"/>
                <a:gd name="T3" fmla="*/ 118 h 169"/>
                <a:gd name="T4" fmla="*/ 111 w 168"/>
                <a:gd name="T5" fmla="*/ 0 h 169"/>
                <a:gd name="T6" fmla="*/ 168 w 168"/>
                <a:gd name="T7" fmla="*/ 0 h 169"/>
                <a:gd name="T8" fmla="*/ 168 w 168"/>
                <a:gd name="T9" fmla="*/ 57 h 169"/>
                <a:gd name="T10" fmla="*/ 60 w 168"/>
                <a:gd name="T11" fmla="*/ 176 h 169"/>
                <a:gd name="T12" fmla="*/ 0 w 168"/>
                <a:gd name="T13" fmla="*/ 17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8" h="169">
                  <a:moveTo>
                    <a:pt x="0" y="169"/>
                  </a:moveTo>
                  <a:lnTo>
                    <a:pt x="0" y="111"/>
                  </a:lnTo>
                  <a:lnTo>
                    <a:pt x="111" y="0"/>
                  </a:lnTo>
                  <a:lnTo>
                    <a:pt x="168" y="0"/>
                  </a:lnTo>
                  <a:lnTo>
                    <a:pt x="168" y="57"/>
                  </a:lnTo>
                  <a:lnTo>
                    <a:pt x="60" y="169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8F9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8" name="Freeform 17"/>
            <p:cNvSpPr>
              <a:spLocks/>
            </p:cNvSpPr>
            <p:nvPr userDrawn="1"/>
          </p:nvSpPr>
          <p:spPr bwMode="auto">
            <a:xfrm>
              <a:off x="303" y="575"/>
              <a:ext cx="171" cy="170"/>
            </a:xfrm>
            <a:custGeom>
              <a:avLst/>
              <a:gdLst>
                <a:gd name="T0" fmla="*/ 112 w 171"/>
                <a:gd name="T1" fmla="*/ 176 h 169"/>
                <a:gd name="T2" fmla="*/ 0 w 171"/>
                <a:gd name="T3" fmla="*/ 58 h 169"/>
                <a:gd name="T4" fmla="*/ 0 w 171"/>
                <a:gd name="T5" fmla="*/ 0 h 169"/>
                <a:gd name="T6" fmla="*/ 58 w 171"/>
                <a:gd name="T7" fmla="*/ 0 h 169"/>
                <a:gd name="T8" fmla="*/ 171 w 171"/>
                <a:gd name="T9" fmla="*/ 121 h 169"/>
                <a:gd name="T10" fmla="*/ 171 w 171"/>
                <a:gd name="T11" fmla="*/ 176 h 169"/>
                <a:gd name="T12" fmla="*/ 112 w 171"/>
                <a:gd name="T13" fmla="*/ 17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1" h="169">
                  <a:moveTo>
                    <a:pt x="112" y="169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171" y="114"/>
                  </a:lnTo>
                  <a:lnTo>
                    <a:pt x="171" y="169"/>
                  </a:lnTo>
                  <a:lnTo>
                    <a:pt x="112" y="169"/>
                  </a:lnTo>
                  <a:close/>
                </a:path>
              </a:pathLst>
            </a:custGeom>
            <a:solidFill>
              <a:srgbClr val="8F9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033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13" y="195263"/>
            <a:ext cx="16049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" descr="J:\Marketing\IMAGE ARCHIVE_RESOURCES\LOGOS\02_Stamp\FLC_stamp\FNR-smart-strong-yellow-world_Button_3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213475"/>
            <a:ext cx="5873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4" r:id="rId2"/>
    <p:sldLayoutId id="2147483715" r:id="rId3"/>
    <p:sldLayoutId id="2147483716" r:id="rId4"/>
    <p:sldLayoutId id="2147483717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5726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  <a:lvl2pPr algn="l" defTabSz="95726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Arial" charset="0"/>
          <a:cs typeface="Arial" charset="0"/>
        </a:defRPr>
      </a:lvl2pPr>
      <a:lvl3pPr algn="l" defTabSz="95726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Arial" charset="0"/>
          <a:cs typeface="Arial" charset="0"/>
        </a:defRPr>
      </a:lvl3pPr>
      <a:lvl4pPr algn="l" defTabSz="95726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Arial" charset="0"/>
          <a:cs typeface="Arial" charset="0"/>
        </a:defRPr>
      </a:lvl4pPr>
      <a:lvl5pPr algn="l" defTabSz="95726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Arial" charset="0"/>
          <a:cs typeface="Arial" charset="0"/>
        </a:defRPr>
      </a:lvl5pPr>
      <a:lvl6pPr marL="457200" algn="l" defTabSz="957263" rtl="0" fontAlgn="base"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DINPro-Bold" pitchFamily="50" charset="0"/>
        </a:defRPr>
      </a:lvl6pPr>
      <a:lvl7pPr marL="914400" algn="l" defTabSz="957263" rtl="0" fontAlgn="base"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DINPro-Bold" pitchFamily="50" charset="0"/>
        </a:defRPr>
      </a:lvl7pPr>
      <a:lvl8pPr marL="1371600" algn="l" defTabSz="957263" rtl="0" fontAlgn="base"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DINPro-Bold" pitchFamily="50" charset="0"/>
        </a:defRPr>
      </a:lvl8pPr>
      <a:lvl9pPr marL="1828800" algn="l" defTabSz="957263" rtl="0" fontAlgn="base"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DINPro-Bold" pitchFamily="50" charset="0"/>
        </a:defRPr>
      </a:lvl9pPr>
    </p:titleStyle>
    <p:bodyStyle>
      <a:lvl1pPr marL="38100" indent="-38100" algn="l" defTabSz="179388" rtl="0" eaLnBrk="0" fontAlgn="base" hangingPunct="0">
        <a:spcBef>
          <a:spcPct val="30000"/>
        </a:spcBef>
        <a:spcAft>
          <a:spcPct val="50000"/>
        </a:spcAft>
        <a:buClr>
          <a:schemeClr val="bg2"/>
        </a:buClr>
        <a:buFont typeface="DINPro-Bold" pitchFamily="50" charset="0"/>
        <a:defRPr sz="2400" b="1">
          <a:solidFill>
            <a:srgbClr val="4A4D4A"/>
          </a:solidFill>
          <a:latin typeface="Arial" pitchFamily="34" charset="0"/>
          <a:ea typeface="+mn-ea"/>
          <a:cs typeface="Arial" pitchFamily="34" charset="0"/>
        </a:defRPr>
      </a:lvl1pPr>
      <a:lvl2pPr marL="285750" indent="-246063" algn="l" defTabSz="179388" rtl="0" eaLnBrk="0" fontAlgn="base" hangingPunct="0">
        <a:spcBef>
          <a:spcPts val="1000"/>
        </a:spcBef>
        <a:spcAft>
          <a:spcPts val="500"/>
        </a:spcAft>
        <a:buClr>
          <a:schemeClr val="bg2"/>
        </a:buClr>
        <a:buFont typeface="DINPro-Bold" pitchFamily="50" charset="0"/>
        <a:buBlip>
          <a:blip r:embed="rId9"/>
        </a:buBlip>
        <a:defRPr sz="2400" b="1">
          <a:solidFill>
            <a:srgbClr val="4A4D4A"/>
          </a:solidFill>
          <a:latin typeface="Arial" pitchFamily="34" charset="0"/>
          <a:cs typeface="Arial" pitchFamily="34" charset="0"/>
        </a:defRPr>
      </a:lvl2pPr>
      <a:lvl3pPr marL="533400" indent="-266700" algn="l" defTabSz="179388" rtl="0" eaLnBrk="0" fontAlgn="base" hangingPunct="0">
        <a:spcBef>
          <a:spcPct val="0"/>
        </a:spcBef>
        <a:spcAft>
          <a:spcPct val="50000"/>
        </a:spcAft>
        <a:buBlip>
          <a:blip r:embed="rId10"/>
        </a:buBlip>
        <a:defRPr sz="2000">
          <a:solidFill>
            <a:srgbClr val="4A4D4A"/>
          </a:solidFill>
          <a:latin typeface="Arial" pitchFamily="34" charset="0"/>
          <a:cs typeface="Arial" pitchFamily="34" charset="0"/>
        </a:defRPr>
      </a:lvl3pPr>
      <a:lvl4pPr marL="723900" indent="-190500" algn="l" defTabSz="179388" rtl="0" eaLnBrk="0" fontAlgn="base" hangingPunct="0">
        <a:spcBef>
          <a:spcPct val="0"/>
        </a:spcBef>
        <a:spcAft>
          <a:spcPct val="30000"/>
        </a:spcAft>
        <a:buClr>
          <a:srgbClr val="4A4D4A"/>
        </a:buClr>
        <a:buSzPct val="120000"/>
        <a:buBlip>
          <a:blip r:embed="rId11"/>
        </a:buBlip>
        <a:defRPr sz="2000">
          <a:solidFill>
            <a:srgbClr val="4A4D4A"/>
          </a:solidFill>
          <a:latin typeface="Arial" pitchFamily="34" charset="0"/>
          <a:cs typeface="Arial" pitchFamily="34" charset="0"/>
        </a:defRPr>
      </a:lvl4pPr>
      <a:lvl5pPr marL="990600" indent="-190500" algn="l" defTabSz="179388" rtl="0" eaLnBrk="0" fontAlgn="base" hangingPunct="0">
        <a:spcBef>
          <a:spcPct val="0"/>
        </a:spcBef>
        <a:spcAft>
          <a:spcPct val="30000"/>
        </a:spcAft>
        <a:buFont typeface="Wingdings" pitchFamily="2" charset="2"/>
        <a:buChar char="§"/>
        <a:defRPr sz="1600" i="1">
          <a:solidFill>
            <a:srgbClr val="4A4D4A"/>
          </a:solidFill>
          <a:latin typeface="Arial" pitchFamily="34" charset="0"/>
          <a:cs typeface="Arial" pitchFamily="34" charset="0"/>
        </a:defRPr>
      </a:lvl5pPr>
      <a:lvl6pPr marL="1809750" indent="-171450" algn="l" defTabSz="179388" rtl="0" fontAlgn="base">
        <a:spcBef>
          <a:spcPct val="0"/>
        </a:spcBef>
        <a:spcAft>
          <a:spcPct val="30000"/>
        </a:spcAft>
        <a:buFont typeface="Wingdings" pitchFamily="2" charset="2"/>
        <a:buChar char="§"/>
        <a:defRPr sz="1600" i="1">
          <a:solidFill>
            <a:srgbClr val="4A4D4A"/>
          </a:solidFill>
          <a:latin typeface="DINPro-Medium" pitchFamily="50" charset="0"/>
        </a:defRPr>
      </a:lvl6pPr>
      <a:lvl7pPr marL="2266950" indent="-171450" algn="l" defTabSz="179388" rtl="0" fontAlgn="base">
        <a:spcBef>
          <a:spcPct val="0"/>
        </a:spcBef>
        <a:spcAft>
          <a:spcPct val="30000"/>
        </a:spcAft>
        <a:buFont typeface="Wingdings" pitchFamily="2" charset="2"/>
        <a:buChar char="§"/>
        <a:defRPr sz="1600" i="1">
          <a:solidFill>
            <a:srgbClr val="4A4D4A"/>
          </a:solidFill>
          <a:latin typeface="DINPro-Medium" pitchFamily="50" charset="0"/>
        </a:defRPr>
      </a:lvl7pPr>
      <a:lvl8pPr marL="2724150" indent="-171450" algn="l" defTabSz="179388" rtl="0" fontAlgn="base">
        <a:spcBef>
          <a:spcPct val="0"/>
        </a:spcBef>
        <a:spcAft>
          <a:spcPct val="30000"/>
        </a:spcAft>
        <a:buFont typeface="Wingdings" pitchFamily="2" charset="2"/>
        <a:buChar char="§"/>
        <a:defRPr sz="1600" i="1">
          <a:solidFill>
            <a:srgbClr val="4A4D4A"/>
          </a:solidFill>
          <a:latin typeface="DINPro-Medium" pitchFamily="50" charset="0"/>
        </a:defRPr>
      </a:lvl8pPr>
      <a:lvl9pPr marL="3181350" indent="-171450" algn="l" defTabSz="179388" rtl="0" fontAlgn="base">
        <a:spcBef>
          <a:spcPct val="0"/>
        </a:spcBef>
        <a:spcAft>
          <a:spcPct val="30000"/>
        </a:spcAft>
        <a:buFont typeface="Wingdings" pitchFamily="2" charset="2"/>
        <a:buChar char="§"/>
        <a:defRPr sz="1600" i="1">
          <a:solidFill>
            <a:srgbClr val="4A4D4A"/>
          </a:solidFill>
          <a:latin typeface="DINPro-Medium" pitchFamily="50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Bin_Picking_Programs/TemplateProgram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Robot Programs For A 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Bin Picking / Depalletizing Application</a:t>
            </a:r>
            <a:endParaRPr lang="de-DE" dirty="0" smtClean="0">
              <a:latin typeface="Arial" charset="0"/>
              <a:cs typeface="Arial" charset="0"/>
            </a:endParaRPr>
          </a:p>
        </p:txBody>
      </p:sp>
      <p:sp>
        <p:nvSpPr>
          <p:cNvPr id="9219" name="Untertitel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Simple TP </a:t>
            </a:r>
            <a:r>
              <a:rPr lang="en-US" dirty="0" smtClean="0">
                <a:latin typeface="Arial" charset="0"/>
                <a:cs typeface="Arial" charset="0"/>
              </a:rPr>
              <a:t>Program For Depalletizing</a:t>
            </a:r>
            <a:endParaRPr lang="de-DE" dirty="0" smtClean="0">
              <a:latin typeface="Arial" charset="0"/>
              <a:cs typeface="Arial" charset="0"/>
            </a:endParaRPr>
          </a:p>
        </p:txBody>
      </p:sp>
      <p:sp>
        <p:nvSpPr>
          <p:cNvPr id="6148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fld id="{7AD8D9F1-FBBB-4668-90E3-E120B0E57108}" type="datetime2">
              <a:rPr lang="en-GB" sz="1000" smtClean="0">
                <a:solidFill>
                  <a:schemeClr val="tx1"/>
                </a:solidFill>
                <a:latin typeface="DIN-Light" charset="0"/>
              </a:rPr>
              <a:pPr/>
              <a:t>Thursday, 18 September 2014</a:t>
            </a:fld>
            <a:endParaRPr lang="de-DE" sz="1000" smtClean="0">
              <a:solidFill>
                <a:schemeClr val="tx1"/>
              </a:solidFill>
              <a:latin typeface="DIN-Light" charset="0"/>
            </a:endParaRPr>
          </a:p>
        </p:txBody>
      </p:sp>
      <p:sp>
        <p:nvSpPr>
          <p:cNvPr id="614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fld id="{9335C559-6920-42AD-ADF8-1F0D89230908}" type="slidenum">
              <a:rPr lang="de-DE" sz="1000" smtClean="0">
                <a:solidFill>
                  <a:schemeClr val="tx1"/>
                </a:solidFill>
                <a:latin typeface="DIN-Light" charset="0"/>
              </a:rPr>
              <a:pPr/>
              <a:t>2</a:t>
            </a:fld>
            <a:endParaRPr lang="de-DE" sz="1000" smtClean="0">
              <a:solidFill>
                <a:schemeClr val="tx1"/>
              </a:solidFill>
              <a:latin typeface="DIN-Ligh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49144" y="1190357"/>
            <a:ext cx="36568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1: UFRAME_NUM=1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2: UTOOL_NUM=1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3: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4: !</a:t>
            </a:r>
            <a:r>
              <a:rPr lang="en-GB" sz="800" dirty="0">
                <a:solidFill>
                  <a:schemeClr val="tx1"/>
                </a:solidFill>
                <a:latin typeface="+mn-lt"/>
              </a:rPr>
              <a:t>SEARCH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5: LBL[1]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6:L P [1] 2000mm/sec FINE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7: CALL </a:t>
            </a:r>
            <a:r>
              <a:rPr lang="en-GB" sz="800" dirty="0">
                <a:solidFill>
                  <a:schemeClr val="tx1"/>
                </a:solidFill>
                <a:latin typeface="+mn-lt"/>
              </a:rPr>
              <a:t>ACQVAMAP</a:t>
            </a:r>
            <a:r>
              <a:rPr lang="en-GB" sz="800" b="0" dirty="0">
                <a:solidFill>
                  <a:schemeClr val="tx1"/>
                </a:solidFill>
                <a:latin typeface="+mn-lt"/>
              </a:rPr>
              <a:t>(‘SENSOR’)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8: VISION </a:t>
            </a:r>
            <a:r>
              <a:rPr lang="en-GB" sz="800" dirty="0">
                <a:solidFill>
                  <a:schemeClr val="tx1"/>
                </a:solidFill>
                <a:latin typeface="+mn-lt"/>
              </a:rPr>
              <a:t>RUN_FIND</a:t>
            </a:r>
            <a:r>
              <a:rPr lang="en-GB" sz="800" b="0" dirty="0">
                <a:solidFill>
                  <a:schemeClr val="tx1"/>
                </a:solidFill>
                <a:latin typeface="+mn-lt"/>
              </a:rPr>
              <a:t> 'PROG'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9: VISION </a:t>
            </a:r>
            <a:r>
              <a:rPr lang="en-GB" sz="800" dirty="0">
                <a:solidFill>
                  <a:schemeClr val="tx1"/>
                </a:solidFill>
                <a:latin typeface="+mn-lt"/>
              </a:rPr>
              <a:t>GET_NFOUND</a:t>
            </a:r>
            <a:r>
              <a:rPr lang="en-GB" sz="800" b="0" dirty="0">
                <a:solidFill>
                  <a:schemeClr val="tx1"/>
                </a:solidFill>
                <a:latin typeface="+mn-lt"/>
              </a:rPr>
              <a:t> 'PROG' R [1]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10: IF R [1]=0,JMP LBL[99]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11: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12: LBL[2]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13: VISION </a:t>
            </a:r>
            <a:r>
              <a:rPr lang="en-GB" sz="800" dirty="0">
                <a:solidFill>
                  <a:schemeClr val="tx1"/>
                </a:solidFill>
                <a:latin typeface="+mn-lt"/>
              </a:rPr>
              <a:t>GET_OFFSET</a:t>
            </a:r>
            <a:r>
              <a:rPr lang="en-GB" sz="800" b="0" dirty="0">
                <a:solidFill>
                  <a:schemeClr val="tx1"/>
                </a:solidFill>
                <a:latin typeface="+mn-lt"/>
              </a:rPr>
              <a:t> 'PROG' VR[1] JMP LBL[1]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14: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15: !</a:t>
            </a:r>
            <a:r>
              <a:rPr lang="en-GB" sz="800" dirty="0">
                <a:solidFill>
                  <a:schemeClr val="tx1"/>
                </a:solidFill>
                <a:latin typeface="+mn-lt"/>
              </a:rPr>
              <a:t>PICK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16:L P[2] 2000mm/sec CNT100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17:L P[10] 500mm/sec CNT50 VOFFSET, VR[1] TOOL </a:t>
            </a:r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OFFSET, PR[11</a:t>
            </a:r>
            <a:r>
              <a:rPr lang="en-GB" sz="800" b="0" dirty="0">
                <a:solidFill>
                  <a:schemeClr val="tx1"/>
                </a:solidFill>
                <a:latin typeface="+mn-lt"/>
              </a:rPr>
              <a:t>]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18:L P[10] 300mm/sec FINE VOFFSET,VR[1]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19: ! Insert program instructions to grasp the part.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20: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21: !</a:t>
            </a:r>
            <a:r>
              <a:rPr lang="en-GB" sz="800" dirty="0">
                <a:solidFill>
                  <a:schemeClr val="tx1"/>
                </a:solidFill>
                <a:latin typeface="+mn-lt"/>
              </a:rPr>
              <a:t>PLACE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22:L P[3] 2000mm/sec CNT100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23:L P[4] 2000mm/sec FINE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24: ! Insert program instructions to place the part.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25: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26: !Continuous PICK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27: JMP LBL[2]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28: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29: !END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30: LBL[99]</a:t>
            </a:r>
          </a:p>
          <a:p>
            <a:r>
              <a:rPr lang="en-GB" sz="800" b="0" dirty="0">
                <a:solidFill>
                  <a:schemeClr val="tx1"/>
                </a:solidFill>
                <a:latin typeface="+mn-lt"/>
              </a:rPr>
              <a:t>31:J P[7] 100% FINE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4" y="1503513"/>
            <a:ext cx="4824536" cy="367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72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Simple TP </a:t>
            </a:r>
            <a:r>
              <a:rPr lang="en-US" dirty="0" smtClean="0">
                <a:latin typeface="Arial" charset="0"/>
                <a:cs typeface="Arial" charset="0"/>
              </a:rPr>
              <a:t>Program For </a:t>
            </a:r>
            <a:r>
              <a:rPr lang="en-US" dirty="0">
                <a:latin typeface="Arial" charset="0"/>
                <a:cs typeface="Arial" charset="0"/>
              </a:rPr>
              <a:t>Bin Picking</a:t>
            </a:r>
            <a:endParaRPr lang="de-DE" dirty="0" smtClean="0">
              <a:latin typeface="Arial" charset="0"/>
              <a:cs typeface="Arial" charset="0"/>
            </a:endParaRPr>
          </a:p>
        </p:txBody>
      </p:sp>
      <p:sp>
        <p:nvSpPr>
          <p:cNvPr id="6148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fld id="{7AD8D9F1-FBBB-4668-90E3-E120B0E57108}" type="datetime2">
              <a:rPr lang="en-GB" sz="1000" smtClean="0">
                <a:solidFill>
                  <a:schemeClr val="tx1"/>
                </a:solidFill>
                <a:latin typeface="DIN-Light" charset="0"/>
              </a:rPr>
              <a:pPr/>
              <a:t>Thursday, 18 September 2014</a:t>
            </a:fld>
            <a:endParaRPr lang="de-DE" sz="1000" smtClean="0">
              <a:solidFill>
                <a:schemeClr val="tx1"/>
              </a:solidFill>
              <a:latin typeface="DIN-Light" charset="0"/>
            </a:endParaRPr>
          </a:p>
        </p:txBody>
      </p:sp>
      <p:sp>
        <p:nvSpPr>
          <p:cNvPr id="614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fld id="{9335C559-6920-42AD-ADF8-1F0D89230908}" type="slidenum">
              <a:rPr lang="de-DE" sz="1000" smtClean="0">
                <a:solidFill>
                  <a:schemeClr val="tx1"/>
                </a:solidFill>
                <a:latin typeface="DIN-Light" charset="0"/>
              </a:rPr>
              <a:pPr/>
              <a:t>3</a:t>
            </a:fld>
            <a:endParaRPr lang="de-DE" sz="1000" smtClean="0">
              <a:solidFill>
                <a:schemeClr val="tx1"/>
              </a:solidFill>
              <a:latin typeface="DIN-Light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484784"/>
            <a:ext cx="4766930" cy="4446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49144" y="1190357"/>
            <a:ext cx="36568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1: UFRAME_NUM=1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2: UTOOL_NUM=1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3: CALL </a:t>
            </a:r>
            <a:r>
              <a:rPr lang="en-GB" sz="800" dirty="0" smtClean="0">
                <a:solidFill>
                  <a:schemeClr val="tx1"/>
                </a:solidFill>
                <a:latin typeface="+mn-lt"/>
              </a:rPr>
              <a:t>IPCLR</a:t>
            </a:r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(1)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4: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5: ! </a:t>
            </a:r>
            <a:r>
              <a:rPr lang="en-GB" sz="800" dirty="0" smtClean="0">
                <a:solidFill>
                  <a:schemeClr val="tx1"/>
                </a:solidFill>
                <a:latin typeface="+mn-lt"/>
              </a:rPr>
              <a:t>SEARCH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6: LBL[1]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7:L P[1] 2000mm/sec FINE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8: CALL </a:t>
            </a:r>
            <a:r>
              <a:rPr lang="en-GB" sz="800" dirty="0" smtClean="0">
                <a:solidFill>
                  <a:schemeClr val="tx1"/>
                </a:solidFill>
                <a:latin typeface="+mn-lt"/>
              </a:rPr>
              <a:t>ACQVAMAP</a:t>
            </a:r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(‘SENSOR’)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9: CALL </a:t>
            </a:r>
            <a:r>
              <a:rPr lang="en-GB" sz="800" dirty="0" smtClean="0">
                <a:solidFill>
                  <a:schemeClr val="tx1"/>
                </a:solidFill>
                <a:latin typeface="+mn-lt"/>
              </a:rPr>
              <a:t>IMSEARCH</a:t>
            </a:r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(1,1,1,10)</a:t>
            </a:r>
          </a:p>
          <a:p>
            <a:r>
              <a:rPr lang="en-US" sz="800" b="0" dirty="0" smtClean="0">
                <a:solidFill>
                  <a:schemeClr val="tx1"/>
                </a:solidFill>
                <a:latin typeface="+mn-lt"/>
              </a:rPr>
              <a:t>10: IF R[10]&lt;&gt;0,JMP LBL[99]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11: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12: ! </a:t>
            </a:r>
            <a:r>
              <a:rPr lang="en-GB" sz="800" dirty="0" smtClean="0">
                <a:solidFill>
                  <a:schemeClr val="tx1"/>
                </a:solidFill>
                <a:latin typeface="+mn-lt"/>
              </a:rPr>
              <a:t>POP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13: LBL[2]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14: CALL </a:t>
            </a:r>
            <a:r>
              <a:rPr lang="en-GB" sz="800" dirty="0" smtClean="0">
                <a:solidFill>
                  <a:schemeClr val="tx1"/>
                </a:solidFill>
                <a:latin typeface="+mn-lt"/>
              </a:rPr>
              <a:t>IMPOP</a:t>
            </a:r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(1,11,12,13)</a:t>
            </a:r>
          </a:p>
          <a:p>
            <a:r>
              <a:rPr lang="en-US" sz="800" b="0" dirty="0" smtClean="0">
                <a:solidFill>
                  <a:schemeClr val="tx1"/>
                </a:solidFill>
                <a:latin typeface="+mn-lt"/>
              </a:rPr>
              <a:t>15: IF R[11]&lt;&gt;0,JMP LBL[1]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16: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17: ! </a:t>
            </a:r>
            <a:r>
              <a:rPr lang="en-GB" sz="800" dirty="0" smtClean="0">
                <a:solidFill>
                  <a:schemeClr val="tx1"/>
                </a:solidFill>
                <a:latin typeface="+mn-lt"/>
              </a:rPr>
              <a:t>Get PICK position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18: CALL </a:t>
            </a:r>
            <a:r>
              <a:rPr lang="en-GB" sz="800" dirty="0" smtClean="0">
                <a:solidFill>
                  <a:schemeClr val="tx1"/>
                </a:solidFill>
                <a:latin typeface="+mn-lt"/>
              </a:rPr>
              <a:t>IMGETPICKPOS</a:t>
            </a:r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(1,1,14,20,21,22,23)</a:t>
            </a:r>
          </a:p>
          <a:p>
            <a:r>
              <a:rPr lang="en-US" sz="800" b="0" dirty="0" smtClean="0">
                <a:solidFill>
                  <a:schemeClr val="tx1"/>
                </a:solidFill>
                <a:latin typeface="+mn-lt"/>
              </a:rPr>
              <a:t>19: IF R[14]=0,JMP LBL[3]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20: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21: CALL </a:t>
            </a:r>
            <a:r>
              <a:rPr lang="en-GB" sz="800" dirty="0" smtClean="0">
                <a:solidFill>
                  <a:schemeClr val="tx1"/>
                </a:solidFill>
                <a:latin typeface="+mn-lt"/>
              </a:rPr>
              <a:t>IMSETSTAT</a:t>
            </a:r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(1,22)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22: JMP LBL[2]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23: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24: ! </a:t>
            </a:r>
            <a:r>
              <a:rPr lang="en-GB" sz="800" dirty="0" smtClean="0">
                <a:solidFill>
                  <a:schemeClr val="tx1"/>
                </a:solidFill>
                <a:latin typeface="+mn-lt"/>
              </a:rPr>
              <a:t>PICK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25: LBL[3]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26:L P[2:AboveBin] 2000mm/sec CNT100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27:L PR[22:Approach] 2000mm/sec CNT50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28:L PR[20:Pick] 500mm/sec FINE</a:t>
            </a:r>
          </a:p>
          <a:p>
            <a:r>
              <a:rPr lang="en-US" sz="800" b="0" dirty="0" smtClean="0">
                <a:solidFill>
                  <a:schemeClr val="tx1"/>
                </a:solidFill>
                <a:latin typeface="+mn-lt"/>
              </a:rPr>
              <a:t>29: ! Insert program instructions to grasp the part.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30: CALL </a:t>
            </a:r>
            <a:r>
              <a:rPr lang="en-GB" sz="800" dirty="0" smtClean="0">
                <a:solidFill>
                  <a:schemeClr val="tx1"/>
                </a:solidFill>
                <a:latin typeface="+mn-lt"/>
              </a:rPr>
              <a:t>IMSETSTAT</a:t>
            </a:r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(1,20)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31:</a:t>
            </a:r>
          </a:p>
          <a:p>
            <a:r>
              <a:rPr lang="en-GB" sz="800" b="0" dirty="0" smtClean="0">
                <a:solidFill>
                  <a:schemeClr val="tx1"/>
                </a:solidFill>
                <a:latin typeface="+mn-lt"/>
              </a:rPr>
              <a:t>32: ! </a:t>
            </a:r>
            <a:r>
              <a:rPr lang="en-GB" sz="800" dirty="0" smtClean="0">
                <a:solidFill>
                  <a:schemeClr val="tx1"/>
                </a:solidFill>
                <a:latin typeface="+mn-lt"/>
              </a:rPr>
              <a:t>PLACE</a:t>
            </a:r>
          </a:p>
          <a:p>
            <a:r>
              <a:rPr lang="en-US" sz="800" b="0" dirty="0" smtClean="0">
                <a:solidFill>
                  <a:schemeClr val="tx1"/>
                </a:solidFill>
                <a:latin typeface="+mn-lt"/>
              </a:rPr>
              <a:t>33:L P[3] 2000mm/sec CNT100</a:t>
            </a:r>
          </a:p>
          <a:p>
            <a:r>
              <a:rPr lang="en-US" sz="800" b="0" dirty="0" smtClean="0">
                <a:solidFill>
                  <a:schemeClr val="tx1"/>
                </a:solidFill>
                <a:latin typeface="+mn-lt"/>
              </a:rPr>
              <a:t>34:L P[4] 2000mm/sec FINE</a:t>
            </a:r>
          </a:p>
          <a:p>
            <a:r>
              <a:rPr lang="en-US" sz="800" b="0" dirty="0" smtClean="0">
                <a:solidFill>
                  <a:schemeClr val="tx1"/>
                </a:solidFill>
                <a:latin typeface="+mn-lt"/>
              </a:rPr>
              <a:t>35: ! Insert program instructions to place the part.</a:t>
            </a:r>
          </a:p>
          <a:p>
            <a:r>
              <a:rPr lang="en-US" sz="800" b="0" dirty="0" smtClean="0">
                <a:solidFill>
                  <a:schemeClr val="tx1"/>
                </a:solidFill>
                <a:latin typeface="+mn-lt"/>
              </a:rPr>
              <a:t>36:</a:t>
            </a:r>
          </a:p>
          <a:p>
            <a:r>
              <a:rPr lang="en-US" sz="800" b="0" dirty="0" smtClean="0">
                <a:solidFill>
                  <a:schemeClr val="tx1"/>
                </a:solidFill>
                <a:latin typeface="+mn-lt"/>
              </a:rPr>
              <a:t>37: ! Continuous</a:t>
            </a:r>
          </a:p>
          <a:p>
            <a:r>
              <a:rPr lang="en-US" sz="800" b="0" dirty="0" smtClean="0">
                <a:solidFill>
                  <a:schemeClr val="tx1"/>
                </a:solidFill>
                <a:latin typeface="+mn-lt"/>
              </a:rPr>
              <a:t>38: JMP LBL[2]</a:t>
            </a:r>
          </a:p>
          <a:p>
            <a:r>
              <a:rPr lang="en-US" sz="800" b="0" dirty="0" smtClean="0">
                <a:solidFill>
                  <a:schemeClr val="tx1"/>
                </a:solidFill>
                <a:latin typeface="+mn-lt"/>
              </a:rPr>
              <a:t>39:</a:t>
            </a:r>
          </a:p>
          <a:p>
            <a:r>
              <a:rPr lang="en-US" sz="800" b="0" dirty="0" smtClean="0">
                <a:solidFill>
                  <a:schemeClr val="tx1"/>
                </a:solidFill>
                <a:latin typeface="+mn-lt"/>
              </a:rPr>
              <a:t>40: ! END</a:t>
            </a:r>
          </a:p>
          <a:p>
            <a:r>
              <a:rPr lang="en-US" sz="800" b="0" dirty="0" smtClean="0">
                <a:solidFill>
                  <a:schemeClr val="tx1"/>
                </a:solidFill>
                <a:latin typeface="+mn-lt"/>
              </a:rPr>
              <a:t>41: LBL[99]</a:t>
            </a:r>
          </a:p>
          <a:p>
            <a:r>
              <a:rPr lang="en-US" sz="800" b="0" dirty="0" smtClean="0">
                <a:solidFill>
                  <a:schemeClr val="tx1"/>
                </a:solidFill>
                <a:latin typeface="+mn-lt"/>
              </a:rPr>
              <a:t>42:J P[5] 100% FINE</a:t>
            </a:r>
            <a:endParaRPr lang="en-GB" sz="8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32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Advanced Programs For Bin Picking</a:t>
            </a:r>
            <a:endParaRPr lang="de-DE" dirty="0" smtClean="0">
              <a:latin typeface="Arial" charset="0"/>
              <a:cs typeface="Arial" charset="0"/>
            </a:endParaRPr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>
          <a:xfrm>
            <a:off x="-231576" y="836613"/>
            <a:ext cx="4896544" cy="5544715"/>
          </a:xfrm>
        </p:spPr>
        <p:txBody>
          <a:bodyPr/>
          <a:lstStyle/>
          <a:p>
            <a:pPr marL="39687" lvl="1" indent="0">
              <a:buNone/>
            </a:pPr>
            <a:r>
              <a:rPr lang="en-US" sz="1200" b="0" u="sng" dirty="0" smtClean="0">
                <a:latin typeface="Arial" charset="0"/>
                <a:cs typeface="Arial" charset="0"/>
              </a:rPr>
              <a:t>Some Tips:</a:t>
            </a:r>
          </a:p>
          <a:p>
            <a:pPr lvl="1"/>
            <a:r>
              <a:rPr lang="en-US" sz="1200" dirty="0" smtClean="0">
                <a:latin typeface="Arial" charset="0"/>
                <a:cs typeface="Arial" charset="0"/>
              </a:rPr>
              <a:t>CHK_POS.PC</a:t>
            </a:r>
            <a:br>
              <a:rPr lang="en-US" sz="1200" dirty="0" smtClean="0">
                <a:latin typeface="Arial" charset="0"/>
                <a:cs typeface="Arial" charset="0"/>
              </a:rPr>
            </a:br>
            <a:r>
              <a:rPr lang="en-US" sz="1200" b="0" dirty="0" smtClean="0">
                <a:latin typeface="Arial" charset="0"/>
                <a:cs typeface="Arial" charset="0"/>
                <a:sym typeface="Wingdings" panose="05000000000000000000" pitchFamily="2" charset="2"/>
              </a:rPr>
              <a:t>Use </a:t>
            </a:r>
            <a:r>
              <a:rPr lang="en-US" sz="1200" b="0" dirty="0" smtClean="0">
                <a:latin typeface="Arial" charset="0"/>
                <a:cs typeface="Arial" charset="0"/>
              </a:rPr>
              <a:t>CHK_POS </a:t>
            </a:r>
            <a:r>
              <a:rPr lang="en-US" sz="1200" b="0" dirty="0" err="1" smtClean="0">
                <a:latin typeface="Arial" charset="0"/>
                <a:cs typeface="Arial" charset="0"/>
              </a:rPr>
              <a:t>Karel</a:t>
            </a:r>
            <a:r>
              <a:rPr lang="en-US" sz="1200" b="0" dirty="0" smtClean="0">
                <a:latin typeface="Arial" charset="0"/>
                <a:cs typeface="Arial" charset="0"/>
              </a:rPr>
              <a:t> program </a:t>
            </a:r>
            <a:r>
              <a:rPr lang="en-US" sz="1200" b="0" dirty="0" smtClean="0">
                <a:latin typeface="Arial" charset="0"/>
                <a:cs typeface="Arial" charset="0"/>
              </a:rPr>
              <a:t>(from J873 – Vision Support Tools) to </a:t>
            </a:r>
            <a:r>
              <a:rPr lang="en-US" sz="1200" b="0" dirty="0" smtClean="0">
                <a:latin typeface="Arial" charset="0"/>
                <a:cs typeface="Arial" charset="0"/>
              </a:rPr>
              <a:t>check whether </a:t>
            </a:r>
            <a:r>
              <a:rPr lang="en-US" sz="1200" b="0" dirty="0" smtClean="0">
                <a:latin typeface="Arial" charset="0"/>
                <a:cs typeface="Arial" charset="0"/>
              </a:rPr>
              <a:t>a calculated position is reachable before the robot actually </a:t>
            </a:r>
            <a:r>
              <a:rPr lang="en-US" sz="1200" b="0" dirty="0" smtClean="0">
                <a:latin typeface="Arial" charset="0"/>
                <a:cs typeface="Arial" charset="0"/>
              </a:rPr>
              <a:t>tries to travel </a:t>
            </a:r>
            <a:r>
              <a:rPr lang="en-US" sz="1200" b="0" dirty="0">
                <a:latin typeface="Arial" charset="0"/>
                <a:cs typeface="Arial" charset="0"/>
              </a:rPr>
              <a:t>there</a:t>
            </a:r>
            <a:r>
              <a:rPr lang="en-US" sz="1200" b="0" dirty="0" smtClean="0">
                <a:latin typeface="Arial" charset="0"/>
                <a:cs typeface="Arial" charset="0"/>
              </a:rPr>
              <a:t>.</a:t>
            </a:r>
            <a:endParaRPr lang="en-US" sz="1200" dirty="0" smtClean="0">
              <a:latin typeface="Arial" charset="0"/>
              <a:cs typeface="Arial" charset="0"/>
            </a:endParaRPr>
          </a:p>
          <a:p>
            <a:pPr lvl="1"/>
            <a:r>
              <a:rPr lang="en-US" sz="1200" dirty="0" smtClean="0">
                <a:latin typeface="Arial" charset="0"/>
                <a:cs typeface="Arial" charset="0"/>
              </a:rPr>
              <a:t>IAAVDWALL.PC</a:t>
            </a:r>
            <a:r>
              <a:rPr lang="en-US" sz="1200" b="0" dirty="0">
                <a:latin typeface="Arial" charset="0"/>
                <a:cs typeface="Arial" charset="0"/>
              </a:rPr>
              <a:t/>
            </a:r>
            <a:br>
              <a:rPr lang="en-US" sz="1200" b="0" dirty="0">
                <a:latin typeface="Arial" charset="0"/>
                <a:cs typeface="Arial" charset="0"/>
              </a:rPr>
            </a:br>
            <a:r>
              <a:rPr lang="en-US" sz="1200" b="0" dirty="0">
                <a:latin typeface="Arial" charset="0"/>
                <a:cs typeface="Arial" charset="0"/>
              </a:rPr>
              <a:t>Use IAAVDWALL </a:t>
            </a:r>
            <a:r>
              <a:rPr lang="en-US" sz="1200" b="0" dirty="0" err="1">
                <a:latin typeface="Arial" charset="0"/>
                <a:cs typeface="Arial" charset="0"/>
              </a:rPr>
              <a:t>Karel</a:t>
            </a:r>
            <a:r>
              <a:rPr lang="en-US" sz="1200" b="0" dirty="0">
                <a:latin typeface="Arial" charset="0"/>
                <a:cs typeface="Arial" charset="0"/>
              </a:rPr>
              <a:t> program in order to calculate </a:t>
            </a:r>
            <a:r>
              <a:rPr lang="en-US" sz="1200" b="0" dirty="0" smtClean="0">
                <a:latin typeface="Arial" charset="0"/>
                <a:cs typeface="Arial" charset="0"/>
              </a:rPr>
              <a:t>a wall-avoiding approach / escape position before / after </a:t>
            </a:r>
            <a:r>
              <a:rPr lang="en-US" sz="1200" b="0" dirty="0">
                <a:latin typeface="Arial" charset="0"/>
                <a:cs typeface="Arial" charset="0"/>
              </a:rPr>
              <a:t>a PICK trial</a:t>
            </a:r>
            <a:r>
              <a:rPr lang="en-US" sz="1200" b="0" dirty="0" smtClean="0">
                <a:latin typeface="Arial" charset="0"/>
                <a:cs typeface="Arial" charset="0"/>
              </a:rPr>
              <a:t>!</a:t>
            </a:r>
          </a:p>
          <a:p>
            <a:pPr lvl="1"/>
            <a:r>
              <a:rPr lang="en-US" sz="1200" dirty="0">
                <a:latin typeface="Arial" charset="0"/>
                <a:cs typeface="Arial" charset="0"/>
              </a:rPr>
              <a:t>Touch </a:t>
            </a:r>
            <a:r>
              <a:rPr lang="en-US" sz="1200" dirty="0" smtClean="0">
                <a:latin typeface="Arial" charset="0"/>
                <a:cs typeface="Arial" charset="0"/>
              </a:rPr>
              <a:t>Skip</a:t>
            </a:r>
            <a:r>
              <a:rPr lang="en-US" sz="1200" b="0" dirty="0" smtClean="0">
                <a:latin typeface="Arial" charset="0"/>
                <a:cs typeface="Arial" charset="0"/>
              </a:rPr>
              <a:t/>
            </a:r>
            <a:br>
              <a:rPr lang="en-US" sz="1200" b="0" dirty="0" smtClean="0">
                <a:latin typeface="Arial" charset="0"/>
                <a:cs typeface="Arial" charset="0"/>
              </a:rPr>
            </a:br>
            <a:r>
              <a:rPr lang="en-US" sz="1200" b="0" dirty="0" smtClean="0">
                <a:latin typeface="Arial" charset="0"/>
                <a:cs typeface="Arial" charset="0"/>
              </a:rPr>
              <a:t>Use </a:t>
            </a:r>
            <a:r>
              <a:rPr lang="en-US" sz="1200" b="0" dirty="0">
                <a:latin typeface="Arial" charset="0"/>
                <a:cs typeface="Arial" charset="0"/>
              </a:rPr>
              <a:t>Touch Skip </a:t>
            </a:r>
            <a:r>
              <a:rPr lang="en-US" sz="1200" b="0" dirty="0">
                <a:latin typeface="Arial" charset="0"/>
                <a:cs typeface="Arial" charset="0"/>
              </a:rPr>
              <a:t>software option (</a:t>
            </a:r>
            <a:r>
              <a:rPr lang="en-US" sz="1200" b="0" dirty="0" smtClean="0">
                <a:latin typeface="Arial" charset="0"/>
                <a:cs typeface="Arial" charset="0"/>
              </a:rPr>
              <a:t>J921) for </a:t>
            </a:r>
            <a:r>
              <a:rPr lang="en-US" sz="1200" b="0" dirty="0">
                <a:latin typeface="Arial" charset="0"/>
                <a:cs typeface="Arial" charset="0"/>
              </a:rPr>
              <a:t>avoidance of severe interference with other workpieces when approaching the target workpiece</a:t>
            </a:r>
            <a:r>
              <a:rPr lang="en-US" sz="1200" b="0" dirty="0" smtClean="0">
                <a:latin typeface="Arial" charset="0"/>
                <a:cs typeface="Arial" charset="0"/>
              </a:rPr>
              <a:t>.</a:t>
            </a:r>
          </a:p>
          <a:p>
            <a:pPr lvl="1"/>
            <a:r>
              <a:rPr lang="en-US" sz="1200" dirty="0" smtClean="0">
                <a:latin typeface="Arial" charset="0"/>
                <a:cs typeface="Arial" charset="0"/>
              </a:rPr>
              <a:t>Singularity Avoidance</a:t>
            </a:r>
            <a:r>
              <a:rPr lang="en-US" sz="1200" b="0" dirty="0" smtClean="0">
                <a:latin typeface="Arial" charset="0"/>
                <a:cs typeface="Arial" charset="0"/>
              </a:rPr>
              <a:t/>
            </a:r>
            <a:br>
              <a:rPr lang="en-US" sz="1200" b="0" dirty="0" smtClean="0">
                <a:latin typeface="Arial" charset="0"/>
                <a:cs typeface="Arial" charset="0"/>
              </a:rPr>
            </a:br>
            <a:r>
              <a:rPr lang="en-US" sz="1200" b="0" dirty="0" smtClean="0">
                <a:latin typeface="Arial" charset="0"/>
                <a:cs typeface="Arial" charset="0"/>
              </a:rPr>
              <a:t>Use Singularity Avoidance software option (R792) for automatic avoidance of the wrist singularity</a:t>
            </a:r>
            <a:endParaRPr lang="en-US" sz="1200" b="0" dirty="0">
              <a:latin typeface="Arial" charset="0"/>
              <a:cs typeface="Arial" charset="0"/>
            </a:endParaRPr>
          </a:p>
          <a:p>
            <a:pPr lvl="1"/>
            <a:r>
              <a:rPr lang="en-US" sz="1200" dirty="0" smtClean="0">
                <a:latin typeface="Arial" charset="0"/>
                <a:cs typeface="Arial" charset="0"/>
              </a:rPr>
              <a:t>Multitasking</a:t>
            </a:r>
            <a:r>
              <a:rPr lang="en-US" sz="1200" b="0" dirty="0" smtClean="0">
                <a:latin typeface="Arial" charset="0"/>
                <a:cs typeface="Arial" charset="0"/>
              </a:rPr>
              <a:t/>
            </a:r>
            <a:br>
              <a:rPr lang="en-US" sz="1200" b="0" dirty="0" smtClean="0">
                <a:latin typeface="Arial" charset="0"/>
                <a:cs typeface="Arial" charset="0"/>
              </a:rPr>
            </a:br>
            <a:r>
              <a:rPr lang="en-US" sz="1200" b="0" dirty="0" smtClean="0">
                <a:latin typeface="Arial" charset="0"/>
                <a:cs typeface="Arial" charset="0"/>
              </a:rPr>
              <a:t>While </a:t>
            </a:r>
            <a:r>
              <a:rPr lang="en-US" sz="1200" b="0" dirty="0" smtClean="0">
                <a:latin typeface="Arial" charset="0"/>
                <a:cs typeface="Arial" charset="0"/>
              </a:rPr>
              <a:t>robot is placing a workpiece, a parallel program can be run in order to find and calculate next PICK position. Please refer to the </a:t>
            </a:r>
            <a:r>
              <a:rPr lang="en-US" sz="1200" b="0" dirty="0" smtClean="0">
                <a:latin typeface="Arial" charset="0"/>
                <a:cs typeface="Arial" charset="0"/>
                <a:hlinkClick r:id="rId2" action="ppaction://hlinkfile"/>
              </a:rPr>
              <a:t>set of “template” TP programs</a:t>
            </a:r>
            <a:r>
              <a:rPr lang="en-US" sz="1200" b="0" dirty="0" smtClean="0">
                <a:latin typeface="Arial" charset="0"/>
                <a:cs typeface="Arial" charset="0"/>
              </a:rPr>
              <a:t> provided</a:t>
            </a:r>
            <a:r>
              <a:rPr lang="en-US" sz="1200" b="0" dirty="0">
                <a:latin typeface="Arial" charset="0"/>
                <a:cs typeface="Arial" charset="0"/>
              </a:rPr>
              <a:t> </a:t>
            </a:r>
            <a:r>
              <a:rPr lang="en-US" sz="1200" b="0" dirty="0" smtClean="0">
                <a:latin typeface="Arial" charset="0"/>
                <a:cs typeface="Arial" charset="0"/>
              </a:rPr>
              <a:t>with the Bin Picking Operator’s Manual.</a:t>
            </a:r>
          </a:p>
        </p:txBody>
      </p:sp>
      <p:sp>
        <p:nvSpPr>
          <p:cNvPr id="6148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fld id="{7AD8D9F1-FBBB-4668-90E3-E120B0E57108}" type="datetime2">
              <a:rPr lang="en-GB" sz="1000" smtClean="0">
                <a:solidFill>
                  <a:schemeClr val="tx1"/>
                </a:solidFill>
                <a:latin typeface="DIN-Light" charset="0"/>
              </a:rPr>
              <a:pPr/>
              <a:t>Thursday, 18 September 2014</a:t>
            </a:fld>
            <a:endParaRPr lang="de-DE" sz="1000" smtClean="0">
              <a:solidFill>
                <a:schemeClr val="tx1"/>
              </a:solidFill>
              <a:latin typeface="DIN-Light" charset="0"/>
            </a:endParaRPr>
          </a:p>
        </p:txBody>
      </p:sp>
      <p:sp>
        <p:nvSpPr>
          <p:cNvPr id="614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fld id="{9335C559-6920-42AD-ADF8-1F0D89230908}" type="slidenum">
              <a:rPr lang="de-DE" sz="1000" smtClean="0">
                <a:solidFill>
                  <a:schemeClr val="tx1"/>
                </a:solidFill>
                <a:latin typeface="DIN-Light" charset="0"/>
              </a:rPr>
              <a:pPr/>
              <a:t>4</a:t>
            </a:fld>
            <a:endParaRPr lang="de-DE" sz="1000" smtClean="0">
              <a:solidFill>
                <a:schemeClr val="tx1"/>
              </a:solidFill>
              <a:latin typeface="DIN-Light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884" y="1051198"/>
            <a:ext cx="5354618" cy="533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761312" y="1038275"/>
            <a:ext cx="2144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Parallel task to do a snapshot, find and get part data and next pick position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93327" y="5517232"/>
            <a:ext cx="2144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+mn-lt"/>
              </a:rPr>
              <a:t>Note: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Robot should be 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outside 3DAS FOV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when 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placing parts, so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the 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SEARCH process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 can be executed in parallel!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66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When To Clear The Parts List?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9" name="Datumsplatzhalter 3"/>
          <p:cNvSpPr>
            <a:spLocks noGrp="1"/>
          </p:cNvSpPr>
          <p:nvPr>
            <p:ph type="dt" sz="quarter" idx="10"/>
          </p:nvPr>
        </p:nvSpPr>
        <p:spPr>
          <a:xfrm>
            <a:off x="719138" y="6477000"/>
            <a:ext cx="4414837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fld id="{7AD8D9F1-FBBB-4668-90E3-E120B0E57108}" type="datetime2">
              <a:rPr lang="en-GB" sz="1000" smtClean="0">
                <a:solidFill>
                  <a:schemeClr val="tx1"/>
                </a:solidFill>
                <a:latin typeface="DIN-Light" charset="0"/>
              </a:rPr>
              <a:pPr/>
              <a:t>Thursday, 18 September 2014</a:t>
            </a:fld>
            <a:endParaRPr lang="de-DE" sz="1000" smtClean="0">
              <a:solidFill>
                <a:schemeClr val="tx1"/>
              </a:solidFill>
              <a:latin typeface="DIN-Light" charset="0"/>
            </a:endParaRPr>
          </a:p>
        </p:txBody>
      </p:sp>
      <p:sp>
        <p:nvSpPr>
          <p:cNvPr id="50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8193088" y="6477000"/>
            <a:ext cx="14859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fld id="{9335C559-6920-42AD-ADF8-1F0D89230908}" type="slidenum">
              <a:rPr lang="de-DE" sz="1000" smtClean="0">
                <a:solidFill>
                  <a:schemeClr val="tx1"/>
                </a:solidFill>
                <a:latin typeface="DIN-Light" charset="0"/>
              </a:rPr>
              <a:pPr/>
              <a:t>5</a:t>
            </a:fld>
            <a:endParaRPr lang="de-DE" sz="1000" smtClean="0">
              <a:solidFill>
                <a:schemeClr val="tx1"/>
              </a:solidFill>
              <a:latin typeface="DIN-Light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0472" y="1196273"/>
            <a:ext cx="9145016" cy="5112946"/>
            <a:chOff x="200472" y="1196273"/>
            <a:chExt cx="9145016" cy="5112946"/>
          </a:xfrm>
        </p:grpSpPr>
        <p:sp>
          <p:nvSpPr>
            <p:cNvPr id="6" name="Rectangle 5"/>
            <p:cNvSpPr/>
            <p:nvPr/>
          </p:nvSpPr>
          <p:spPr>
            <a:xfrm>
              <a:off x="1574649" y="1257828"/>
              <a:ext cx="599467" cy="215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defTabSz="957263"/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Initialize</a:t>
              </a:r>
              <a:endParaRPr lang="en-GB" sz="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51332" y="1693137"/>
              <a:ext cx="3111132" cy="215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defTabSz="957263"/>
              <a:r>
                <a:rPr lang="en-US" sz="800" dirty="0" err="1" smtClean="0">
                  <a:solidFill>
                    <a:schemeClr val="tx1"/>
                  </a:solidFill>
                  <a:latin typeface="+mn-lt"/>
                </a:rPr>
                <a:t>PickTrials</a:t>
              </a:r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 = 0; </a:t>
              </a:r>
              <a:r>
                <a:rPr lang="en-US" sz="800" dirty="0" err="1" smtClean="0">
                  <a:solidFill>
                    <a:schemeClr val="tx1"/>
                  </a:solidFill>
                  <a:latin typeface="+mn-lt"/>
                </a:rPr>
                <a:t>PickSuccess</a:t>
              </a:r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 = 0</a:t>
              </a:r>
              <a:endParaRPr lang="en-GB" sz="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11085" y="2802312"/>
              <a:ext cx="1180356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defTabSz="957263"/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IMGETPICKPOS</a:t>
              </a:r>
              <a:br>
                <a:rPr lang="en-US" sz="8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CHK_POS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11084" y="2370264"/>
              <a:ext cx="1180356" cy="215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defTabSz="957263"/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POP</a:t>
              </a:r>
            </a:p>
          </p:txBody>
        </p:sp>
        <p:sp>
          <p:nvSpPr>
            <p:cNvPr id="7" name="Flowchart: Decision 6"/>
            <p:cNvSpPr/>
            <p:nvPr/>
          </p:nvSpPr>
          <p:spPr bwMode="auto">
            <a:xfrm>
              <a:off x="4486861" y="4117893"/>
              <a:ext cx="1828800" cy="548640"/>
            </a:xfrm>
            <a:prstGeom prst="flowChartDecisio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PickTrials</a:t>
              </a:r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 &lt; </a:t>
              </a:r>
              <a:r>
                <a:rPr lang="en-US" sz="800" dirty="0" err="1" smtClean="0">
                  <a:solidFill>
                    <a:schemeClr val="tx1"/>
                  </a:solidFill>
                  <a:latin typeface="+mn-lt"/>
                </a:rPr>
                <a:t>MaxPickTrials</a:t>
              </a:r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?</a:t>
              </a:r>
              <a:endParaRPr kumimoji="0" lang="en-GB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32" name="Straight Arrow Connector 31"/>
            <p:cNvCxnSpPr>
              <a:stCxn id="23" idx="2"/>
              <a:endCxn id="27" idx="0"/>
            </p:cNvCxnSpPr>
            <p:nvPr/>
          </p:nvCxnSpPr>
          <p:spPr bwMode="auto">
            <a:xfrm flipH="1">
              <a:off x="5401262" y="1908581"/>
              <a:ext cx="5636" cy="46168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Flowchart: Decision 52"/>
            <p:cNvSpPr/>
            <p:nvPr/>
          </p:nvSpPr>
          <p:spPr bwMode="auto">
            <a:xfrm>
              <a:off x="4483835" y="4955359"/>
              <a:ext cx="1828800" cy="548640"/>
            </a:xfrm>
            <a:prstGeom prst="flowChartDecisio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7263"/>
              <a:r>
                <a:rPr lang="en-US" sz="800" dirty="0" err="1" smtClean="0">
                  <a:solidFill>
                    <a:schemeClr val="tx1"/>
                  </a:solidFill>
                  <a:latin typeface="+mn-lt"/>
                </a:rPr>
                <a:t>PickSuccess</a:t>
              </a:r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 &gt; 0?</a:t>
              </a:r>
              <a:endParaRPr kumimoji="0" lang="en-GB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54" name="Straight Arrow Connector 53"/>
            <p:cNvCxnSpPr>
              <a:stCxn id="7" idx="2"/>
              <a:endCxn id="53" idx="0"/>
            </p:cNvCxnSpPr>
            <p:nvPr/>
          </p:nvCxnSpPr>
          <p:spPr bwMode="auto">
            <a:xfrm flipH="1">
              <a:off x="5398235" y="4666533"/>
              <a:ext cx="3026" cy="28882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Elbow Connector 57"/>
            <p:cNvCxnSpPr>
              <a:stCxn id="53" idx="3"/>
              <a:endCxn id="191" idx="3"/>
            </p:cNvCxnSpPr>
            <p:nvPr/>
          </p:nvCxnSpPr>
          <p:spPr bwMode="auto">
            <a:xfrm flipV="1">
              <a:off x="6312635" y="1361954"/>
              <a:ext cx="3032853" cy="3867725"/>
            </a:xfrm>
            <a:prstGeom prst="bentConnector3">
              <a:avLst>
                <a:gd name="adj1" fmla="val 10753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Elbow Connector 65"/>
            <p:cNvCxnSpPr>
              <a:stCxn id="7" idx="3"/>
              <a:endCxn id="27" idx="0"/>
            </p:cNvCxnSpPr>
            <p:nvPr/>
          </p:nvCxnSpPr>
          <p:spPr bwMode="auto">
            <a:xfrm flipH="1" flipV="1">
              <a:off x="5401262" y="2370264"/>
              <a:ext cx="914399" cy="2021949"/>
            </a:xfrm>
            <a:prstGeom prst="bentConnector4">
              <a:avLst>
                <a:gd name="adj1" fmla="val -288334"/>
                <a:gd name="adj2" fmla="val 111306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6" name="Elbow Connector 95"/>
            <p:cNvCxnSpPr>
              <a:stCxn id="27" idx="1"/>
              <a:endCxn id="53" idx="0"/>
            </p:cNvCxnSpPr>
            <p:nvPr/>
          </p:nvCxnSpPr>
          <p:spPr bwMode="auto">
            <a:xfrm rot="10800000" flipH="1" flipV="1">
              <a:off x="4811083" y="2477985"/>
              <a:ext cx="587151" cy="2477373"/>
            </a:xfrm>
            <a:prstGeom prst="bentConnector4">
              <a:avLst>
                <a:gd name="adj1" fmla="val -162224"/>
                <a:gd name="adj2" fmla="val 9308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5" name="Straight Arrow Connector 114"/>
            <p:cNvCxnSpPr>
              <a:stCxn id="64" idx="2"/>
              <a:endCxn id="7" idx="0"/>
            </p:cNvCxnSpPr>
            <p:nvPr/>
          </p:nvCxnSpPr>
          <p:spPr bwMode="auto">
            <a:xfrm>
              <a:off x="5397461" y="3925385"/>
              <a:ext cx="3800" cy="19250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0" name="Flowchart: Decision 139"/>
            <p:cNvSpPr/>
            <p:nvPr/>
          </p:nvSpPr>
          <p:spPr bwMode="auto">
            <a:xfrm>
              <a:off x="4483834" y="5760579"/>
              <a:ext cx="1828800" cy="548640"/>
            </a:xfrm>
            <a:prstGeom prst="flowChartDecisio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LastTrial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= TRUE?</a:t>
              </a:r>
              <a:endParaRPr kumimoji="0" lang="en-GB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410517" y="1196273"/>
              <a:ext cx="103634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defTabSz="957263"/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Clear </a:t>
              </a:r>
              <a:r>
                <a:rPr lang="en-US" sz="800" dirty="0" err="1" smtClean="0">
                  <a:solidFill>
                    <a:schemeClr val="tx1"/>
                  </a:solidFill>
                  <a:latin typeface="+mn-lt"/>
                </a:rPr>
                <a:t>PartList</a:t>
              </a:r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!</a:t>
              </a:r>
              <a:r>
                <a:rPr lang="en-US" sz="800" dirty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800" dirty="0">
                  <a:solidFill>
                    <a:schemeClr val="tx1"/>
                  </a:solidFill>
                  <a:latin typeface="+mn-lt"/>
                </a:rPr>
              </a:br>
              <a:r>
                <a:rPr lang="en-US" sz="800" dirty="0" err="1">
                  <a:solidFill>
                    <a:schemeClr val="tx1"/>
                  </a:solidFill>
                  <a:latin typeface="+mn-lt"/>
                </a:rPr>
                <a:t>LastTrial</a:t>
              </a:r>
              <a:r>
                <a:rPr lang="en-US" sz="800" dirty="0">
                  <a:solidFill>
                    <a:schemeClr val="tx1"/>
                  </a:solidFill>
                  <a:latin typeface="+mn-lt"/>
                </a:rPr>
                <a:t> = </a:t>
              </a:r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TRUE</a:t>
              </a:r>
              <a:endParaRPr lang="en-GB" sz="8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87" name="Straight Arrow Connector 186"/>
            <p:cNvCxnSpPr>
              <a:stCxn id="6" idx="3"/>
              <a:endCxn id="181" idx="1"/>
            </p:cNvCxnSpPr>
            <p:nvPr/>
          </p:nvCxnSpPr>
          <p:spPr bwMode="auto">
            <a:xfrm>
              <a:off x="2174116" y="1365550"/>
              <a:ext cx="23640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1" name="Rectangle 190"/>
            <p:cNvSpPr/>
            <p:nvPr/>
          </p:nvSpPr>
          <p:spPr>
            <a:xfrm>
              <a:off x="8165132" y="1254232"/>
              <a:ext cx="1180356" cy="215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defTabSz="957263"/>
              <a:r>
                <a:rPr lang="en-US" sz="800" dirty="0" err="1" smtClean="0">
                  <a:solidFill>
                    <a:schemeClr val="tx1"/>
                  </a:solidFill>
                  <a:latin typeface="+mn-lt"/>
                </a:rPr>
                <a:t>LastTrial</a:t>
              </a:r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+mn-lt"/>
                </a:rPr>
                <a:t>= </a:t>
              </a:r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FALSE</a:t>
              </a:r>
              <a:endParaRPr lang="en-GB" sz="8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98" name="Straight Arrow Connector 197"/>
            <p:cNvCxnSpPr>
              <a:stCxn id="53" idx="2"/>
              <a:endCxn id="140" idx="0"/>
            </p:cNvCxnSpPr>
            <p:nvPr/>
          </p:nvCxnSpPr>
          <p:spPr bwMode="auto">
            <a:xfrm flipH="1">
              <a:off x="5398234" y="5503999"/>
              <a:ext cx="1" cy="25658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0" name="Elbow Connector 209"/>
            <p:cNvCxnSpPr>
              <a:stCxn id="140" idx="1"/>
              <a:endCxn id="181" idx="2"/>
            </p:cNvCxnSpPr>
            <p:nvPr/>
          </p:nvCxnSpPr>
          <p:spPr bwMode="auto">
            <a:xfrm rot="10800000">
              <a:off x="2928688" y="1534827"/>
              <a:ext cx="1555147" cy="4500072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6" name="Rectangle 175"/>
            <p:cNvSpPr/>
            <p:nvPr/>
          </p:nvSpPr>
          <p:spPr>
            <a:xfrm>
              <a:off x="6329067" y="4955359"/>
              <a:ext cx="39145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YES</a:t>
              </a:r>
              <a:endParaRPr lang="en-GB" sz="800" dirty="0">
                <a:latin typeface="+mn-lt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162608" y="5814936"/>
              <a:ext cx="33855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NO</a:t>
              </a:r>
              <a:endParaRPr lang="en-GB" sz="800" dirty="0">
                <a:latin typeface="+mn-lt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6334152" y="5814936"/>
              <a:ext cx="39145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YES</a:t>
              </a:r>
              <a:endParaRPr lang="en-GB" sz="800" dirty="0">
                <a:latin typeface="+mn-lt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991441" y="2756145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FAIL</a:t>
              </a:r>
              <a:endParaRPr lang="en-GB" sz="800" dirty="0">
                <a:latin typeface="+mn-lt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4394991" y="2263212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FAIL</a:t>
              </a:r>
              <a:endParaRPr lang="en-GB" sz="800" dirty="0">
                <a:latin typeface="+mn-lt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334152" y="4176769"/>
              <a:ext cx="39145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YES</a:t>
              </a:r>
              <a:endParaRPr lang="en-GB" sz="800" dirty="0">
                <a:latin typeface="+mn-lt"/>
              </a:endParaRPr>
            </a:p>
          </p:txBody>
        </p:sp>
        <p:sp>
          <p:nvSpPr>
            <p:cNvPr id="304" name="Flowchart: Decision 303"/>
            <p:cNvSpPr/>
            <p:nvPr/>
          </p:nvSpPr>
          <p:spPr bwMode="auto">
            <a:xfrm>
              <a:off x="6200754" y="3090344"/>
              <a:ext cx="1828800" cy="548640"/>
            </a:xfrm>
            <a:prstGeom prst="flowChartDecisio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Is there an alternative </a:t>
              </a:r>
              <a:r>
                <a:rPr kumimoji="0" lang="en-US" sz="8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PICK position in the PICK Position List?</a:t>
              </a:r>
              <a:endParaRPr kumimoji="0" lang="en-GB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334" name="Elbow Connector 333"/>
            <p:cNvCxnSpPr>
              <a:stCxn id="24" idx="3"/>
              <a:endCxn id="304" idx="0"/>
            </p:cNvCxnSpPr>
            <p:nvPr/>
          </p:nvCxnSpPr>
          <p:spPr bwMode="auto">
            <a:xfrm>
              <a:off x="5991441" y="2971589"/>
              <a:ext cx="1123713" cy="118755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8" name="Straight Arrow Connector 337"/>
            <p:cNvCxnSpPr>
              <a:stCxn id="24" idx="2"/>
              <a:endCxn id="64" idx="0"/>
            </p:cNvCxnSpPr>
            <p:nvPr/>
          </p:nvCxnSpPr>
          <p:spPr bwMode="auto">
            <a:xfrm flipH="1">
              <a:off x="5397461" y="3140866"/>
              <a:ext cx="3802" cy="44596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1" name="Straight Arrow Connector 350"/>
            <p:cNvCxnSpPr>
              <a:stCxn id="27" idx="2"/>
              <a:endCxn id="24" idx="0"/>
            </p:cNvCxnSpPr>
            <p:nvPr/>
          </p:nvCxnSpPr>
          <p:spPr bwMode="auto">
            <a:xfrm>
              <a:off x="5401262" y="2585708"/>
              <a:ext cx="1" cy="21660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4" name="Elbow Connector 353"/>
            <p:cNvCxnSpPr>
              <a:stCxn id="304" idx="2"/>
              <a:endCxn id="27" idx="0"/>
            </p:cNvCxnSpPr>
            <p:nvPr/>
          </p:nvCxnSpPr>
          <p:spPr bwMode="auto">
            <a:xfrm rot="5400000" flipH="1">
              <a:off x="5623848" y="2147678"/>
              <a:ext cx="1268720" cy="1713892"/>
            </a:xfrm>
            <a:prstGeom prst="bentConnector5">
              <a:avLst>
                <a:gd name="adj1" fmla="val -18018"/>
                <a:gd name="adj2" fmla="val -91071"/>
                <a:gd name="adj3" fmla="val 11774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3" name="Elbow Connector 362"/>
            <p:cNvCxnSpPr>
              <a:stCxn id="304" idx="3"/>
              <a:endCxn id="24" idx="0"/>
            </p:cNvCxnSpPr>
            <p:nvPr/>
          </p:nvCxnSpPr>
          <p:spPr bwMode="auto">
            <a:xfrm flipH="1" flipV="1">
              <a:off x="5401263" y="2802312"/>
              <a:ext cx="2628291" cy="562352"/>
            </a:xfrm>
            <a:prstGeom prst="bentConnector4">
              <a:avLst>
                <a:gd name="adj1" fmla="val -14289"/>
                <a:gd name="adj2" fmla="val 12323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8" name="Rectangle 377"/>
            <p:cNvSpPr/>
            <p:nvPr/>
          </p:nvSpPr>
          <p:spPr>
            <a:xfrm>
              <a:off x="7998140" y="3162352"/>
              <a:ext cx="39145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YES</a:t>
              </a:r>
              <a:endParaRPr lang="en-GB" sz="800" dirty="0">
                <a:latin typeface="+mn-lt"/>
              </a:endParaRPr>
            </a:p>
          </p:txBody>
        </p:sp>
        <p:sp>
          <p:nvSpPr>
            <p:cNvPr id="410" name="Flowchart: Terminator 409"/>
            <p:cNvSpPr/>
            <p:nvPr/>
          </p:nvSpPr>
          <p:spPr bwMode="auto">
            <a:xfrm>
              <a:off x="807763" y="1257828"/>
              <a:ext cx="504056" cy="215444"/>
            </a:xfrm>
            <a:prstGeom prst="flowChartTerminato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START</a:t>
              </a:r>
              <a:endParaRPr kumimoji="0" lang="en-GB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416" name="Straight Arrow Connector 415"/>
            <p:cNvCxnSpPr>
              <a:stCxn id="410" idx="3"/>
              <a:endCxn id="6" idx="1"/>
            </p:cNvCxnSpPr>
            <p:nvPr/>
          </p:nvCxnSpPr>
          <p:spPr bwMode="auto">
            <a:xfrm>
              <a:off x="1311819" y="1365550"/>
              <a:ext cx="26283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3" name="Rectangle 452"/>
            <p:cNvSpPr/>
            <p:nvPr/>
          </p:nvSpPr>
          <p:spPr>
            <a:xfrm>
              <a:off x="7113312" y="3637353"/>
              <a:ext cx="33855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NO</a:t>
              </a:r>
              <a:endParaRPr lang="en-GB" sz="800" dirty="0">
                <a:latin typeface="+mn-lt"/>
              </a:endParaRP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5397461" y="5503999"/>
              <a:ext cx="33855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NO</a:t>
              </a:r>
              <a:endParaRPr lang="en-GB" sz="800" dirty="0">
                <a:latin typeface="+mn-lt"/>
              </a:endParaRPr>
            </a:p>
          </p:txBody>
        </p:sp>
        <p:cxnSp>
          <p:nvCxnSpPr>
            <p:cNvPr id="118" name="Straight Arrow Connector 117"/>
            <p:cNvCxnSpPr>
              <a:stCxn id="181" idx="3"/>
              <a:endCxn id="73" idx="1"/>
            </p:cNvCxnSpPr>
            <p:nvPr/>
          </p:nvCxnSpPr>
          <p:spPr bwMode="auto">
            <a:xfrm>
              <a:off x="3446857" y="1365550"/>
              <a:ext cx="40447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1" name="Straight Arrow Connector 120"/>
            <p:cNvCxnSpPr>
              <a:stCxn id="191" idx="1"/>
              <a:endCxn id="73" idx="3"/>
            </p:cNvCxnSpPr>
            <p:nvPr/>
          </p:nvCxnSpPr>
          <p:spPr bwMode="auto">
            <a:xfrm flipH="1">
              <a:off x="6962464" y="1361954"/>
              <a:ext cx="1202668" cy="35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4" name="Rectangle 63"/>
            <p:cNvSpPr/>
            <p:nvPr/>
          </p:nvSpPr>
          <p:spPr>
            <a:xfrm>
              <a:off x="4807283" y="3586831"/>
              <a:ext cx="1180356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defTabSz="957263"/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Try to PICK</a:t>
              </a:r>
              <a:br>
                <a:rPr lang="en-US" sz="8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and PLACE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851332" y="1473272"/>
              <a:ext cx="3111132" cy="215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defTabSz="957263"/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SEARCH till enough part data found OR all VPs executed!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51332" y="1257828"/>
              <a:ext cx="3111132" cy="21544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defTabSz="957263"/>
              <a:r>
                <a:rPr lang="en-US" sz="800" dirty="0" smtClean="0">
                  <a:solidFill>
                    <a:schemeClr val="tx1"/>
                  </a:solidFill>
                  <a:latin typeface="+mn-lt"/>
                </a:rPr>
                <a:t>Move to the Image Snap Position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00472" y="1951672"/>
              <a:ext cx="2492864" cy="163121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957263"/>
              <a:r>
                <a:rPr lang="en-US" sz="1000" b="0" u="sng" dirty="0" smtClean="0">
                  <a:solidFill>
                    <a:schemeClr val="tx1"/>
                  </a:solidFill>
                  <a:latin typeface="+mn-lt"/>
                </a:rPr>
                <a:t>Remark</a:t>
              </a:r>
              <a:r>
                <a:rPr lang="en-US" sz="1000" b="0" dirty="0" smtClean="0">
                  <a:solidFill>
                    <a:schemeClr val="tx1"/>
                  </a:solidFill>
                  <a:latin typeface="+mn-lt"/>
                </a:rPr>
                <a:t>:</a:t>
              </a:r>
            </a:p>
            <a:p>
              <a:pPr defTabSz="957263"/>
              <a:r>
                <a:rPr lang="en-US" sz="1000" b="0" dirty="0" smtClean="0">
                  <a:solidFill>
                    <a:schemeClr val="tx1"/>
                  </a:solidFill>
                  <a:latin typeface="+mn-lt"/>
                </a:rPr>
                <a:t>Consider </a:t>
              </a:r>
              <a:r>
                <a:rPr lang="en-US" sz="1000" dirty="0" smtClean="0">
                  <a:solidFill>
                    <a:schemeClr val="tx1"/>
                  </a:solidFill>
                  <a:latin typeface="+mn-lt"/>
                </a:rPr>
                <a:t>clearing the parts list</a:t>
              </a:r>
              <a:br>
                <a:rPr lang="en-US" sz="10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000" b="0" dirty="0" smtClean="0">
                  <a:solidFill>
                    <a:schemeClr val="tx1"/>
                  </a:solidFill>
                  <a:latin typeface="+mn-lt"/>
                </a:rPr>
                <a:t>(and then do a new SEARCH) also:</a:t>
              </a:r>
            </a:p>
            <a:p>
              <a:pPr defTabSz="957263"/>
              <a:endParaRPr lang="en-US" sz="1000" b="0" dirty="0" smtClean="0">
                <a:solidFill>
                  <a:schemeClr val="tx1"/>
                </a:solidFill>
                <a:latin typeface="+mn-lt"/>
              </a:endParaRPr>
            </a:p>
            <a:p>
              <a:pPr marL="171450" indent="-171450" defTabSz="957263">
                <a:buFontTx/>
                <a:buChar char="-"/>
              </a:pPr>
              <a:r>
                <a:rPr lang="en-US" sz="1000" b="0" dirty="0" smtClean="0">
                  <a:solidFill>
                    <a:schemeClr val="tx1"/>
                  </a:solidFill>
                  <a:latin typeface="+mn-lt"/>
                </a:rPr>
                <a:t>If part </a:t>
              </a:r>
              <a:r>
                <a:rPr lang="en-US" sz="1000" b="0" dirty="0">
                  <a:solidFill>
                    <a:schemeClr val="tx1"/>
                  </a:solidFill>
                  <a:latin typeface="+mn-lt"/>
                </a:rPr>
                <a:t>was </a:t>
              </a:r>
              <a:r>
                <a:rPr lang="en-US" sz="1000" b="0" dirty="0" smtClean="0">
                  <a:solidFill>
                    <a:schemeClr val="tx1"/>
                  </a:solidFill>
                  <a:latin typeface="+mn-lt"/>
                </a:rPr>
                <a:t>picked but lost </a:t>
              </a:r>
              <a:r>
                <a:rPr lang="en-US" sz="1000" b="0" dirty="0">
                  <a:solidFill>
                    <a:schemeClr val="tx1"/>
                  </a:solidFill>
                  <a:latin typeface="+mn-lt"/>
                </a:rPr>
                <a:t>and fell back in the </a:t>
              </a:r>
              <a:r>
                <a:rPr lang="en-US" sz="1000" b="0" dirty="0" smtClean="0">
                  <a:solidFill>
                    <a:schemeClr val="tx1"/>
                  </a:solidFill>
                  <a:latin typeface="+mn-lt"/>
                </a:rPr>
                <a:t>bin while the robot moved out of the bin</a:t>
              </a:r>
            </a:p>
            <a:p>
              <a:pPr marL="171450" indent="-171450" defTabSz="957263">
                <a:buFontTx/>
                <a:buChar char="-"/>
              </a:pPr>
              <a:r>
                <a:rPr lang="en-US" sz="1000" b="0" dirty="0" smtClean="0">
                  <a:solidFill>
                    <a:schemeClr val="tx1"/>
                  </a:solidFill>
                  <a:latin typeface="+mn-lt"/>
                </a:rPr>
                <a:t>If part was dropped back in </a:t>
              </a:r>
              <a:r>
                <a:rPr lang="en-US" sz="1000" b="0" dirty="0">
                  <a:solidFill>
                    <a:schemeClr val="tx1"/>
                  </a:solidFill>
                  <a:latin typeface="+mn-lt"/>
                </a:rPr>
                <a:t>the bin </a:t>
              </a:r>
              <a:r>
                <a:rPr lang="en-US" sz="1000" b="0" dirty="0" smtClean="0">
                  <a:solidFill>
                    <a:schemeClr val="tx1"/>
                  </a:solidFill>
                  <a:latin typeface="+mn-lt"/>
                </a:rPr>
                <a:t>deliberately (e.g. after </a:t>
              </a:r>
              <a:r>
                <a:rPr lang="en-US" sz="1000" b="0" dirty="0">
                  <a:solidFill>
                    <a:schemeClr val="tx1"/>
                  </a:solidFill>
                  <a:latin typeface="+mn-lt"/>
                </a:rPr>
                <a:t>getting </a:t>
              </a:r>
              <a:r>
                <a:rPr lang="en-US" sz="1000" b="0" dirty="0" smtClean="0">
                  <a:solidFill>
                    <a:schemeClr val="tx1"/>
                  </a:solidFill>
                  <a:latin typeface="+mn-lt"/>
                </a:rPr>
                <a:t>no </a:t>
              </a:r>
              <a:r>
                <a:rPr lang="en-US" sz="1000" b="0" dirty="0">
                  <a:solidFill>
                    <a:schemeClr val="tx1"/>
                  </a:solidFill>
                  <a:latin typeface="+mn-lt"/>
                </a:rPr>
                <a:t>good </a:t>
              </a:r>
              <a:r>
                <a:rPr lang="en-US" sz="1000" b="0" dirty="0" smtClean="0">
                  <a:solidFill>
                    <a:schemeClr val="tx1"/>
                  </a:solidFill>
                  <a:latin typeface="+mn-lt"/>
                </a:rPr>
                <a:t>result of part offset using 2D Vision)</a:t>
              </a:r>
              <a:endParaRPr lang="en-GB" sz="10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0472" y="3645024"/>
              <a:ext cx="2492864" cy="17851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957263"/>
              <a:r>
                <a:rPr lang="en-US" sz="1000" b="0" u="sng" dirty="0" smtClean="0">
                  <a:solidFill>
                    <a:schemeClr val="tx1"/>
                  </a:solidFill>
                  <a:latin typeface="+mn-lt"/>
                </a:rPr>
                <a:t>Remark</a:t>
              </a:r>
              <a:r>
                <a:rPr lang="en-US" sz="1000" b="0" dirty="0" smtClean="0">
                  <a:solidFill>
                    <a:schemeClr val="tx1"/>
                  </a:solidFill>
                  <a:latin typeface="+mn-lt"/>
                </a:rPr>
                <a:t>:</a:t>
              </a:r>
            </a:p>
            <a:p>
              <a:pPr defTabSz="957263"/>
              <a:r>
                <a:rPr lang="en-US" sz="1000" b="0" dirty="0" smtClean="0">
                  <a:solidFill>
                    <a:schemeClr val="tx1"/>
                  </a:solidFill>
                  <a:latin typeface="+mn-lt"/>
                </a:rPr>
                <a:t>Robot motion instructions can/should be outsourced to a parallel running TP program (task) in order to save some cycle time by executing PLACE process and SEARCH process in parallel. (Note: Robot must be outside 3DAS FOV during the </a:t>
              </a:r>
              <a:r>
                <a:rPr lang="en-US" sz="1000" b="0" dirty="0">
                  <a:solidFill>
                    <a:schemeClr val="tx1"/>
                  </a:solidFill>
                  <a:latin typeface="+mn-lt"/>
                </a:rPr>
                <a:t>SEARCH process / when </a:t>
              </a:r>
              <a:r>
                <a:rPr lang="en-US" sz="1000" b="0" dirty="0" smtClean="0">
                  <a:solidFill>
                    <a:schemeClr val="tx1"/>
                  </a:solidFill>
                  <a:latin typeface="+mn-lt"/>
                </a:rPr>
                <a:t>placing parts!) Please refer to the sample TP programs in the Bin Picking Operator’s Manual, Appendix.</a:t>
              </a:r>
              <a:endParaRPr lang="en-GB" sz="1000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5" name="Straight Arrow Connector 54"/>
            <p:cNvCxnSpPr>
              <a:stCxn id="140" idx="3"/>
              <a:endCxn id="56" idx="1"/>
            </p:cNvCxnSpPr>
            <p:nvPr/>
          </p:nvCxnSpPr>
          <p:spPr bwMode="auto">
            <a:xfrm>
              <a:off x="6312634" y="6034899"/>
              <a:ext cx="1007254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Flowchart: Terminator 55"/>
            <p:cNvSpPr/>
            <p:nvPr/>
          </p:nvSpPr>
          <p:spPr bwMode="auto">
            <a:xfrm>
              <a:off x="7319888" y="5924491"/>
              <a:ext cx="504055" cy="220817"/>
            </a:xfrm>
            <a:prstGeom prst="flowChartTerminato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END</a:t>
              </a:r>
              <a:endParaRPr kumimoji="0" lang="en-GB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0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IA – KAREL Programs – Overview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sz="1400" dirty="0" smtClean="0">
                <a:latin typeface="Arial" charset="0"/>
                <a:cs typeface="Arial" charset="0"/>
              </a:rPr>
              <a:t>(please refer to the Bin Picking manual for detailed description)</a:t>
            </a:r>
            <a:endParaRPr lang="de-DE" sz="1400" dirty="0" smtClean="0">
              <a:latin typeface="Arial" charset="0"/>
              <a:cs typeface="Arial" charset="0"/>
            </a:endParaRPr>
          </a:p>
        </p:txBody>
      </p:sp>
      <p:sp>
        <p:nvSpPr>
          <p:cNvPr id="6148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fld id="{7AD8D9F1-FBBB-4668-90E3-E120B0E57108}" type="datetime2">
              <a:rPr lang="en-GB" sz="1000" smtClean="0">
                <a:solidFill>
                  <a:schemeClr val="tx1"/>
                </a:solidFill>
                <a:latin typeface="DIN-Light" charset="0"/>
              </a:rPr>
              <a:pPr/>
              <a:t>Thursday, 18 September 2014</a:t>
            </a:fld>
            <a:endParaRPr lang="de-DE" sz="1000" smtClean="0">
              <a:solidFill>
                <a:schemeClr val="tx1"/>
              </a:solidFill>
              <a:latin typeface="DIN-Light" charset="0"/>
            </a:endParaRPr>
          </a:p>
        </p:txBody>
      </p:sp>
      <p:sp>
        <p:nvSpPr>
          <p:cNvPr id="614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fld id="{9335C559-6920-42AD-ADF8-1F0D89230908}" type="slidenum">
              <a:rPr lang="de-DE" sz="1000" smtClean="0">
                <a:solidFill>
                  <a:schemeClr val="tx1"/>
                </a:solidFill>
                <a:latin typeface="DIN-Light" charset="0"/>
              </a:rPr>
              <a:pPr/>
              <a:t>6</a:t>
            </a:fld>
            <a:endParaRPr lang="de-DE" sz="1000" smtClean="0">
              <a:solidFill>
                <a:schemeClr val="tx1"/>
              </a:solidFill>
              <a:latin typeface="DIN-Light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543306"/>
              </p:ext>
            </p:extLst>
          </p:nvPr>
        </p:nvGraphicFramePr>
        <p:xfrm>
          <a:off x="0" y="1005800"/>
          <a:ext cx="990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640"/>
                <a:gridCol w="8193360"/>
              </a:tblGrid>
              <a:tr h="26707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KAREL Program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Short Description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5125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IACHECK.PC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Checks whether interference between specified robot (tool) and system objects (box etc.) would occur at specified target position, and outputs 0 to a register if no interference was calculated or 1 otherwise.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445125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IACALAVOID.PC</a:t>
                      </a:r>
                      <a:endParaRPr lang="en-GB" sz="1200" b="1" i="0" u="none" strike="noStrike" kern="1200" baseline="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Calculates – based on specified target position, position offset, and IA condition – a set of positions at which interference between specified robot (tool) and system objects (box etc.) would be avoided.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445125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IAGETAVOID.PC</a:t>
                      </a:r>
                      <a:endParaRPr lang="en-GB" sz="1200" b="1" i="0" u="none" strike="noStrike" kern="1200" baseline="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Obtains one, not yet obtained interference avoidance position calculated by IACALAVOID and outputs the obtained position to a position register. IAGETAVOID can be used repeatedly in order to obtain an alternative avoidance position.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445125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IAAVDWALL.PC</a:t>
                      </a:r>
                      <a:endParaRPr lang="en-GB" sz="1200" b="1" i="0" u="none" strike="noStrike" kern="1200" baseline="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Calculates and outputs the position offset value to be used to make the robot end of arm tooling retreat from the wall to the center of the container.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0" y="3356992"/>
            <a:ext cx="990600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0" tIns="180000" rIns="360000" bIns="0" numCol="1" anchor="t" anchorCtr="0" compatLnSpc="1">
            <a:prstTxWarp prst="textNoShape">
              <a:avLst/>
            </a:prstTxWarp>
          </a:bodyPr>
          <a:lstStyle>
            <a:lvl1pPr marL="38100" indent="-38100" algn="l" defTabSz="179388" rtl="0" eaLnBrk="0" fontAlgn="base" hangingPunct="0">
              <a:spcBef>
                <a:spcPct val="30000"/>
              </a:spcBef>
              <a:spcAft>
                <a:spcPct val="50000"/>
              </a:spcAft>
              <a:buClr>
                <a:schemeClr val="bg2"/>
              </a:buClr>
              <a:buFont typeface="DINPro-Bold" pitchFamily="50" charset="0"/>
              <a:defRPr sz="2400" b="1" baseline="0">
                <a:solidFill>
                  <a:srgbClr val="4A4D4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5750" indent="-246063" algn="l" defTabSz="179388" rtl="0" eaLnBrk="0" fontAlgn="base" hangingPunct="0">
              <a:spcBef>
                <a:spcPts val="1000"/>
              </a:spcBef>
              <a:spcAft>
                <a:spcPts val="500"/>
              </a:spcAft>
              <a:buClr>
                <a:schemeClr val="bg2"/>
              </a:buClr>
              <a:buFont typeface="DINPro-Bold" pitchFamily="50" charset="0"/>
              <a:buBlip>
                <a:blip r:embed="rId2"/>
              </a:buBlip>
              <a:defRPr sz="2400" b="1">
                <a:solidFill>
                  <a:srgbClr val="4A4D4A"/>
                </a:solidFill>
                <a:latin typeface="Arial" pitchFamily="34" charset="0"/>
                <a:cs typeface="Arial" pitchFamily="34" charset="0"/>
              </a:defRPr>
            </a:lvl2pPr>
            <a:lvl3pPr marL="533400" indent="-266700" algn="l" defTabSz="179388" rtl="0" eaLnBrk="0" fontAlgn="base" hangingPunct="0">
              <a:spcBef>
                <a:spcPct val="0"/>
              </a:spcBef>
              <a:spcAft>
                <a:spcPct val="50000"/>
              </a:spcAft>
              <a:buBlip>
                <a:blip r:embed="rId3"/>
              </a:buBlip>
              <a:defRPr sz="2000" baseline="0">
                <a:solidFill>
                  <a:srgbClr val="4A4D4A"/>
                </a:solidFill>
                <a:latin typeface="Arial" pitchFamily="34" charset="0"/>
                <a:cs typeface="Arial" pitchFamily="34" charset="0"/>
              </a:defRPr>
            </a:lvl3pPr>
            <a:lvl4pPr marL="723900" indent="-190500" algn="l" defTabSz="179388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4A4D4A"/>
              </a:buClr>
              <a:buSzPct val="120000"/>
              <a:buBlip>
                <a:blip r:embed="rId4"/>
              </a:buBlip>
              <a:defRPr sz="2000">
                <a:solidFill>
                  <a:srgbClr val="4A4D4A"/>
                </a:solidFill>
                <a:latin typeface="Arial" pitchFamily="34" charset="0"/>
                <a:cs typeface="Arial" pitchFamily="34" charset="0"/>
              </a:defRPr>
            </a:lvl4pPr>
            <a:lvl5pPr marL="990600" indent="-190500" algn="l" defTabSz="179388" rtl="0" eaLnBrk="0" fontAlgn="base" hangingPunct="0">
              <a:spcBef>
                <a:spcPct val="0"/>
              </a:spcBef>
              <a:spcAft>
                <a:spcPct val="30000"/>
              </a:spcAft>
              <a:buFont typeface="Wingdings" pitchFamily="2" charset="2"/>
              <a:buChar char="§"/>
              <a:defRPr sz="1600" i="1">
                <a:solidFill>
                  <a:srgbClr val="4A4D4A"/>
                </a:solidFill>
                <a:latin typeface="Arial" pitchFamily="34" charset="0"/>
                <a:cs typeface="Arial" pitchFamily="34" charset="0"/>
              </a:defRPr>
            </a:lvl5pPr>
            <a:lvl6pPr marL="1809750" indent="-171450" algn="l" defTabSz="179388" rtl="0" fontAlgn="base">
              <a:spcBef>
                <a:spcPct val="0"/>
              </a:spcBef>
              <a:spcAft>
                <a:spcPct val="30000"/>
              </a:spcAft>
              <a:buFont typeface="Wingdings" pitchFamily="2" charset="2"/>
              <a:buChar char="§"/>
              <a:defRPr sz="1600" i="1">
                <a:solidFill>
                  <a:srgbClr val="4A4D4A"/>
                </a:solidFill>
                <a:latin typeface="DINPro-Medium" pitchFamily="50" charset="0"/>
              </a:defRPr>
            </a:lvl6pPr>
            <a:lvl7pPr marL="2266950" indent="-171450" algn="l" defTabSz="179388" rtl="0" fontAlgn="base">
              <a:spcBef>
                <a:spcPct val="0"/>
              </a:spcBef>
              <a:spcAft>
                <a:spcPct val="30000"/>
              </a:spcAft>
              <a:buFont typeface="Wingdings" pitchFamily="2" charset="2"/>
              <a:buChar char="§"/>
              <a:defRPr sz="1600" i="1">
                <a:solidFill>
                  <a:srgbClr val="4A4D4A"/>
                </a:solidFill>
                <a:latin typeface="DINPro-Medium" pitchFamily="50" charset="0"/>
              </a:defRPr>
            </a:lvl7pPr>
            <a:lvl8pPr marL="2724150" indent="-171450" algn="l" defTabSz="179388" rtl="0" fontAlgn="base">
              <a:spcBef>
                <a:spcPct val="0"/>
              </a:spcBef>
              <a:spcAft>
                <a:spcPct val="30000"/>
              </a:spcAft>
              <a:buFont typeface="Wingdings" pitchFamily="2" charset="2"/>
              <a:buChar char="§"/>
              <a:defRPr sz="1600" i="1">
                <a:solidFill>
                  <a:srgbClr val="4A4D4A"/>
                </a:solidFill>
                <a:latin typeface="DINPro-Medium" pitchFamily="50" charset="0"/>
              </a:defRPr>
            </a:lvl8pPr>
            <a:lvl9pPr marL="3181350" indent="-171450" algn="l" defTabSz="179388" rtl="0" fontAlgn="base">
              <a:spcBef>
                <a:spcPct val="0"/>
              </a:spcBef>
              <a:spcAft>
                <a:spcPct val="30000"/>
              </a:spcAft>
              <a:buFont typeface="Wingdings" pitchFamily="2" charset="2"/>
              <a:buChar char="§"/>
              <a:defRPr sz="1600" i="1">
                <a:solidFill>
                  <a:srgbClr val="4A4D4A"/>
                </a:solidFill>
                <a:latin typeface="DINPro-Medium" pitchFamily="50" charset="0"/>
              </a:defRPr>
            </a:lvl9pPr>
          </a:lstStyle>
          <a:p>
            <a:pPr lvl="1"/>
            <a:r>
              <a:rPr lang="en-US" sz="1200" kern="0" dirty="0" smtClean="0">
                <a:latin typeface="Arial" charset="0"/>
                <a:cs typeface="Arial" charset="0"/>
              </a:rPr>
              <a:t>Notes:</a:t>
            </a:r>
          </a:p>
          <a:p>
            <a:pPr lvl="2"/>
            <a:r>
              <a:rPr lang="en-US" sz="1200" kern="0" dirty="0" smtClean="0">
                <a:latin typeface="Arial" charset="0"/>
                <a:cs typeface="Arial" charset="0"/>
              </a:rPr>
              <a:t>IACHECK.PC is the basic IA KAREL program which is used by all other IA KAREL programs internally. </a:t>
            </a:r>
            <a:br>
              <a:rPr lang="en-US" sz="1200" kern="0" dirty="0" smtClean="0">
                <a:latin typeface="Arial" charset="0"/>
                <a:cs typeface="Arial" charset="0"/>
              </a:rPr>
            </a:br>
            <a:r>
              <a:rPr lang="en-US" sz="1200" kern="0" dirty="0" smtClean="0">
                <a:latin typeface="Arial" charset="0"/>
                <a:cs typeface="Arial" charset="0"/>
              </a:rPr>
              <a:t>Usually, there is no need to use IACHECK.PC directly, except when debugging IA using a test TP program. </a:t>
            </a:r>
            <a:br>
              <a:rPr lang="en-US" sz="1200" kern="0" dirty="0" smtClean="0">
                <a:latin typeface="Arial" charset="0"/>
                <a:cs typeface="Arial" charset="0"/>
              </a:rPr>
            </a:br>
            <a:r>
              <a:rPr lang="en-US" sz="1200" kern="0" dirty="0" smtClean="0">
                <a:latin typeface="Arial" charset="0"/>
                <a:cs typeface="Arial" charset="0"/>
              </a:rPr>
              <a:t>Example: Check interference at current robot position and output 1 in R[100] if TRUE, 0 if FALSE.</a:t>
            </a:r>
          </a:p>
          <a:p>
            <a:pPr marL="533400" lvl="3" indent="0">
              <a:buNone/>
            </a:pPr>
            <a:r>
              <a:rPr lang="en-US" sz="1050" kern="0" dirty="0" smtClean="0">
                <a:latin typeface="Arial" charset="0"/>
                <a:cs typeface="Arial" charset="0"/>
              </a:rPr>
              <a:t>1</a:t>
            </a:r>
            <a:r>
              <a:rPr lang="en-US" sz="1050" kern="0" dirty="0">
                <a:latin typeface="Arial" charset="0"/>
                <a:cs typeface="Arial" charset="0"/>
              </a:rPr>
              <a:t>:  PR[100]=</a:t>
            </a:r>
            <a:r>
              <a:rPr lang="en-US" sz="1050" kern="0" dirty="0" smtClean="0">
                <a:latin typeface="Arial" charset="0"/>
                <a:cs typeface="Arial" charset="0"/>
              </a:rPr>
              <a:t>LPOS</a:t>
            </a:r>
            <a:br>
              <a:rPr lang="en-US" sz="1050" kern="0" dirty="0" smtClean="0">
                <a:latin typeface="Arial" charset="0"/>
                <a:cs typeface="Arial" charset="0"/>
              </a:rPr>
            </a:br>
            <a:r>
              <a:rPr lang="en-US" sz="1050" kern="0" dirty="0" smtClean="0">
                <a:latin typeface="Arial" charset="0"/>
                <a:cs typeface="Arial" charset="0"/>
              </a:rPr>
              <a:t>2:  CALL IACHECK(100,'O',0,0,'BIN','ROB','CND_CHECK',100)</a:t>
            </a:r>
            <a:br>
              <a:rPr lang="en-US" sz="1050" kern="0" dirty="0" smtClean="0">
                <a:latin typeface="Arial" charset="0"/>
                <a:cs typeface="Arial" charset="0"/>
              </a:rPr>
            </a:br>
            <a:endParaRPr lang="en-US" sz="1050" kern="0" dirty="0" smtClean="0">
              <a:latin typeface="Arial" charset="0"/>
              <a:cs typeface="Arial" charset="0"/>
            </a:endParaRPr>
          </a:p>
          <a:p>
            <a:pPr lvl="2"/>
            <a:r>
              <a:rPr lang="en-US" sz="1200" kern="0" dirty="0" smtClean="0">
                <a:latin typeface="Arial" charset="0"/>
                <a:cs typeface="Arial" charset="0"/>
              </a:rPr>
              <a:t>IACALAVOID.PC and IAGETAVOID.PC are used internally by the IMGETPICKPOS.PC KAREL program of the Parts List Manager. Usually, there is not need to use IACALAVOID.PC </a:t>
            </a:r>
            <a:r>
              <a:rPr lang="en-US" sz="1200" kern="0" dirty="0">
                <a:latin typeface="Arial" charset="0"/>
                <a:cs typeface="Arial" charset="0"/>
              </a:rPr>
              <a:t>and </a:t>
            </a:r>
            <a:r>
              <a:rPr lang="en-US" sz="1200" kern="0" dirty="0" smtClean="0">
                <a:latin typeface="Arial" charset="0"/>
                <a:cs typeface="Arial" charset="0"/>
              </a:rPr>
              <a:t>IAGETAVOID.PC directly because IMGETPICKPOS is more convenient!</a:t>
            </a:r>
            <a:endParaRPr lang="en-US" sz="1200" kern="0" dirty="0">
              <a:latin typeface="Arial" charset="0"/>
              <a:cs typeface="Arial" charset="0"/>
            </a:endParaRPr>
          </a:p>
          <a:p>
            <a:pPr lvl="2"/>
            <a:r>
              <a:rPr lang="en-US" sz="1200" kern="0" dirty="0">
                <a:latin typeface="Arial" charset="0"/>
                <a:cs typeface="Arial" charset="0"/>
              </a:rPr>
              <a:t>IAAVDWALL.PC is the only IA KAREL program which should be </a:t>
            </a:r>
            <a:r>
              <a:rPr lang="en-US" sz="1200" kern="0" dirty="0" smtClean="0">
                <a:latin typeface="Arial" charset="0"/>
                <a:cs typeface="Arial" charset="0"/>
              </a:rPr>
              <a:t>called from a </a:t>
            </a:r>
            <a:r>
              <a:rPr lang="en-US" sz="1200" kern="0" dirty="0">
                <a:latin typeface="Arial" charset="0"/>
                <a:cs typeface="Arial" charset="0"/>
              </a:rPr>
              <a:t>user TP program </a:t>
            </a:r>
            <a:r>
              <a:rPr lang="en-US" sz="1200" kern="0" dirty="0" smtClean="0">
                <a:latin typeface="Arial" charset="0"/>
                <a:cs typeface="Arial" charset="0"/>
              </a:rPr>
              <a:t>during production in </a:t>
            </a:r>
            <a:r>
              <a:rPr lang="en-US" sz="1200" kern="0" dirty="0">
                <a:latin typeface="Arial" charset="0"/>
                <a:cs typeface="Arial" charset="0"/>
              </a:rPr>
              <a:t>order to calculate an additional intermediate </a:t>
            </a:r>
            <a:r>
              <a:rPr lang="en-US" sz="1200" kern="0" dirty="0" smtClean="0">
                <a:latin typeface="Arial" charset="0"/>
                <a:cs typeface="Arial" charset="0"/>
              </a:rPr>
              <a:t>approach position right after </a:t>
            </a:r>
            <a:r>
              <a:rPr lang="en-US" sz="1200" kern="0" dirty="0">
                <a:latin typeface="Arial" charset="0"/>
                <a:cs typeface="Arial" charset="0"/>
              </a:rPr>
              <a:t>the “</a:t>
            </a:r>
            <a:r>
              <a:rPr lang="en-US" sz="1200" kern="0" dirty="0" err="1">
                <a:latin typeface="Arial" charset="0"/>
                <a:cs typeface="Arial" charset="0"/>
              </a:rPr>
              <a:t>AboveBin</a:t>
            </a:r>
            <a:r>
              <a:rPr lang="en-US" sz="1200" kern="0" dirty="0">
                <a:latin typeface="Arial" charset="0"/>
                <a:cs typeface="Arial" charset="0"/>
              </a:rPr>
              <a:t>” position </a:t>
            </a:r>
            <a:r>
              <a:rPr lang="en-US" sz="1200" kern="0" dirty="0" smtClean="0">
                <a:latin typeface="Arial" charset="0"/>
                <a:cs typeface="Arial" charset="0"/>
              </a:rPr>
              <a:t>/ an escape </a:t>
            </a:r>
            <a:r>
              <a:rPr lang="en-US" sz="1200" kern="0" dirty="0">
                <a:latin typeface="Arial" charset="0"/>
                <a:cs typeface="Arial" charset="0"/>
              </a:rPr>
              <a:t>position </a:t>
            </a:r>
            <a:r>
              <a:rPr lang="en-US" sz="1200" kern="0" dirty="0" smtClean="0">
                <a:latin typeface="Arial" charset="0"/>
                <a:cs typeface="Arial" charset="0"/>
              </a:rPr>
              <a:t>right before </a:t>
            </a:r>
            <a:r>
              <a:rPr lang="en-US" sz="1200" kern="0" dirty="0">
                <a:latin typeface="Arial" charset="0"/>
                <a:cs typeface="Arial" charset="0"/>
              </a:rPr>
              <a:t>the “</a:t>
            </a:r>
            <a:r>
              <a:rPr lang="en-US" sz="1200" kern="0" dirty="0" err="1">
                <a:latin typeface="Arial" charset="0"/>
                <a:cs typeface="Arial" charset="0"/>
              </a:rPr>
              <a:t>AboveBin</a:t>
            </a:r>
            <a:r>
              <a:rPr lang="en-US" sz="1200" kern="0" dirty="0">
                <a:latin typeface="Arial" charset="0"/>
                <a:cs typeface="Arial" charset="0"/>
              </a:rPr>
              <a:t>” position!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-703" y="2852936"/>
            <a:ext cx="9906000" cy="43204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80387" y="3016077"/>
            <a:ext cx="1612108" cy="276999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USUALLY ENOUGH</a:t>
            </a:r>
            <a:endParaRPr lang="en-GB" sz="12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1268761"/>
            <a:ext cx="9906000" cy="1546298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03284" y="2575937"/>
            <a:ext cx="2902013" cy="276999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FOR CUSTOMIZATION / DEBUGGING</a:t>
            </a:r>
            <a:endParaRPr lang="en-GB" sz="12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77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PM – KAREL Programs – Overview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sz="1400" dirty="0" smtClean="0">
                <a:latin typeface="Arial" charset="0"/>
                <a:cs typeface="Arial" charset="0"/>
              </a:rPr>
              <a:t>(please refer to the Bin Picking manual for detailed description)</a:t>
            </a:r>
            <a:endParaRPr lang="de-DE" sz="1400" dirty="0" smtClean="0">
              <a:latin typeface="Arial" charset="0"/>
              <a:cs typeface="Arial" charset="0"/>
            </a:endParaRPr>
          </a:p>
        </p:txBody>
      </p:sp>
      <p:sp>
        <p:nvSpPr>
          <p:cNvPr id="6148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fld id="{7AD8D9F1-FBBB-4668-90E3-E120B0E57108}" type="datetime2">
              <a:rPr lang="en-GB" sz="1000" smtClean="0">
                <a:solidFill>
                  <a:schemeClr val="tx1"/>
                </a:solidFill>
                <a:latin typeface="DIN-Light" charset="0"/>
              </a:rPr>
              <a:pPr/>
              <a:t>Thursday, 18 September 2014</a:t>
            </a:fld>
            <a:endParaRPr lang="de-DE" sz="1000" smtClean="0">
              <a:solidFill>
                <a:schemeClr val="tx1"/>
              </a:solidFill>
              <a:latin typeface="DIN-Light" charset="0"/>
            </a:endParaRPr>
          </a:p>
        </p:txBody>
      </p:sp>
      <p:sp>
        <p:nvSpPr>
          <p:cNvPr id="614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1pPr>
            <a:lvl2pPr marL="742950" indent="-28575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2pPr>
            <a:lvl3pPr marL="11430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3pPr>
            <a:lvl4pPr marL="16002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4pPr>
            <a:lvl5pPr marL="2057400" indent="-228600" eaLnBrk="0" hangingPunct="0">
              <a:defRPr sz="2800" b="1">
                <a:solidFill>
                  <a:schemeClr val="bg2"/>
                </a:solidFill>
                <a:latin typeface="DINPro-Bold" pitchFamily="50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DINPro-Bold" pitchFamily="50" charset="0"/>
              </a:defRPr>
            </a:lvl9pPr>
          </a:lstStyle>
          <a:p>
            <a:fld id="{9335C559-6920-42AD-ADF8-1F0D89230908}" type="slidenum">
              <a:rPr lang="de-DE" sz="1000" smtClean="0">
                <a:solidFill>
                  <a:schemeClr val="tx1"/>
                </a:solidFill>
                <a:latin typeface="DIN-Light" charset="0"/>
              </a:rPr>
              <a:pPr/>
              <a:t>7</a:t>
            </a:fld>
            <a:endParaRPr lang="de-DE" sz="1000" smtClean="0">
              <a:solidFill>
                <a:schemeClr val="tx1"/>
              </a:solidFill>
              <a:latin typeface="DIN-Light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659894"/>
              </p:ext>
            </p:extLst>
          </p:nvPr>
        </p:nvGraphicFramePr>
        <p:xfrm>
          <a:off x="0" y="1005800"/>
          <a:ext cx="99060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640"/>
                <a:gridCol w="8193360"/>
              </a:tblGrid>
              <a:tr h="22507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KAREL Program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Short Description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9988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IMSEARCH.PC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Selects a SEARCH vision process from the SEARCH VP LIST, execute it, create part data and push it to the parts list.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203700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IMPOP.PC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Pops a part data from the specified parts list.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217412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IMGETPICKPOS.PC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Calculates a PICK position from an offset value by a SEARCH vision process and a reference PICK position.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159116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IMSETSTAT.PC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Sets a status to a popped part data. By executing the KAREL program, a specified action specified in the PM is done.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244836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IPCLR.PC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Deletes all part data from specified parts list.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186540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IPCRT.PC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Obtains the found result from the specified vision process and creates part data.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200252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IPPUSH.PC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Pushes part data created by IPCRT.PC in a parts list.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213964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IPDEL.PC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Deletes the specified part data from a parts list.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227676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IPPOP.PC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Places the specified part data in the popped state.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241388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IPGTLSTPRM.PC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Outputs the value of a parameter such as the push count in a parts list to a register.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255100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IPSTLSTPRM.PC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Sets the specified value for a parameter such as the push count in a parts list.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268812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IPGTPRTPRM.PC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Outputs the value of a parameter of part data to a register, vision register, or character register.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210516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IPSTPRTPRM.PC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Sets the specified value for a parameter of part data.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224228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IPFNDPOS.PC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Searches a range from the specified position for part data and outputs the ID of the part data.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237940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IPFNDPUSH.PC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Searches for part data whose push count when it is added to the parts list is within the specified range and</a:t>
                      </a:r>
                    </a:p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outputs the ID of the part data.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179644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IPFNDPRI.PC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Searches for part data with high priority and outputs the ID of the part data.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193356">
                <a:tc>
                  <a:txBody>
                    <a:bodyPr/>
                    <a:lstStyle/>
                    <a:p>
                      <a:r>
                        <a:rPr lang="en-GB" sz="1200" b="1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IPFNDVP.PC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 pitchFamily="34" charset="0"/>
                        </a:rPr>
                        <a:t>Searches for part data whose SEARCH vision process name is the specified vision process name and outputs the ID of the part data.</a:t>
                      </a:r>
                      <a:endParaRPr lang="en-GB" sz="1200" baseline="0" dirty="0">
                        <a:latin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0" y="1253901"/>
            <a:ext cx="9906000" cy="136815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293892" y="2345054"/>
            <a:ext cx="1612108" cy="276999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USUALLY ENOUGH</a:t>
            </a:r>
            <a:endParaRPr lang="en-GB" sz="12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2659936"/>
            <a:ext cx="9906000" cy="3672408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88670" y="2662015"/>
            <a:ext cx="1823191" cy="276999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FOR CUSTOMIZATION</a:t>
            </a:r>
            <a:endParaRPr lang="en-GB" sz="12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261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Leere Präsentation">
  <a:themeElements>
    <a:clrScheme name="1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75419" rIns="377093" bIns="0" numCol="1" rtlCol="0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DINPro-Bold" pitchFamily="5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75419" rIns="377093" bIns="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DINPro-Bold" pitchFamily="50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tx1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A8DD77F6313B439C490A3E4CC3091E" ma:contentTypeVersion="13" ma:contentTypeDescription="Opprett et nytt dokument." ma:contentTypeScope="" ma:versionID="cc45610bb3567de486054adcdcb46ed3">
  <xsd:schema xmlns:xsd="http://www.w3.org/2001/XMLSchema" xmlns:xs="http://www.w3.org/2001/XMLSchema" xmlns:p="http://schemas.microsoft.com/office/2006/metadata/properties" xmlns:ns2="dee99ead-c7a8-4d8e-8dff-5601ac31d630" xmlns:ns3="e70426a5-6db6-477e-9af7-aa200b16b33d" targetNamespace="http://schemas.microsoft.com/office/2006/metadata/properties" ma:root="true" ma:fieldsID="142a21c9c819ebe231e8dbe91621e18e" ns2:_="" ns3:_="">
    <xsd:import namespace="dee99ead-c7a8-4d8e-8dff-5601ac31d630"/>
    <xsd:import namespace="e70426a5-6db6-477e-9af7-aa200b16b3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99ead-c7a8-4d8e-8dff-5601ac31d6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426a5-6db6-477e-9af7-aa200b16b33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B57169-8645-4BC6-A01E-7E49C72E845B}"/>
</file>

<file path=customXml/itemProps2.xml><?xml version="1.0" encoding="utf-8"?>
<ds:datastoreItem xmlns:ds="http://schemas.openxmlformats.org/officeDocument/2006/customXml" ds:itemID="{F7D0B754-F763-4E3C-8782-9A55E41D291E}"/>
</file>

<file path=customXml/itemProps3.xml><?xml version="1.0" encoding="utf-8"?>
<ds:datastoreItem xmlns:ds="http://schemas.openxmlformats.org/officeDocument/2006/customXml" ds:itemID="{C487691B-3335-4FE6-8B49-07EFC26FC1D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1096</Words>
  <Application>Microsoft Office PowerPoint</Application>
  <PresentationFormat>A4 Paper (210x297 mm)</PresentationFormat>
  <Paragraphs>187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1_Leere Präsentation</vt:lpstr>
      <vt:lpstr>Robot Programs For A  Bin Picking / Depalletizing Application</vt:lpstr>
      <vt:lpstr>Simple TP Program For Depalletizing</vt:lpstr>
      <vt:lpstr>Simple TP Program For Bin Picking</vt:lpstr>
      <vt:lpstr>Advanced Programs For Bin Picking</vt:lpstr>
      <vt:lpstr>When To Clear The Parts List?</vt:lpstr>
      <vt:lpstr>IA – KAREL Programs – Overview (please refer to the Bin Picking manual for detailed description)</vt:lpstr>
      <vt:lpstr>PM – KAREL Programs – Overview (please refer to the Bin Picking manual for detailed description)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iRVision 3D Area Sensor &amp; Bin Picking Training</dc:title>
  <dc:creator>Woldemar.Bauer@fanuc.eu</dc:creator>
  <cp:lastModifiedBy>Bauer, Woldemar</cp:lastModifiedBy>
  <cp:revision>1360</cp:revision>
  <dcterms:created xsi:type="dcterms:W3CDTF">2006-09-27T12:47:24Z</dcterms:created>
  <dcterms:modified xsi:type="dcterms:W3CDTF">2014-09-18T07:22:21Z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0x0101006CA8DD77F6313B439C490A3E4CC3091E</vt:lpwstr>
  </property>
</Properties>
</file>