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30404-6567-4CB5-9543-260629D1D118}">
  <a:tblStyle styleId="{2CB30404-6567-4CB5-9543-260629D1D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B3550B-F84D-4278-AE5B-DAEF0BC36B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Good day. welcome to our presentation.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estimated </a:t>
            </a:r>
            <a:r>
              <a:rPr lang="ko"/>
              <a:t>annual</a:t>
            </a:r>
            <a:r>
              <a:rPr lang="ko"/>
              <a:t> maximum crest heights with random storm approach.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hindcast data with sixty one years of Hs and Tp pairs. Each Hs, Tp is 3 hour sea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research goal is finding ULS and ALS annual extreme crest height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0aef47f5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0aef47f5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[Can be skipped]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forristal wave crest distribution.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Hs, Tp, Now these values are input this formula.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0aef47f5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0aef47f5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n3h is the number of waves during 3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of n3h gives maximum crest of each step in each storm.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we multiply all them in one storm, we get maximum crest of each storm.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0aef47f5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0aef47f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These are pdf plots of all storms.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black dots represent most likely maximum crest height of each storm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0aef47f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0aef47f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let’s adapt the </a:t>
            </a:r>
            <a:r>
              <a:rPr lang="ko"/>
              <a:t>random</a:t>
            </a:r>
            <a:r>
              <a:rPr lang="ko"/>
              <a:t> storm approach.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First adding all the CDF of storm, second divide them by number of storm.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Then we can get CDF of maximum crest height in </a:t>
            </a:r>
            <a:r>
              <a:rPr lang="ko"/>
              <a:t>arbitrary</a:t>
            </a:r>
            <a:r>
              <a:rPr lang="ko"/>
              <a:t> storm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0aef47f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0aef47f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we have the maximum crest height in </a:t>
            </a:r>
            <a:r>
              <a:rPr lang="ko"/>
              <a:t>arbitrary</a:t>
            </a:r>
            <a:r>
              <a:rPr lang="ko"/>
              <a:t> storm.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can find annual extreme crest height by using below formula.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this equation, rho is average number of storm and 4.6 for our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372f58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372f58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With annual extreme crest height, we can draw ULS and 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 wait. we have something to check.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0aef47f5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50aef47f5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Let’s see PDF of storm maximum crest height agian.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left hand side, we have lots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 on the right hand side, there are gaps between the curves.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0aef47f5_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0aef47f5_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 is same in the CDF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is gaps between the curves.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Gap means that no storm is observed in this area.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So, we need to set the </a:t>
            </a:r>
            <a:r>
              <a:rPr lang="ko"/>
              <a:t>probability distribution</a:t>
            </a:r>
            <a:r>
              <a:rPr lang="ko"/>
              <a:t> we haven’t observe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Please remind those black dots.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0aef47f5_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0aef47f5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fitted weibull distribution based on data of dots.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NOM and MLE gives different results.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372f58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372f58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plot </a:t>
            </a:r>
            <a:r>
              <a:rPr lang="ko"/>
              <a:t>Gumbel</a:t>
            </a:r>
            <a:r>
              <a:rPr lang="ko"/>
              <a:t> </a:t>
            </a:r>
            <a:r>
              <a:rPr lang="ko"/>
              <a:t>probability</a:t>
            </a:r>
            <a:r>
              <a:rPr lang="ko"/>
              <a:t> paper and Weibull </a:t>
            </a:r>
            <a:r>
              <a:rPr lang="ko"/>
              <a:t>probability</a:t>
            </a:r>
            <a:r>
              <a:rPr lang="ko"/>
              <a:t> paper of each storm.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You can see both distribution fits well to empirical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Please pay attention to the Gumbel paper in the extrem area.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Black line, that s MOM, is close to the dots on the extreme for extreme waves and storms.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0aef47f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0aef47f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[Can Be skipped]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Let me explain terms are used from now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CDF is cumulative </a:t>
            </a:r>
            <a:r>
              <a:rPr lang="ko"/>
              <a:t>distribution</a:t>
            </a:r>
            <a:r>
              <a:rPr lang="ko"/>
              <a:t> function, you can see the black curve on right side.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PDF is </a:t>
            </a:r>
            <a:r>
              <a:rPr lang="ko"/>
              <a:t>probability</a:t>
            </a:r>
            <a:r>
              <a:rPr lang="ko"/>
              <a:t> </a:t>
            </a:r>
            <a:r>
              <a:rPr lang="ko"/>
              <a:t>distribution</a:t>
            </a:r>
            <a:r>
              <a:rPr lang="ko"/>
              <a:t> function. rred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ULS means </a:t>
            </a:r>
            <a:r>
              <a:rPr lang="ko"/>
              <a:t>ultimate</a:t>
            </a:r>
            <a:r>
              <a:rPr lang="ko"/>
              <a:t> limit state. 10 power -2 </a:t>
            </a:r>
            <a:r>
              <a:rPr lang="ko"/>
              <a:t>annual</a:t>
            </a:r>
            <a:r>
              <a:rPr lang="ko"/>
              <a:t> </a:t>
            </a:r>
            <a:r>
              <a:rPr lang="ko"/>
              <a:t>probability. </a:t>
            </a:r>
            <a:r>
              <a:rPr lang="ko"/>
              <a:t> That means once in a hundred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 means accidental limit state. 10 power -2 </a:t>
            </a:r>
            <a:r>
              <a:rPr lang="ko">
                <a:solidFill>
                  <a:schemeClr val="dk1"/>
                </a:solidFill>
              </a:rPr>
              <a:t>annual probability.  That means once in ten thousand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used 2 methods to determine parameters of related statistical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 is method of moments (MOM)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 is maximum likelihood </a:t>
            </a:r>
            <a:r>
              <a:rPr lang="ko"/>
              <a:t>estimator</a:t>
            </a:r>
            <a:r>
              <a:rPr lang="ko"/>
              <a:t> (MLE)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0aef47f5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50aef47f5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we want to find CDF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can use this, which is Gambel </a:t>
            </a:r>
            <a:r>
              <a:rPr lang="ko"/>
              <a:t>distribution</a:t>
            </a:r>
            <a:r>
              <a:rPr lang="ko"/>
              <a:t> to fit these same cdf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Here, y tilda is same with h tilda which is most likely maximum crest height of storms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beta can be determined by </a:t>
            </a:r>
            <a:r>
              <a:rPr lang="ko"/>
              <a:t>empirical</a:t>
            </a:r>
            <a:r>
              <a:rPr lang="ko"/>
              <a:t> equation.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you put the beta in the equation,  you will get CDF which fits well with data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0aef47f5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0aef47f5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[Can be skipped]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plotted beta and h tilda, same with y tilda.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Please pay attention that beta has short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 is from about 0.05 to about 0.072.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Futhermore, beta has not good </a:t>
            </a:r>
            <a:r>
              <a:rPr lang="ko"/>
              <a:t>correlation</a:t>
            </a:r>
            <a:r>
              <a:rPr lang="ko"/>
              <a:t> with h tida.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this regard, we can fix beta from its average value.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372f58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4372f58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beta is fixed.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372f58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372f58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can be skipped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4372f58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4372f58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Finally we can </a:t>
            </a:r>
            <a:r>
              <a:rPr lang="ko"/>
              <a:t>determine</a:t>
            </a:r>
            <a:r>
              <a:rPr lang="ko"/>
              <a:t> CDF of </a:t>
            </a:r>
            <a:r>
              <a:rPr lang="ko"/>
              <a:t>arbitrary</a:t>
            </a:r>
            <a:r>
              <a:rPr lang="ko"/>
              <a:t> storm.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Now </a:t>
            </a:r>
            <a:r>
              <a:rPr lang="ko"/>
              <a:t>unobserved</a:t>
            </a:r>
            <a:r>
              <a:rPr lang="ko"/>
              <a:t> storms are accounted for 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4372f58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4372f58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With the CDF of the previous page, we can draw ULS and ALS again.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 </a:t>
            </a:r>
            <a:r>
              <a:rPr lang="ko"/>
              <a:t>accounting</a:t>
            </a:r>
            <a:r>
              <a:rPr lang="ko"/>
              <a:t> for unobserved storms, ULS and ALS shows more conservative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 became far more conservative.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372f58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4372f58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4372f58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4372f58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 skipped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4455adf9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4455adf9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372f58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4372f58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further </a:t>
            </a:r>
            <a:r>
              <a:rPr lang="ko"/>
              <a:t>research</a:t>
            </a:r>
            <a:r>
              <a:rPr lang="ko"/>
              <a:t>, we compared results </a:t>
            </a:r>
            <a:r>
              <a:rPr lang="ko"/>
              <a:t>according</a:t>
            </a:r>
            <a:r>
              <a:rPr lang="ko"/>
              <a:t> to different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Peaks8 means threshold is 8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Peaks7 means threshold is 7 meter.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You can see different threshold affects to the results a lot.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0aef47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0aef47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[Can be skipped]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Original Hindcast data Tp is discrete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made adjustment by use of method in Appendix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</a:t>
            </a:r>
            <a:r>
              <a:rPr lang="ko"/>
              <a:t>results</a:t>
            </a:r>
            <a:r>
              <a:rPr lang="ko"/>
              <a:t>, we can get </a:t>
            </a:r>
            <a:r>
              <a:rPr lang="ko"/>
              <a:t>continuous</a:t>
            </a:r>
            <a:r>
              <a:rPr lang="ko"/>
              <a:t> and natural Tp distribution.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0aef47f5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0aef47f5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Here is our storm definition.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pick up all Hp which are above 8m.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Finally, we got  281 storms.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 storm can have several steps of sea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example, you can see this storm has three steps.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 step in all storms are 934 steps.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Each storm has it own peak and it is used for data fitting.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0aef47f5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0aef47f5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Here is the Hs, Tp scatter plot of all storms.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372f58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372f58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Also, now you see Hs, Tp scatter diagram of peak values of all storms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0aef47f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0aef47f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Weibull distribution on Hs storm peaks.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The Weibull distribution is a special case of the generalized extreme value distribution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You can see Weibull distribution 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function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on left side.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tried to fit this </a:t>
            </a:r>
            <a:r>
              <a:rPr lang="ko"/>
              <a:t>function</a:t>
            </a:r>
            <a:r>
              <a:rPr lang="ko"/>
              <a:t> to storm peak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got these </a:t>
            </a:r>
            <a:r>
              <a:rPr lang="ko"/>
              <a:t>parameters by use of MLE and MOM.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draw ULS and ALS wave height.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ULS are almost same in both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However, MLE is larger than MOM in ALS </a:t>
            </a:r>
            <a:r>
              <a:rPr lang="ko"/>
              <a:t>evaluation</a:t>
            </a:r>
            <a:r>
              <a:rPr lang="ko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455adf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455adf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0aef47f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0aef47f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Let’s come back storm </a:t>
            </a:r>
            <a:r>
              <a:rPr lang="ko"/>
              <a:t>definition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storm has three steps and each step has its own Hs, Tp.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lysbil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8315" y="2008061"/>
            <a:ext cx="7772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8315" y="2733866"/>
            <a:ext cx="7772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 med tekst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eks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ittel og teks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rtl="0">
              <a:spcBef>
                <a:spcPts val="320"/>
              </a:spcBef>
              <a:spcAft>
                <a:spcPts val="0"/>
              </a:spcAft>
              <a:buSzPts val="1600"/>
              <a:buChar char="–"/>
              <a:defRPr/>
            </a:lvl4pPr>
            <a:lvl5pPr indent="-317500" lvl="4" marL="2286000" rtl="0">
              <a:spcBef>
                <a:spcPts val="280"/>
              </a:spcBef>
              <a:spcAft>
                <a:spcPts val="0"/>
              </a:spcAft>
              <a:buSzPts val="14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 og innhold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054100" y="9969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Vertical Graph ">
  <p:cSld name="3 Column Vertical Graph 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57158" y="205979"/>
            <a:ext cx="842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57158" y="1200151"/>
            <a:ext cx="8429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delingsoverskrift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nholdsdeler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e tittel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hold med tekst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_blaa_stripe.jp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83836"/>
            <a:ext cx="9144001" cy="3596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100825" y="0"/>
            <a:ext cx="8936100" cy="13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E</a:t>
            </a:r>
            <a:r>
              <a:rPr lang="ko" sz="3600"/>
              <a:t>stimate annual maximum crest heights with random storm approach</a:t>
            </a:r>
            <a:endParaRPr sz="3600"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201F1E"/>
                </a:solidFill>
              </a:rPr>
              <a:t>Jonas Jam, Mohammed Nizar</a:t>
            </a:r>
            <a:endParaRPr sz="1800">
              <a:solidFill>
                <a:srgbClr val="201F1E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201F1E"/>
                </a:solidFill>
              </a:rPr>
              <a:t>Shuzhou Jiang, Taewoo Kim</a:t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34900" y="2170050"/>
            <a:ext cx="3156600" cy="111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509700" y="2398800"/>
            <a:ext cx="2881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61 years of Hs &amp; Tp pairs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5485600" y="2170050"/>
            <a:ext cx="3156600" cy="1117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5760400" y="2463425"/>
            <a:ext cx="2881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ULS &amp; ALS annual extreme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crest height</a:t>
            </a:r>
            <a:endParaRPr/>
          </a:p>
        </p:txBody>
      </p:sp>
      <p:cxnSp>
        <p:nvCxnSpPr>
          <p:cNvPr id="62" name="Google Shape;62;p15"/>
          <p:cNvCxnSpPr/>
          <p:nvPr/>
        </p:nvCxnSpPr>
        <p:spPr>
          <a:xfrm flipH="1" rot="10800000">
            <a:off x="3727700" y="2722050"/>
            <a:ext cx="1421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5"/>
          <p:cNvSpPr txBox="1"/>
          <p:nvPr/>
        </p:nvSpPr>
        <p:spPr>
          <a:xfrm>
            <a:off x="1016100" y="2854275"/>
            <a:ext cx="1782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hour sea state</a:t>
            </a:r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100825" y="4579200"/>
            <a:ext cx="1782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Group 1</a:t>
            </a:r>
            <a:br>
              <a:rPr b="1" lang="ko"/>
            </a:br>
            <a:r>
              <a:rPr b="1" lang="ko"/>
              <a:t>Project 2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80425" y="382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/>
              <a:t>Forristal wave crest distribution above still water (short-term)</a:t>
            </a:r>
            <a:endParaRPr sz="36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00" y="2660625"/>
            <a:ext cx="5052526" cy="181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4"/>
          <p:cNvGraphicFramePr/>
          <p:nvPr/>
        </p:nvGraphicFramePr>
        <p:xfrm>
          <a:off x="6633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{1FB3550B-F84D-4278-AE5B-DAEF0BC36BC9}</a:tableStyleId>
              </a:tblPr>
              <a:tblGrid>
                <a:gridCol w="968550"/>
                <a:gridCol w="968550"/>
              </a:tblGrid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8.5 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12.4 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9.2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14.1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8.1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10.2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5" name="Google Shape;145;p24"/>
          <p:cNvCxnSpPr/>
          <p:nvPr/>
        </p:nvCxnSpPr>
        <p:spPr>
          <a:xfrm flipH="1">
            <a:off x="4804875" y="1719700"/>
            <a:ext cx="1719600" cy="118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 txBox="1"/>
          <p:nvPr/>
        </p:nvSpPr>
        <p:spPr>
          <a:xfrm>
            <a:off x="1549225" y="4409650"/>
            <a:ext cx="1388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Rp-205  3.5.10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5802925" y="1391075"/>
            <a:ext cx="3015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Forristal wave crest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5802925" y="2403000"/>
            <a:ext cx="2715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Maximum crest of each step in each storm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5" y="1170975"/>
            <a:ext cx="41719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5810425" y="3414925"/>
            <a:ext cx="30000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Maximum crest of each storm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8151" r="7289" t="0"/>
          <a:stretch/>
        </p:blipFill>
        <p:spPr>
          <a:xfrm>
            <a:off x="0" y="6181"/>
            <a:ext cx="9144000" cy="513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62" y="4097527"/>
            <a:ext cx="499547" cy="6480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type="title"/>
          </p:nvPr>
        </p:nvSpPr>
        <p:spPr>
          <a:xfrm>
            <a:off x="-86075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storm approach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 b="0" l="0" r="21642" t="0"/>
          <a:stretch/>
        </p:blipFill>
        <p:spPr>
          <a:xfrm>
            <a:off x="-9875" y="1021475"/>
            <a:ext cx="4526100" cy="3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5">
            <a:alphaModFix/>
          </a:blip>
          <a:srcRect b="0" l="4142" r="5808" t="0"/>
          <a:stretch/>
        </p:blipFill>
        <p:spPr>
          <a:xfrm>
            <a:off x="5425599" y="985064"/>
            <a:ext cx="3574400" cy="29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4255275" y="2266950"/>
            <a:ext cx="988200" cy="4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8937" y="4045250"/>
            <a:ext cx="2530575" cy="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4142" r="5808" t="0"/>
          <a:stretch/>
        </p:blipFill>
        <p:spPr>
          <a:xfrm>
            <a:off x="122150" y="598500"/>
            <a:ext cx="3862074" cy="32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3931200" y="1908125"/>
            <a:ext cx="988200" cy="4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-86075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storm approach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400" y="701973"/>
            <a:ext cx="4173301" cy="31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62" y="3941050"/>
            <a:ext cx="5241626" cy="7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0503" y="4028775"/>
            <a:ext cx="308625" cy="4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625925" y="4064900"/>
            <a:ext cx="1909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 4.6 storms per year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2666875" y="4442125"/>
            <a:ext cx="3014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[Metocean book 9.33]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Maximum annual crest height results</a:t>
            </a:r>
            <a:endParaRPr b="1"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824925" y="19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3508975"/>
                <a:gridCol w="1696025"/>
                <a:gridCol w="1836400"/>
              </a:tblGrid>
              <a:tr h="64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Method</a:t>
                      </a:r>
                      <a:endParaRPr b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ULS [m]</a:t>
                      </a:r>
                      <a:endParaRPr b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ALS [m]</a:t>
                      </a:r>
                      <a:endParaRPr b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Random Storm Approach (A)</a:t>
                      </a:r>
                      <a:endParaRPr sz="15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17.40</a:t>
                      </a:r>
                      <a:endParaRPr b="1" sz="15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500"/>
                        <a:t>20.71</a:t>
                      </a:r>
                      <a:endParaRPr b="1" sz="15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7077675" y="4268400"/>
            <a:ext cx="28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But wait…?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8151" r="7289" t="0"/>
          <a:stretch/>
        </p:blipFill>
        <p:spPr>
          <a:xfrm>
            <a:off x="0" y="6181"/>
            <a:ext cx="9144000" cy="5131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5320700" y="797300"/>
            <a:ext cx="39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Unobserved Data ??</a:t>
            </a:r>
            <a:endParaRPr b="1" sz="2400"/>
          </a:p>
        </p:txBody>
      </p:sp>
      <p:cxnSp>
        <p:nvCxnSpPr>
          <p:cNvPr id="195" name="Google Shape;195;p30"/>
          <p:cNvCxnSpPr/>
          <p:nvPr/>
        </p:nvCxnSpPr>
        <p:spPr>
          <a:xfrm flipH="1">
            <a:off x="5054800" y="1438300"/>
            <a:ext cx="641100" cy="7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0"/>
          <p:cNvCxnSpPr/>
          <p:nvPr/>
        </p:nvCxnSpPr>
        <p:spPr>
          <a:xfrm flipH="1">
            <a:off x="5993050" y="1657175"/>
            <a:ext cx="187500" cy="11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0"/>
          <p:cNvSpPr txBox="1"/>
          <p:nvPr/>
        </p:nvSpPr>
        <p:spPr>
          <a:xfrm>
            <a:off x="958875" y="140725"/>
            <a:ext cx="1829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 lot of data</a:t>
            </a:r>
            <a:endParaRPr b="1"/>
          </a:p>
        </p:txBody>
      </p:sp>
      <p:cxnSp>
        <p:nvCxnSpPr>
          <p:cNvPr id="198" name="Google Shape;198;p30"/>
          <p:cNvCxnSpPr/>
          <p:nvPr/>
        </p:nvCxnSpPr>
        <p:spPr>
          <a:xfrm>
            <a:off x="1349700" y="719150"/>
            <a:ext cx="627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0"/>
          <p:cNvCxnSpPr>
            <a:stCxn id="197" idx="2"/>
          </p:cNvCxnSpPr>
          <p:nvPr/>
        </p:nvCxnSpPr>
        <p:spPr>
          <a:xfrm flipH="1">
            <a:off x="1834425" y="468925"/>
            <a:ext cx="390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0"/>
          <p:cNvCxnSpPr/>
          <p:nvPr/>
        </p:nvCxnSpPr>
        <p:spPr>
          <a:xfrm>
            <a:off x="2303375" y="500275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/>
          <p:nvPr/>
        </p:nvCxnSpPr>
        <p:spPr>
          <a:xfrm flipH="1">
            <a:off x="5883425" y="1922950"/>
            <a:ext cx="12195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 txBox="1"/>
          <p:nvPr/>
        </p:nvSpPr>
        <p:spPr>
          <a:xfrm>
            <a:off x="7368700" y="1750975"/>
            <a:ext cx="1016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Gaps?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0" y="0"/>
            <a:ext cx="6328749" cy="4746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1"/>
          <p:cNvCxnSpPr/>
          <p:nvPr/>
        </p:nvCxnSpPr>
        <p:spPr>
          <a:xfrm rot="10800000">
            <a:off x="4367000" y="3079925"/>
            <a:ext cx="8286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1"/>
          <p:cNvSpPr txBox="1"/>
          <p:nvPr/>
        </p:nvSpPr>
        <p:spPr>
          <a:xfrm>
            <a:off x="5070550" y="3736450"/>
            <a:ext cx="2016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Ops, there are Gaps!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5" y="157500"/>
            <a:ext cx="8220902" cy="46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4742250" y="1641525"/>
            <a:ext cx="27672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Fit data to dots.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Dot = most likely maximum crest height of each storm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9850"/>
            <a:ext cx="4527075" cy="33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0" y="826450"/>
            <a:ext cx="4731626" cy="354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Term </a:t>
            </a:r>
            <a:r>
              <a:rPr lang="ko"/>
              <a:t>explanation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">
                <a:solidFill>
                  <a:srgbClr val="000000"/>
                </a:solidFill>
              </a:rPr>
              <a:t>PDF = d/dx CDF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">
                <a:solidFill>
                  <a:srgbClr val="000000"/>
                </a:solidFill>
              </a:rPr>
              <a:t>ULS -&gt;  10</a:t>
            </a:r>
            <a:r>
              <a:rPr baseline="30000" lang="ko">
                <a:solidFill>
                  <a:srgbClr val="000000"/>
                </a:solidFill>
              </a:rPr>
              <a:t>-2</a:t>
            </a:r>
            <a:r>
              <a:rPr lang="ko">
                <a:solidFill>
                  <a:srgbClr val="000000"/>
                </a:solidFill>
              </a:rPr>
              <a:t> annual probability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">
                <a:solidFill>
                  <a:srgbClr val="000000"/>
                </a:solidFill>
              </a:rPr>
              <a:t>ALS -&gt; 10</a:t>
            </a:r>
            <a:r>
              <a:rPr baseline="30000" lang="ko">
                <a:solidFill>
                  <a:srgbClr val="000000"/>
                </a:solidFill>
              </a:rPr>
              <a:t>-4</a:t>
            </a:r>
            <a:r>
              <a:rPr lang="ko">
                <a:solidFill>
                  <a:srgbClr val="000000"/>
                </a:solidFill>
              </a:rPr>
              <a:t> annual probability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">
                <a:solidFill>
                  <a:srgbClr val="000000"/>
                </a:solidFill>
              </a:rPr>
              <a:t>Method of Moments (MoM)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ko">
                <a:solidFill>
                  <a:srgbClr val="000000"/>
                </a:solidFill>
              </a:rPr>
              <a:t>Maximum Likelihood Estimator (MLE)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4142" r="5808" t="0"/>
          <a:stretch/>
        </p:blipFill>
        <p:spPr>
          <a:xfrm>
            <a:off x="4977700" y="916700"/>
            <a:ext cx="3760075" cy="31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Each storm maximum crest height distribution can be approximated by a Gumbel distribution.</a:t>
            </a:r>
            <a:endParaRPr sz="270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863"/>
            <a:ext cx="8058624" cy="13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0" y="2384425"/>
            <a:ext cx="3053049" cy="2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588175" y="3342500"/>
            <a:ext cx="7329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is the dot. Every CDF has its own     and it own beta. 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775" y="3911975"/>
            <a:ext cx="2420784" cy="8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3650" y="3408175"/>
            <a:ext cx="219682" cy="3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2357" y="3408175"/>
            <a:ext cx="161947" cy="2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928300" y="2507450"/>
            <a:ext cx="1754700" cy="8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ko"/>
              <a:t>BETA = </a:t>
            </a:r>
            <a:r>
              <a:rPr b="1" lang="ko">
                <a:solidFill>
                  <a:schemeClr val="dk1"/>
                </a:solidFill>
              </a:rPr>
              <a:t> 0.0646</a:t>
            </a:r>
            <a:endParaRPr b="1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" y="0"/>
            <a:ext cx="6383200" cy="4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6581575" y="433975"/>
            <a:ext cx="24645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Small change in Beta. Is simplified with the mean</a:t>
            </a:r>
            <a:endParaRPr b="1" baseline="-25000"/>
          </a:p>
        </p:txBody>
      </p:sp>
      <p:cxnSp>
        <p:nvCxnSpPr>
          <p:cNvPr id="241" name="Google Shape;241;p35"/>
          <p:cNvCxnSpPr>
            <a:stCxn id="240" idx="2"/>
            <a:endCxn id="238" idx="0"/>
          </p:cNvCxnSpPr>
          <p:nvPr/>
        </p:nvCxnSpPr>
        <p:spPr>
          <a:xfrm flipH="1">
            <a:off x="7805725" y="1430575"/>
            <a:ext cx="8100" cy="107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maximum crest height of an unobserved storm can be estimated if we know the       (dot).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8225"/>
            <a:ext cx="8182626" cy="1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0" y="2591450"/>
            <a:ext cx="2847151" cy="2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3616600" y="2993925"/>
            <a:ext cx="73290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 is most likely crest height of each storm</a:t>
            </a:r>
            <a:endParaRPr b="1" sz="17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5">
            <a:alphaModFix/>
          </a:blip>
          <a:srcRect b="0" l="0" r="59761" t="0"/>
          <a:stretch/>
        </p:blipFill>
        <p:spPr>
          <a:xfrm>
            <a:off x="4110550" y="3362250"/>
            <a:ext cx="1285800" cy="112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247" y="2993915"/>
            <a:ext cx="312075" cy="491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5470925" y="3635900"/>
            <a:ext cx="1285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0.0646</a:t>
            </a:r>
            <a:endParaRPr b="1" sz="1700"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197" y="1097363"/>
            <a:ext cx="312075" cy="4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124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CDF of an arbitrary storm. Now unobserved storms are accounted for</a:t>
            </a:r>
            <a:endParaRPr b="1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75" y="1781750"/>
            <a:ext cx="5042300" cy="9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1114400" y="3970125"/>
            <a:ext cx="4371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Then find the annual maximum crest height CDF as before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292625"/>
            <a:ext cx="8520600" cy="124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CDF of an arbitrary storm. Now unobserved storms are accounted for</a:t>
            </a:r>
            <a:endParaRPr b="1"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75" y="1476950"/>
            <a:ext cx="5042300" cy="9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6354375" y="4435175"/>
            <a:ext cx="43719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</a:t>
            </a:r>
            <a:r>
              <a:rPr b="1" lang="ko"/>
              <a:t>ind the annual CDF as before</a:t>
            </a:r>
            <a:endParaRPr b="1"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72" y="2765225"/>
            <a:ext cx="2469176" cy="185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8"/>
          <p:cNvCxnSpPr/>
          <p:nvPr/>
        </p:nvCxnSpPr>
        <p:spPr>
          <a:xfrm flipH="1" rot="10800000">
            <a:off x="2343473" y="2266938"/>
            <a:ext cx="557400" cy="122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38"/>
          <p:cNvPicPr preferRelativeResize="0"/>
          <p:nvPr/>
        </p:nvPicPr>
        <p:blipFill rotWithShape="1">
          <a:blip r:embed="rId5">
            <a:alphaModFix/>
          </a:blip>
          <a:srcRect b="6637" l="15110" r="33874" t="7496"/>
          <a:stretch/>
        </p:blipFill>
        <p:spPr>
          <a:xfrm>
            <a:off x="3895374" y="3047079"/>
            <a:ext cx="1783901" cy="1681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8"/>
          <p:cNvCxnSpPr/>
          <p:nvPr/>
        </p:nvCxnSpPr>
        <p:spPr>
          <a:xfrm rot="10800000">
            <a:off x="4452775" y="2267025"/>
            <a:ext cx="21000" cy="8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Maximum annual crest height results</a:t>
            </a:r>
            <a:endParaRPr b="1"/>
          </a:p>
        </p:txBody>
      </p:sp>
      <p:graphicFrame>
        <p:nvGraphicFramePr>
          <p:cNvPr id="277" name="Google Shape;277;p39"/>
          <p:cNvGraphicFramePr/>
          <p:nvPr/>
        </p:nvGraphicFramePr>
        <p:xfrm>
          <a:off x="798125" y="23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3398175"/>
                <a:gridCol w="1642475"/>
                <a:gridCol w="1778400"/>
              </a:tblGrid>
              <a:tr h="64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Method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ULS [m]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ALS [m]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Random Storm Approach (A) 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17.40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20.71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Random Storm Approach (B),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Accounting for unobserved storms, MoM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17.96</a:t>
                      </a:r>
                      <a:endParaRPr b="1"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23.89</a:t>
                      </a:r>
                      <a:endParaRPr b="1"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99175" y="22854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Thank you for </a:t>
            </a:r>
            <a:r>
              <a:rPr i="1" lang="ko"/>
              <a:t>your</a:t>
            </a:r>
            <a:r>
              <a:rPr b="1" i="1" lang="ko"/>
              <a:t> attention!</a:t>
            </a:r>
            <a:endParaRPr b="1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Method of Moments   (Will not be presented)</a:t>
            </a:r>
            <a:endParaRPr b="1"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4250"/>
            <a:ext cx="8127975" cy="2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Skip this page</a:t>
            </a:r>
            <a:endParaRPr/>
          </a:p>
        </p:txBody>
      </p:sp>
      <p:graphicFrame>
        <p:nvGraphicFramePr>
          <p:cNvPr id="294" name="Google Shape;294;p42"/>
          <p:cNvGraphicFramePr/>
          <p:nvPr/>
        </p:nvGraphicFramePr>
        <p:xfrm>
          <a:off x="2041375" y="1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1153125"/>
                <a:gridCol w="1153125"/>
                <a:gridCol w="1153125"/>
                <a:gridCol w="1153550"/>
                <a:gridCol w="1153550"/>
              </a:tblGrid>
              <a:tr h="42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Data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Method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alfa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beta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lambda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7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MLE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1.6227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1.1141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7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MoM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1.7432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1.1543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6.8995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MLE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1.5689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1.1159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MoM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1.7724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1.2067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7.8394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MLE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1.5050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1.0902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Peaks 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MoM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1.9342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1.3427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8.6798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Annual maximum Hs</a:t>
            </a:r>
            <a:endParaRPr/>
          </a:p>
        </p:txBody>
      </p:sp>
      <p:graphicFrame>
        <p:nvGraphicFramePr>
          <p:cNvPr id="300" name="Google Shape;300;p43"/>
          <p:cNvGraphicFramePr/>
          <p:nvPr/>
        </p:nvGraphicFramePr>
        <p:xfrm>
          <a:off x="1528200" y="1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1673800"/>
                <a:gridCol w="1674375"/>
                <a:gridCol w="1674375"/>
              </a:tblGrid>
              <a:tr h="53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Method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ULS [m]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ALS [m]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Peaks8, </a:t>
                      </a:r>
                      <a:r>
                        <a:rPr b="1" lang="ko" sz="1300"/>
                        <a:t>MLE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15.96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21.17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Peaks8, </a:t>
                      </a:r>
                      <a:r>
                        <a:rPr b="1" lang="ko" sz="1300"/>
                        <a:t>MoM</a:t>
                      </a:r>
                      <a:endParaRPr b="1" sz="13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15.97</a:t>
                      </a:r>
                      <a:endParaRPr b="1" sz="13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20.71</a:t>
                      </a:r>
                      <a:endParaRPr b="1" sz="13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Peaks7, MoM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15.29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20.51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Peaks9, MoM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16.15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20.01</a:t>
                      </a:r>
                      <a:endParaRPr b="1" sz="13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2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Gumbel Annual Extremes.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(For comparison)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RP-205, 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16.14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22.07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3750" y="672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Hindcast data    --&gt;  Corrected Tp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3800"/>
            <a:ext cx="4480151" cy="3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750" y="1021075"/>
            <a:ext cx="4055250" cy="33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103400" y="4428600"/>
            <a:ext cx="1659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Discrete 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480138" y="2682013"/>
            <a:ext cx="503700" cy="5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701600" y="4428600"/>
            <a:ext cx="1447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Adjusted Tp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262150" y="4428600"/>
            <a:ext cx="2939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Metocean book appendix 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storm definition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807" l="8892" r="0" t="0"/>
          <a:stretch/>
        </p:blipFill>
        <p:spPr>
          <a:xfrm>
            <a:off x="932925" y="1120475"/>
            <a:ext cx="6557701" cy="3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6812525" y="1173325"/>
            <a:ext cx="1964700" cy="90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10225" y="1120475"/>
            <a:ext cx="422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</a:t>
            </a:r>
            <a:r>
              <a:rPr baseline="-25000" lang="ko"/>
              <a:t>S</a:t>
            </a:r>
            <a:endParaRPr baseline="-25000"/>
          </a:p>
        </p:txBody>
      </p:sp>
      <p:sp>
        <p:nvSpPr>
          <p:cNvPr id="91" name="Google Shape;91;p18"/>
          <p:cNvSpPr txBox="1"/>
          <p:nvPr/>
        </p:nvSpPr>
        <p:spPr>
          <a:xfrm>
            <a:off x="7190100" y="3631850"/>
            <a:ext cx="1642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8m Threshold</a:t>
            </a:r>
            <a:endParaRPr b="1"/>
          </a:p>
        </p:txBody>
      </p:sp>
      <p:sp>
        <p:nvSpPr>
          <p:cNvPr id="92" name="Google Shape;92;p18"/>
          <p:cNvSpPr/>
          <p:nvPr/>
        </p:nvSpPr>
        <p:spPr>
          <a:xfrm>
            <a:off x="3529250" y="1311775"/>
            <a:ext cx="2818200" cy="14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7042300" y="1204975"/>
            <a:ext cx="18384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281 storms in hindcast data.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934 steps</a:t>
            </a:r>
            <a:endParaRPr b="1"/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3882400" y="1688450"/>
            <a:ext cx="562800" cy="90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4445200" y="1114225"/>
            <a:ext cx="1414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Storm </a:t>
            </a:r>
            <a:r>
              <a:rPr b="1" lang="ko" sz="2400"/>
              <a:t>Peak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75" y="557500"/>
            <a:ext cx="5631824" cy="42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787750" y="191025"/>
            <a:ext cx="3397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Storms defined as Hs&gt;8m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1748"/>
          <a:stretch/>
        </p:blipFill>
        <p:spPr>
          <a:xfrm>
            <a:off x="443550" y="998100"/>
            <a:ext cx="8039100" cy="36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70075" y="263425"/>
            <a:ext cx="3382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Hs and Tp Scatter Diagram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02250" y="1948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Weibull distribution on Hs storm peaks</a:t>
            </a:r>
            <a:endParaRPr baseline="-25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85" y="1561300"/>
            <a:ext cx="44758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3" y="1561300"/>
            <a:ext cx="4244083" cy="318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1"/>
          <p:cNvGraphicFramePr/>
          <p:nvPr/>
        </p:nvGraphicFramePr>
        <p:xfrm>
          <a:off x="4307750" y="35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757100"/>
                <a:gridCol w="757100"/>
                <a:gridCol w="757375"/>
                <a:gridCol w="757375"/>
                <a:gridCol w="757375"/>
                <a:gridCol w="757375"/>
              </a:tblGrid>
              <a:tr h="42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Method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alfa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beta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lambda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ULS [m]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ALS [m]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1.5689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1.1159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15.97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21.16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MoM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1.7724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1.2067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7.8394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20.51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6" name="Google Shape;116;p2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"/>
              <a:t> è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838" y="2229912"/>
            <a:ext cx="4497524" cy="58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865900" y="2754300"/>
            <a:ext cx="3000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 78 in pekovic,2015)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973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Results for Hs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395550" y="142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{2CB30404-6567-4CB5-9543-260629D1D118}</a:tableStyleId>
              </a:tblPr>
              <a:tblGrid>
                <a:gridCol w="1473775"/>
                <a:gridCol w="1474300"/>
                <a:gridCol w="1474300"/>
                <a:gridCol w="1474300"/>
                <a:gridCol w="1474300"/>
              </a:tblGrid>
              <a:tr h="53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Input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ULS [m] (MoM)</a:t>
                      </a:r>
                      <a:endParaRPr b="1" sz="13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ULS</a:t>
                      </a:r>
                      <a:r>
                        <a:rPr b="1" lang="ko" sz="1300"/>
                        <a:t>[m] (MLE)</a:t>
                      </a:r>
                      <a:endParaRPr b="1" sz="13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ALS </a:t>
                      </a:r>
                      <a:r>
                        <a:rPr b="1" lang="ko" sz="1300"/>
                        <a:t>[m] (MoM)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ALS[</a:t>
                      </a:r>
                      <a:r>
                        <a:rPr b="1" lang="ko" sz="1300"/>
                        <a:t>m] (MLE)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 7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16.02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16.02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21.21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21.37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 8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15.80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15.97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20.51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21.16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</a:tr>
              <a:tr h="62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Peaks 9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15.54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16.15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19.49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21.52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2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Gumbel Annual Extremes.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16.14</a:t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solidFill>
                            <a:schemeClr val="dk1"/>
                          </a:solidFill>
                        </a:rPr>
                        <a:t>22.07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487725" y="4101600"/>
            <a:ext cx="693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[ For MLE: Lambda = threshold. (7m,8m,9m), 3 largest hs in hindcast is 14.7,  14.6 &amp; 14.0.. 61.15 years. ]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31975" y="443672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31975" y="43452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[Gumbel from RP-205 3.6.2.5. Input: largest Hs each year]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storm definition</a:t>
            </a:r>
            <a:r>
              <a:rPr lang="ko"/>
              <a:t>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4807" l="8892" r="0" t="0"/>
          <a:stretch/>
        </p:blipFill>
        <p:spPr>
          <a:xfrm>
            <a:off x="932925" y="1120475"/>
            <a:ext cx="6557701" cy="3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10225" y="1120475"/>
            <a:ext cx="422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</a:t>
            </a:r>
            <a:r>
              <a:rPr baseline="-25000" lang="ko"/>
              <a:t>S</a:t>
            </a:r>
            <a:endParaRPr baseline="-25000"/>
          </a:p>
        </p:txBody>
      </p:sp>
      <p:sp>
        <p:nvSpPr>
          <p:cNvPr id="135" name="Google Shape;135;p23"/>
          <p:cNvSpPr txBox="1"/>
          <p:nvPr/>
        </p:nvSpPr>
        <p:spPr>
          <a:xfrm>
            <a:off x="7190100" y="3631850"/>
            <a:ext cx="1642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8m Threshold</a:t>
            </a:r>
            <a:endParaRPr b="1"/>
          </a:p>
        </p:txBody>
      </p:sp>
      <p:sp>
        <p:nvSpPr>
          <p:cNvPr id="136" name="Google Shape;136;p23"/>
          <p:cNvSpPr/>
          <p:nvPr/>
        </p:nvSpPr>
        <p:spPr>
          <a:xfrm>
            <a:off x="3529250" y="1311775"/>
            <a:ext cx="2818200" cy="14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6633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{1FB3550B-F84D-4278-AE5B-DAEF0BC36BC9}</a:tableStyleId>
              </a:tblPr>
              <a:tblGrid>
                <a:gridCol w="968550"/>
                <a:gridCol w="968550"/>
              </a:tblGrid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8.5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12.4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9.2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14.1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8.1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10.2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