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82B64E-F6C9-43F5-9EE0-7FC797B353E0}">
  <a:tblStyle styleId="{5082B64E-F6C9-43F5-9EE0-7FC797B353E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Ubuntu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Ubuntu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c3a8106c8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c3a8106c8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c3a8106c8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c3a8106c8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c1aad287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9c1aad287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9c1aad287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9c1aad287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c3a8106c8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c3a8106c8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c1aad287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c1aad287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c1aad287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c1aad287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">
                <a:solidFill>
                  <a:schemeClr val="dk1"/>
                </a:solidFill>
              </a:rPr>
              <a:t>Evidence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10% error rate on complex orders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Absenteeism ↑157%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600">
                <a:solidFill>
                  <a:schemeClr val="dk1"/>
                </a:solidFill>
              </a:rPr>
              <a:t>Processing times rising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c1aad287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9c1aad287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jonasvyma/GETYOURGUIDE_THTSOA" TargetMode="External"/><Relationship Id="rId10" Type="http://schemas.openxmlformats.org/officeDocument/2006/relationships/image" Target="../media/image3.png"/><Relationship Id="rId13" Type="http://schemas.openxmlformats.org/officeDocument/2006/relationships/hyperlink" Target="https://docs.google.com/presentation/d/1drFxzZMyBCCZGf-KiL_mSDdo7cRbzTtqmhAfmtL6a5s/edit?usp=sharing" TargetMode="External"/><Relationship Id="rId12" Type="http://schemas.openxmlformats.org/officeDocument/2006/relationships/hyperlink" Target="https://docs.google.com/spreadsheets/d/1fFo5fiju01IhFq74oo7J1nOkPZI2YuycyYxDCyF4ts0/edit?usp=sharin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5" Type="http://schemas.openxmlformats.org/officeDocument/2006/relationships/hyperlink" Target="https://app.napkin.ai/page/CgoiCHByb2Qtb25lEiwKBFBhZ2UaJDJmYjcwZjBjLTZkY2MtNDZlYy1iMDc3LTJlY2I4MWMyMWRiZg?s=1" TargetMode="External"/><Relationship Id="rId14" Type="http://schemas.openxmlformats.org/officeDocument/2006/relationships/image" Target="../media/image8.png"/><Relationship Id="rId17" Type="http://schemas.openxmlformats.org/officeDocument/2006/relationships/image" Target="../media/image12.png"/><Relationship Id="rId16" Type="http://schemas.openxmlformats.org/officeDocument/2006/relationships/hyperlink" Target="https://deepnote.com/workspace/jonas-336b482a-085f-4eb9-991a-051cfd0c9234/project/jonasvm-8010d9fd-d258-4542-bf88-2e6a3aa0868c/notebook/Notebook-2-c0fe8f96faa047649922fbb50f708694?utm_source=share-modal&amp;utm_medium=product-shared-content&amp;utm_campaign=notebook&amp;utm_content=8010d9fd-d258-4542-bf88-2e6a3aa0868c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89825" y="157863"/>
            <a:ext cx="56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Senior Operations Analyst</a:t>
            </a:r>
            <a:endParaRPr sz="20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5" name="Google Shape;55;p13" title="MAIN - GetYourGuide stacked logo - white on guiding red (RGB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56" y="-8256"/>
            <a:ext cx="1268552" cy="10858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8650" y="1230700"/>
            <a:ext cx="836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  <a:t>Fulfillio’s warehouse operations are reaching a breaking point</a:t>
            </a:r>
            <a:br>
              <a:rPr lang="en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1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With rising order volumes, late deliveries and workforce strain are exposing cracks in our operations.</a:t>
            </a:r>
            <a:endParaRPr sz="11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89825" y="402300"/>
            <a:ext cx="567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Jonas Vyshniauskas Matera</a:t>
            </a:r>
            <a:endParaRPr sz="20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491438" y="2380325"/>
            <a:ext cx="416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  <a:t>Case Study 1</a:t>
            </a:r>
            <a:br>
              <a:rPr b="1" lang="en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O</a:t>
            </a:r>
            <a: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perations Performance Review</a:t>
            </a:r>
            <a:b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Analysis of warehouse performance data from Q1 to identify key trends, visualize results and brief leadership on operational risks and opportunities.</a:t>
            </a:r>
            <a:endParaRPr sz="6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491562" y="3222450"/>
            <a:ext cx="416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  <a:t>Case Study 2</a:t>
            </a:r>
            <a:br>
              <a:rPr b="1" lang="en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Prioritization &amp; Decision-Making</a:t>
            </a:r>
            <a:b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Evaluation of five simultaneous operational issues ranked by prioritization and outline of immediate actions for the top priority.</a:t>
            </a:r>
            <a:endParaRPr b="1">
              <a:solidFill>
                <a:srgbClr val="FF553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491462" y="4064575"/>
            <a:ext cx="416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  <a:t>Case Study 3</a:t>
            </a:r>
            <a:br>
              <a:rPr b="1" lang="en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Process Mapping</a:t>
            </a:r>
            <a:b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Design of a clear process flow for the new Express Fulfillment service plus identification of one key operational risk and one opportunity it presents.</a:t>
            </a:r>
            <a:endParaRPr b="1">
              <a:solidFill>
                <a:srgbClr val="FF553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0" y="1674863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This analysis dives deep into the data behind Q1 operations:</a:t>
            </a:r>
            <a:br>
              <a:rPr lang="en" sz="11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1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Quantifying risks and exploring mitigation strategies that can turn pressure on operations into performance advantages.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920300" y="347336"/>
            <a:ext cx="5242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Case Study 1</a:t>
            </a:r>
            <a:endParaRPr sz="23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827075" y="1597925"/>
            <a:ext cx="54903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Key Trend #1:</a:t>
            </a:r>
            <a:br>
              <a:rPr b="1" lang="en" sz="11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Operations Deterioration Outpacing Volume Growth</a:t>
            </a:r>
            <a:b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Q1's 30% volume growth has exposed critical capacity constraints. </a:t>
            </a:r>
            <a:r>
              <a:rPr i="1" lang="en" sz="1000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  <a:t>Operations metrics are deteriorating at 2-3x the rate of volume growth</a:t>
            </a:r>
            <a:r>
              <a:rPr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signaling systemic issues, not temporary.</a:t>
            </a:r>
            <a:endParaRPr sz="10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826600" y="2573725"/>
            <a:ext cx="54903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Key Trend #2:</a:t>
            </a:r>
            <a:b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Unsustainable Resource Strain</a:t>
            </a:r>
            <a:b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Our warehouse operations are optimized for lower volumes and simpler orders. We're now experiencing an operations collapse, </a:t>
            </a:r>
            <a:r>
              <a:rPr i="1" lang="en" sz="1000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  <a:t>particularly on complex orders (&gt;5 items)</a:t>
            </a:r>
            <a:r>
              <a:rPr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, which now represent 10.4% of volume but 40% of all errors.</a:t>
            </a:r>
            <a:endParaRPr sz="10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827075" y="3779025"/>
            <a:ext cx="54903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None/>
            </a:pPr>
            <a: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Picking Errors:</a:t>
            </a:r>
            <a: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Growing 3.5x faster than volume</a:t>
            </a:r>
            <a:b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Large Order Error Rate:</a:t>
            </a:r>
            <a: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Nearly doubled in 90 days</a:t>
            </a:r>
            <a:b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Staff Burnout:</a:t>
            </a:r>
            <a: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Clear signals in absenteeism spike</a:t>
            </a:r>
            <a:b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Processing Efficiency:</a:t>
            </a:r>
            <a:r>
              <a:rPr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Declining 17.7% </a:t>
            </a:r>
            <a:br>
              <a:rPr lang="en" sz="9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i="1"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January: 12,500 orders processed in 19.5 min avg = 3.1 orders/hour per worker</a:t>
            </a:r>
            <a:br>
              <a:rPr i="1"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i="1"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March: 16,300 orders processed in 23.7 min avg = 2.5 orders/hour per worker</a:t>
            </a:r>
            <a:endParaRPr b="1" i="1" sz="700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20288" y="722561"/>
            <a:ext cx="524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Operations Performance Review</a:t>
            </a:r>
            <a:endParaRPr sz="16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71" name="Google Shape;71;p14" title="MAIN - GetYourGuide stacked logo - white on guiding red (RGB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56" y="-8256"/>
            <a:ext cx="1268552" cy="10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198150" y="206400"/>
            <a:ext cx="35115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Let’s visualize the data…</a:t>
            </a:r>
            <a:endParaRPr b="1" sz="20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622875" y="27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{5082B64E-F6C9-43F5-9EE0-7FC797B353E0}</a:tableStyleId>
              </a:tblPr>
              <a:tblGrid>
                <a:gridCol w="1828800"/>
                <a:gridCol w="952500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Large Orders Subset (%∆ Jan-Mar)</a:t>
                      </a:r>
                      <a:endParaRPr b="1" sz="10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Orders &gt;5 Items</a:t>
                      </a:r>
                      <a:endParaRPr sz="1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36.00%</a:t>
                      </a:r>
                      <a:endParaRPr sz="1000">
                        <a:solidFill>
                          <a:srgbClr val="38761D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Picking Errors (Large Orders)</a:t>
                      </a:r>
                      <a:endParaRPr sz="1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145.45%</a:t>
                      </a:r>
                      <a:endParaRPr sz="1000"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Error Rate (%)</a:t>
                      </a:r>
                      <a:endParaRPr sz="1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80.68%</a:t>
                      </a:r>
                      <a:endParaRPr sz="1000"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Google Shape;78;p15"/>
          <p:cNvGraphicFramePr/>
          <p:nvPr/>
        </p:nvGraphicFramePr>
        <p:xfrm>
          <a:off x="684800" y="100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{5082B64E-F6C9-43F5-9EE0-7FC797B353E0}</a:tableStyleId>
              </a:tblPr>
              <a:tblGrid>
                <a:gridCol w="2057400"/>
                <a:gridCol w="600075"/>
              </a:tblGrid>
              <a:tr h="200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Q1 Dataset (%∆ Jan-Mar)</a:t>
                      </a:r>
                      <a:endParaRPr b="1" sz="10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Orders Processed</a:t>
                      </a:r>
                      <a:endParaRPr sz="1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8761D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30.4%</a:t>
                      </a:r>
                      <a:endParaRPr sz="1000">
                        <a:solidFill>
                          <a:srgbClr val="38761D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Avg. Order Processing Time (min)</a:t>
                      </a:r>
                      <a:endParaRPr sz="1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21.5%</a:t>
                      </a:r>
                      <a:endParaRPr sz="1000"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Picking Errors</a:t>
                      </a:r>
                      <a:endParaRPr sz="1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106.5%</a:t>
                      </a:r>
                      <a:endParaRPr sz="1000"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Late Deliveries</a:t>
                      </a:r>
                      <a:endParaRPr sz="1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55.8%</a:t>
                      </a:r>
                      <a:endParaRPr sz="1000"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Overtime Hours</a:t>
                      </a:r>
                      <a:endParaRPr sz="1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83.3%</a:t>
                      </a:r>
                      <a:endParaRPr sz="1000"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Staff Absences</a:t>
                      </a:r>
                      <a:endParaRPr sz="10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157.1%</a:t>
                      </a:r>
                      <a:endParaRPr sz="1000">
                        <a:solidFill>
                          <a:srgbClr val="FF0000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9" name="Google Shape;79;p15"/>
          <p:cNvSpPr txBox="1"/>
          <p:nvPr/>
        </p:nvSpPr>
        <p:spPr>
          <a:xfrm>
            <a:off x="2108025" y="4244325"/>
            <a:ext cx="1431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Orders vs Errors</a:t>
            </a:r>
            <a:endParaRPr b="1" sz="8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Orders: +30% vs Errors: +106%</a:t>
            </a:r>
            <a:endParaRPr sz="7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300" y="891925"/>
            <a:ext cx="4994501" cy="27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635550" y="4244325"/>
            <a:ext cx="1555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Time Management</a:t>
            </a:r>
            <a:endParaRPr b="1" sz="8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Avg Time:  +22% (19.5→23.7 min)</a:t>
            </a:r>
            <a:endParaRPr sz="7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Overtime:  +83% (120→220 hrs)</a:t>
            </a:r>
            <a:endParaRPr sz="7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286675" y="4244325"/>
            <a:ext cx="1749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Monthly Error Rate:</a:t>
            </a:r>
            <a:endParaRPr b="1" sz="8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January: 1.76%</a:t>
            </a:r>
            <a:endParaRPr sz="7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February: 2.35%</a:t>
            </a:r>
            <a:endParaRPr sz="7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March: 3.18%</a:t>
            </a:r>
            <a:endParaRPr sz="7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5305650" y="1643015"/>
            <a:ext cx="32640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  <a:t>Operational Risks</a:t>
            </a:r>
            <a:endParaRPr b="1">
              <a:solidFill>
                <a:srgbClr val="FF553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52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Cost increases due to overtime</a:t>
            </a:r>
            <a:endParaRPr sz="12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52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Customer churn due to late deliveries</a:t>
            </a:r>
            <a:endParaRPr sz="12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52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Staff burnout due to increasing overtime</a:t>
            </a:r>
            <a:endParaRPr sz="12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81675" y="198275"/>
            <a:ext cx="36024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Consequences of inaction</a:t>
            </a:r>
            <a:endParaRPr b="1" sz="20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49" y="944042"/>
            <a:ext cx="4590775" cy="24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1248450" y="3721965"/>
            <a:ext cx="66471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5534"/>
                </a:solidFill>
                <a:latin typeface="Ubuntu"/>
                <a:ea typeface="Ubuntu"/>
                <a:cs typeface="Ubuntu"/>
                <a:sym typeface="Ubuntu"/>
              </a:rPr>
              <a:t>Recommendations</a:t>
            </a:r>
            <a:endParaRPr b="1">
              <a:solidFill>
                <a:srgbClr val="FF553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52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Immediately:</a:t>
            </a:r>
            <a:r>
              <a:rPr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Implement a dedicated large-order picking workflow/force to mitigate delays</a:t>
            </a:r>
            <a:endParaRPr sz="12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52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Short-term: </a:t>
            </a:r>
            <a:r>
              <a:rPr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Hiring plan to replace structural overtime with sustainable capacity</a:t>
            </a:r>
            <a:endParaRPr sz="12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152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Q2: </a:t>
            </a:r>
            <a:r>
              <a:rPr lang="en" sz="12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Invest in picking technology/automation specifically for orders &gt;5 items</a:t>
            </a:r>
            <a:endParaRPr sz="12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1888800" y="325788"/>
            <a:ext cx="536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Case Study 2</a:t>
            </a:r>
            <a:endParaRPr b="1" sz="23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276225" y="169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{5082B64E-F6C9-43F5-9EE0-7FC797B353E0}</a:tableStyleId>
              </a:tblPr>
              <a:tblGrid>
                <a:gridCol w="923925"/>
                <a:gridCol w="1533525"/>
                <a:gridCol w="1533525"/>
                <a:gridCol w="1533525"/>
                <a:gridCol w="1533525"/>
                <a:gridCol w="1533525"/>
              </a:tblGrid>
              <a:tr h="59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B3B3B"/>
                        </a:solidFill>
                      </a:endParaRPr>
                    </a:p>
                  </a:txBody>
                  <a:tcPr marT="19050" marB="19050" marR="28575" marL="28575" anchor="ctr"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Major client - 15 late deliveries last week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Picking system 10% error rate on orders with &gt;5 items)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Spike in warehouse staff absenteeism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Manager report: overtime impact on error rates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IT input on barcode scanner test plan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Prioritization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#1</a:t>
                      </a:r>
                      <a:endParaRPr sz="12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#2</a:t>
                      </a:r>
                      <a:endParaRPr sz="12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#3</a:t>
                      </a:r>
                      <a:endParaRPr sz="12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#4</a:t>
                      </a:r>
                      <a:endParaRPr sz="12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#5</a:t>
                      </a:r>
                      <a:endParaRPr sz="12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Rationale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Immediate revenue risk, relationship in jeopardy, contractual implications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Systemic problem causing late deliveries and client issues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Leading indicator of retention problems, driving errors and delays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Analytical request, important for planning but not crisis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Future improvement, doesn't block IT timeline significantly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Impact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Could lose major client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Affects multiple clients daily, quality foundation issue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Root cause contributor to other issues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Informs future hiring vs overtime decisions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Long-term efficiency, current scanners functional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Time Sensitivity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Already escalating: damage control mode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Has time for proper solution vs immediate firefighting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Can be addressed over 1-2 weeks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Can be scheduled, internal stakeholder only, low effort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3B3B3B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Scheduled rollout, planned change</a:t>
                      </a:r>
                      <a:endParaRPr sz="800">
                        <a:solidFill>
                          <a:srgbClr val="3B3B3B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7"/>
          <p:cNvSpPr txBox="1"/>
          <p:nvPr/>
        </p:nvSpPr>
        <p:spPr>
          <a:xfrm>
            <a:off x="509700" y="718825"/>
            <a:ext cx="8124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Task </a:t>
            </a:r>
            <a:r>
              <a:rPr lang="en" sz="16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Priority Ranking &amp; Rationale</a:t>
            </a:r>
            <a:endParaRPr sz="1600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8" name="Google Shape;98;p17" title="MAIN - GetYourGuide stacked logo - white on guiding red (RGB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56" y="-8256"/>
            <a:ext cx="1268552" cy="10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198150" y="206400"/>
            <a:ext cx="8124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First </a:t>
            </a:r>
            <a:r>
              <a:rPr b="1" lang="en" sz="2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3 Actions to take to </a:t>
            </a:r>
            <a:r>
              <a:rPr b="1" lang="en" sz="2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mitigate top priority</a:t>
            </a:r>
            <a:endParaRPr b="1" sz="2000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214300" y="1643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{5082B64E-F6C9-43F5-9EE0-7FC797B353E0}</a:tableStyleId>
              </a:tblPr>
              <a:tblGrid>
                <a:gridCol w="533400"/>
                <a:gridCol w="2809875"/>
                <a:gridCol w="2847975"/>
                <a:gridCol w="2524125"/>
              </a:tblGrid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#1. Suggest Immediate Client Engagement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#2. Analyze Data To Identify Root Cause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#3. Implement Safeguards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Detail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Schedule call with client within 24 hours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Pull detailed data on all 15 late deliveries (dates, status, delay, etc.)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Mitigate issues: offer compensation if appropriate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Customers value transparency! Communicate actions.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Assemble team (ops, logistics, quality)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Check delays across processes (receiving, picking, packing, shipping)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Check for patterns (same picker, shift, product category, order size)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Get feedback from warehouse staff involved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Correlate with overtime/absenteeism periods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Picking errors: Mandatory double-check, assign best pickers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Capacity/timing: Prioritize on picking stage, real-time alerts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Ensuring staff coverage during their order windows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Create daily tracking dashboard for this client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Define/assign project owner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Measure impact of safeguards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Rationale</a:t>
                      </a:r>
                      <a:endParaRPr b="1" sz="8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Shows that we value the client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Shows we are actively prioritising the issue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Prevents further escalation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We can't fix the issue without understanding it!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Might reveal deep rooted ongoing issues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Data informs whether fix is process, people, or technology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Buys time while fixing core issues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Shows client concrete action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Reduces risk of additional failures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Provides data on intervention effectiveness</a:t>
                      </a:r>
                      <a:endParaRPr sz="7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2009775" y="342063"/>
            <a:ext cx="536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Case Study 3</a:t>
            </a:r>
            <a:endParaRPr sz="23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7015189" y="2103003"/>
            <a:ext cx="1466661" cy="549997"/>
          </a:xfrm>
          <a:custGeom>
            <a:rect b="b" l="l" r="r" t="t"/>
            <a:pathLst>
              <a:path extrusionOk="0" h="733330" w="1466661">
                <a:moveTo>
                  <a:pt x="0" y="611108"/>
                </a:moveTo>
                <a:lnTo>
                  <a:pt x="0" y="203702"/>
                </a:lnTo>
                <a:cubicBezTo>
                  <a:pt x="0" y="158704"/>
                  <a:pt x="36483" y="122221"/>
                  <a:pt x="81481" y="122221"/>
                </a:cubicBezTo>
                <a:lnTo>
                  <a:pt x="1222217" y="122221"/>
                </a:lnTo>
                <a:lnTo>
                  <a:pt x="1222217" y="0"/>
                </a:lnTo>
                <a:lnTo>
                  <a:pt x="1466661" y="366665"/>
                </a:lnTo>
                <a:lnTo>
                  <a:pt x="1222217" y="733330"/>
                </a:lnTo>
                <a:lnTo>
                  <a:pt x="1222217" y="611108"/>
                </a:lnTo>
                <a:lnTo>
                  <a:pt x="0" y="611108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7015189" y="2103003"/>
            <a:ext cx="1466661" cy="549997"/>
          </a:xfrm>
          <a:custGeom>
            <a:rect b="b" l="l" r="r" t="t"/>
            <a:pathLst>
              <a:path extrusionOk="0" h="733330" w="1466661">
                <a:moveTo>
                  <a:pt x="0" y="529627"/>
                </a:moveTo>
                <a:lnTo>
                  <a:pt x="0" y="203702"/>
                </a:lnTo>
                <a:moveTo>
                  <a:pt x="81481" y="122221"/>
                </a:moveTo>
                <a:cubicBezTo>
                  <a:pt x="36480" y="122221"/>
                  <a:pt x="0" y="158702"/>
                  <a:pt x="0" y="203702"/>
                </a:cubicBezTo>
                <a:moveTo>
                  <a:pt x="81481" y="122221"/>
                </a:moveTo>
                <a:lnTo>
                  <a:pt x="1222217" y="122221"/>
                </a:lnTo>
                <a:moveTo>
                  <a:pt x="1222217" y="611108"/>
                </a:moveTo>
                <a:lnTo>
                  <a:pt x="244443" y="611108"/>
                </a:lnTo>
                <a:moveTo>
                  <a:pt x="1222217" y="122221"/>
                </a:moveTo>
                <a:lnTo>
                  <a:pt x="1222217" y="61110"/>
                </a:lnTo>
                <a:lnTo>
                  <a:pt x="1222217" y="0"/>
                </a:lnTo>
                <a:lnTo>
                  <a:pt x="1466661" y="366665"/>
                </a:lnTo>
                <a:lnTo>
                  <a:pt x="1222217" y="733330"/>
                </a:lnTo>
                <a:lnTo>
                  <a:pt x="1222217" y="672219"/>
                </a:lnTo>
                <a:lnTo>
                  <a:pt x="1222217" y="611108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436176" y="1858559"/>
            <a:ext cx="6790" cy="336110"/>
          </a:xfrm>
          <a:custGeom>
            <a:rect b="b" l="l" r="r" t="t"/>
            <a:pathLst>
              <a:path extrusionOk="0" h="448146" w="6790">
                <a:moveTo>
                  <a:pt x="0" y="0"/>
                </a:moveTo>
                <a:lnTo>
                  <a:pt x="0" y="448146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FF5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415805" y="1828003"/>
            <a:ext cx="40740" cy="30555"/>
          </a:xfrm>
          <a:custGeom>
            <a:rect b="b" l="l" r="r" t="t"/>
            <a:pathLst>
              <a:path extrusionOk="0" h="40740" w="40740">
                <a:moveTo>
                  <a:pt x="0" y="20370"/>
                </a:moveTo>
                <a:cubicBezTo>
                  <a:pt x="0" y="9127"/>
                  <a:pt x="9127" y="0"/>
                  <a:pt x="20370" y="0"/>
                </a:cubicBezTo>
                <a:cubicBezTo>
                  <a:pt x="31612" y="0"/>
                  <a:pt x="40740" y="9127"/>
                  <a:pt x="40740" y="20370"/>
                </a:cubicBezTo>
                <a:cubicBezTo>
                  <a:pt x="40740" y="31612"/>
                  <a:pt x="31612" y="40740"/>
                  <a:pt x="20370" y="40740"/>
                </a:cubicBezTo>
                <a:cubicBezTo>
                  <a:pt x="9127" y="40740"/>
                  <a:pt x="0" y="31612"/>
                  <a:pt x="0" y="20370"/>
                </a:cubicBezTo>
                <a:close/>
              </a:path>
            </a:pathLst>
          </a:custGeom>
          <a:noFill/>
          <a:ln cap="flat" cmpd="sng" w="1017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792972" y="2500224"/>
            <a:ext cx="1466661" cy="366665"/>
          </a:xfrm>
          <a:custGeom>
            <a:rect b="b" l="l" r="r" t="t"/>
            <a:pathLst>
              <a:path extrusionOk="0" h="488887" w="1466661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488887"/>
                </a:lnTo>
                <a:lnTo>
                  <a:pt x="1466661" y="488887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5792972" y="2500224"/>
            <a:ext cx="1466661" cy="366665"/>
          </a:xfrm>
          <a:custGeom>
            <a:rect b="b" l="l" r="r" t="t"/>
            <a:pathLst>
              <a:path extrusionOk="0" h="488887" w="1466661">
                <a:moveTo>
                  <a:pt x="1466661" y="488887"/>
                </a:moveTo>
                <a:lnTo>
                  <a:pt x="1222217" y="488887"/>
                </a:lnTo>
                <a:moveTo>
                  <a:pt x="0" y="407405"/>
                </a:moveTo>
                <a:lnTo>
                  <a:pt x="0" y="81481"/>
                </a:ln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488887"/>
                </a:moveTo>
                <a:lnTo>
                  <a:pt x="244443" y="488887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7015189" y="2561335"/>
            <a:ext cx="244443" cy="305554"/>
          </a:xfrm>
          <a:custGeom>
            <a:rect b="b" l="l" r="r" t="t"/>
            <a:pathLst>
              <a:path extrusionOk="0" h="407405" w="244443">
                <a:moveTo>
                  <a:pt x="0" y="0"/>
                </a:moveTo>
                <a:lnTo>
                  <a:pt x="244443" y="407405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7015189" y="2500224"/>
            <a:ext cx="244443" cy="366665"/>
          </a:xfrm>
          <a:custGeom>
            <a:rect b="b" l="l" r="r" t="t"/>
            <a:pathLst>
              <a:path extrusionOk="0" h="488887" w="244443">
                <a:moveTo>
                  <a:pt x="244443" y="81481"/>
                </a:moveTo>
                <a:lnTo>
                  <a:pt x="0" y="81481"/>
                </a:lnTo>
                <a:lnTo>
                  <a:pt x="244443" y="488887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485562" y="2866889"/>
            <a:ext cx="6790" cy="336110"/>
          </a:xfrm>
          <a:custGeom>
            <a:rect b="b" l="l" r="r" t="t"/>
            <a:pathLst>
              <a:path extrusionOk="0" h="448146" w="6790">
                <a:moveTo>
                  <a:pt x="0" y="448146"/>
                </a:moveTo>
                <a:lnTo>
                  <a:pt x="0" y="0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FF5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6465191" y="3202999"/>
            <a:ext cx="40740" cy="30555"/>
          </a:xfrm>
          <a:custGeom>
            <a:rect b="b" l="l" r="r" t="t"/>
            <a:pathLst>
              <a:path extrusionOk="0" h="40740" w="40740">
                <a:moveTo>
                  <a:pt x="0" y="20370"/>
                </a:moveTo>
                <a:cubicBezTo>
                  <a:pt x="0" y="31612"/>
                  <a:pt x="9127" y="40740"/>
                  <a:pt x="20370" y="40740"/>
                </a:cubicBezTo>
                <a:cubicBezTo>
                  <a:pt x="31612" y="40740"/>
                  <a:pt x="40740" y="31612"/>
                  <a:pt x="40740" y="20370"/>
                </a:cubicBezTo>
                <a:cubicBezTo>
                  <a:pt x="40740" y="9127"/>
                  <a:pt x="31612" y="0"/>
                  <a:pt x="20370" y="0"/>
                </a:cubicBezTo>
                <a:cubicBezTo>
                  <a:pt x="9127" y="0"/>
                  <a:pt x="0" y="9127"/>
                  <a:pt x="0" y="20370"/>
                </a:cubicBezTo>
                <a:close/>
              </a:path>
            </a:pathLst>
          </a:custGeom>
          <a:noFill/>
          <a:ln cap="flat" cmpd="sng" w="1017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570754" y="2805778"/>
            <a:ext cx="1466661" cy="244443"/>
          </a:xfrm>
          <a:custGeom>
            <a:rect b="b" l="l" r="r" t="t"/>
            <a:pathLst>
              <a:path extrusionOk="0" h="325924" w="1466661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325924"/>
                </a:lnTo>
                <a:lnTo>
                  <a:pt x="1466661" y="325924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4570754" y="2805778"/>
            <a:ext cx="1466661" cy="244443"/>
          </a:xfrm>
          <a:custGeom>
            <a:rect b="b" l="l" r="r" t="t"/>
            <a:pathLst>
              <a:path extrusionOk="0" h="325924" w="1466661">
                <a:moveTo>
                  <a:pt x="1466661" y="325924"/>
                </a:moveTo>
                <a:lnTo>
                  <a:pt x="1222217" y="325924"/>
                </a:lnTo>
                <a:moveTo>
                  <a:pt x="0" y="244443"/>
                </a:moveTo>
                <a:lnTo>
                  <a:pt x="0" y="81481"/>
                </a:ln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325924"/>
                </a:moveTo>
                <a:lnTo>
                  <a:pt x="244443" y="325924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5792972" y="2866889"/>
            <a:ext cx="244443" cy="183332"/>
          </a:xfrm>
          <a:custGeom>
            <a:rect b="b" l="l" r="r" t="t"/>
            <a:pathLst>
              <a:path extrusionOk="0" h="244443" w="244443">
                <a:moveTo>
                  <a:pt x="0" y="0"/>
                </a:moveTo>
                <a:lnTo>
                  <a:pt x="244443" y="244443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F794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5792972" y="2805778"/>
            <a:ext cx="244443" cy="244443"/>
          </a:xfrm>
          <a:custGeom>
            <a:rect b="b" l="l" r="r" t="t"/>
            <a:pathLst>
              <a:path extrusionOk="0" h="325924" w="244443">
                <a:moveTo>
                  <a:pt x="244443" y="81481"/>
                </a:moveTo>
                <a:lnTo>
                  <a:pt x="0" y="81481"/>
                </a:lnTo>
                <a:lnTo>
                  <a:pt x="244443" y="325924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5181863" y="2469668"/>
            <a:ext cx="6790" cy="336110"/>
          </a:xfrm>
          <a:custGeom>
            <a:rect b="b" l="l" r="r" t="t"/>
            <a:pathLst>
              <a:path extrusionOk="0" h="448146" w="6790">
                <a:moveTo>
                  <a:pt x="0" y="0"/>
                </a:moveTo>
                <a:lnTo>
                  <a:pt x="0" y="448146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FF5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161492" y="2439112"/>
            <a:ext cx="40740" cy="30555"/>
          </a:xfrm>
          <a:custGeom>
            <a:rect b="b" l="l" r="r" t="t"/>
            <a:pathLst>
              <a:path extrusionOk="0" h="40740" w="40740">
                <a:moveTo>
                  <a:pt x="0" y="20370"/>
                </a:moveTo>
                <a:cubicBezTo>
                  <a:pt x="0" y="9127"/>
                  <a:pt x="9127" y="0"/>
                  <a:pt x="20370" y="0"/>
                </a:cubicBezTo>
                <a:cubicBezTo>
                  <a:pt x="31612" y="0"/>
                  <a:pt x="40740" y="9127"/>
                  <a:pt x="40740" y="20370"/>
                </a:cubicBezTo>
                <a:cubicBezTo>
                  <a:pt x="40740" y="31612"/>
                  <a:pt x="31612" y="40740"/>
                  <a:pt x="20370" y="40740"/>
                </a:cubicBezTo>
                <a:cubicBezTo>
                  <a:pt x="9127" y="40740"/>
                  <a:pt x="0" y="31612"/>
                  <a:pt x="0" y="20370"/>
                </a:cubicBezTo>
                <a:close/>
              </a:path>
            </a:pathLst>
          </a:custGeom>
          <a:noFill/>
          <a:ln cap="flat" cmpd="sng" w="1017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348536" y="2989111"/>
            <a:ext cx="1466661" cy="244443"/>
          </a:xfrm>
          <a:custGeom>
            <a:rect b="b" l="l" r="r" t="t"/>
            <a:pathLst>
              <a:path extrusionOk="0" h="325924" w="1466661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325924"/>
                </a:lnTo>
                <a:lnTo>
                  <a:pt x="1466661" y="325924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348536" y="2989111"/>
            <a:ext cx="1466661" cy="244443"/>
          </a:xfrm>
          <a:custGeom>
            <a:rect b="b" l="l" r="r" t="t"/>
            <a:pathLst>
              <a:path extrusionOk="0" h="325924" w="1466661">
                <a:moveTo>
                  <a:pt x="1466661" y="325924"/>
                </a:moveTo>
                <a:lnTo>
                  <a:pt x="1222217" y="325924"/>
                </a:lnTo>
                <a:moveTo>
                  <a:pt x="0" y="244443"/>
                </a:moveTo>
                <a:lnTo>
                  <a:pt x="0" y="81481"/>
                </a:ln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325924"/>
                </a:moveTo>
                <a:lnTo>
                  <a:pt x="244443" y="325924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570754" y="3050221"/>
            <a:ext cx="244443" cy="183332"/>
          </a:xfrm>
          <a:custGeom>
            <a:rect b="b" l="l" r="r" t="t"/>
            <a:pathLst>
              <a:path extrusionOk="0" h="244443" w="244443">
                <a:moveTo>
                  <a:pt x="0" y="0"/>
                </a:moveTo>
                <a:lnTo>
                  <a:pt x="244443" y="244443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4570754" y="2989111"/>
            <a:ext cx="244443" cy="244443"/>
          </a:xfrm>
          <a:custGeom>
            <a:rect b="b" l="l" r="r" t="t"/>
            <a:pathLst>
              <a:path extrusionOk="0" h="325924" w="244443">
                <a:moveTo>
                  <a:pt x="244443" y="81481"/>
                </a:moveTo>
                <a:lnTo>
                  <a:pt x="0" y="81481"/>
                </a:lnTo>
                <a:lnTo>
                  <a:pt x="244443" y="325924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000385" y="3233554"/>
            <a:ext cx="6790" cy="336109"/>
          </a:xfrm>
          <a:custGeom>
            <a:rect b="b" l="l" r="r" t="t"/>
            <a:pathLst>
              <a:path extrusionOk="0" h="448146" w="6790">
                <a:moveTo>
                  <a:pt x="0" y="448146"/>
                </a:moveTo>
                <a:lnTo>
                  <a:pt x="0" y="0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FF5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3980015" y="3569664"/>
            <a:ext cx="40740" cy="30555"/>
          </a:xfrm>
          <a:custGeom>
            <a:rect b="b" l="l" r="r" t="t"/>
            <a:pathLst>
              <a:path extrusionOk="0" h="40740" w="40740">
                <a:moveTo>
                  <a:pt x="0" y="20370"/>
                </a:moveTo>
                <a:cubicBezTo>
                  <a:pt x="0" y="31612"/>
                  <a:pt x="9127" y="40740"/>
                  <a:pt x="20370" y="40740"/>
                </a:cubicBezTo>
                <a:cubicBezTo>
                  <a:pt x="31612" y="40740"/>
                  <a:pt x="40740" y="31612"/>
                  <a:pt x="40740" y="20370"/>
                </a:cubicBezTo>
                <a:cubicBezTo>
                  <a:pt x="40740" y="9127"/>
                  <a:pt x="31612" y="0"/>
                  <a:pt x="20370" y="0"/>
                </a:cubicBezTo>
                <a:cubicBezTo>
                  <a:pt x="9127" y="0"/>
                  <a:pt x="0" y="9127"/>
                  <a:pt x="0" y="20370"/>
                </a:cubicBezTo>
                <a:close/>
              </a:path>
            </a:pathLst>
          </a:custGeom>
          <a:noFill/>
          <a:ln cap="flat" cmpd="sng" w="1017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126318" y="3172444"/>
            <a:ext cx="1466661" cy="244443"/>
          </a:xfrm>
          <a:custGeom>
            <a:rect b="b" l="l" r="r" t="t"/>
            <a:pathLst>
              <a:path extrusionOk="0" h="325924" w="1466661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325924"/>
                </a:lnTo>
                <a:lnTo>
                  <a:pt x="1466661" y="325924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126318" y="3172444"/>
            <a:ext cx="1466661" cy="244443"/>
          </a:xfrm>
          <a:custGeom>
            <a:rect b="b" l="l" r="r" t="t"/>
            <a:pathLst>
              <a:path extrusionOk="0" h="325924" w="1466661">
                <a:moveTo>
                  <a:pt x="1466661" y="325924"/>
                </a:moveTo>
                <a:lnTo>
                  <a:pt x="1222217" y="325924"/>
                </a:lnTo>
                <a:moveTo>
                  <a:pt x="0" y="244443"/>
                </a:moveTo>
                <a:lnTo>
                  <a:pt x="0" y="81481"/>
                </a:ln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325924"/>
                </a:moveTo>
                <a:lnTo>
                  <a:pt x="244443" y="325924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3348536" y="3233554"/>
            <a:ext cx="244443" cy="183332"/>
          </a:xfrm>
          <a:custGeom>
            <a:rect b="b" l="l" r="r" t="t"/>
            <a:pathLst>
              <a:path extrusionOk="0" h="244443" w="244443">
                <a:moveTo>
                  <a:pt x="0" y="0"/>
                </a:moveTo>
                <a:lnTo>
                  <a:pt x="244443" y="244443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3348536" y="3172444"/>
            <a:ext cx="244443" cy="244443"/>
          </a:xfrm>
          <a:custGeom>
            <a:rect b="b" l="l" r="r" t="t"/>
            <a:pathLst>
              <a:path extrusionOk="0" h="325924" w="244443">
                <a:moveTo>
                  <a:pt x="244443" y="81481"/>
                </a:moveTo>
                <a:lnTo>
                  <a:pt x="0" y="81481"/>
                </a:lnTo>
                <a:lnTo>
                  <a:pt x="244443" y="325924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778168" y="2836333"/>
            <a:ext cx="6790" cy="336110"/>
          </a:xfrm>
          <a:custGeom>
            <a:rect b="b" l="l" r="r" t="t"/>
            <a:pathLst>
              <a:path extrusionOk="0" h="448146" w="6790">
                <a:moveTo>
                  <a:pt x="0" y="0"/>
                </a:moveTo>
                <a:lnTo>
                  <a:pt x="0" y="448146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FF5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757797" y="2805778"/>
            <a:ext cx="40740" cy="30555"/>
          </a:xfrm>
          <a:custGeom>
            <a:rect b="b" l="l" r="r" t="t"/>
            <a:pathLst>
              <a:path extrusionOk="0" h="40740" w="40740">
                <a:moveTo>
                  <a:pt x="0" y="20370"/>
                </a:moveTo>
                <a:cubicBezTo>
                  <a:pt x="0" y="9127"/>
                  <a:pt x="9127" y="0"/>
                  <a:pt x="20370" y="0"/>
                </a:cubicBezTo>
                <a:cubicBezTo>
                  <a:pt x="31612" y="0"/>
                  <a:pt x="40740" y="9127"/>
                  <a:pt x="40740" y="20370"/>
                </a:cubicBezTo>
                <a:cubicBezTo>
                  <a:pt x="40740" y="31612"/>
                  <a:pt x="31612" y="40740"/>
                  <a:pt x="20370" y="40740"/>
                </a:cubicBezTo>
                <a:cubicBezTo>
                  <a:pt x="9127" y="40740"/>
                  <a:pt x="0" y="31612"/>
                  <a:pt x="0" y="20370"/>
                </a:cubicBezTo>
                <a:close/>
              </a:path>
            </a:pathLst>
          </a:custGeom>
          <a:noFill/>
          <a:ln cap="flat" cmpd="sng" w="1017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904100" y="3355776"/>
            <a:ext cx="1466661" cy="244443"/>
          </a:xfrm>
          <a:custGeom>
            <a:rect b="b" l="l" r="r" t="t"/>
            <a:pathLst>
              <a:path extrusionOk="0" h="325924" w="1466661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244443"/>
                </a:lnTo>
                <a:cubicBezTo>
                  <a:pt x="0" y="289441"/>
                  <a:pt x="36483" y="325924"/>
                  <a:pt x="81481" y="325924"/>
                </a:cubicBezTo>
                <a:lnTo>
                  <a:pt x="1466661" y="325924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904100" y="3355776"/>
            <a:ext cx="1466661" cy="244443"/>
          </a:xfrm>
          <a:custGeom>
            <a:rect b="b" l="l" r="r" t="t"/>
            <a:pathLst>
              <a:path extrusionOk="0" h="325924" w="1466661">
                <a:moveTo>
                  <a:pt x="1466661" y="325924"/>
                </a:moveTo>
                <a:lnTo>
                  <a:pt x="1222217" y="325924"/>
                </a:lnTo>
                <a:moveTo>
                  <a:pt x="0" y="244443"/>
                </a:moveTo>
                <a:lnTo>
                  <a:pt x="0" y="81481"/>
                </a:lnTo>
                <a:moveTo>
                  <a:pt x="81481" y="325924"/>
                </a:moveTo>
                <a:cubicBezTo>
                  <a:pt x="36480" y="325924"/>
                  <a:pt x="0" y="289444"/>
                  <a:pt x="0" y="244443"/>
                </a:cubicBez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325924"/>
                </a:moveTo>
                <a:lnTo>
                  <a:pt x="81481" y="325924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2126318" y="3416886"/>
            <a:ext cx="244443" cy="183332"/>
          </a:xfrm>
          <a:custGeom>
            <a:rect b="b" l="l" r="r" t="t"/>
            <a:pathLst>
              <a:path extrusionOk="0" h="244443" w="244443">
                <a:moveTo>
                  <a:pt x="0" y="0"/>
                </a:moveTo>
                <a:lnTo>
                  <a:pt x="244443" y="244443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FF55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126318" y="3355776"/>
            <a:ext cx="244443" cy="244443"/>
          </a:xfrm>
          <a:custGeom>
            <a:rect b="b" l="l" r="r" t="t"/>
            <a:pathLst>
              <a:path extrusionOk="0" h="325924" w="244443">
                <a:moveTo>
                  <a:pt x="244443" y="81481"/>
                </a:moveTo>
                <a:lnTo>
                  <a:pt x="0" y="81481"/>
                </a:lnTo>
                <a:lnTo>
                  <a:pt x="244443" y="325924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2C2C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555950" y="3600220"/>
            <a:ext cx="6790" cy="336110"/>
          </a:xfrm>
          <a:custGeom>
            <a:rect b="b" l="l" r="r" t="t"/>
            <a:pathLst>
              <a:path extrusionOk="0" h="448146" w="6790">
                <a:moveTo>
                  <a:pt x="0" y="448146"/>
                </a:moveTo>
                <a:lnTo>
                  <a:pt x="0" y="0"/>
                </a:lnTo>
              </a:path>
            </a:pathLst>
          </a:custGeom>
          <a:solidFill>
            <a:srgbClr val="FF5533"/>
          </a:solidFill>
          <a:ln cap="flat" cmpd="sng" w="10175">
            <a:solidFill>
              <a:srgbClr val="FF5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014695" y="2606613"/>
            <a:ext cx="941700" cy="153900"/>
          </a:xfrm>
          <a:prstGeom prst="rect">
            <a:avLst/>
          </a:prstGeom>
          <a:solidFill>
            <a:srgbClr val="FF553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75-105</a:t>
            </a:r>
            <a:r>
              <a:rPr lang="en" sz="1000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1000" u="none" cap="none" strike="noStrike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min</a:t>
            </a:r>
            <a:endParaRPr>
              <a:solidFill>
                <a:srgbClr val="F8F8F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2097650" y="2495963"/>
            <a:ext cx="152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Express order jumps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to front of picking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queue and assigned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to trained 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staff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7231469" y="2301050"/>
            <a:ext cx="956100" cy="153900"/>
          </a:xfrm>
          <a:prstGeom prst="rect">
            <a:avLst/>
          </a:prstGeom>
          <a:solidFill>
            <a:srgbClr val="FF553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105-120</a:t>
            </a:r>
            <a:r>
              <a:rPr lang="en" sz="1000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1000" u="none" cap="none" strike="noStrike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min</a:t>
            </a:r>
            <a:endParaRPr>
              <a:solidFill>
                <a:srgbClr val="F8F8F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765879" y="2851053"/>
            <a:ext cx="894000" cy="153900"/>
          </a:xfrm>
          <a:prstGeom prst="rect">
            <a:avLst/>
          </a:prstGeom>
          <a:solidFill>
            <a:srgbClr val="FF553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45-75 min</a:t>
            </a:r>
            <a:endParaRPr>
              <a:solidFill>
                <a:srgbClr val="F8F8F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4270450" y="2228391"/>
            <a:ext cx="1822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Tracking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packing in branded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EXPRESS packaging,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and shipping label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generated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072750" y="2309400"/>
            <a:ext cx="1573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Priority Queue</a:t>
            </a:r>
            <a: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Insertion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3556786" y="3044035"/>
            <a:ext cx="894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10-45 min</a:t>
            </a:r>
            <a:endParaRPr>
              <a:solidFill>
                <a:srgbClr val="F8F8F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92951" y="4128850"/>
            <a:ext cx="168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Order received,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inventory checked,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flagged as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EXPRESS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419850" y="2049066"/>
            <a:ext cx="1524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Quality Check</a:t>
            </a:r>
            <a: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&amp; Packing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373560" y="3217706"/>
            <a:ext cx="816000" cy="153900"/>
          </a:xfrm>
          <a:prstGeom prst="rect">
            <a:avLst/>
          </a:prstGeom>
          <a:solidFill>
            <a:srgbClr val="FF553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5-10 min</a:t>
            </a:r>
            <a:endParaRPr>
              <a:solidFill>
                <a:srgbClr val="F8F8F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1190352" y="3410650"/>
            <a:ext cx="738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000" u="none" cap="none" strike="noStrike">
                <a:solidFill>
                  <a:srgbClr val="F8F8F8"/>
                </a:solidFill>
                <a:latin typeface="Ubuntu"/>
                <a:ea typeface="Ubuntu"/>
                <a:cs typeface="Ubuntu"/>
                <a:sym typeface="Ubuntu"/>
              </a:rPr>
              <a:t>0-5 min</a:t>
            </a:r>
            <a:endParaRPr>
              <a:solidFill>
                <a:srgbClr val="F8F8F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845000" y="3217713"/>
            <a:ext cx="1287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Staging &amp;</a:t>
            </a:r>
            <a: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Handoff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528177" y="1624721"/>
            <a:ext cx="1822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Package in transit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with GPS tracking,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proof of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delivery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and client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confirmation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SMS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454151" y="3572088"/>
            <a:ext cx="963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Picking</a:t>
            </a:r>
            <a: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Process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5686225" y="3386350"/>
            <a:ext cx="177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Package moved to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EXPRESS staging,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courier called, and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client notified with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tracking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92950" y="3936325"/>
            <a:ext cx="1732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Order Receipt</a:t>
            </a:r>
            <a: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&amp; Validation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241400" y="3749063"/>
            <a:ext cx="157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Picker scans items,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verifies in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real-time,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and places in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i="0" lang="en" sz="7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EXPRESS </a:t>
            </a: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basket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147065" y="1442705"/>
            <a:ext cx="585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Shipment</a:t>
            </a:r>
            <a:endParaRPr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593279" y="788025"/>
            <a:ext cx="389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cap="none" strike="noStrike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2-Hour Express Service Workflow</a:t>
            </a:r>
            <a:endParaRPr sz="18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62" name="Google Shape;162;p19" title="MAIN - GetYourGuide stacked logo - white on guiding red (RGB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56" y="-8256"/>
            <a:ext cx="1268552" cy="108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176575" y="249300"/>
            <a:ext cx="8124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Risk &amp; Opportunity</a:t>
            </a:r>
            <a:endParaRPr b="1" sz="2000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68" name="Google Shape;168;p20"/>
          <p:cNvGraphicFramePr/>
          <p:nvPr/>
        </p:nvGraphicFramePr>
        <p:xfrm>
          <a:off x="703975" y="160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{5082B64E-F6C9-43F5-9EE0-7FC797B353E0}</a:tableStyleId>
              </a:tblPr>
              <a:tblGrid>
                <a:gridCol w="3767475"/>
              </a:tblGrid>
              <a:tr h="75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RISK</a:t>
                      </a:r>
                      <a:endParaRPr b="1" sz="10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Running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Standard &amp; Express in one warehouse could cause conflicts that degrade both operations</a:t>
                      </a:r>
                      <a:endParaRPr sz="10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57150" marR="15687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Cannibalizing of standard operations by diverting staff/deprioritizing clients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marR="15687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Added complexity: More workflows can cause overload &amp; more errors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marR="15687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Capacity: Quality is already slipping, can we handle more?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marR="15687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Quality vs Speed: High pressure from 2-h SLA might increase error rates.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Safeguards:</a:t>
                      </a:r>
                      <a:endParaRPr b="1"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Dedicated express staff + space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Cap volumes until stable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Mandatory training before launch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Real-time performance dashboard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20"/>
          <p:cNvGraphicFramePr/>
          <p:nvPr/>
        </p:nvGraphicFramePr>
        <p:xfrm>
          <a:off x="4708100" y="160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{5082B64E-F6C9-43F5-9EE0-7FC797B353E0}</a:tableStyleId>
              </a:tblPr>
              <a:tblGrid>
                <a:gridCol w="3676650"/>
              </a:tblGrid>
              <a:tr h="75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OPPORTUNITY</a:t>
                      </a:r>
                      <a:endParaRPr b="1" sz="10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Express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Fulfillment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 additional revenue stream leads to operations development</a:t>
                      </a:r>
                      <a:endParaRPr sz="100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5534"/>
                    </a:solidFill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Higher Margins: premium pricing tier for 2-h SLAs.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Reinvestment: surplus can be reinvested to improve operations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Improve employee and customer satisfaction!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Reinvestments</a:t>
                      </a: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: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Picking tech upgrades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Additional staff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  <a:p>
                      <a:pPr indent="0" lvl="0" marL="571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3434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• Training &amp; inventory frameworks</a:t>
                      </a:r>
                      <a:endParaRPr sz="800">
                        <a:solidFill>
                          <a:srgbClr val="43434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/>
        </p:nvSpPr>
        <p:spPr>
          <a:xfrm>
            <a:off x="2106775" y="275513"/>
            <a:ext cx="5366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Thanks!</a:t>
            </a:r>
            <a:endParaRPr b="1" sz="37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4199425" y="1373788"/>
            <a:ext cx="11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Tech Stack</a:t>
            </a:r>
            <a:endParaRPr b="1">
              <a:solidFill>
                <a:srgbClr val="3B3B3B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358" y="2215168"/>
            <a:ext cx="951262" cy="27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9062" y="1836320"/>
            <a:ext cx="1261858" cy="276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3998" y="3338512"/>
            <a:ext cx="951629" cy="204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7296" y="3271101"/>
            <a:ext cx="759224" cy="421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7980" y="3344071"/>
            <a:ext cx="1120603" cy="1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0650" y="1714563"/>
            <a:ext cx="106302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78979" y="1812435"/>
            <a:ext cx="974717" cy="204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29722" y="1790492"/>
            <a:ext cx="670039" cy="24836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6190400" y="2038850"/>
            <a:ext cx="1120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14"/>
              </a:spcBef>
              <a:spcAft>
                <a:spcPts val="1076"/>
              </a:spcAft>
              <a:buNone/>
            </a:pPr>
            <a:r>
              <a:rPr lang="en" sz="538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1"/>
              </a:rPr>
              <a:t>https://github.com/jonasvyma/GETYOURGUIDE_THTSOA</a:t>
            </a:r>
            <a:r>
              <a:rPr lang="en" sz="538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538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5075375" y="1992825"/>
            <a:ext cx="1181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8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2"/>
              </a:rPr>
              <a:t>https://docs.google.com/spreadsheets/d/1fFo5fiju01IhFq74oo7J1nOkPZI2YuycyYxDCyF4ts0/edit?usp=sharing</a:t>
            </a:r>
            <a:r>
              <a:rPr lang="en" sz="538">
                <a:latin typeface="Ubuntu"/>
                <a:ea typeface="Ubuntu"/>
                <a:cs typeface="Ubuntu"/>
                <a:sym typeface="Ubuntu"/>
              </a:rPr>
              <a:t> </a:t>
            </a:r>
            <a:endParaRPr sz="538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3685000" y="2013163"/>
            <a:ext cx="1236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8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3"/>
              </a:rPr>
              <a:t>https://docs.google.com/presentation/d/1drFxzZMyBCCZGf-KiL_mSDdo7cRbzTtqmhAfmtL6a5s/edit?usp=sharing</a:t>
            </a:r>
            <a:r>
              <a:rPr lang="en" sz="538">
                <a:latin typeface="Ubuntu"/>
                <a:ea typeface="Ubuntu"/>
                <a:cs typeface="Ubuntu"/>
                <a:sym typeface="Ubuntu"/>
              </a:rPr>
              <a:t> </a:t>
            </a:r>
            <a:endParaRPr sz="538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-4125" y="4650900"/>
            <a:ext cx="257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22.10.2025</a:t>
            </a:r>
            <a:b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Task start/completion date</a:t>
            </a:r>
            <a:endParaRPr sz="10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7247325" y="4674000"/>
            <a:ext cx="190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Jonas Vyshniauskas Matera</a:t>
            </a:r>
            <a:br>
              <a:rPr b="1" lang="en" sz="10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700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jonasvyma@gmail.com</a:t>
            </a:r>
            <a:endParaRPr sz="700">
              <a:solidFill>
                <a:srgbClr val="3B3B3B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45936" y="3355025"/>
            <a:ext cx="759225" cy="20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/>
          <p:nvPr/>
        </p:nvSpPr>
        <p:spPr>
          <a:xfrm>
            <a:off x="5992548" y="3538675"/>
            <a:ext cx="1021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14"/>
              </a:spcBef>
              <a:spcAft>
                <a:spcPts val="1076"/>
              </a:spcAft>
              <a:buNone/>
            </a:pPr>
            <a:r>
              <a:rPr lang="en" sz="538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Flowchart creation:</a:t>
            </a:r>
            <a:br>
              <a:rPr lang="en" sz="538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358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5"/>
              </a:rPr>
              <a:t>https://app.napkin.ai/page/CgoiCHByb2Qtb25lEiwKBFBhZ2UaJDJmYjcwZjBjLTZkY2MtNDZlYy1iMDc3LTJlY2I4MWMyMWRiZg?s=1</a:t>
            </a:r>
            <a:r>
              <a:rPr lang="en" sz="358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358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966006" y="3633380"/>
            <a:ext cx="10218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14"/>
              </a:spcBef>
              <a:spcAft>
                <a:spcPts val="1076"/>
              </a:spcAft>
              <a:buNone/>
            </a:pPr>
            <a:r>
              <a:rPr lang="en" sz="538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Research &amp; text formatting</a:t>
            </a:r>
            <a:endParaRPr sz="538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3780163" y="3532563"/>
            <a:ext cx="11811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14"/>
              </a:spcBef>
              <a:spcAft>
                <a:spcPts val="1076"/>
              </a:spcAft>
              <a:buNone/>
            </a:pPr>
            <a:r>
              <a:rPr lang="en" sz="538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Plotting with python:</a:t>
            </a:r>
            <a:br>
              <a:rPr lang="en" sz="538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358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16"/>
              </a:rPr>
              <a:t>https://deepnote.com/workspace/jonas-336b482a-085f-4eb9-991a-051cfd0c9234/project/jonasvm-8010d9fd-d258-4542-bf88-2e6a3aa0868c/notebook/Notebook-2-c0fe8f96faa047649922fbb50f708694?utm_source=share-modal&amp;utm_medium=product-shared-content&amp;utm_campaign=notebook&amp;utm_content=8010d9fd-d258-4542-bf88-2e6a3aa0868c</a:t>
            </a:r>
            <a:r>
              <a:rPr lang="en" sz="358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sz="358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565588" y="3633388"/>
            <a:ext cx="9513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82000" lIns="82000" spcFirstLastPara="1" rIns="82000" wrap="square" tIns="820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14"/>
              </a:spcBef>
              <a:spcAft>
                <a:spcPts val="1076"/>
              </a:spcAft>
              <a:buNone/>
            </a:pPr>
            <a:r>
              <a:rPr lang="en" sz="538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VSCode Agent Assistant</a:t>
            </a:r>
            <a:endParaRPr sz="538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94" name="Google Shape;194;p21" title="MAIN - GetYourGuide stacked logo - white on guiding red (RGB).p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-8256" y="-8256"/>
            <a:ext cx="1268552" cy="108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4258524" y="2938300"/>
            <a:ext cx="10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A.I.</a:t>
            </a:r>
            <a:r>
              <a:rPr b="1" lang="en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 S</a:t>
            </a:r>
            <a:r>
              <a:rPr b="1" lang="en">
                <a:solidFill>
                  <a:srgbClr val="3B3B3B"/>
                </a:solidFill>
                <a:latin typeface="Ubuntu"/>
                <a:ea typeface="Ubuntu"/>
                <a:cs typeface="Ubuntu"/>
                <a:sym typeface="Ubuntu"/>
              </a:rPr>
              <a:t>tack</a:t>
            </a:r>
            <a:endParaRPr b="1">
              <a:solidFill>
                <a:srgbClr val="3B3B3B"/>
              </a:solidFill>
              <a:highlight>
                <a:srgbClr val="F8F8F8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