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6894214" y="2512337"/>
            <a:ext cx="1466661" cy="733330"/>
          </a:xfrm>
          <a:custGeom>
            <a:avLst/>
            <a:gdLst/>
            <a:ahLst/>
            <a:cxnLst/>
            <a:rect l="0" t="0" r="0" b="0"/>
            <a:pathLst>
              <a:path w="1466661" h="733330">
                <a:moveTo>
                  <a:pt x="0" y="611108"/>
                </a:moveTo>
                <a:lnTo>
                  <a:pt x="0" y="203702"/>
                </a:lnTo>
                <a:cubicBezTo>
                  <a:pt x="0" y="158704"/>
                  <a:pt x="36483" y="122221"/>
                  <a:pt x="81481" y="122221"/>
                </a:cubicBezTo>
                <a:lnTo>
                  <a:pt x="1222217" y="122221"/>
                </a:lnTo>
                <a:lnTo>
                  <a:pt x="1222217" y="0"/>
                </a:lnTo>
                <a:lnTo>
                  <a:pt x="1466661" y="366665"/>
                </a:lnTo>
                <a:lnTo>
                  <a:pt x="1222217" y="733330"/>
                </a:lnTo>
                <a:lnTo>
                  <a:pt x="1222217" y="611108"/>
                </a:lnTo>
                <a:lnTo>
                  <a:pt x="0" y="611108"/>
                </a:lnTo>
              </a:path>
            </a:pathLst>
          </a:custGeom>
          <a:solidFill>
            <a:srgbClr val="FB6762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6894214" y="2512337"/>
            <a:ext cx="1466661" cy="733330"/>
          </a:xfrm>
          <a:custGeom>
            <a:avLst/>
            <a:gdLst/>
            <a:ahLst/>
            <a:cxnLst/>
            <a:rect l="0" t="0" r="0" b="0"/>
            <a:pathLst>
              <a:path w="1466661" h="733330">
                <a:moveTo>
                  <a:pt x="0" y="529627"/>
                </a:moveTo>
                <a:lnTo>
                  <a:pt x="0" y="203702"/>
                </a:lnTo>
                <a:moveTo>
                  <a:pt x="81481" y="122221"/>
                </a:moveTo>
                <a:cubicBezTo>
                  <a:pt x="36480" y="122221"/>
                  <a:pt x="0" y="158702"/>
                  <a:pt x="0" y="203702"/>
                </a:cubicBezTo>
                <a:moveTo>
                  <a:pt x="81481" y="122221"/>
                </a:moveTo>
                <a:lnTo>
                  <a:pt x="1222217" y="122221"/>
                </a:lnTo>
                <a:moveTo>
                  <a:pt x="1222217" y="611108"/>
                </a:moveTo>
                <a:lnTo>
                  <a:pt x="244443" y="611108"/>
                </a:lnTo>
                <a:moveTo>
                  <a:pt x="1222217" y="122221"/>
                </a:moveTo>
                <a:lnTo>
                  <a:pt x="1222217" y="61110"/>
                </a:lnTo>
                <a:lnTo>
                  <a:pt x="1222217" y="0"/>
                </a:lnTo>
                <a:lnTo>
                  <a:pt x="1466661" y="366665"/>
                </a:lnTo>
                <a:lnTo>
                  <a:pt x="1222217" y="733330"/>
                </a:lnTo>
                <a:lnTo>
                  <a:pt x="1222217" y="672219"/>
                </a:lnTo>
                <a:lnTo>
                  <a:pt x="1222217" y="611108"/>
                </a:lnTo>
              </a:path>
            </a:pathLst>
          </a:custGeom>
          <a:noFill/>
          <a:ln w="10185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7315201" y="2186412"/>
            <a:ext cx="6790" cy="448146"/>
          </a:xfrm>
          <a:custGeom>
            <a:avLst/>
            <a:gdLst/>
            <a:ahLst/>
            <a:cxnLst/>
            <a:rect l="0" t="0" r="0" b="0"/>
            <a:pathLst>
              <a:path w="6790" h="448146">
                <a:moveTo>
                  <a:pt x="0" y="0"/>
                </a:moveTo>
                <a:lnTo>
                  <a:pt x="0" y="448146"/>
                </a:lnTo>
              </a:path>
            </a:pathLst>
          </a:custGeom>
          <a:noFill/>
          <a:ln w="10185">
            <a:solidFill>
              <a:srgbClr val="FB6762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294830" y="2145671"/>
            <a:ext cx="40740" cy="40740"/>
          </a:xfrm>
          <a:custGeom>
            <a:avLst/>
            <a:gdLst/>
            <a:ahLst/>
            <a:cxnLst/>
            <a:rect l="0" t="0" r="0" b="0"/>
            <a:pathLst>
              <a:path w="40740" h="40740">
                <a:moveTo>
                  <a:pt x="0" y="20370"/>
                </a:moveTo>
                <a:cubicBezTo>
                  <a:pt x="0" y="9127"/>
                  <a:pt x="9127" y="0"/>
                  <a:pt x="20370" y="0"/>
                </a:cubicBezTo>
                <a:cubicBezTo>
                  <a:pt x="31612" y="0"/>
                  <a:pt x="40740" y="9127"/>
                  <a:pt x="40740" y="20370"/>
                </a:cubicBezTo>
                <a:cubicBezTo>
                  <a:pt x="40740" y="31612"/>
                  <a:pt x="31612" y="40740"/>
                  <a:pt x="20370" y="40740"/>
                </a:cubicBezTo>
                <a:cubicBezTo>
                  <a:pt x="9127" y="40740"/>
                  <a:pt x="0" y="31612"/>
                  <a:pt x="0" y="20370"/>
                </a:cubicBezTo>
                <a:close/>
              </a:path>
            </a:pathLst>
          </a:custGeom>
          <a:noFill/>
          <a:ln w="10185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5671997" y="3041965"/>
            <a:ext cx="1466661" cy="488887"/>
          </a:xfrm>
          <a:custGeom>
            <a:avLst/>
            <a:gdLst/>
            <a:ahLst/>
            <a:cxnLst/>
            <a:rect l="0" t="0" r="0" b="0"/>
            <a:pathLst>
              <a:path w="1466661" h="488887">
                <a:moveTo>
                  <a:pt x="81481" y="0"/>
                </a:moveTo>
                <a:cubicBezTo>
                  <a:pt x="36483" y="0"/>
                  <a:pt x="0" y="36483"/>
                  <a:pt x="0" y="81481"/>
                </a:cubicBezTo>
                <a:lnTo>
                  <a:pt x="0" y="488887"/>
                </a:lnTo>
                <a:lnTo>
                  <a:pt x="1466661" y="488887"/>
                </a:lnTo>
                <a:lnTo>
                  <a:pt x="1222217" y="81481"/>
                </a:lnTo>
                <a:lnTo>
                  <a:pt x="1222217" y="0"/>
                </a:lnTo>
                <a:lnTo>
                  <a:pt x="81481" y="0"/>
                </a:lnTo>
              </a:path>
            </a:pathLst>
          </a:custGeom>
          <a:solidFill>
            <a:srgbClr val="F7943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5671997" y="3041965"/>
            <a:ext cx="1466661" cy="488887"/>
          </a:xfrm>
          <a:custGeom>
            <a:avLst/>
            <a:gdLst/>
            <a:ahLst/>
            <a:cxnLst/>
            <a:rect l="0" t="0" r="0" b="0"/>
            <a:pathLst>
              <a:path w="1466661" h="488887">
                <a:moveTo>
                  <a:pt x="1466661" y="488887"/>
                </a:moveTo>
                <a:lnTo>
                  <a:pt x="1222217" y="488887"/>
                </a:lnTo>
                <a:moveTo>
                  <a:pt x="0" y="407405"/>
                </a:moveTo>
                <a:lnTo>
                  <a:pt x="0" y="81481"/>
                </a:lnTo>
                <a:moveTo>
                  <a:pt x="81481" y="0"/>
                </a:moveTo>
                <a:cubicBezTo>
                  <a:pt x="36480" y="0"/>
                  <a:pt x="0" y="36480"/>
                  <a:pt x="0" y="81481"/>
                </a:cubicBezTo>
                <a:moveTo>
                  <a:pt x="81481" y="0"/>
                </a:moveTo>
                <a:lnTo>
                  <a:pt x="1222217" y="0"/>
                </a:lnTo>
                <a:moveTo>
                  <a:pt x="1222217" y="488887"/>
                </a:moveTo>
                <a:lnTo>
                  <a:pt x="244443" y="488887"/>
                </a:lnTo>
              </a:path>
            </a:pathLst>
          </a:custGeom>
          <a:noFill/>
          <a:ln w="10185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6894214" y="3123446"/>
            <a:ext cx="244443" cy="407405"/>
          </a:xfrm>
          <a:custGeom>
            <a:avLst/>
            <a:gdLst/>
            <a:ahLst/>
            <a:cxnLst/>
            <a:rect l="0" t="0" r="0" b="0"/>
            <a:pathLst>
              <a:path w="244443" h="407405">
                <a:moveTo>
                  <a:pt x="0" y="0"/>
                </a:moveTo>
                <a:lnTo>
                  <a:pt x="244443" y="407405"/>
                </a:lnTo>
                <a:lnTo>
                  <a:pt x="244443" y="0"/>
                </a:lnTo>
                <a:lnTo>
                  <a:pt x="0" y="0"/>
                </a:lnTo>
              </a:path>
            </a:pathLst>
          </a:custGeom>
          <a:solidFill>
            <a:srgbClr val="FB6762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6894214" y="3041965"/>
            <a:ext cx="244443" cy="488887"/>
          </a:xfrm>
          <a:custGeom>
            <a:avLst/>
            <a:gdLst/>
            <a:ahLst/>
            <a:cxnLst/>
            <a:rect l="0" t="0" r="0" b="0"/>
            <a:pathLst>
              <a:path w="244443" h="488887">
                <a:moveTo>
                  <a:pt x="244443" y="81481"/>
                </a:moveTo>
                <a:lnTo>
                  <a:pt x="0" y="81481"/>
                </a:lnTo>
                <a:lnTo>
                  <a:pt x="244443" y="488887"/>
                </a:lnTo>
                <a:lnTo>
                  <a:pt x="244443" y="81481"/>
                </a:lnTo>
                <a:close/>
                <a:moveTo>
                  <a:pt x="0" y="0"/>
                </a:moveTo>
                <a:lnTo>
                  <a:pt x="0" y="81481"/>
                </a:lnTo>
              </a:path>
            </a:pathLst>
          </a:custGeom>
          <a:noFill/>
          <a:ln w="10185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6364587" y="3530852"/>
            <a:ext cx="6790" cy="448146"/>
          </a:xfrm>
          <a:custGeom>
            <a:avLst/>
            <a:gdLst/>
            <a:ahLst/>
            <a:cxnLst/>
            <a:rect l="0" t="0" r="0" b="0"/>
            <a:pathLst>
              <a:path w="6790" h="448146">
                <a:moveTo>
                  <a:pt x="0" y="448146"/>
                </a:moveTo>
                <a:lnTo>
                  <a:pt x="0" y="0"/>
                </a:lnTo>
              </a:path>
            </a:pathLst>
          </a:custGeom>
          <a:noFill/>
          <a:ln w="10185">
            <a:solidFill>
              <a:srgbClr val="F7943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6344216" y="3978998"/>
            <a:ext cx="40740" cy="40740"/>
          </a:xfrm>
          <a:custGeom>
            <a:avLst/>
            <a:gdLst/>
            <a:ahLst/>
            <a:cxnLst/>
            <a:rect l="0" t="0" r="0" b="0"/>
            <a:pathLst>
              <a:path w="40740" h="40740">
                <a:moveTo>
                  <a:pt x="0" y="20370"/>
                </a:moveTo>
                <a:cubicBezTo>
                  <a:pt x="0" y="31612"/>
                  <a:pt x="9127" y="40740"/>
                  <a:pt x="20370" y="40740"/>
                </a:cubicBezTo>
                <a:cubicBezTo>
                  <a:pt x="31612" y="40740"/>
                  <a:pt x="40740" y="31612"/>
                  <a:pt x="40740" y="20370"/>
                </a:cubicBezTo>
                <a:cubicBezTo>
                  <a:pt x="40740" y="9127"/>
                  <a:pt x="31612" y="0"/>
                  <a:pt x="20370" y="0"/>
                </a:cubicBezTo>
                <a:cubicBezTo>
                  <a:pt x="9127" y="0"/>
                  <a:pt x="0" y="9127"/>
                  <a:pt x="0" y="20370"/>
                </a:cubicBezTo>
                <a:close/>
              </a:path>
            </a:pathLst>
          </a:custGeom>
          <a:noFill/>
          <a:ln w="10185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4449779" y="3449370"/>
            <a:ext cx="1466661" cy="325924"/>
          </a:xfrm>
          <a:custGeom>
            <a:avLst/>
            <a:gdLst/>
            <a:ahLst/>
            <a:cxnLst/>
            <a:rect l="0" t="0" r="0" b="0"/>
            <a:pathLst>
              <a:path w="1466661" h="325924">
                <a:moveTo>
                  <a:pt x="81481" y="0"/>
                </a:moveTo>
                <a:cubicBezTo>
                  <a:pt x="36483" y="0"/>
                  <a:pt x="0" y="36483"/>
                  <a:pt x="0" y="81481"/>
                </a:cubicBezTo>
                <a:lnTo>
                  <a:pt x="0" y="325924"/>
                </a:lnTo>
                <a:lnTo>
                  <a:pt x="1466661" y="325924"/>
                </a:lnTo>
                <a:lnTo>
                  <a:pt x="1222217" y="81481"/>
                </a:lnTo>
                <a:lnTo>
                  <a:pt x="1222217" y="0"/>
                </a:lnTo>
                <a:lnTo>
                  <a:pt x="81481" y="0"/>
                </a:lnTo>
              </a:path>
            </a:pathLst>
          </a:custGeom>
          <a:solidFill>
            <a:srgbClr val="FFE711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4449779" y="3449370"/>
            <a:ext cx="1466661" cy="325924"/>
          </a:xfrm>
          <a:custGeom>
            <a:avLst/>
            <a:gdLst/>
            <a:ahLst/>
            <a:cxnLst/>
            <a:rect l="0" t="0" r="0" b="0"/>
            <a:pathLst>
              <a:path w="1466661" h="325924">
                <a:moveTo>
                  <a:pt x="1466661" y="325924"/>
                </a:moveTo>
                <a:lnTo>
                  <a:pt x="1222217" y="325924"/>
                </a:lnTo>
                <a:moveTo>
                  <a:pt x="0" y="244443"/>
                </a:moveTo>
                <a:lnTo>
                  <a:pt x="0" y="81481"/>
                </a:lnTo>
                <a:moveTo>
                  <a:pt x="81481" y="0"/>
                </a:moveTo>
                <a:cubicBezTo>
                  <a:pt x="36480" y="0"/>
                  <a:pt x="0" y="36480"/>
                  <a:pt x="0" y="81481"/>
                </a:cubicBezTo>
                <a:moveTo>
                  <a:pt x="81481" y="0"/>
                </a:moveTo>
                <a:lnTo>
                  <a:pt x="1222217" y="0"/>
                </a:lnTo>
                <a:moveTo>
                  <a:pt x="1222217" y="325924"/>
                </a:moveTo>
                <a:lnTo>
                  <a:pt x="244443" y="325924"/>
                </a:lnTo>
              </a:path>
            </a:pathLst>
          </a:custGeom>
          <a:noFill/>
          <a:ln w="10185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5671997" y="3530852"/>
            <a:ext cx="244443" cy="244443"/>
          </a:xfrm>
          <a:custGeom>
            <a:avLst/>
            <a:gdLst/>
            <a:ahLst/>
            <a:cxnLst/>
            <a:rect l="0" t="0" r="0" b="0"/>
            <a:pathLst>
              <a:path w="244443" h="244443">
                <a:moveTo>
                  <a:pt x="0" y="0"/>
                </a:moveTo>
                <a:lnTo>
                  <a:pt x="244443" y="244443"/>
                </a:lnTo>
                <a:lnTo>
                  <a:pt x="244443" y="0"/>
                </a:lnTo>
                <a:lnTo>
                  <a:pt x="0" y="0"/>
                </a:lnTo>
              </a:path>
            </a:pathLst>
          </a:custGeom>
          <a:solidFill>
            <a:srgbClr val="F7943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5671997" y="3449370"/>
            <a:ext cx="244443" cy="325924"/>
          </a:xfrm>
          <a:custGeom>
            <a:avLst/>
            <a:gdLst/>
            <a:ahLst/>
            <a:cxnLst/>
            <a:rect l="0" t="0" r="0" b="0"/>
            <a:pathLst>
              <a:path w="244443" h="325924">
                <a:moveTo>
                  <a:pt x="244443" y="81481"/>
                </a:moveTo>
                <a:lnTo>
                  <a:pt x="0" y="81481"/>
                </a:lnTo>
                <a:lnTo>
                  <a:pt x="244443" y="325924"/>
                </a:lnTo>
                <a:lnTo>
                  <a:pt x="244443" y="81481"/>
                </a:lnTo>
                <a:close/>
                <a:moveTo>
                  <a:pt x="0" y="0"/>
                </a:moveTo>
                <a:lnTo>
                  <a:pt x="0" y="81481"/>
                </a:lnTo>
              </a:path>
            </a:pathLst>
          </a:custGeom>
          <a:noFill/>
          <a:ln w="10185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5060888" y="3001224"/>
            <a:ext cx="6790" cy="448146"/>
          </a:xfrm>
          <a:custGeom>
            <a:avLst/>
            <a:gdLst/>
            <a:ahLst/>
            <a:cxnLst/>
            <a:rect l="0" t="0" r="0" b="0"/>
            <a:pathLst>
              <a:path w="6790" h="448146">
                <a:moveTo>
                  <a:pt x="0" y="0"/>
                </a:moveTo>
                <a:lnTo>
                  <a:pt x="0" y="448146"/>
                </a:lnTo>
              </a:path>
            </a:pathLst>
          </a:custGeom>
          <a:noFill/>
          <a:ln w="10185">
            <a:solidFill>
              <a:srgbClr val="FFE711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5040517" y="2960483"/>
            <a:ext cx="40740" cy="40740"/>
          </a:xfrm>
          <a:custGeom>
            <a:avLst/>
            <a:gdLst/>
            <a:ahLst/>
            <a:cxnLst/>
            <a:rect l="0" t="0" r="0" b="0"/>
            <a:pathLst>
              <a:path w="40740" h="40740">
                <a:moveTo>
                  <a:pt x="0" y="20370"/>
                </a:moveTo>
                <a:cubicBezTo>
                  <a:pt x="0" y="9127"/>
                  <a:pt x="9127" y="0"/>
                  <a:pt x="20370" y="0"/>
                </a:cubicBezTo>
                <a:cubicBezTo>
                  <a:pt x="31612" y="0"/>
                  <a:pt x="40740" y="9127"/>
                  <a:pt x="40740" y="20370"/>
                </a:cubicBezTo>
                <a:cubicBezTo>
                  <a:pt x="40740" y="31612"/>
                  <a:pt x="31612" y="40740"/>
                  <a:pt x="20370" y="40740"/>
                </a:cubicBezTo>
                <a:cubicBezTo>
                  <a:pt x="9127" y="40740"/>
                  <a:pt x="0" y="31612"/>
                  <a:pt x="0" y="20370"/>
                </a:cubicBezTo>
                <a:close/>
              </a:path>
            </a:pathLst>
          </a:custGeom>
          <a:noFill/>
          <a:ln w="10185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3227561" y="3693814"/>
            <a:ext cx="1466661" cy="325924"/>
          </a:xfrm>
          <a:custGeom>
            <a:avLst/>
            <a:gdLst/>
            <a:ahLst/>
            <a:cxnLst/>
            <a:rect l="0" t="0" r="0" b="0"/>
            <a:pathLst>
              <a:path w="1466661" h="325924">
                <a:moveTo>
                  <a:pt x="81481" y="0"/>
                </a:moveTo>
                <a:cubicBezTo>
                  <a:pt x="36483" y="0"/>
                  <a:pt x="0" y="36483"/>
                  <a:pt x="0" y="81481"/>
                </a:cubicBezTo>
                <a:lnTo>
                  <a:pt x="0" y="325924"/>
                </a:lnTo>
                <a:lnTo>
                  <a:pt x="1466661" y="325924"/>
                </a:lnTo>
                <a:lnTo>
                  <a:pt x="1222217" y="81481"/>
                </a:lnTo>
                <a:lnTo>
                  <a:pt x="1222217" y="0"/>
                </a:lnTo>
                <a:lnTo>
                  <a:pt x="81481" y="0"/>
                </a:lnTo>
              </a:path>
            </a:pathLst>
          </a:custGeom>
          <a:solidFill>
            <a:srgbClr val="43DD93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3227561" y="3693814"/>
            <a:ext cx="1466661" cy="325924"/>
          </a:xfrm>
          <a:custGeom>
            <a:avLst/>
            <a:gdLst/>
            <a:ahLst/>
            <a:cxnLst/>
            <a:rect l="0" t="0" r="0" b="0"/>
            <a:pathLst>
              <a:path w="1466661" h="325924">
                <a:moveTo>
                  <a:pt x="1466661" y="325924"/>
                </a:moveTo>
                <a:lnTo>
                  <a:pt x="1222217" y="325924"/>
                </a:lnTo>
                <a:moveTo>
                  <a:pt x="0" y="244443"/>
                </a:moveTo>
                <a:lnTo>
                  <a:pt x="0" y="81481"/>
                </a:lnTo>
                <a:moveTo>
                  <a:pt x="81481" y="0"/>
                </a:moveTo>
                <a:cubicBezTo>
                  <a:pt x="36480" y="0"/>
                  <a:pt x="0" y="36480"/>
                  <a:pt x="0" y="81481"/>
                </a:cubicBezTo>
                <a:moveTo>
                  <a:pt x="81481" y="0"/>
                </a:moveTo>
                <a:lnTo>
                  <a:pt x="1222217" y="0"/>
                </a:lnTo>
                <a:moveTo>
                  <a:pt x="1222217" y="325924"/>
                </a:moveTo>
                <a:lnTo>
                  <a:pt x="244443" y="325924"/>
                </a:lnTo>
              </a:path>
            </a:pathLst>
          </a:custGeom>
          <a:noFill/>
          <a:ln w="10185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4449779" y="3775295"/>
            <a:ext cx="244443" cy="244443"/>
          </a:xfrm>
          <a:custGeom>
            <a:avLst/>
            <a:gdLst/>
            <a:ahLst/>
            <a:cxnLst/>
            <a:rect l="0" t="0" r="0" b="0"/>
            <a:pathLst>
              <a:path w="244443" h="244443">
                <a:moveTo>
                  <a:pt x="0" y="0"/>
                </a:moveTo>
                <a:lnTo>
                  <a:pt x="244443" y="244443"/>
                </a:lnTo>
                <a:lnTo>
                  <a:pt x="244443" y="0"/>
                </a:lnTo>
                <a:lnTo>
                  <a:pt x="0" y="0"/>
                </a:lnTo>
              </a:path>
            </a:pathLst>
          </a:custGeom>
          <a:solidFill>
            <a:srgbClr val="FFE711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4449779" y="3693814"/>
            <a:ext cx="244443" cy="325924"/>
          </a:xfrm>
          <a:custGeom>
            <a:avLst/>
            <a:gdLst/>
            <a:ahLst/>
            <a:cxnLst/>
            <a:rect l="0" t="0" r="0" b="0"/>
            <a:pathLst>
              <a:path w="244443" h="325924">
                <a:moveTo>
                  <a:pt x="244443" y="81481"/>
                </a:moveTo>
                <a:lnTo>
                  <a:pt x="0" y="81481"/>
                </a:lnTo>
                <a:lnTo>
                  <a:pt x="244443" y="325924"/>
                </a:lnTo>
                <a:lnTo>
                  <a:pt x="244443" y="81481"/>
                </a:lnTo>
                <a:close/>
                <a:moveTo>
                  <a:pt x="0" y="0"/>
                </a:moveTo>
                <a:lnTo>
                  <a:pt x="0" y="81481"/>
                </a:lnTo>
              </a:path>
            </a:pathLst>
          </a:custGeom>
          <a:noFill/>
          <a:ln w="10185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3879410" y="4019739"/>
            <a:ext cx="6790" cy="448146"/>
          </a:xfrm>
          <a:custGeom>
            <a:avLst/>
            <a:gdLst/>
            <a:ahLst/>
            <a:cxnLst/>
            <a:rect l="0" t="0" r="0" b="0"/>
            <a:pathLst>
              <a:path w="6790" h="448146">
                <a:moveTo>
                  <a:pt x="0" y="448146"/>
                </a:moveTo>
                <a:lnTo>
                  <a:pt x="0" y="0"/>
                </a:lnTo>
              </a:path>
            </a:pathLst>
          </a:custGeom>
          <a:noFill/>
          <a:ln w="10185">
            <a:solidFill>
              <a:srgbClr val="43DD9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3859040" y="4467885"/>
            <a:ext cx="40740" cy="40740"/>
          </a:xfrm>
          <a:custGeom>
            <a:avLst/>
            <a:gdLst/>
            <a:ahLst/>
            <a:cxnLst/>
            <a:rect l="0" t="0" r="0" b="0"/>
            <a:pathLst>
              <a:path w="40740" h="40740">
                <a:moveTo>
                  <a:pt x="0" y="20370"/>
                </a:moveTo>
                <a:cubicBezTo>
                  <a:pt x="0" y="31612"/>
                  <a:pt x="9127" y="40740"/>
                  <a:pt x="20370" y="40740"/>
                </a:cubicBezTo>
                <a:cubicBezTo>
                  <a:pt x="31612" y="40740"/>
                  <a:pt x="40740" y="31612"/>
                  <a:pt x="40740" y="20370"/>
                </a:cubicBezTo>
                <a:cubicBezTo>
                  <a:pt x="40740" y="9127"/>
                  <a:pt x="31612" y="0"/>
                  <a:pt x="20370" y="0"/>
                </a:cubicBezTo>
                <a:cubicBezTo>
                  <a:pt x="9127" y="0"/>
                  <a:pt x="0" y="9127"/>
                  <a:pt x="0" y="20370"/>
                </a:cubicBezTo>
                <a:close/>
              </a:path>
            </a:pathLst>
          </a:custGeom>
          <a:noFill/>
          <a:ln w="10185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2005343" y="3938258"/>
            <a:ext cx="1466661" cy="325924"/>
          </a:xfrm>
          <a:custGeom>
            <a:avLst/>
            <a:gdLst/>
            <a:ahLst/>
            <a:cxnLst/>
            <a:rect l="0" t="0" r="0" b="0"/>
            <a:pathLst>
              <a:path w="1466661" h="325924">
                <a:moveTo>
                  <a:pt x="81481" y="0"/>
                </a:moveTo>
                <a:cubicBezTo>
                  <a:pt x="36483" y="0"/>
                  <a:pt x="0" y="36483"/>
                  <a:pt x="0" y="81481"/>
                </a:cubicBezTo>
                <a:lnTo>
                  <a:pt x="0" y="325924"/>
                </a:lnTo>
                <a:lnTo>
                  <a:pt x="1466661" y="325924"/>
                </a:lnTo>
                <a:lnTo>
                  <a:pt x="1222217" y="81481"/>
                </a:lnTo>
                <a:lnTo>
                  <a:pt x="1222217" y="0"/>
                </a:lnTo>
                <a:lnTo>
                  <a:pt x="81481" y="0"/>
                </a:lnTo>
              </a:path>
            </a:pathLst>
          </a:custGeom>
          <a:solidFill>
            <a:srgbClr val="1AC3FB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2005343" y="3938258"/>
            <a:ext cx="1466661" cy="325924"/>
          </a:xfrm>
          <a:custGeom>
            <a:avLst/>
            <a:gdLst/>
            <a:ahLst/>
            <a:cxnLst/>
            <a:rect l="0" t="0" r="0" b="0"/>
            <a:pathLst>
              <a:path w="1466661" h="325924">
                <a:moveTo>
                  <a:pt x="1466661" y="325924"/>
                </a:moveTo>
                <a:lnTo>
                  <a:pt x="1222217" y="325924"/>
                </a:lnTo>
                <a:moveTo>
                  <a:pt x="0" y="244443"/>
                </a:moveTo>
                <a:lnTo>
                  <a:pt x="0" y="81481"/>
                </a:lnTo>
                <a:moveTo>
                  <a:pt x="81481" y="0"/>
                </a:moveTo>
                <a:cubicBezTo>
                  <a:pt x="36480" y="0"/>
                  <a:pt x="0" y="36480"/>
                  <a:pt x="0" y="81481"/>
                </a:cubicBezTo>
                <a:moveTo>
                  <a:pt x="81481" y="0"/>
                </a:moveTo>
                <a:lnTo>
                  <a:pt x="1222217" y="0"/>
                </a:lnTo>
                <a:moveTo>
                  <a:pt x="1222217" y="325924"/>
                </a:moveTo>
                <a:lnTo>
                  <a:pt x="244443" y="325924"/>
                </a:lnTo>
              </a:path>
            </a:pathLst>
          </a:custGeom>
          <a:noFill/>
          <a:ln w="10185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3227561" y="4019739"/>
            <a:ext cx="244443" cy="244443"/>
          </a:xfrm>
          <a:custGeom>
            <a:avLst/>
            <a:gdLst/>
            <a:ahLst/>
            <a:cxnLst/>
            <a:rect l="0" t="0" r="0" b="0"/>
            <a:pathLst>
              <a:path w="244443" h="244443">
                <a:moveTo>
                  <a:pt x="0" y="0"/>
                </a:moveTo>
                <a:lnTo>
                  <a:pt x="244443" y="244443"/>
                </a:lnTo>
                <a:lnTo>
                  <a:pt x="244443" y="0"/>
                </a:lnTo>
                <a:lnTo>
                  <a:pt x="0" y="0"/>
                </a:lnTo>
              </a:path>
            </a:pathLst>
          </a:custGeom>
          <a:solidFill>
            <a:srgbClr val="43DD93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3227561" y="3938258"/>
            <a:ext cx="244443" cy="325924"/>
          </a:xfrm>
          <a:custGeom>
            <a:avLst/>
            <a:gdLst/>
            <a:ahLst/>
            <a:cxnLst/>
            <a:rect l="0" t="0" r="0" b="0"/>
            <a:pathLst>
              <a:path w="244443" h="325924">
                <a:moveTo>
                  <a:pt x="244443" y="81481"/>
                </a:moveTo>
                <a:lnTo>
                  <a:pt x="0" y="81481"/>
                </a:lnTo>
                <a:lnTo>
                  <a:pt x="244443" y="325924"/>
                </a:lnTo>
                <a:lnTo>
                  <a:pt x="244443" y="81481"/>
                </a:lnTo>
                <a:close/>
                <a:moveTo>
                  <a:pt x="0" y="0"/>
                </a:moveTo>
                <a:lnTo>
                  <a:pt x="0" y="81481"/>
                </a:lnTo>
              </a:path>
            </a:pathLst>
          </a:custGeom>
          <a:noFill/>
          <a:ln w="10185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8" name="Rounded Rectangle 27"/>
          <p:cNvSpPr/>
          <p:nvPr/>
        </p:nvSpPr>
        <p:spPr>
          <a:xfrm>
            <a:off x="2657193" y="3490111"/>
            <a:ext cx="6790" cy="448146"/>
          </a:xfrm>
          <a:custGeom>
            <a:avLst/>
            <a:gdLst/>
            <a:ahLst/>
            <a:cxnLst/>
            <a:rect l="0" t="0" r="0" b="0"/>
            <a:pathLst>
              <a:path w="6790" h="448146">
                <a:moveTo>
                  <a:pt x="0" y="0"/>
                </a:moveTo>
                <a:lnTo>
                  <a:pt x="0" y="448146"/>
                </a:lnTo>
              </a:path>
            </a:pathLst>
          </a:custGeom>
          <a:noFill/>
          <a:ln w="10185">
            <a:solidFill>
              <a:srgbClr val="1AC3FB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2636822" y="3449370"/>
            <a:ext cx="40740" cy="40740"/>
          </a:xfrm>
          <a:custGeom>
            <a:avLst/>
            <a:gdLst/>
            <a:ahLst/>
            <a:cxnLst/>
            <a:rect l="0" t="0" r="0" b="0"/>
            <a:pathLst>
              <a:path w="40740" h="40740">
                <a:moveTo>
                  <a:pt x="0" y="20370"/>
                </a:moveTo>
                <a:cubicBezTo>
                  <a:pt x="0" y="9127"/>
                  <a:pt x="9127" y="0"/>
                  <a:pt x="20370" y="0"/>
                </a:cubicBezTo>
                <a:cubicBezTo>
                  <a:pt x="31612" y="0"/>
                  <a:pt x="40740" y="9127"/>
                  <a:pt x="40740" y="20370"/>
                </a:cubicBezTo>
                <a:cubicBezTo>
                  <a:pt x="40740" y="31612"/>
                  <a:pt x="31612" y="40740"/>
                  <a:pt x="20370" y="40740"/>
                </a:cubicBezTo>
                <a:cubicBezTo>
                  <a:pt x="9127" y="40740"/>
                  <a:pt x="0" y="31612"/>
                  <a:pt x="0" y="20370"/>
                </a:cubicBezTo>
                <a:close/>
              </a:path>
            </a:pathLst>
          </a:custGeom>
          <a:noFill/>
          <a:ln w="10185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783125" y="4182701"/>
            <a:ext cx="1466661" cy="325924"/>
          </a:xfrm>
          <a:custGeom>
            <a:avLst/>
            <a:gdLst/>
            <a:ahLst/>
            <a:cxnLst/>
            <a:rect l="0" t="0" r="0" b="0"/>
            <a:pathLst>
              <a:path w="1466661" h="325924">
                <a:moveTo>
                  <a:pt x="81481" y="0"/>
                </a:moveTo>
                <a:cubicBezTo>
                  <a:pt x="36483" y="0"/>
                  <a:pt x="0" y="36483"/>
                  <a:pt x="0" y="81481"/>
                </a:cubicBezTo>
                <a:lnTo>
                  <a:pt x="0" y="244443"/>
                </a:lnTo>
                <a:cubicBezTo>
                  <a:pt x="0" y="289441"/>
                  <a:pt x="36483" y="325924"/>
                  <a:pt x="81481" y="325924"/>
                </a:cubicBezTo>
                <a:lnTo>
                  <a:pt x="1466661" y="325924"/>
                </a:lnTo>
                <a:lnTo>
                  <a:pt x="1222217" y="81481"/>
                </a:lnTo>
                <a:lnTo>
                  <a:pt x="1222217" y="0"/>
                </a:lnTo>
                <a:lnTo>
                  <a:pt x="81481" y="0"/>
                </a:lnTo>
              </a:path>
            </a:pathLst>
          </a:custGeom>
          <a:solidFill>
            <a:srgbClr val="4F91FC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783125" y="4182701"/>
            <a:ext cx="1466661" cy="325924"/>
          </a:xfrm>
          <a:custGeom>
            <a:avLst/>
            <a:gdLst/>
            <a:ahLst/>
            <a:cxnLst/>
            <a:rect l="0" t="0" r="0" b="0"/>
            <a:pathLst>
              <a:path w="1466661" h="325924">
                <a:moveTo>
                  <a:pt x="1466661" y="325924"/>
                </a:moveTo>
                <a:lnTo>
                  <a:pt x="1222217" y="325924"/>
                </a:lnTo>
                <a:moveTo>
                  <a:pt x="0" y="244443"/>
                </a:moveTo>
                <a:lnTo>
                  <a:pt x="0" y="81481"/>
                </a:lnTo>
                <a:moveTo>
                  <a:pt x="81481" y="325924"/>
                </a:moveTo>
                <a:cubicBezTo>
                  <a:pt x="36480" y="325924"/>
                  <a:pt x="0" y="289444"/>
                  <a:pt x="0" y="244443"/>
                </a:cubicBezTo>
                <a:moveTo>
                  <a:pt x="81481" y="0"/>
                </a:moveTo>
                <a:cubicBezTo>
                  <a:pt x="36480" y="0"/>
                  <a:pt x="0" y="36480"/>
                  <a:pt x="0" y="81481"/>
                </a:cubicBezTo>
                <a:moveTo>
                  <a:pt x="81481" y="0"/>
                </a:moveTo>
                <a:lnTo>
                  <a:pt x="1222217" y="0"/>
                </a:lnTo>
                <a:moveTo>
                  <a:pt x="1222217" y="325924"/>
                </a:moveTo>
                <a:lnTo>
                  <a:pt x="81481" y="325924"/>
                </a:lnTo>
              </a:path>
            </a:pathLst>
          </a:custGeom>
          <a:noFill/>
          <a:ln w="10185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2005343" y="4264182"/>
            <a:ext cx="244443" cy="244443"/>
          </a:xfrm>
          <a:custGeom>
            <a:avLst/>
            <a:gdLst/>
            <a:ahLst/>
            <a:cxnLst/>
            <a:rect l="0" t="0" r="0" b="0"/>
            <a:pathLst>
              <a:path w="244443" h="244443">
                <a:moveTo>
                  <a:pt x="0" y="0"/>
                </a:moveTo>
                <a:lnTo>
                  <a:pt x="244443" y="244443"/>
                </a:lnTo>
                <a:lnTo>
                  <a:pt x="244443" y="0"/>
                </a:lnTo>
                <a:lnTo>
                  <a:pt x="0" y="0"/>
                </a:lnTo>
              </a:path>
            </a:pathLst>
          </a:custGeom>
          <a:solidFill>
            <a:srgbClr val="1AC3FB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2005343" y="4182701"/>
            <a:ext cx="244443" cy="325924"/>
          </a:xfrm>
          <a:custGeom>
            <a:avLst/>
            <a:gdLst/>
            <a:ahLst/>
            <a:cxnLst/>
            <a:rect l="0" t="0" r="0" b="0"/>
            <a:pathLst>
              <a:path w="244443" h="325924">
                <a:moveTo>
                  <a:pt x="244443" y="81481"/>
                </a:moveTo>
                <a:lnTo>
                  <a:pt x="0" y="81481"/>
                </a:lnTo>
                <a:lnTo>
                  <a:pt x="244443" y="325924"/>
                </a:lnTo>
                <a:lnTo>
                  <a:pt x="244443" y="81481"/>
                </a:lnTo>
                <a:close/>
                <a:moveTo>
                  <a:pt x="0" y="0"/>
                </a:moveTo>
                <a:lnTo>
                  <a:pt x="0" y="81481"/>
                </a:lnTo>
              </a:path>
            </a:pathLst>
          </a:custGeom>
          <a:noFill/>
          <a:ln w="10185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1434975" y="4508626"/>
            <a:ext cx="6790" cy="448146"/>
          </a:xfrm>
          <a:custGeom>
            <a:avLst/>
            <a:gdLst/>
            <a:ahLst/>
            <a:cxnLst/>
            <a:rect l="0" t="0" r="0" b="0"/>
            <a:pathLst>
              <a:path w="6790" h="448146">
                <a:moveTo>
                  <a:pt x="0" y="448146"/>
                </a:moveTo>
                <a:lnTo>
                  <a:pt x="0" y="0"/>
                </a:lnTo>
              </a:path>
            </a:pathLst>
          </a:custGeom>
          <a:noFill/>
          <a:ln w="10185">
            <a:solidFill>
              <a:srgbClr val="4F91F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1414604" y="4956772"/>
            <a:ext cx="40740" cy="40740"/>
          </a:xfrm>
          <a:custGeom>
            <a:avLst/>
            <a:gdLst/>
            <a:ahLst/>
            <a:cxnLst/>
            <a:rect l="0" t="0" r="0" b="0"/>
            <a:pathLst>
              <a:path w="40740" h="40740">
                <a:moveTo>
                  <a:pt x="0" y="20370"/>
                </a:moveTo>
                <a:cubicBezTo>
                  <a:pt x="0" y="31612"/>
                  <a:pt x="9127" y="40740"/>
                  <a:pt x="20370" y="40740"/>
                </a:cubicBezTo>
                <a:cubicBezTo>
                  <a:pt x="31612" y="40740"/>
                  <a:pt x="40740" y="31612"/>
                  <a:pt x="40740" y="20370"/>
                </a:cubicBezTo>
                <a:cubicBezTo>
                  <a:pt x="40740" y="9127"/>
                  <a:pt x="31612" y="0"/>
                  <a:pt x="20370" y="0"/>
                </a:cubicBezTo>
                <a:cubicBezTo>
                  <a:pt x="9127" y="0"/>
                  <a:pt x="0" y="9127"/>
                  <a:pt x="0" y="20370"/>
                </a:cubicBezTo>
                <a:close/>
              </a:path>
            </a:pathLst>
          </a:custGeom>
          <a:noFill/>
          <a:ln w="10185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5868706" y="3133631"/>
            <a:ext cx="502840" cy="39925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1">
                <a:solidFill>
                  <a:srgbClr val="2C2C2C"/>
                </a:solidFill>
                <a:latin typeface="Roboto"/>
              </a:rPr>
              <a:t>75-105
minutes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186299" y="2885792"/>
            <a:ext cx="941752" cy="57036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F4F4F4"/>
                </a:solidFill>
                <a:latin typeface="Roboto"/>
              </a:rPr>
              <a:t>Express order jumps
to front of picking
queue and assigned
to trained picker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105658" y="2726225"/>
            <a:ext cx="554934" cy="39925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1">
                <a:solidFill>
                  <a:srgbClr val="2C2C2C"/>
                </a:solidFill>
                <a:latin typeface="Roboto"/>
              </a:rPr>
              <a:t>105-120
minutes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93017" y="794442"/>
            <a:ext cx="2557904" cy="23765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1">
                <a:solidFill>
                  <a:srgbClr val="F4F4F4"/>
                </a:solidFill>
                <a:latin typeface="Roboto"/>
              </a:rPr>
              <a:t>2-Hour Express Service Workflow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54704" y="3541037"/>
            <a:ext cx="893902" cy="19962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1">
                <a:solidFill>
                  <a:srgbClr val="2C2C2C"/>
                </a:solidFill>
                <a:latin typeface="Roboto"/>
              </a:rPr>
              <a:t>45-75 minutes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82797" y="2254313"/>
            <a:ext cx="956134" cy="712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F4F4F4"/>
                </a:solidFill>
                <a:latin typeface="Roboto"/>
              </a:rPr>
              <a:t>Mandatory QC,
packing in branded
EXPRESS packaging,
and shipping label
generated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02188" y="2481781"/>
            <a:ext cx="909981" cy="39925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1">
                <a:solidFill>
                  <a:srgbClr val="1AC3FB"/>
                </a:solidFill>
                <a:latin typeface="Roboto"/>
              </a:rPr>
              <a:t>Priority Queue
Insertion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432486" y="3785480"/>
            <a:ext cx="893902" cy="19962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1">
                <a:solidFill>
                  <a:srgbClr val="2C2C2C"/>
                </a:solidFill>
                <a:latin typeface="Roboto"/>
              </a:rPr>
              <a:t>10-45 minutes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3260" y="5493190"/>
            <a:ext cx="863401" cy="57036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F4F4F4"/>
                </a:solidFill>
                <a:latin typeface="Roboto"/>
              </a:rPr>
              <a:t>Order received,
inventory checked,
and flagged as
EXPRESS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21976" y="1829932"/>
            <a:ext cx="877830" cy="39925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1">
                <a:solidFill>
                  <a:srgbClr val="FFE711"/>
                </a:solidFill>
                <a:latin typeface="Roboto"/>
              </a:rPr>
              <a:t>Quality Check
&amp; Packing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208435" y="4029924"/>
            <a:ext cx="815979" cy="19962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1">
                <a:solidFill>
                  <a:srgbClr val="2C2C2C"/>
                </a:solidFill>
                <a:latin typeface="Roboto"/>
              </a:rPr>
              <a:t>5-10 minutes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84452" y="4274367"/>
            <a:ext cx="738049" cy="19962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1">
                <a:solidFill>
                  <a:srgbClr val="2C2C2C"/>
                </a:solidFill>
                <a:latin typeface="Roboto"/>
              </a:rPr>
              <a:t>0-5 minutes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51427" y="4111405"/>
            <a:ext cx="626332" cy="39925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1">
                <a:solidFill>
                  <a:srgbClr val="F79438"/>
                </a:solidFill>
                <a:latin typeface="Roboto"/>
              </a:rPr>
              <a:t>Staging &amp;
Handoff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88511" y="1439501"/>
            <a:ext cx="853379" cy="712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F4F4F4"/>
                </a:solidFill>
                <a:latin typeface="Roboto"/>
              </a:rPr>
              <a:t>Package in transit
with GPS tracking,
photo proof of
delivery, and client
satisfaction SMS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24510" y="4600292"/>
            <a:ext cx="509841" cy="39925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1">
                <a:solidFill>
                  <a:srgbClr val="43DD93"/>
                </a:solidFill>
                <a:latin typeface="Roboto"/>
              </a:rPr>
              <a:t>Picking
Process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32736" y="4535786"/>
            <a:ext cx="863720" cy="71296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F4F4F4"/>
                </a:solidFill>
                <a:latin typeface="Roboto"/>
              </a:rPr>
              <a:t>Package moved to
EXPRESS staging,
courier called, and
client notified with
tracking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98983" y="5089179"/>
            <a:ext cx="871998" cy="39925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1">
                <a:solidFill>
                  <a:srgbClr val="4F91FC"/>
                </a:solidFill>
                <a:latin typeface="Roboto"/>
              </a:rPr>
              <a:t>Order Receipt
&amp; Validation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28684" y="5004303"/>
            <a:ext cx="901439" cy="57036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F4F4F4"/>
                </a:solidFill>
                <a:latin typeface="Roboto"/>
              </a:rPr>
              <a:t>Picker scans items,
verifies in real-time,
and places in
EXPRESS tote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22615" y="1178082"/>
            <a:ext cx="585116" cy="19962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1">
                <a:solidFill>
                  <a:srgbClr val="FB6762"/>
                </a:solidFill>
                <a:latin typeface="Roboto"/>
              </a:rPr>
              <a:t>Shipment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