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0C856BAF-3EF7-452A-9186-D267141A05D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8484"/>
    <a:srgbClr val="9400D6"/>
    <a:srgbClr val="0000FF"/>
    <a:srgbClr val="31D231"/>
    <a:srgbClr val="FFFF00"/>
    <a:srgbClr val="FFDA00"/>
    <a:srgbClr val="C6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6" autoAdjust="0"/>
    <p:restoredTop sz="64865" autoAdjust="0"/>
  </p:normalViewPr>
  <p:slideViewPr>
    <p:cSldViewPr snapToGrid="0">
      <p:cViewPr>
        <p:scale>
          <a:sx n="66" d="100"/>
          <a:sy n="66" d="100"/>
        </p:scale>
        <p:origin x="48" y="-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D7603-2BBE-454D-BD45-3E23DC2A80CD}" type="datetimeFigureOut">
              <a:rPr lang="de-DE" smtClean="0"/>
              <a:t>27.12.2023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6DDD2-32B0-461B-9563-1818527EE2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5181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Entstehung (2003): Arduino entstand 2003 als Projekt, das von Massimo </a:t>
            </a:r>
            <a:r>
              <a:rPr lang="de-DE" dirty="0" err="1"/>
              <a:t>Banzi</a:t>
            </a:r>
            <a:r>
              <a:rPr lang="de-DE" dirty="0"/>
              <a:t>, David </a:t>
            </a:r>
            <a:r>
              <a:rPr lang="de-DE" dirty="0" err="1"/>
              <a:t>Cuartielles</a:t>
            </a:r>
            <a:r>
              <a:rPr lang="de-DE" dirty="0"/>
              <a:t>, Tom </a:t>
            </a:r>
            <a:r>
              <a:rPr lang="de-DE" dirty="0" err="1"/>
              <a:t>Igoe</a:t>
            </a:r>
            <a:r>
              <a:rPr lang="de-DE" dirty="0"/>
              <a:t>, Gianluca Martino und David Mellis am Interaction Design Institute Ivrea in Italien initiiert wurde. Das Ziel war die Schaffung einer benutzerfreundlichen Plattform für Studenten ohne Vorkenntnisse in Elektronik oder Programmierung.</a:t>
            </a:r>
          </a:p>
          <a:p>
            <a:endParaRPr lang="de-DE" dirty="0"/>
          </a:p>
          <a:p>
            <a:r>
              <a:rPr lang="de-DE" dirty="0"/>
              <a:t>Arduino </a:t>
            </a:r>
            <a:r>
              <a:rPr lang="de-DE" dirty="0" err="1"/>
              <a:t>Diecimila</a:t>
            </a:r>
            <a:r>
              <a:rPr lang="de-DE" dirty="0"/>
              <a:t> (2005): Das erste offizielle Arduino-Board, das Arduino </a:t>
            </a:r>
            <a:r>
              <a:rPr lang="de-DE" dirty="0" err="1"/>
              <a:t>Diecimila</a:t>
            </a:r>
            <a:r>
              <a:rPr lang="de-DE" dirty="0"/>
              <a:t>, wurde 2005 veröffentlicht. Es basierte auf dem ATmega168-Mikrocontroller und verfügte über eine USB-Schnittstelle für die Programmierung.</a:t>
            </a:r>
          </a:p>
          <a:p>
            <a:endParaRPr lang="de-DE" dirty="0"/>
          </a:p>
          <a:p>
            <a:r>
              <a:rPr lang="de-DE" dirty="0"/>
              <a:t>Erweiterung und Open Source (2005-2008): Arduino gewann schnell an Popularität aufgrund seiner Open-Source-Natur. Die Plattform förderte die Entwicklung einer lebendigen Gemeinschaft, die zu verschiedenen Arduino-Boards und Shields führte. Die Veröffentlichung des Arduino NG im Jahr 2005 und des Arduino </a:t>
            </a:r>
            <a:r>
              <a:rPr lang="de-DE" dirty="0" err="1"/>
              <a:t>Mega</a:t>
            </a:r>
            <a:r>
              <a:rPr lang="de-DE" dirty="0"/>
              <a:t> im Jahr 2008 erweiterte die Möglichkeiten der Plattform.</a:t>
            </a:r>
          </a:p>
          <a:p>
            <a:endParaRPr lang="de-DE" dirty="0"/>
          </a:p>
          <a:p>
            <a:r>
              <a:rPr lang="de-DE" dirty="0"/>
              <a:t>Arduino-IDE und Software (2005-2010): Die Arduino Integrated Development Environment (IDE) wurde erstellt, um die Programmierung für Anfänger zu vereinfachen. Es bot eine benutzerfreundliche Oberfläche zum Schreiben und Hochladen von Code auf Arduino-Boards. Es erfolgten kontinuierliche Aktualisierungen und Verbesserungen der Software.</a:t>
            </a:r>
          </a:p>
          <a:p>
            <a:endParaRPr lang="de-DE" dirty="0"/>
          </a:p>
          <a:p>
            <a:r>
              <a:rPr lang="de-DE" dirty="0"/>
              <a:t>Arduino Uno (2010): Der Arduino Uno, der 2010 veröffentlicht wurde, wurde zu einem der beliebtesten und am weitesten verbreiteten Arduino-Boards. Er verfügte über den ATmega328-Mikrocontroller, USB-Konnektivität und verschiedene I/O-Pins, was ihn für eine Vielzahl von Projekten geeignet machte.</a:t>
            </a:r>
          </a:p>
          <a:p>
            <a:endParaRPr lang="de-DE" dirty="0"/>
          </a:p>
          <a:p>
            <a:r>
              <a:rPr lang="de-DE" dirty="0"/>
              <a:t>Diversifizierung und Zusammenarbeit (2010-heute): Arduino diversifizierte weiterhin seine Produktlinie und führte Boards wie das Arduino Due, Arduino Leonardo und mehr ein. Darüber hinaus führten Zusammenarbeiten mit anderen Unternehmen und Organisationen zur Schaffung von Arduino-kompatiblen Boards und Ablegern.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E6DDD2-32B0-461B-9563-1818527EE25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338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ESP8266 (2014): Der ESP8266, entwickelt von </a:t>
            </a:r>
            <a:r>
              <a:rPr lang="de-DE" dirty="0" err="1"/>
              <a:t>Espressif</a:t>
            </a:r>
            <a:r>
              <a:rPr lang="de-DE" dirty="0"/>
              <a:t> Systems, markierte den Beginn der ESP-Serie. Ursprünglich als kostengünstiges Wi-Fi-Modul konzipiert, erkannten Entwickler schnell sein Potenzial als eigenständiger Mikrocontroller. Der ESP8266 gewann aufgrund seiner Erschwinglichkeit, geringen Stromverbrauchs und integrierten Wi-Fi-Fähigkeiten an Beliebtheit.</a:t>
            </a:r>
          </a:p>
          <a:p>
            <a:endParaRPr lang="de-DE" dirty="0"/>
          </a:p>
          <a:p>
            <a:r>
              <a:rPr lang="de-DE" dirty="0" err="1"/>
              <a:t>NodeMCU</a:t>
            </a:r>
            <a:r>
              <a:rPr lang="de-DE" dirty="0"/>
              <a:t> und Community-Adoption (2014-2015): Das </a:t>
            </a:r>
            <a:r>
              <a:rPr lang="de-DE" dirty="0" err="1"/>
              <a:t>NodeMCU</a:t>
            </a:r>
            <a:r>
              <a:rPr lang="de-DE" dirty="0"/>
              <a:t>-Entwicklungsboard, basierend auf dem ESP8266, spielte eine entscheidende Rolle dabei, den ESP8266 einem breiteren Publikum zugänglich zu machen. Die Open-Source-Firmware und die </a:t>
            </a:r>
            <a:r>
              <a:rPr lang="de-DE" dirty="0" err="1"/>
              <a:t>Lua</a:t>
            </a:r>
            <a:r>
              <a:rPr lang="de-DE" dirty="0"/>
              <a:t>-Skriptsprache trugen zu seiner Beliebtheit in der Bastlergemeinschaft bei.</a:t>
            </a:r>
          </a:p>
          <a:p>
            <a:endParaRPr lang="de-DE" dirty="0"/>
          </a:p>
          <a:p>
            <a:r>
              <a:rPr lang="de-DE" dirty="0"/>
              <a:t>ESP32 (2016): </a:t>
            </a:r>
            <a:r>
              <a:rPr lang="de-DE" dirty="0" err="1"/>
              <a:t>Espressif</a:t>
            </a:r>
            <a:r>
              <a:rPr lang="de-DE" dirty="0"/>
              <a:t> Systems veröffentlichte den ESP32, eine verbesserte Version mit Dual-Core-Prozessoren, Bluetooth-Konnektivität und mehr GPIO-Pins. Der ESP32 bot verbesserte Leistung und Funktionen und eignete sich für eine breitere Palette von Anwendungen.</a:t>
            </a:r>
          </a:p>
          <a:p>
            <a:endParaRPr lang="de-DE" dirty="0"/>
          </a:p>
          <a:p>
            <a:r>
              <a:rPr lang="de-DE" dirty="0"/>
              <a:t>ESP8266- und ESP32-Community-Wachstum (2016-heute): Die ESP8266- und ESP32-Plattformen verzeichneten ein erhebliches Wachstum in der Community. Entwickler schufen ein umfangreiches Ökosystem von Bibliotheken, Frameworks und Projekten. Die ESP-Serie wurde aufgrund ihrer Funktionen und Erschwinglichkeit weit verbreitet in Projekten des Internet </a:t>
            </a:r>
            <a:r>
              <a:rPr lang="de-DE" dirty="0" err="1"/>
              <a:t>of</a:t>
            </a:r>
            <a:r>
              <a:rPr lang="de-DE" dirty="0"/>
              <a:t> Things (IoT) und der Heimautomatisierung.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E6DDD2-32B0-461B-9563-1818527EE25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7740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12/27/2023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12/27/2023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12/27/2023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12/27/2023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12/27/2023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6452AB-F5BC-1012-C418-8F3A30AC94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Mikrokontroller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3B8B829-8C35-F42D-6206-3FCDF95F72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und das Internet der Dinge</a:t>
            </a:r>
          </a:p>
        </p:txBody>
      </p:sp>
    </p:spTree>
    <p:extLst>
      <p:ext uri="{BB962C8B-B14F-4D97-AF65-F5344CB8AC3E}">
        <p14:creationId xmlns:p14="http://schemas.microsoft.com/office/powerpoint/2010/main" val="3103081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A603F0-69D3-AE04-6EC1-AA142B1E0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Interrupts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8B99B9-DA62-9FF3-DCB8-7DCB2E451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8" y="1683117"/>
            <a:ext cx="8946541" cy="4195481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de-DE" altLang="de-DE" sz="2000" dirty="0"/>
              <a:t>Besser: auf asynchrones Ereignis mit asynchronem Mittel reagieren: </a:t>
            </a:r>
            <a:r>
              <a:rPr lang="de-DE" altLang="de-DE" sz="2000" b="1" dirty="0">
                <a:highlight>
                  <a:srgbClr val="FF0000"/>
                </a:highlight>
              </a:rPr>
              <a:t>Interrupt</a:t>
            </a:r>
          </a:p>
          <a:p>
            <a:pPr eaLnBrk="1" hangingPunct="1"/>
            <a:endParaRPr lang="de-DE" altLang="de-DE" sz="2000" dirty="0"/>
          </a:p>
          <a:p>
            <a:pPr marL="0" indent="0" eaLnBrk="1" hangingPunct="1">
              <a:buNone/>
            </a:pPr>
            <a:br>
              <a:rPr lang="de-DE" altLang="de-DE" sz="2000" dirty="0"/>
            </a:br>
            <a:br>
              <a:rPr lang="de-DE" altLang="de-DE" sz="2000" dirty="0"/>
            </a:br>
            <a:br>
              <a:rPr lang="de-DE" altLang="de-DE" sz="2000" dirty="0"/>
            </a:br>
            <a:br>
              <a:rPr lang="de-DE" altLang="de-DE" sz="2000" dirty="0"/>
            </a:br>
            <a:br>
              <a:rPr lang="de-DE" altLang="de-DE" sz="2000" dirty="0"/>
            </a:br>
            <a:br>
              <a:rPr lang="de-DE" altLang="de-DE" sz="2000" dirty="0"/>
            </a:br>
            <a:br>
              <a:rPr lang="de-DE" altLang="de-DE" sz="2000" dirty="0"/>
            </a:br>
            <a:br>
              <a:rPr lang="de-DE" altLang="de-DE" sz="2000" dirty="0"/>
            </a:br>
            <a:endParaRPr lang="de-DE" altLang="de-DE" sz="2000" dirty="0"/>
          </a:p>
          <a:p>
            <a:pPr eaLnBrk="1" hangingPunct="1"/>
            <a:r>
              <a:rPr lang="de-DE" altLang="de-DE" sz="2000" dirty="0"/>
              <a:t>Interrupt unterbricht den normalen Programmlauf </a:t>
            </a:r>
            <a:br>
              <a:rPr lang="de-DE" altLang="de-DE" sz="2000" dirty="0"/>
            </a:br>
            <a:r>
              <a:rPr lang="de-DE" altLang="de-DE" sz="2000" dirty="0"/>
              <a:t>und arbeitet einen sog. </a:t>
            </a:r>
            <a:r>
              <a:rPr lang="de-DE" altLang="de-DE" sz="2000" b="1" dirty="0" err="1">
                <a:highlight>
                  <a:srgbClr val="FF0000"/>
                </a:highlight>
              </a:rPr>
              <a:t>Interrupthandler</a:t>
            </a:r>
            <a:r>
              <a:rPr lang="de-DE" altLang="de-DE" sz="2000" dirty="0"/>
              <a:t> ab </a:t>
            </a:r>
            <a:endParaRPr lang="de-DE" altLang="de-DE" sz="1800" b="1" dirty="0">
              <a:solidFill>
                <a:srgbClr val="00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/>
          </a:p>
        </p:txBody>
      </p:sp>
      <p:pic>
        <p:nvPicPr>
          <p:cNvPr id="4" name="Grafik 5">
            <a:extLst>
              <a:ext uri="{FF2B5EF4-FFF2-40B4-BE49-F238E27FC236}">
                <a16:creationId xmlns:a16="http://schemas.microsoft.com/office/drawing/2014/main" id="{82EEC3DF-5D74-96F6-107A-92E3FDDCE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793" y="2376714"/>
            <a:ext cx="6856413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3735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57C9DF-7372-2F48-8206-D8475ADD7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Interrupts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A864CC-0107-0170-5D6E-7CDDA64C1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de-DE" altLang="de-DE" sz="2000" dirty="0"/>
              <a:t>für Reaktion auf und Behandlung von asynchronen Ereignissen sind drei Dinge notwendig:</a:t>
            </a:r>
          </a:p>
          <a:p>
            <a:pPr eaLnBrk="1" hangingPunct="1">
              <a:buFontTx/>
              <a:buAutoNum type="arabicPeriod"/>
            </a:pPr>
            <a:r>
              <a:rPr lang="de-DE" altLang="de-DE" sz="2000" dirty="0"/>
              <a:t>asynchrones Ereignis festlegen,</a:t>
            </a:r>
            <a:br>
              <a:rPr lang="de-DE" altLang="de-DE" sz="2000" dirty="0"/>
            </a:br>
            <a:r>
              <a:rPr lang="de-DE" altLang="de-DE" sz="2000" dirty="0"/>
              <a:t>Beispiel: Schalter betätigt </a:t>
            </a:r>
            <a:r>
              <a:rPr lang="de-DE" altLang="de-DE" sz="2000" dirty="0">
                <a:sym typeface="Wingdings" panose="05000000000000000000" pitchFamily="2" charset="2"/>
              </a:rPr>
              <a:t> </a:t>
            </a:r>
            <a:r>
              <a:rPr lang="de-DE" altLang="de-DE" sz="2000" dirty="0"/>
              <a:t>Pegel auf HIGH</a:t>
            </a:r>
          </a:p>
          <a:p>
            <a:pPr eaLnBrk="1" hangingPunct="1">
              <a:buFontTx/>
              <a:buAutoNum type="arabicPeriod"/>
            </a:pPr>
            <a:r>
              <a:rPr lang="de-DE" altLang="de-DE" sz="2000" dirty="0" err="1"/>
              <a:t>Interrupthandler</a:t>
            </a:r>
            <a:r>
              <a:rPr lang="de-DE" altLang="de-DE" sz="2000" dirty="0"/>
              <a:t> installieren,</a:t>
            </a:r>
            <a:br>
              <a:rPr lang="de-DE" altLang="de-DE" sz="2000" dirty="0"/>
            </a:br>
            <a:r>
              <a:rPr lang="de-DE" altLang="de-DE" sz="2000" dirty="0"/>
              <a:t>Beispiel: bei Schalterdruck soll die Funktion </a:t>
            </a:r>
            <a:r>
              <a:rPr lang="de-DE" altLang="de-D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handler</a:t>
            </a:r>
            <a:r>
              <a:rPr lang="de-DE" alt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de-DE" altLang="de-DE" sz="2000" dirty="0"/>
              <a:t>aufgerufen werden</a:t>
            </a:r>
          </a:p>
          <a:p>
            <a:pPr eaLnBrk="1" hangingPunct="1">
              <a:buFontTx/>
              <a:buAutoNum type="arabicPeriod"/>
            </a:pPr>
            <a:r>
              <a:rPr lang="de-DE" altLang="de-DE" sz="2000" dirty="0" err="1"/>
              <a:t>Interrupthandler</a:t>
            </a:r>
            <a:r>
              <a:rPr lang="de-DE" altLang="de-DE" sz="2000" dirty="0"/>
              <a:t> programmieren</a:t>
            </a:r>
          </a:p>
          <a:p>
            <a:pPr eaLnBrk="1" hangingPunct="1"/>
            <a:r>
              <a:rPr lang="de-DE" altLang="de-DE" sz="2000" dirty="0"/>
              <a:t>wichtig: </a:t>
            </a:r>
            <a:r>
              <a:rPr lang="de-DE" altLang="de-DE" sz="2000" dirty="0" err="1"/>
              <a:t>Interrupthandler</a:t>
            </a:r>
            <a:r>
              <a:rPr lang="de-DE" altLang="de-DE" sz="2000" dirty="0"/>
              <a:t> sollen </a:t>
            </a:r>
            <a:r>
              <a:rPr lang="de-DE" altLang="de-DE" sz="2000" b="1" dirty="0">
                <a:highlight>
                  <a:srgbClr val="FF0000"/>
                </a:highlight>
              </a:rPr>
              <a:t>kurz</a:t>
            </a:r>
            <a:r>
              <a:rPr lang="de-DE" altLang="de-DE" sz="2000" dirty="0"/>
              <a:t> sein und nur die </a:t>
            </a:r>
            <a:r>
              <a:rPr lang="de-DE" altLang="de-DE" sz="2000" b="1" dirty="0">
                <a:highlight>
                  <a:srgbClr val="FF0000"/>
                </a:highlight>
              </a:rPr>
              <a:t>notwendigsten</a:t>
            </a:r>
            <a:r>
              <a:rPr lang="de-DE" altLang="de-DE" sz="2000" dirty="0"/>
              <a:t> Aktionen durchführen</a:t>
            </a:r>
          </a:p>
          <a:p>
            <a:pPr eaLnBrk="1" hangingPunct="1"/>
            <a:r>
              <a:rPr lang="de-DE" altLang="de-DE" sz="2000" dirty="0"/>
              <a:t>notwendig: </a:t>
            </a:r>
            <a:r>
              <a:rPr lang="de-DE" altLang="de-DE" sz="2000" b="1" dirty="0"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volatile</a:t>
            </a:r>
            <a:r>
              <a:rPr lang="de-DE" altLang="de-DE" sz="2000" dirty="0"/>
              <a:t> Variable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5274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57C9DF-7372-2F48-8206-D8475ADD7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Interrupts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A864CC-0107-0170-5D6E-7CDDA64C1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de-DE" altLang="de-DE" sz="2000" dirty="0"/>
              <a:t>Definition einer Zustandsvariablen als </a:t>
            </a:r>
            <a:r>
              <a:rPr lang="de-DE" alt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volatile</a:t>
            </a:r>
            <a:br>
              <a:rPr lang="de-DE" altLang="de-DE" sz="2000" dirty="0"/>
            </a:br>
            <a:r>
              <a:rPr lang="de-DE" altLang="de-DE" sz="1800" b="1" dirty="0" err="1"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volatile</a:t>
            </a:r>
            <a:r>
              <a:rPr lang="de-DE" altLang="de-D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altLang="de-D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ledstatus</a:t>
            </a:r>
            <a:r>
              <a:rPr lang="de-DE" altLang="de-D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LOW;</a:t>
            </a:r>
          </a:p>
          <a:p>
            <a:pPr eaLnBrk="1" hangingPunct="1">
              <a:defRPr/>
            </a:pPr>
            <a:r>
              <a:rPr lang="de-DE" altLang="de-DE" sz="2000" dirty="0">
                <a:sym typeface="Wingdings" panose="05000000000000000000" pitchFamily="2" charset="2"/>
              </a:rPr>
              <a:t> </a:t>
            </a:r>
            <a:r>
              <a:rPr lang="de-DE" altLang="de-DE" sz="2000" dirty="0"/>
              <a:t>Compiler optimiert diese Variable nicht</a:t>
            </a:r>
          </a:p>
          <a:p>
            <a:pPr>
              <a:defRPr/>
            </a:pPr>
            <a:r>
              <a:rPr lang="de-DE" altLang="de-DE" sz="2000" dirty="0" err="1"/>
              <a:t>Interrupthandler</a:t>
            </a:r>
            <a:r>
              <a:rPr lang="de-DE" altLang="de-DE" sz="2000" dirty="0"/>
              <a:t> schaltet LED</a:t>
            </a:r>
            <a:br>
              <a:rPr lang="de-DE" altLang="de-DE" sz="2000" dirty="0"/>
            </a:br>
            <a:r>
              <a:rPr lang="de-DE" altLang="de-DE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altLang="de-D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unserInterruptHa</a:t>
            </a:r>
            <a:r>
              <a:rPr lang="de-DE" altLang="de-DE" sz="1800" b="1" dirty="0" err="1"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ndler</a:t>
            </a:r>
            <a:r>
              <a:rPr lang="de-DE" altLang="de-DE" sz="1800" b="1" dirty="0"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de-DE" altLang="de-D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de-DE" altLang="de-D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ledstatus</a:t>
            </a:r>
            <a:r>
              <a:rPr lang="de-DE" altLang="de-D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!</a:t>
            </a:r>
            <a:r>
              <a:rPr lang="de-DE" altLang="de-DE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ledstatus</a:t>
            </a:r>
            <a:r>
              <a:rPr lang="de-DE" altLang="de-D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DE" altLang="de-D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de-DE" altLang="de-D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lang="de-DE" altLang="de-D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altLang="de-DE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ledstatus</a:t>
            </a:r>
            <a:r>
              <a:rPr lang="de-DE" altLang="de-D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DE" altLang="de-D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altLang="de-DE" sz="1800" dirty="0"/>
          </a:p>
          <a:p>
            <a:pPr eaLnBrk="1" hangingPunct="1">
              <a:defRPr/>
            </a:pPr>
            <a:r>
              <a:rPr lang="de-DE" altLang="de-DE" sz="2000" dirty="0" err="1"/>
              <a:t>Interrupthandler</a:t>
            </a:r>
            <a:r>
              <a:rPr lang="de-DE" altLang="de-DE" sz="2000" dirty="0"/>
              <a:t> installieren: bei Schalterbetätigung </a:t>
            </a:r>
            <a:r>
              <a:rPr lang="de-DE" altLang="de-DE" sz="2000" dirty="0">
                <a:sym typeface="Wingdings" panose="05000000000000000000" pitchFamily="2" charset="2"/>
              </a:rPr>
              <a:t>  </a:t>
            </a:r>
            <a:r>
              <a:rPr lang="de-DE" altLang="de-DE" sz="2000" dirty="0"/>
              <a:t>hier bei fallender Flanke (</a:t>
            </a:r>
            <a:r>
              <a:rPr lang="de-DE" alt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FALLING</a:t>
            </a:r>
            <a:r>
              <a:rPr lang="de-DE" altLang="de-DE" sz="2000" dirty="0"/>
              <a:t>)</a:t>
            </a:r>
            <a:br>
              <a:rPr lang="de-DE" altLang="de-DE" sz="2000" dirty="0"/>
            </a:br>
            <a:r>
              <a:rPr lang="de-DE" altLang="de-DE" sz="1800" b="1" dirty="0" err="1"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attachInterrupt</a:t>
            </a:r>
            <a:r>
              <a:rPr lang="de-DE" altLang="de-D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800" b="1" dirty="0" err="1"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digitalPinToInterrupt</a:t>
            </a:r>
            <a:r>
              <a:rPr lang="de-DE" altLang="de-D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pushButton</a:t>
            </a:r>
            <a:r>
              <a:rPr lang="de-DE" altLang="de-D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lang="de-DE" altLang="de-D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e-DE" altLang="de-DE" sz="1800" b="1" dirty="0" err="1"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unserInterruptHandler</a:t>
            </a:r>
            <a:r>
              <a:rPr lang="de-DE" altLang="de-D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RISING);</a:t>
            </a:r>
          </a:p>
          <a:p>
            <a:pPr eaLnBrk="1" hangingPunct="1">
              <a:defRPr/>
            </a:pPr>
            <a:r>
              <a:rPr lang="de-DE" altLang="de-DE" sz="2000" dirty="0" err="1"/>
              <a:t>Interruptmodi</a:t>
            </a:r>
            <a:r>
              <a:rPr lang="de-DE" altLang="de-DE" sz="2000" dirty="0"/>
              <a:t>: </a:t>
            </a:r>
            <a:r>
              <a:rPr lang="de-DE" alt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LOW, CHANGE, RISING, FALLING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1165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9504014-DEF1-9A1F-A03F-49EF4C3CF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Mikrokontroller	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C86513B0-A104-C162-47DC-8E2231E024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204" t="13125" r="11903"/>
          <a:stretch/>
        </p:blipFill>
        <p:spPr>
          <a:xfrm>
            <a:off x="3096514" y="1853248"/>
            <a:ext cx="2744137" cy="3141233"/>
          </a:xfrm>
        </p:spPr>
      </p:pic>
      <p:pic>
        <p:nvPicPr>
          <p:cNvPr id="1026" name="Picture 2" descr="Casio Collection F-91W-1YEG | Kinderuhr Digital Armbanduhr Tagesalarm |  Minott Center">
            <a:extLst>
              <a:ext uri="{FF2B5EF4-FFF2-40B4-BE49-F238E27FC236}">
                <a16:creationId xmlns:a16="http://schemas.microsoft.com/office/drawing/2014/main" id="{1CCA8079-4997-EB57-F223-065E3AC1C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68" y="1961777"/>
            <a:ext cx="156210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W Golf VI Limousine (2008–2012)">
            <a:extLst>
              <a:ext uri="{FF2B5EF4-FFF2-40B4-BE49-F238E27FC236}">
                <a16:creationId xmlns:a16="http://schemas.microsoft.com/office/drawing/2014/main" id="{62FD5821-7A5D-57AA-597D-E48F2E58D0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" t="19822" r="13842" b="14209"/>
          <a:stretch/>
        </p:blipFill>
        <p:spPr bwMode="auto">
          <a:xfrm>
            <a:off x="6017307" y="2217389"/>
            <a:ext cx="5425983" cy="241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MAG Fernbedienung für HD10 / HD25 / HD45/ HD55 / HD75 / HD200 HD SAT  Receiver | Satshopping">
            <a:extLst>
              <a:ext uri="{FF2B5EF4-FFF2-40B4-BE49-F238E27FC236}">
                <a16:creationId xmlns:a16="http://schemas.microsoft.com/office/drawing/2014/main" id="{80725FD2-FD44-B53E-79FE-560A75013C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06" r="33770"/>
          <a:stretch/>
        </p:blipFill>
        <p:spPr bwMode="auto">
          <a:xfrm>
            <a:off x="2242125" y="2352302"/>
            <a:ext cx="677732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85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41F023-C34A-3769-D8E5-20A6CF762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Arduino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627652-9E00-43D9-8734-E5ED6C787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Entstehung (2003)</a:t>
            </a:r>
          </a:p>
          <a:p>
            <a:endParaRPr lang="de-DE" dirty="0"/>
          </a:p>
          <a:p>
            <a:r>
              <a:rPr lang="de-DE" dirty="0"/>
              <a:t>Arduino </a:t>
            </a:r>
            <a:r>
              <a:rPr lang="de-DE" dirty="0" err="1"/>
              <a:t>Diecimila</a:t>
            </a:r>
            <a:r>
              <a:rPr lang="de-DE" dirty="0"/>
              <a:t> (2005)</a:t>
            </a:r>
          </a:p>
          <a:p>
            <a:endParaRPr lang="de-DE" dirty="0"/>
          </a:p>
          <a:p>
            <a:r>
              <a:rPr lang="de-DE" dirty="0"/>
              <a:t>Erweiterung und Open Source (2005-2008)</a:t>
            </a:r>
          </a:p>
          <a:p>
            <a:endParaRPr lang="de-DE" dirty="0"/>
          </a:p>
          <a:p>
            <a:r>
              <a:rPr lang="de-DE" dirty="0"/>
              <a:t>Arduino-IDE und Software (2005-2010)</a:t>
            </a:r>
          </a:p>
          <a:p>
            <a:endParaRPr lang="de-DE" dirty="0"/>
          </a:p>
          <a:p>
            <a:r>
              <a:rPr lang="de-DE" dirty="0"/>
              <a:t>Arduino Uno (2010eine Vielzahl von Projekten geeignet machte. </a:t>
            </a:r>
          </a:p>
          <a:p>
            <a:endParaRPr lang="de-DE" dirty="0"/>
          </a:p>
          <a:p>
            <a:r>
              <a:rPr lang="de-DE" dirty="0"/>
              <a:t>Diversifizierung und Zusammenarbeit (2010-heute)</a:t>
            </a:r>
          </a:p>
        </p:txBody>
      </p:sp>
    </p:spTree>
    <p:extLst>
      <p:ext uri="{BB962C8B-B14F-4D97-AF65-F5344CB8AC3E}">
        <p14:creationId xmlns:p14="http://schemas.microsoft.com/office/powerpoint/2010/main" val="798500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5002E3-EB50-3F13-E7E1-6DE880907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80A78B-C9A4-0CF2-B064-4A90C74DD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ESP8266 (2014)</a:t>
            </a:r>
          </a:p>
          <a:p>
            <a:endParaRPr lang="de-DE" dirty="0"/>
          </a:p>
          <a:p>
            <a:r>
              <a:rPr lang="de-DE" dirty="0" err="1"/>
              <a:t>NodeMCU</a:t>
            </a:r>
            <a:r>
              <a:rPr lang="de-DE" dirty="0"/>
              <a:t> und Community-Adoption (2014-2015)</a:t>
            </a:r>
          </a:p>
          <a:p>
            <a:endParaRPr lang="de-DE" dirty="0"/>
          </a:p>
          <a:p>
            <a:r>
              <a:rPr lang="de-DE" dirty="0"/>
              <a:t>ESP32 (2016)</a:t>
            </a:r>
          </a:p>
          <a:p>
            <a:endParaRPr lang="de-DE" dirty="0"/>
          </a:p>
          <a:p>
            <a:r>
              <a:rPr lang="de-DE" dirty="0"/>
              <a:t>ESP8266- und ESP32-Community-Wachstum (2016-heute)</a:t>
            </a:r>
          </a:p>
        </p:txBody>
      </p:sp>
    </p:spTree>
    <p:extLst>
      <p:ext uri="{BB962C8B-B14F-4D97-AF65-F5344CB8AC3E}">
        <p14:creationId xmlns:p14="http://schemas.microsoft.com/office/powerpoint/2010/main" val="4150264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1D9D8F-0808-0CCC-C3C2-CB91D48DC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D571FD-13F7-AD0B-AD43-85CC39D76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LEDs sind je nach Farbe für verschiedene Durchlassspannungen </a:t>
            </a:r>
            <a:r>
              <a:rPr lang="de-DE" dirty="0" err="1"/>
              <a:t>U</a:t>
            </a:r>
            <a:r>
              <a:rPr lang="de-DE" baseline="-25000" dirty="0" err="1"/>
              <a:t>f</a:t>
            </a:r>
            <a:r>
              <a:rPr lang="de-DE" dirty="0"/>
              <a:t> ausgelegt:</a:t>
            </a:r>
          </a:p>
          <a:p>
            <a:pPr lvl="1"/>
            <a:r>
              <a:rPr lang="de-DE" dirty="0">
                <a:solidFill>
                  <a:schemeClr val="bg1"/>
                </a:solidFill>
                <a:highlight>
                  <a:srgbClr val="C0C0C0"/>
                </a:highlight>
              </a:rPr>
              <a:t>Weiß</a:t>
            </a:r>
            <a:r>
              <a:rPr lang="de-DE" dirty="0"/>
              <a:t>		&gt; 3V</a:t>
            </a:r>
          </a:p>
          <a:p>
            <a:pPr lvl="1"/>
            <a:r>
              <a:rPr lang="de-DE" dirty="0">
                <a:solidFill>
                  <a:schemeClr val="bg1"/>
                </a:solidFill>
                <a:highlight>
                  <a:srgbClr val="0000FF"/>
                </a:highlight>
              </a:rPr>
              <a:t>Blau</a:t>
            </a:r>
            <a:r>
              <a:rPr lang="de-DE" dirty="0"/>
              <a:t>		2,9V</a:t>
            </a:r>
          </a:p>
          <a:p>
            <a:pPr lvl="1"/>
            <a:r>
              <a:rPr lang="de-DE" dirty="0">
                <a:solidFill>
                  <a:schemeClr val="bg1"/>
                </a:solidFill>
                <a:highlight>
                  <a:srgbClr val="FFFF00"/>
                </a:highlight>
              </a:rPr>
              <a:t>Gelb</a:t>
            </a:r>
            <a:r>
              <a:rPr lang="de-DE" dirty="0"/>
              <a:t>		2,2V</a:t>
            </a:r>
          </a:p>
          <a:p>
            <a:pPr lvl="1"/>
            <a:r>
              <a:rPr lang="de-DE" dirty="0">
                <a:solidFill>
                  <a:schemeClr val="bg1"/>
                </a:solidFill>
                <a:highlight>
                  <a:srgbClr val="00FF00"/>
                </a:highlight>
              </a:rPr>
              <a:t>Grün</a:t>
            </a:r>
            <a:r>
              <a:rPr lang="de-DE" dirty="0"/>
              <a:t>		2,1V</a:t>
            </a:r>
          </a:p>
          <a:p>
            <a:pPr lvl="1"/>
            <a:r>
              <a:rPr lang="de-DE" dirty="0">
                <a:solidFill>
                  <a:schemeClr val="bg1"/>
                </a:solidFill>
                <a:highlight>
                  <a:srgbClr val="FF0000"/>
                </a:highlight>
              </a:rPr>
              <a:t>Rot</a:t>
            </a:r>
            <a:r>
              <a:rPr lang="de-DE" dirty="0"/>
              <a:t>		1,6V</a:t>
            </a:r>
          </a:p>
          <a:p>
            <a:r>
              <a:rPr lang="de-DE" dirty="0"/>
              <a:t>Die Stromstärke bei LEDs liegt i.d.R. bei </a:t>
            </a:r>
            <a:r>
              <a:rPr lang="de-DE" dirty="0" err="1"/>
              <a:t>I</a:t>
            </a:r>
            <a:r>
              <a:rPr lang="de-DE" baseline="-25000" dirty="0" err="1"/>
              <a:t>f</a:t>
            </a:r>
            <a:r>
              <a:rPr lang="de-DE" dirty="0"/>
              <a:t> ≈ 20mA</a:t>
            </a:r>
          </a:p>
          <a:p>
            <a:r>
              <a:rPr lang="de-DE" dirty="0"/>
              <a:t>Vorwiederstand </a:t>
            </a:r>
            <a:r>
              <a:rPr lang="de-DE" dirty="0" err="1"/>
              <a:t>R</a:t>
            </a:r>
            <a:r>
              <a:rPr lang="de-DE" baseline="-25000" dirty="0" err="1"/>
              <a:t>v</a:t>
            </a:r>
            <a:r>
              <a:rPr lang="de-DE" dirty="0"/>
              <a:t> nötig, sonst brennt die LED durch</a:t>
            </a:r>
          </a:p>
          <a:p>
            <a:pPr lvl="1"/>
            <a:r>
              <a:rPr lang="de-DE" dirty="0"/>
              <a:t>Formel: </a:t>
            </a:r>
            <a:r>
              <a:rPr lang="de-DE" dirty="0" err="1"/>
              <a:t>R</a:t>
            </a:r>
            <a:r>
              <a:rPr lang="de-DE" baseline="-25000" dirty="0" err="1"/>
              <a:t>v</a:t>
            </a:r>
            <a:r>
              <a:rPr lang="de-DE" dirty="0"/>
              <a:t> = (</a:t>
            </a:r>
            <a:r>
              <a:rPr lang="de-DE" dirty="0" err="1"/>
              <a:t>U</a:t>
            </a:r>
            <a:r>
              <a:rPr lang="de-DE" baseline="-25000" dirty="0" err="1"/>
              <a:t>g</a:t>
            </a:r>
            <a:r>
              <a:rPr lang="de-DE" dirty="0"/>
              <a:t> – </a:t>
            </a:r>
            <a:r>
              <a:rPr lang="de-DE" dirty="0" err="1"/>
              <a:t>U</a:t>
            </a:r>
            <a:r>
              <a:rPr lang="de-DE" baseline="-25000" dirty="0" err="1"/>
              <a:t>f</a:t>
            </a:r>
            <a:r>
              <a:rPr lang="de-DE" dirty="0"/>
              <a:t>) / </a:t>
            </a:r>
            <a:r>
              <a:rPr lang="de-DE" dirty="0" err="1"/>
              <a:t>I</a:t>
            </a:r>
            <a:r>
              <a:rPr lang="de-DE" baseline="-25000" dirty="0" err="1"/>
              <a:t>f</a:t>
            </a:r>
            <a:endParaRPr lang="de-DE" baseline="-25000" dirty="0"/>
          </a:p>
          <a:p>
            <a:pPr lvl="1"/>
            <a:r>
              <a:rPr lang="de-DE" dirty="0"/>
              <a:t>Z.B. </a:t>
            </a:r>
            <a:r>
              <a:rPr lang="de-DE" dirty="0" err="1"/>
              <a:t>U</a:t>
            </a:r>
            <a:r>
              <a:rPr lang="de-DE" baseline="-25000" dirty="0" err="1"/>
              <a:t>g</a:t>
            </a:r>
            <a:r>
              <a:rPr lang="de-DE" dirty="0"/>
              <a:t> = 5V und rote LED: </a:t>
            </a:r>
            <a:r>
              <a:rPr lang="de-DE" dirty="0" err="1"/>
              <a:t>R</a:t>
            </a:r>
            <a:r>
              <a:rPr lang="de-DE" baseline="-25000" dirty="0" err="1"/>
              <a:t>v</a:t>
            </a:r>
            <a:r>
              <a:rPr lang="de-DE" dirty="0"/>
              <a:t> = (5V – 1,6V) / 0,02A = 170</a:t>
            </a:r>
            <a:r>
              <a:rPr lang="el-GR" dirty="0"/>
              <a:t>Ω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5874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CA1160-66B7-2652-1A8B-432E12A3F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Wiederstände</a:t>
            </a:r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6A47F3F4-8CDF-FDD1-5707-4A2E58B57E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73777"/>
              </p:ext>
            </p:extLst>
          </p:nvPr>
        </p:nvGraphicFramePr>
        <p:xfrm>
          <a:off x="2685256" y="1224118"/>
          <a:ext cx="6821487" cy="518116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36915">
                  <a:extLst>
                    <a:ext uri="{9D8B030D-6E8A-4147-A177-3AD203B41FA5}">
                      <a16:colId xmlns:a16="http://schemas.microsoft.com/office/drawing/2014/main" val="2046316239"/>
                    </a:ext>
                  </a:extLst>
                </a:gridCol>
                <a:gridCol w="188507">
                  <a:extLst>
                    <a:ext uri="{9D8B030D-6E8A-4147-A177-3AD203B41FA5}">
                      <a16:colId xmlns:a16="http://schemas.microsoft.com/office/drawing/2014/main" val="1181872988"/>
                    </a:ext>
                  </a:extLst>
                </a:gridCol>
                <a:gridCol w="1185322">
                  <a:extLst>
                    <a:ext uri="{9D8B030D-6E8A-4147-A177-3AD203B41FA5}">
                      <a16:colId xmlns:a16="http://schemas.microsoft.com/office/drawing/2014/main" val="3623090744"/>
                    </a:ext>
                  </a:extLst>
                </a:gridCol>
                <a:gridCol w="1190172">
                  <a:extLst>
                    <a:ext uri="{9D8B030D-6E8A-4147-A177-3AD203B41FA5}">
                      <a16:colId xmlns:a16="http://schemas.microsoft.com/office/drawing/2014/main" val="557344264"/>
                    </a:ext>
                  </a:extLst>
                </a:gridCol>
                <a:gridCol w="1901371">
                  <a:extLst>
                    <a:ext uri="{9D8B030D-6E8A-4147-A177-3AD203B41FA5}">
                      <a16:colId xmlns:a16="http://schemas.microsoft.com/office/drawing/2014/main" val="291061355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89348006"/>
                    </a:ext>
                  </a:extLst>
                </a:gridCol>
              </a:tblGrid>
              <a:tr h="269272">
                <a:tc rowSpan="2" gridSpan="2"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Farbe</a:t>
                      </a:r>
                    </a:p>
                  </a:txBody>
                  <a:tcPr marL="78895" marR="78895" marT="39448" marB="39448" anchor="ctr"/>
                </a:tc>
                <a:tc rowSpan="2"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de-DE" sz="1400" b="1" kern="1200" dirty="0">
                          <a:solidFill>
                            <a:schemeClr val="bg1"/>
                          </a:solidFill>
                          <a:effectLst/>
                        </a:rPr>
                        <a:t>Widerstandswert in </a:t>
                      </a:r>
                      <a:r>
                        <a:rPr lang="el-GR" sz="1400" b="1" kern="1200" dirty="0">
                          <a:solidFill>
                            <a:schemeClr val="bg1"/>
                          </a:solidFill>
                          <a:effectLst/>
                        </a:rPr>
                        <a:t>Ω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1" kern="1200" dirty="0">
                          <a:solidFill>
                            <a:schemeClr val="bg1"/>
                          </a:solidFill>
                          <a:effectLst/>
                        </a:rPr>
                        <a:t>Toleranz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extLst>
                  <a:ext uri="{0D108BD9-81ED-4DB2-BD59-A6C34878D82A}">
                    <a16:rowId xmlns:a16="http://schemas.microsoft.com/office/drawing/2014/main" val="1143966995"/>
                  </a:ext>
                </a:extLst>
              </a:tr>
              <a:tr h="465853">
                <a:tc gridSpan="2"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1" kern="1200" dirty="0">
                          <a:solidFill>
                            <a:schemeClr val="bg1"/>
                          </a:solidFill>
                          <a:effectLst/>
                        </a:rPr>
                        <a:t>1. Ring</a:t>
                      </a:r>
                      <a:br>
                        <a:rPr lang="de-DE" sz="1400" dirty="0">
                          <a:solidFill>
                            <a:schemeClr val="bg1"/>
                          </a:solidFill>
                        </a:rPr>
                      </a:br>
                      <a:r>
                        <a:rPr lang="de-DE" sz="1400" b="1" kern="1200" dirty="0">
                          <a:solidFill>
                            <a:schemeClr val="bg1"/>
                          </a:solidFill>
                          <a:effectLst/>
                        </a:rPr>
                        <a:t>(Zehner)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1" kern="1200" dirty="0">
                          <a:solidFill>
                            <a:schemeClr val="bg1"/>
                          </a:solidFill>
                          <a:effectLst/>
                        </a:rPr>
                        <a:t>2. Ring</a:t>
                      </a:r>
                      <a:br>
                        <a:rPr lang="de-DE" sz="1400" dirty="0">
                          <a:solidFill>
                            <a:schemeClr val="bg1"/>
                          </a:solidFill>
                        </a:rPr>
                      </a:br>
                      <a:r>
                        <a:rPr lang="de-DE" sz="1400" b="1" kern="1200" dirty="0">
                          <a:solidFill>
                            <a:schemeClr val="bg1"/>
                          </a:solidFill>
                          <a:effectLst/>
                        </a:rPr>
                        <a:t>(Einer)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1" kern="1200" dirty="0">
                          <a:solidFill>
                            <a:schemeClr val="bg1"/>
                          </a:solidFill>
                          <a:effectLst/>
                        </a:rPr>
                        <a:t>3. Ring</a:t>
                      </a:r>
                      <a:br>
                        <a:rPr lang="de-DE" sz="1400" dirty="0">
                          <a:solidFill>
                            <a:schemeClr val="bg1"/>
                          </a:solidFill>
                        </a:rPr>
                      </a:br>
                      <a:r>
                        <a:rPr lang="de-DE" sz="1400" b="1" kern="1200" dirty="0">
                          <a:solidFill>
                            <a:schemeClr val="bg1"/>
                          </a:solidFill>
                          <a:effectLst/>
                        </a:rPr>
                        <a:t>(Multiplikator)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1" kern="1200" dirty="0">
                          <a:solidFill>
                            <a:schemeClr val="bg1"/>
                          </a:solidFill>
                          <a:effectLst/>
                        </a:rPr>
                        <a:t>4. Ring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extLst>
                  <a:ext uri="{0D108BD9-81ED-4DB2-BD59-A6C34878D82A}">
                    <a16:rowId xmlns:a16="http://schemas.microsoft.com/office/drawing/2014/main" val="90288726"/>
                  </a:ext>
                </a:extLst>
              </a:tr>
              <a:tr h="269272"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„keine“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endParaRPr lang="de-DE" sz="140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endParaRPr lang="de-DE" sz="140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endParaRPr lang="de-DE" sz="140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±20 %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extLst>
                  <a:ext uri="{0D108BD9-81ED-4DB2-BD59-A6C34878D82A}">
                    <a16:rowId xmlns:a16="http://schemas.microsoft.com/office/drawing/2014/main" val="380314020"/>
                  </a:ext>
                </a:extLst>
              </a:tr>
              <a:tr h="269272"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Silber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endParaRPr lang="de-DE" sz="140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r>
                        <a:rPr lang="de-DE" sz="1400" b="0" kern="1200" baseline="30000" dirty="0">
                          <a:solidFill>
                            <a:schemeClr val="bg1"/>
                          </a:solidFill>
                          <a:effectLst/>
                        </a:rPr>
                        <a:t>−2</a:t>
                      </a:r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 = 0,01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±10 %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extLst>
                  <a:ext uri="{0D108BD9-81ED-4DB2-BD59-A6C34878D82A}">
                    <a16:rowId xmlns:a16="http://schemas.microsoft.com/office/drawing/2014/main" val="506363525"/>
                  </a:ext>
                </a:extLst>
              </a:tr>
              <a:tr h="269272"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Gold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140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endParaRPr lang="de-DE" sz="140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r>
                        <a:rPr lang="de-DE" sz="1400" b="0" kern="1200" baseline="30000" dirty="0">
                          <a:solidFill>
                            <a:schemeClr val="bg1"/>
                          </a:solidFill>
                          <a:effectLst/>
                        </a:rPr>
                        <a:t>−1</a:t>
                      </a:r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 = 0,1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±5 %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extLst>
                  <a:ext uri="{0D108BD9-81ED-4DB2-BD59-A6C34878D82A}">
                    <a16:rowId xmlns:a16="http://schemas.microsoft.com/office/drawing/2014/main" val="3401597211"/>
                  </a:ext>
                </a:extLst>
              </a:tr>
              <a:tr h="269272"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Schwarz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r>
                        <a:rPr lang="de-DE" sz="1400" b="0" kern="1200" baseline="300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 = 1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endParaRPr lang="de-DE" sz="140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extLst>
                  <a:ext uri="{0D108BD9-81ED-4DB2-BD59-A6C34878D82A}">
                    <a16:rowId xmlns:a16="http://schemas.microsoft.com/office/drawing/2014/main" val="548957579"/>
                  </a:ext>
                </a:extLst>
              </a:tr>
              <a:tr h="269272"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Braun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r>
                        <a:rPr lang="de-DE" sz="1400" b="0" kern="1200" baseline="300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 = 10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±1 %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extLst>
                  <a:ext uri="{0D108BD9-81ED-4DB2-BD59-A6C34878D82A}">
                    <a16:rowId xmlns:a16="http://schemas.microsoft.com/office/drawing/2014/main" val="2673184831"/>
                  </a:ext>
                </a:extLst>
              </a:tr>
              <a:tr h="269272"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Rot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r>
                        <a:rPr lang="de-DE" sz="1400" b="0" kern="1200" baseline="300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 = 100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±2 %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extLst>
                  <a:ext uri="{0D108BD9-81ED-4DB2-BD59-A6C34878D82A}">
                    <a16:rowId xmlns:a16="http://schemas.microsoft.com/office/drawing/2014/main" val="1359171167"/>
                  </a:ext>
                </a:extLst>
              </a:tr>
              <a:tr h="269272"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Orange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r>
                        <a:rPr lang="de-DE" sz="1400" b="0" kern="1200" baseline="3000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 = 1.000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endParaRPr lang="de-DE" sz="140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extLst>
                  <a:ext uri="{0D108BD9-81ED-4DB2-BD59-A6C34878D82A}">
                    <a16:rowId xmlns:a16="http://schemas.microsoft.com/office/drawing/2014/main" val="3176600254"/>
                  </a:ext>
                </a:extLst>
              </a:tr>
              <a:tr h="450223"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Gelb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r>
                        <a:rPr lang="de-DE" sz="1400" baseline="30000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r>
                        <a:rPr lang="de-DE" sz="1400" dirty="0">
                          <a:solidFill>
                            <a:schemeClr val="bg1"/>
                          </a:solidFill>
                          <a:effectLst/>
                        </a:rPr>
                        <a:t> = 10.000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endParaRPr lang="de-DE" sz="140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extLst>
                  <a:ext uri="{0D108BD9-81ED-4DB2-BD59-A6C34878D82A}">
                    <a16:rowId xmlns:a16="http://schemas.microsoft.com/office/drawing/2014/main" val="1625032136"/>
                  </a:ext>
                </a:extLst>
              </a:tr>
              <a:tr h="314759"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Grün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>
                    <a:solidFill>
                      <a:srgbClr val="31D23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r>
                        <a:rPr lang="de-DE" sz="1400" b="0" kern="1200" baseline="30000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 = 100.000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±0,5 %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extLst>
                  <a:ext uri="{0D108BD9-81ED-4DB2-BD59-A6C34878D82A}">
                    <a16:rowId xmlns:a16="http://schemas.microsoft.com/office/drawing/2014/main" val="4230413913"/>
                  </a:ext>
                </a:extLst>
              </a:tr>
              <a:tr h="314759"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Blau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r>
                        <a:rPr lang="de-DE" sz="1400" b="0" kern="1200" baseline="30000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 = 1.000.000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±0,25 %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extLst>
                  <a:ext uri="{0D108BD9-81ED-4DB2-BD59-A6C34878D82A}">
                    <a16:rowId xmlns:a16="http://schemas.microsoft.com/office/drawing/2014/main" val="1299763682"/>
                  </a:ext>
                </a:extLst>
              </a:tr>
              <a:tr h="403768"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Violett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>
                    <a:solidFill>
                      <a:srgbClr val="9400D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r>
                        <a:rPr lang="de-DE" sz="1400" b="0" kern="1200" baseline="30000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 = 10.000.000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±0,1 %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extLst>
                  <a:ext uri="{0D108BD9-81ED-4DB2-BD59-A6C34878D82A}">
                    <a16:rowId xmlns:a16="http://schemas.microsoft.com/office/drawing/2014/main" val="2018949407"/>
                  </a:ext>
                </a:extLst>
              </a:tr>
              <a:tr h="403768"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Grau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>
                    <a:solidFill>
                      <a:srgbClr val="84848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r>
                        <a:rPr lang="de-DE" sz="1400" b="0" kern="1200" baseline="30000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 = 100.000.000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±0,05 %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extLst>
                  <a:ext uri="{0D108BD9-81ED-4DB2-BD59-A6C34878D82A}">
                    <a16:rowId xmlns:a16="http://schemas.microsoft.com/office/drawing/2014/main" val="1172904420"/>
                  </a:ext>
                </a:extLst>
              </a:tr>
              <a:tr h="450223"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Weiß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r>
                        <a:rPr lang="de-DE" sz="1400" b="0" kern="1200" baseline="30000" dirty="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 = 1.000.000.000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extLst>
                  <a:ext uri="{0D108BD9-81ED-4DB2-BD59-A6C34878D82A}">
                    <a16:rowId xmlns:a16="http://schemas.microsoft.com/office/drawing/2014/main" val="1485089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3232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CA1160-66B7-2652-1A8B-432E12A3F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Wiederstände</a:t>
            </a:r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6A47F3F4-8CDF-FDD1-5707-4A2E58B57E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7918291"/>
              </p:ext>
            </p:extLst>
          </p:nvPr>
        </p:nvGraphicFramePr>
        <p:xfrm>
          <a:off x="1525055" y="1296690"/>
          <a:ext cx="9141889" cy="541647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80699">
                  <a:extLst>
                    <a:ext uri="{9D8B030D-6E8A-4147-A177-3AD203B41FA5}">
                      <a16:colId xmlns:a16="http://schemas.microsoft.com/office/drawing/2014/main" val="2046316239"/>
                    </a:ext>
                  </a:extLst>
                </a:gridCol>
                <a:gridCol w="226274">
                  <a:extLst>
                    <a:ext uri="{9D8B030D-6E8A-4147-A177-3AD203B41FA5}">
                      <a16:colId xmlns:a16="http://schemas.microsoft.com/office/drawing/2014/main" val="1181872988"/>
                    </a:ext>
                  </a:extLst>
                </a:gridCol>
                <a:gridCol w="1191253">
                  <a:extLst>
                    <a:ext uri="{9D8B030D-6E8A-4147-A177-3AD203B41FA5}">
                      <a16:colId xmlns:a16="http://schemas.microsoft.com/office/drawing/2014/main" val="3623090744"/>
                    </a:ext>
                  </a:extLst>
                </a:gridCol>
                <a:gridCol w="930903">
                  <a:extLst>
                    <a:ext uri="{9D8B030D-6E8A-4147-A177-3AD203B41FA5}">
                      <a16:colId xmlns:a16="http://schemas.microsoft.com/office/drawing/2014/main" val="557344264"/>
                    </a:ext>
                  </a:extLst>
                </a:gridCol>
                <a:gridCol w="1373815">
                  <a:extLst>
                    <a:ext uri="{9D8B030D-6E8A-4147-A177-3AD203B41FA5}">
                      <a16:colId xmlns:a16="http://schemas.microsoft.com/office/drawing/2014/main" val="242974784"/>
                    </a:ext>
                  </a:extLst>
                </a:gridCol>
                <a:gridCol w="1462715">
                  <a:extLst>
                    <a:ext uri="{9D8B030D-6E8A-4147-A177-3AD203B41FA5}">
                      <a16:colId xmlns:a16="http://schemas.microsoft.com/office/drawing/2014/main" val="2910613553"/>
                    </a:ext>
                  </a:extLst>
                </a:gridCol>
                <a:gridCol w="916615">
                  <a:extLst>
                    <a:ext uri="{9D8B030D-6E8A-4147-A177-3AD203B41FA5}">
                      <a16:colId xmlns:a16="http://schemas.microsoft.com/office/drawing/2014/main" val="2389348006"/>
                    </a:ext>
                  </a:extLst>
                </a:gridCol>
                <a:gridCol w="2059615">
                  <a:extLst>
                    <a:ext uri="{9D8B030D-6E8A-4147-A177-3AD203B41FA5}">
                      <a16:colId xmlns:a16="http://schemas.microsoft.com/office/drawing/2014/main" val="253037707"/>
                    </a:ext>
                  </a:extLst>
                </a:gridCol>
              </a:tblGrid>
              <a:tr h="613706">
                <a:tc rowSpan="2" gridSpan="2"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Farbe</a:t>
                      </a:r>
                    </a:p>
                  </a:txBody>
                  <a:tcPr marL="78895" marR="78895" marT="39448" marB="39448" anchor="ctr"/>
                </a:tc>
                <a:tc rowSpan="2"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de-DE" sz="1400" b="1" kern="1200" dirty="0">
                          <a:solidFill>
                            <a:schemeClr val="bg1"/>
                          </a:solidFill>
                          <a:effectLst/>
                        </a:rPr>
                        <a:t>Widerstandswert in </a:t>
                      </a:r>
                      <a:r>
                        <a:rPr lang="el-GR" sz="1400" b="1" kern="1200" dirty="0">
                          <a:solidFill>
                            <a:schemeClr val="bg1"/>
                          </a:solidFill>
                          <a:effectLst/>
                        </a:rPr>
                        <a:t>Ω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1" kern="1200" dirty="0">
                          <a:solidFill>
                            <a:schemeClr val="bg1"/>
                          </a:solidFill>
                          <a:effectLst/>
                        </a:rPr>
                        <a:t>Toleranz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Temperaturkoeffizient</a:t>
                      </a:r>
                    </a:p>
                  </a:txBody>
                  <a:tcPr marL="78895" marR="78895" marT="39448" marB="39448" anchor="ctr"/>
                </a:tc>
                <a:extLst>
                  <a:ext uri="{0D108BD9-81ED-4DB2-BD59-A6C34878D82A}">
                    <a16:rowId xmlns:a16="http://schemas.microsoft.com/office/drawing/2014/main" val="1143966995"/>
                  </a:ext>
                </a:extLst>
              </a:tr>
              <a:tr h="613706">
                <a:tc gridSpan="2"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1" kern="1200" dirty="0">
                          <a:solidFill>
                            <a:schemeClr val="bg1"/>
                          </a:solidFill>
                          <a:effectLst/>
                        </a:rPr>
                        <a:t>1. Ring</a:t>
                      </a:r>
                      <a:br>
                        <a:rPr lang="de-DE" sz="1400" dirty="0">
                          <a:solidFill>
                            <a:schemeClr val="bg1"/>
                          </a:solidFill>
                        </a:rPr>
                      </a:br>
                      <a:r>
                        <a:rPr lang="de-DE" sz="1400" b="1" kern="1200" dirty="0">
                          <a:solidFill>
                            <a:schemeClr val="bg1"/>
                          </a:solidFill>
                          <a:effectLst/>
                        </a:rPr>
                        <a:t>(Hunderter)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1" kern="1200" dirty="0">
                          <a:solidFill>
                            <a:schemeClr val="bg1"/>
                          </a:solidFill>
                          <a:effectLst/>
                        </a:rPr>
                        <a:t>2. Ring</a:t>
                      </a:r>
                      <a:br>
                        <a:rPr lang="de-DE" sz="1400" dirty="0">
                          <a:solidFill>
                            <a:schemeClr val="bg1"/>
                          </a:solidFill>
                        </a:rPr>
                      </a:br>
                      <a:r>
                        <a:rPr lang="de-DE" sz="1400" b="1" kern="1200" dirty="0">
                          <a:solidFill>
                            <a:schemeClr val="bg1"/>
                          </a:solidFill>
                          <a:effectLst/>
                        </a:rPr>
                        <a:t>(Zehner)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Ring (Einer)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1" kern="1200" dirty="0">
                          <a:solidFill>
                            <a:schemeClr val="bg1"/>
                          </a:solidFill>
                          <a:effectLst/>
                        </a:rPr>
                        <a:t>4. Ring</a:t>
                      </a:r>
                      <a:br>
                        <a:rPr lang="de-DE" sz="1400" dirty="0">
                          <a:solidFill>
                            <a:schemeClr val="bg1"/>
                          </a:solidFill>
                        </a:rPr>
                      </a:br>
                      <a:r>
                        <a:rPr lang="de-DE" sz="1400" b="1" kern="1200" dirty="0">
                          <a:solidFill>
                            <a:schemeClr val="bg1"/>
                          </a:solidFill>
                          <a:effectLst/>
                        </a:rPr>
                        <a:t>(Multiplikator)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1" kern="1200" dirty="0">
                          <a:solidFill>
                            <a:schemeClr val="bg1"/>
                          </a:solidFill>
                          <a:effectLst/>
                        </a:rPr>
                        <a:t>5. Ring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 Ring</a:t>
                      </a:r>
                    </a:p>
                  </a:txBody>
                  <a:tcPr marL="78895" marR="78895" marT="39448" marB="39448" anchor="ctr"/>
                </a:tc>
                <a:extLst>
                  <a:ext uri="{0D108BD9-81ED-4DB2-BD59-A6C34878D82A}">
                    <a16:rowId xmlns:a16="http://schemas.microsoft.com/office/drawing/2014/main" val="90288726"/>
                  </a:ext>
                </a:extLst>
              </a:tr>
              <a:tr h="249465"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Silber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endParaRPr lang="de-DE" sz="140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r>
                        <a:rPr lang="de-DE" sz="1400" b="0" kern="1200" baseline="30000" dirty="0">
                          <a:solidFill>
                            <a:schemeClr val="bg1"/>
                          </a:solidFill>
                          <a:effectLst/>
                        </a:rPr>
                        <a:t>−2</a:t>
                      </a:r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 = 0,01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extLst>
                  <a:ext uri="{0D108BD9-81ED-4DB2-BD59-A6C34878D82A}">
                    <a16:rowId xmlns:a16="http://schemas.microsoft.com/office/drawing/2014/main" val="506363525"/>
                  </a:ext>
                </a:extLst>
              </a:tr>
              <a:tr h="249465"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Gold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140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endParaRPr lang="de-DE" sz="140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r>
                        <a:rPr lang="de-DE" sz="1400" b="0" kern="1200" baseline="30000" dirty="0">
                          <a:solidFill>
                            <a:schemeClr val="bg1"/>
                          </a:solidFill>
                          <a:effectLst/>
                        </a:rPr>
                        <a:t>−1</a:t>
                      </a:r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 = 0,1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extLst>
                  <a:ext uri="{0D108BD9-81ED-4DB2-BD59-A6C34878D82A}">
                    <a16:rowId xmlns:a16="http://schemas.microsoft.com/office/drawing/2014/main" val="3401597211"/>
                  </a:ext>
                </a:extLst>
              </a:tr>
              <a:tr h="370878"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Schwarz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r>
                        <a:rPr lang="de-DE" sz="1400" b="0" kern="1200" baseline="300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 = 1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endParaRPr lang="de-DE" sz="140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200·10</a:t>
                      </a:r>
                      <a:r>
                        <a:rPr lang="de-DE" sz="1400" b="0" kern="1200" baseline="30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−6</a:t>
                      </a:r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K</a:t>
                      </a:r>
                      <a:r>
                        <a:rPr lang="de-DE" sz="1400" b="0" kern="1200" baseline="30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−1</a:t>
                      </a:r>
                    </a:p>
                  </a:txBody>
                  <a:tcPr marL="78895" marR="78895" marT="39448" marB="39448" anchor="ctr"/>
                </a:tc>
                <a:extLst>
                  <a:ext uri="{0D108BD9-81ED-4DB2-BD59-A6C34878D82A}">
                    <a16:rowId xmlns:a16="http://schemas.microsoft.com/office/drawing/2014/main" val="548957579"/>
                  </a:ext>
                </a:extLst>
              </a:tr>
              <a:tr h="370878"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Braun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r>
                        <a:rPr lang="de-DE" sz="1400" b="0" kern="1200" baseline="300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 = 10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±1 %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100·10</a:t>
                      </a:r>
                      <a:r>
                        <a:rPr lang="de-DE" sz="1400" b="0" kern="1200" baseline="30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−6</a:t>
                      </a:r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K</a:t>
                      </a:r>
                      <a:r>
                        <a:rPr lang="de-DE" sz="1400" b="0" kern="1200" baseline="30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−1</a:t>
                      </a:r>
                    </a:p>
                  </a:txBody>
                  <a:tcPr marL="78895" marR="78895" marT="39448" marB="39448" anchor="ctr"/>
                </a:tc>
                <a:extLst>
                  <a:ext uri="{0D108BD9-81ED-4DB2-BD59-A6C34878D82A}">
                    <a16:rowId xmlns:a16="http://schemas.microsoft.com/office/drawing/2014/main" val="2673184831"/>
                  </a:ext>
                </a:extLst>
              </a:tr>
              <a:tr h="370878"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Rot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r>
                        <a:rPr lang="de-DE" sz="1400" b="0" kern="1200" baseline="300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 = 100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±2 %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50·10</a:t>
                      </a:r>
                      <a:r>
                        <a:rPr lang="de-DE" sz="1400" b="0" kern="1200" baseline="30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−6</a:t>
                      </a:r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K</a:t>
                      </a:r>
                      <a:r>
                        <a:rPr lang="de-DE" sz="1400" b="0" kern="1200" baseline="30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−1</a:t>
                      </a:r>
                    </a:p>
                  </a:txBody>
                  <a:tcPr marL="78895" marR="78895" marT="39448" marB="39448" anchor="ctr"/>
                </a:tc>
                <a:extLst>
                  <a:ext uri="{0D108BD9-81ED-4DB2-BD59-A6C34878D82A}">
                    <a16:rowId xmlns:a16="http://schemas.microsoft.com/office/drawing/2014/main" val="1359171167"/>
                  </a:ext>
                </a:extLst>
              </a:tr>
              <a:tr h="370878"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Orange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r>
                        <a:rPr lang="de-DE" sz="1400" b="0" kern="1200" baseline="3000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 = 1.000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endParaRPr lang="de-DE" sz="140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15·10</a:t>
                      </a:r>
                      <a:r>
                        <a:rPr lang="de-DE" sz="1400" b="0" kern="1200" baseline="30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−6</a:t>
                      </a:r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K</a:t>
                      </a:r>
                      <a:r>
                        <a:rPr lang="de-DE" sz="1400" b="0" kern="1200" baseline="30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−1</a:t>
                      </a:r>
                    </a:p>
                  </a:txBody>
                  <a:tcPr marL="78895" marR="78895" marT="39448" marB="39448" anchor="ctr"/>
                </a:tc>
                <a:extLst>
                  <a:ext uri="{0D108BD9-81ED-4DB2-BD59-A6C34878D82A}">
                    <a16:rowId xmlns:a16="http://schemas.microsoft.com/office/drawing/2014/main" val="3176600254"/>
                  </a:ext>
                </a:extLst>
              </a:tr>
              <a:tr h="384303"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Gelb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r>
                        <a:rPr lang="de-DE" sz="1400" baseline="30000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r>
                        <a:rPr lang="de-DE" sz="1400" dirty="0">
                          <a:solidFill>
                            <a:schemeClr val="bg1"/>
                          </a:solidFill>
                          <a:effectLst/>
                        </a:rPr>
                        <a:t> = 10.000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endParaRPr lang="de-DE" sz="140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25·10</a:t>
                      </a:r>
                      <a:r>
                        <a:rPr lang="de-DE" sz="1400" b="0" kern="1200" baseline="30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−6</a:t>
                      </a:r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K</a:t>
                      </a:r>
                      <a:r>
                        <a:rPr lang="de-DE" sz="1400" b="0" kern="1200" baseline="30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−1</a:t>
                      </a:r>
                    </a:p>
                  </a:txBody>
                  <a:tcPr marL="78895" marR="78895" marT="39448" marB="39448" anchor="ctr"/>
                </a:tc>
                <a:extLst>
                  <a:ext uri="{0D108BD9-81ED-4DB2-BD59-A6C34878D82A}">
                    <a16:rowId xmlns:a16="http://schemas.microsoft.com/office/drawing/2014/main" val="1625032136"/>
                  </a:ext>
                </a:extLst>
              </a:tr>
              <a:tr h="268673"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Grün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>
                    <a:solidFill>
                      <a:srgbClr val="31D23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r>
                        <a:rPr lang="de-DE" sz="1400" b="0" kern="1200" baseline="30000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 = 100.000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±0,5 %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endParaRPr lang="de-DE" sz="14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895" marR="78895" marT="39448" marB="39448" anchor="ctr"/>
                </a:tc>
                <a:extLst>
                  <a:ext uri="{0D108BD9-81ED-4DB2-BD59-A6C34878D82A}">
                    <a16:rowId xmlns:a16="http://schemas.microsoft.com/office/drawing/2014/main" val="4230413913"/>
                  </a:ext>
                </a:extLst>
              </a:tr>
              <a:tr h="370878"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Blau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r>
                        <a:rPr lang="de-DE" sz="1400" b="0" kern="1200" baseline="30000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 = 1.000.000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±0,25 %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10·10</a:t>
                      </a:r>
                      <a:r>
                        <a:rPr lang="de-DE" sz="1400" b="0" kern="1200" baseline="30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−6</a:t>
                      </a:r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K</a:t>
                      </a:r>
                      <a:r>
                        <a:rPr lang="de-DE" sz="1400" b="0" kern="1200" baseline="30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−1</a:t>
                      </a:r>
                    </a:p>
                  </a:txBody>
                  <a:tcPr marL="78895" marR="78895" marT="39448" marB="39448" anchor="ctr"/>
                </a:tc>
                <a:extLst>
                  <a:ext uri="{0D108BD9-81ED-4DB2-BD59-A6C34878D82A}">
                    <a16:rowId xmlns:a16="http://schemas.microsoft.com/office/drawing/2014/main" val="1299763682"/>
                  </a:ext>
                </a:extLst>
              </a:tr>
              <a:tr h="344650"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Violett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>
                    <a:solidFill>
                      <a:srgbClr val="9400D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±0,1 %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5·10</a:t>
                      </a:r>
                      <a:r>
                        <a:rPr lang="de-DE" sz="1400" b="0" kern="1200" baseline="30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−6</a:t>
                      </a:r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K</a:t>
                      </a:r>
                      <a:r>
                        <a:rPr lang="de-DE" sz="1400" b="0" kern="1200" baseline="30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−1</a:t>
                      </a:r>
                    </a:p>
                  </a:txBody>
                  <a:tcPr marL="78895" marR="78895" marT="39448" marB="39448" anchor="ctr"/>
                </a:tc>
                <a:extLst>
                  <a:ext uri="{0D108BD9-81ED-4DB2-BD59-A6C34878D82A}">
                    <a16:rowId xmlns:a16="http://schemas.microsoft.com/office/drawing/2014/main" val="2018949407"/>
                  </a:ext>
                </a:extLst>
              </a:tr>
              <a:tr h="344650"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Grau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>
                    <a:solidFill>
                      <a:srgbClr val="84848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0" kern="1200" dirty="0">
                          <a:solidFill>
                            <a:schemeClr val="bg1"/>
                          </a:solidFill>
                          <a:effectLst/>
                        </a:rPr>
                        <a:t>±0,05 %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extLst>
                  <a:ext uri="{0D108BD9-81ED-4DB2-BD59-A6C34878D82A}">
                    <a16:rowId xmlns:a16="http://schemas.microsoft.com/office/drawing/2014/main" val="1172904420"/>
                  </a:ext>
                </a:extLst>
              </a:tr>
              <a:tr h="384303"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Weiß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tc>
                  <a:txBody>
                    <a:bodyPr/>
                    <a:lstStyle/>
                    <a:p>
                      <a:pPr algn="l"/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78895" marR="78895" marT="39448" marB="39448" anchor="ctr"/>
                </a:tc>
                <a:extLst>
                  <a:ext uri="{0D108BD9-81ED-4DB2-BD59-A6C34878D82A}">
                    <a16:rowId xmlns:a16="http://schemas.microsoft.com/office/drawing/2014/main" val="1485089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787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F87E36-3C5E-84A2-09FA-5F3D8BA50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PWM - Pulsweitenmodulation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97EEAE-07BA-8DB8-EE6A-1EFEDF88C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de-DE" altLang="de-DE" sz="2400" dirty="0"/>
              <a:t>der Arduino bietet keine echt-analoge Ausgabe</a:t>
            </a:r>
          </a:p>
          <a:p>
            <a:pPr eaLnBrk="1" hangingPunct="1"/>
            <a:r>
              <a:rPr lang="de-DE" altLang="de-DE" sz="2400" dirty="0"/>
              <a:t>meist reicht eine </a:t>
            </a:r>
            <a:r>
              <a:rPr lang="de-DE" altLang="de-DE" sz="2400" b="1" dirty="0"/>
              <a:t>quasi-analoge</a:t>
            </a:r>
            <a:r>
              <a:rPr lang="de-DE" altLang="de-DE" sz="2400" dirty="0"/>
              <a:t> Ausgabe per PWM, die die Trägheit vieler Systeme ausnutzt</a:t>
            </a:r>
          </a:p>
          <a:p>
            <a:pPr marL="0" indent="0" eaLnBrk="1" hangingPunct="1">
              <a:buNone/>
            </a:pPr>
            <a:br>
              <a:rPr lang="de-DE" altLang="de-DE" sz="2400" dirty="0"/>
            </a:br>
            <a:br>
              <a:rPr lang="de-DE" altLang="de-DE" sz="2400" dirty="0"/>
            </a:br>
            <a:br>
              <a:rPr lang="de-DE" altLang="de-DE" sz="2400" dirty="0"/>
            </a:br>
            <a:br>
              <a:rPr lang="de-DE" altLang="de-DE" sz="2400" dirty="0"/>
            </a:br>
            <a:endParaRPr lang="de-DE" altLang="de-DE" sz="2400" dirty="0"/>
          </a:p>
          <a:p>
            <a:pPr eaLnBrk="1" hangingPunct="1"/>
            <a:endParaRPr lang="de-DE" altLang="de-DE" sz="2400" dirty="0"/>
          </a:p>
          <a:p>
            <a:pPr eaLnBrk="1" hangingPunct="1"/>
            <a:r>
              <a:rPr lang="de-DE" altLang="de-DE" sz="2400" dirty="0"/>
              <a:t>Standard-PWM-Frequenzen:</a:t>
            </a:r>
          </a:p>
          <a:p>
            <a:pPr lvl="1" eaLnBrk="1" hangingPunct="1"/>
            <a:r>
              <a:rPr lang="de-DE" altLang="de-DE" sz="2000" dirty="0"/>
              <a:t>Pins D5 und D6: ~1 kHz</a:t>
            </a:r>
          </a:p>
          <a:p>
            <a:pPr lvl="1" eaLnBrk="1" hangingPunct="1"/>
            <a:r>
              <a:rPr lang="de-DE" altLang="de-DE" sz="2000" dirty="0"/>
              <a:t>Pins D3, D9, D10, D11: ~ 500 Hz</a:t>
            </a:r>
            <a:endParaRPr lang="de-DE" dirty="0"/>
          </a:p>
        </p:txBody>
      </p:sp>
      <p:pic>
        <p:nvPicPr>
          <p:cNvPr id="4" name="Grafik 1">
            <a:extLst>
              <a:ext uri="{FF2B5EF4-FFF2-40B4-BE49-F238E27FC236}">
                <a16:creationId xmlns:a16="http://schemas.microsoft.com/office/drawing/2014/main" id="{3BFCE1F0-5BB6-B67C-B971-002AF4F7D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3" y="3087688"/>
            <a:ext cx="572452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9139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7CFC71-9460-70A8-DA49-3C4FE3A2C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Polling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C4D87C-FF9B-7E70-369B-3E7EDAEB9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de-DE" altLang="de-DE" sz="2000" dirty="0"/>
              <a:t>oft: Abfragen von externen asynchronen Ereignissen, auf die angemessen reagiert werden soll</a:t>
            </a:r>
          </a:p>
          <a:p>
            <a:pPr eaLnBrk="1" hangingPunct="1"/>
            <a:r>
              <a:rPr lang="de-DE" altLang="de-DE" sz="2000" dirty="0" err="1"/>
              <a:t>Bsp</a:t>
            </a:r>
            <a:r>
              <a:rPr lang="de-DE" altLang="de-DE" sz="2000" dirty="0"/>
              <a:t>: Taster schaltet eine LED</a:t>
            </a:r>
            <a:br>
              <a:rPr lang="de-DE" altLang="de-DE" sz="2000" dirty="0"/>
            </a:br>
            <a:r>
              <a:rPr lang="de-DE" altLang="de-DE" sz="700" dirty="0"/>
              <a:t>   </a:t>
            </a:r>
            <a:br>
              <a:rPr lang="de-DE" altLang="de-DE" sz="2000" dirty="0"/>
            </a:br>
            <a:r>
              <a:rPr lang="de-DE" altLang="de-D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alt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loop() {</a:t>
            </a:r>
            <a:br>
              <a:rPr lang="de-DE" alt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alt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 = </a:t>
            </a:r>
            <a:r>
              <a:rPr lang="de-DE" altLang="de-D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digitalRead</a:t>
            </a:r>
            <a:r>
              <a:rPr lang="de-DE" alt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schalter</a:t>
            </a:r>
            <a:r>
              <a:rPr lang="de-DE" alt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DE" alt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alt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 == HIGH)</a:t>
            </a:r>
            <a:br>
              <a:rPr lang="de-DE" alt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de-DE" alt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</a:t>
            </a:r>
            <a:r>
              <a:rPr lang="de-DE" alt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HIGH);</a:t>
            </a:r>
            <a:br>
              <a:rPr lang="de-DE" alt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lang="de-DE" alt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de-DE" alt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</a:t>
            </a:r>
            <a:r>
              <a:rPr lang="de-DE" alt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LOW);</a:t>
            </a:r>
            <a:br>
              <a:rPr lang="de-DE" alt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/>
            <a:r>
              <a:rPr lang="de-DE" altLang="de-DE" sz="2000" dirty="0"/>
              <a:t>ständiges Abfragen (Polling) ist </a:t>
            </a:r>
            <a:r>
              <a:rPr lang="de-DE" altLang="de-DE" sz="2000" b="1" dirty="0">
                <a:highlight>
                  <a:srgbClr val="FF0000"/>
                </a:highlight>
              </a:rPr>
              <a:t>sehr ungünstig</a:t>
            </a:r>
            <a:r>
              <a:rPr lang="de-DE" altLang="de-DE" sz="2000" dirty="0">
                <a:highlight>
                  <a:srgbClr val="FF0000"/>
                </a:highlight>
              </a:rPr>
              <a:t>!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48114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1220</Words>
  <Application>Microsoft Office PowerPoint</Application>
  <PresentationFormat>Breitbild</PresentationFormat>
  <Paragraphs>220</Paragraphs>
  <Slides>12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Courier New</vt:lpstr>
      <vt:lpstr>Wingdings 3</vt:lpstr>
      <vt:lpstr>Ion</vt:lpstr>
      <vt:lpstr>Mikrokontroller</vt:lpstr>
      <vt:lpstr>Mikrokontroller </vt:lpstr>
      <vt:lpstr>Arduino</vt:lpstr>
      <vt:lpstr>ESP</vt:lpstr>
      <vt:lpstr>LED</vt:lpstr>
      <vt:lpstr>Wiederstände</vt:lpstr>
      <vt:lpstr>Wiederstände</vt:lpstr>
      <vt:lpstr>PWM - Pulsweitenmodulation</vt:lpstr>
      <vt:lpstr>Polling</vt:lpstr>
      <vt:lpstr>Interrupts</vt:lpstr>
      <vt:lpstr>Interrupts</vt:lpstr>
      <vt:lpstr>Interrupts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Mikrokontroller</dc:title>
  <dc:creator>Jonas Wismar</dc:creator>
  <cp:lastModifiedBy>Jonas Wismar</cp:lastModifiedBy>
  <cp:revision>9</cp:revision>
  <dcterms:created xsi:type="dcterms:W3CDTF">2023-12-27T08:11:35Z</dcterms:created>
  <dcterms:modified xsi:type="dcterms:W3CDTF">2023-12-27T11:29:31Z</dcterms:modified>
</cp:coreProperties>
</file>