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5" r:id="rId2"/>
    <p:sldId id="276" r:id="rId3"/>
    <p:sldId id="394" r:id="rId4"/>
    <p:sldId id="277" r:id="rId5"/>
    <p:sldId id="278" r:id="rId6"/>
    <p:sldId id="279" r:id="rId7"/>
    <p:sldId id="280" r:id="rId8"/>
    <p:sldId id="396" r:id="rId9"/>
    <p:sldId id="391" r:id="rId10"/>
    <p:sldId id="392" r:id="rId11"/>
    <p:sldId id="395" r:id="rId12"/>
    <p:sldId id="399" r:id="rId13"/>
    <p:sldId id="400" r:id="rId14"/>
    <p:sldId id="401" r:id="rId15"/>
    <p:sldId id="402" r:id="rId16"/>
    <p:sldId id="4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1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4FB5-4350-42AF-8F38-F427A71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325008"/>
            <a:ext cx="7083813" cy="2616199"/>
          </a:xfrm>
        </p:spPr>
        <p:txBody>
          <a:bodyPr/>
          <a:lstStyle/>
          <a:p>
            <a:r>
              <a:rPr lang="en-US" sz="4400" b="1" dirty="0"/>
              <a:t>Requirements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3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2: Familie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Ursula und Wolfgang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sind Rentner. Sie sind verheiratet seit 40 Jahren und haben 5 verheiratete Kinder und 9 Enkelkinder.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haben einen Husky-Hund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ist wohlhabend.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sind beide 82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Haus, Wohnfläche von 180 qm, wohnen alleine</a:t>
            </a:r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fährt sehr gerne in Urlaub, meistens langfristig. Sie wollen alles nachholen, was sie wegen Zeitmangel früher nicht gemacht haben.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achten auf ihr Äußeres und kaufen immer teure Sachen.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interessiert sich für alles, was ihr Leben erleichtert und achten nicht auf die Kosten.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„gärtnert“ gerne.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 das hohe Alter können sie nicht alleine die ganze Gartenarbeit erledigen, deswegen haben sie den Herrn Gärtnermann eingestellt, allerdings nach 2 Monaten entlassen, weil er ins Haus eingebrochen hat, während sie im Urlaub waren.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möchte sich, so weit wie möglich ihr Leben erleichtern.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sie normalerweise länger als 1 Monat im Urlaub bleiben, möchten dass ihre Pflanzen automatisiert gegossen werden, ohne jemanden für die Aufgabe einzustellen.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 Wochenende kommen die 9 Enkelkinder die Großeltern besuchen, und spielen im Garten, die Enkelkinder sind sehr neugierig und wollen alles anfassen.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hat einen Hund der ziemlich groß ist und auch neugierig, der liebt es sich zwischen Bäumen zu verstecken.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 und Herr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kennen sich kaum mit neuen Technologien aus.</a:t>
            </a: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der 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sichern, dass wir ein einfach bedienbares Smart-Bewässerungs-System verkaufen.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Produkt ist für Kinder und Hunde sicher, also kein Stromschlag ist möglich.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Nutzerfreundlichkeit.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90CE146-F0A6-4E84-B1D5-825B98A6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7" t="12691" r="25258" b="1157"/>
          <a:stretch/>
        </p:blipFill>
        <p:spPr>
          <a:xfrm>
            <a:off x="9114856" y="1189080"/>
            <a:ext cx="2160001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3: Max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Iotmanager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arbeitet bei einem großen Unternehmen.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Manager einer großen Abteilung.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45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viele wichtige Kunden zu ihm zum Büro kommen, achtet er auf Schönheit und Dekoration des Büros.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liebt das Grüne, deswegen hat er einige Pflanzen bei sich im Büro.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meistens beschäftigt und hat viel zu tun.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großes Interesse an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Technik.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hat die Zeitschrift Computer-Woche abonniert.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10590" y="356597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endParaRPr lang="de-DE" sz="9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möchte sich den Zeit- und Arbeitsaufwand des Gießens der Pflanze sparen.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 möchte sich ein System anschaffen, das das Gießen der Pflanzen automatisiert und offline bedienen und Luftfeuchtigkeit sowie Lufttemperatur gezeigt bekommen.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möchte seine Kunden begeistern und sich als innovativ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zum Einkaufen hat, möchte er über Internet das Produkt kaufen.</a:t>
            </a:r>
          </a:p>
          <a:p>
            <a:endParaRPr lang="de-DE" sz="9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viel zu tun und will sich um nichts kümmern außer seiner Arbeit.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Aussehen des Büros ist ihm ganz wichtig.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will nicht, das Jemand in sein Büro in seiner Abwesenheit reingeht, um die Pflanzen zu gießen.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hat, möchte er nicht zum 10 Händlern gehen um das Produkt zu kaufen.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0590" y="492867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Max auch Online 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auch die Temperatur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Wartungsteam wird den Herrn nach festgelegten Terminen besuchen um das System kostenlos zu checken, außerdem kann Max unser Support 24/7 telefonisch erreichen.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weil er die Kosten durch das Unternehmen nicht erstattet bekommen wird.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Wartungsaufwand und Lebensdauer.</a:t>
            </a:r>
          </a:p>
        </p:txBody>
      </p:sp>
      <p:pic>
        <p:nvPicPr>
          <p:cNvPr id="8" name="Picture 7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717D34E-788D-4250-A2AA-B1CBB13D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8" r="44655"/>
          <a:stretch/>
        </p:blipFill>
        <p:spPr>
          <a:xfrm>
            <a:off x="9115609" y="1189080"/>
            <a:ext cx="2159249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A2E6D-4F46-42D7-8A56-31579585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25380" y="1537384"/>
            <a:ext cx="8574622" cy="2616199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 Cases</a:t>
            </a:r>
            <a:br>
              <a:rPr lang="en-US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2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475-9EC8-4C1C-A9A8-EE19F1C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Das System </a:t>
            </a:r>
            <a:r>
              <a:rPr lang="en-US" b="1" dirty="0" err="1">
                <a:ea typeface="+mj-lt"/>
                <a:cs typeface="+mj-lt"/>
              </a:rPr>
              <a:t>über</a:t>
            </a:r>
            <a:r>
              <a:rPr lang="en-US" b="1" dirty="0">
                <a:ea typeface="+mj-lt"/>
                <a:cs typeface="+mj-lt"/>
              </a:rPr>
              <a:t> Internet </a:t>
            </a:r>
            <a:r>
              <a:rPr lang="en-US" b="1" dirty="0" err="1">
                <a:ea typeface="+mj-lt"/>
                <a:cs typeface="+mj-lt"/>
              </a:rPr>
              <a:t>steuern</a:t>
            </a:r>
            <a:r>
              <a:rPr lang="en-US" b="1" dirty="0">
                <a:ea typeface="+mj-lt"/>
                <a:cs typeface="+mj-lt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A3D-1DCC-4003-9029-2BACE9D1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Eva </a:t>
            </a:r>
            <a:r>
              <a:rPr lang="en-US" dirty="0" err="1"/>
              <a:t>möchte</a:t>
            </a:r>
            <a:r>
              <a:rPr lang="en-US" dirty="0"/>
              <a:t> ich das System </a:t>
            </a:r>
            <a:r>
              <a:rPr lang="en-US" dirty="0" err="1"/>
              <a:t>über</a:t>
            </a:r>
            <a:r>
              <a:rPr lang="en-US" dirty="0"/>
              <a:t> das internet </a:t>
            </a:r>
            <a:r>
              <a:rPr lang="en-US" dirty="0" err="1"/>
              <a:t>steuern</a:t>
            </a:r>
            <a:r>
              <a:rPr lang="en-US" dirty="0"/>
              <a:t> und </a:t>
            </a:r>
            <a:r>
              <a:rPr lang="en-US" dirty="0" err="1"/>
              <a:t>einsehen,ob</a:t>
            </a:r>
            <a:r>
              <a:rPr lang="en-US" dirty="0"/>
              <a:t> das System an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, da ich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unterwegs</a:t>
            </a:r>
            <a:r>
              <a:rPr lang="en-US" dirty="0"/>
              <a:t> bin.</a:t>
            </a:r>
          </a:p>
        </p:txBody>
      </p:sp>
    </p:spTree>
    <p:extLst>
      <p:ext uri="{BB962C8B-B14F-4D97-AF65-F5344CB8AC3E}">
        <p14:creationId xmlns:p14="http://schemas.microsoft.com/office/powerpoint/2010/main" val="4703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68EF-8608-4070-95D7-D106E4C2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Pflanzen automatisiert gießen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0ECE-0465-4743-978C-8D337E9B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Familie </a:t>
            </a:r>
            <a:r>
              <a:rPr lang="de-DE" dirty="0" err="1"/>
              <a:t>Iotrentner</a:t>
            </a:r>
            <a:r>
              <a:rPr lang="de-DE" dirty="0"/>
              <a:t> möchten wir die Pflanzen automatisiert gegossen werden, während wir im Urlaub sind, so dass wir niemand Fremden in unser Haus/Garten hereingehen lassen.</a:t>
            </a:r>
          </a:p>
        </p:txBody>
      </p:sp>
    </p:spTree>
    <p:extLst>
      <p:ext uri="{BB962C8B-B14F-4D97-AF65-F5344CB8AC3E}">
        <p14:creationId xmlns:p14="http://schemas.microsoft.com/office/powerpoint/2010/main" val="122404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5F1-56A3-43AA-B3B3-545118C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85" y="685800"/>
            <a:ext cx="10136340" cy="1752599"/>
          </a:xfrm>
        </p:spPr>
        <p:txBody>
          <a:bodyPr/>
          <a:lstStyle/>
          <a:p>
            <a:r>
              <a:rPr lang="en-US" b="1" dirty="0"/>
              <a:t>offline </a:t>
            </a:r>
            <a:r>
              <a:rPr lang="en-US" b="1" dirty="0" err="1"/>
              <a:t>Bedienung</a:t>
            </a:r>
            <a:r>
              <a:rPr lang="en-US" b="1" dirty="0"/>
              <a:t> und </a:t>
            </a:r>
            <a:r>
              <a:rPr lang="en-US" b="1" dirty="0" err="1"/>
              <a:t>Lufttemperatur</a:t>
            </a:r>
            <a:r>
              <a:rPr lang="en-US" b="1" dirty="0"/>
              <a:t> und </a:t>
            </a:r>
            <a:r>
              <a:rPr lang="en-US" b="1" dirty="0" err="1"/>
              <a:t>Luftfeuchtigkeit</a:t>
            </a:r>
            <a:r>
              <a:rPr lang="en-US" b="1" dirty="0"/>
              <a:t> </a:t>
            </a:r>
            <a:r>
              <a:rPr lang="en-US" b="1" dirty="0" err="1"/>
              <a:t>zeigen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B84-1367-4F57-B4ED-35AACFAD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Max </a:t>
            </a:r>
            <a:r>
              <a:rPr lang="en-US" dirty="0" err="1"/>
              <a:t>möchte</a:t>
            </a:r>
            <a:r>
              <a:rPr lang="en-US" dirty="0"/>
              <a:t> ich das System offline </a:t>
            </a:r>
            <a:r>
              <a:rPr lang="en-US" dirty="0" err="1"/>
              <a:t>laufen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, so </a:t>
            </a:r>
            <a:r>
              <a:rPr lang="en-US" dirty="0" err="1"/>
              <a:t>dass</a:t>
            </a:r>
            <a:r>
              <a:rPr lang="en-US" dirty="0"/>
              <a:t> ich </a:t>
            </a:r>
            <a:r>
              <a:rPr lang="en-US" dirty="0" err="1"/>
              <a:t>mich</a:t>
            </a:r>
            <a:r>
              <a:rPr lang="en-US" dirty="0"/>
              <a:t> um den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Prozess</a:t>
            </a:r>
            <a:r>
              <a:rPr lang="en-US" dirty="0"/>
              <a:t> des </a:t>
            </a:r>
            <a:r>
              <a:rPr lang="en-US" dirty="0" err="1"/>
              <a:t>Gießens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kümmern</a:t>
            </a:r>
            <a:r>
              <a:rPr lang="en-US" dirty="0"/>
              <a:t> muss.</a:t>
            </a:r>
          </a:p>
          <a:p>
            <a:r>
              <a:rPr lang="en-US" dirty="0" err="1"/>
              <a:t>Somit</a:t>
            </a:r>
            <a:r>
              <a:rPr lang="en-US" dirty="0"/>
              <a:t> spare ich </a:t>
            </a:r>
            <a:r>
              <a:rPr lang="en-US" dirty="0" err="1"/>
              <a:t>mir</a:t>
            </a:r>
            <a:r>
              <a:rPr lang="en-US" dirty="0"/>
              <a:t> </a:t>
            </a:r>
            <a:r>
              <a:rPr lang="en-US" dirty="0" err="1"/>
              <a:t>Mühe</a:t>
            </a:r>
            <a:r>
              <a:rPr lang="en-US" dirty="0"/>
              <a:t> und Zeit.</a:t>
            </a:r>
          </a:p>
          <a:p>
            <a:r>
              <a:rPr lang="en-US" dirty="0"/>
              <a:t>Ich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die </a:t>
            </a:r>
            <a:r>
              <a:rPr lang="en-US" dirty="0" err="1"/>
              <a:t>Temperatur</a:t>
            </a:r>
            <a:r>
              <a:rPr lang="en-US" dirty="0"/>
              <a:t> des </a:t>
            </a:r>
            <a:r>
              <a:rPr lang="en-US" dirty="0" err="1"/>
              <a:t>Raums</a:t>
            </a:r>
            <a:r>
              <a:rPr lang="en-US" dirty="0"/>
              <a:t> </a:t>
            </a:r>
            <a:r>
              <a:rPr lang="en-US" dirty="0" err="1"/>
              <a:t>gezeigt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0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5F1-56A3-43AA-B3B3-545118C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Story Epic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B84-1367-4F57-B4ED-35AACFAD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1788"/>
          </a:xfrm>
        </p:spPr>
        <p:txBody>
          <a:bodyPr>
            <a:normAutofit/>
          </a:bodyPr>
          <a:lstStyle/>
          <a:p>
            <a:r>
              <a:rPr lang="en-US" dirty="0" err="1"/>
              <a:t>Über</a:t>
            </a:r>
            <a:r>
              <a:rPr lang="en-US" dirty="0"/>
              <a:t> das Internet </a:t>
            </a:r>
            <a:r>
              <a:rPr lang="en-US" dirty="0" err="1"/>
              <a:t>stößt</a:t>
            </a:r>
            <a:r>
              <a:rPr lang="en-US" dirty="0"/>
              <a:t> Karl, der </a:t>
            </a:r>
            <a:r>
              <a:rPr lang="en-US" dirty="0" err="1"/>
              <a:t>Geschäftsmann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Werbung</a:t>
            </a:r>
            <a:r>
              <a:rPr lang="en-US" dirty="0"/>
              <a:t> von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Produkt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 </a:t>
            </a:r>
            <a:r>
              <a:rPr lang="en-US" dirty="0" err="1"/>
              <a:t>begeistert</a:t>
            </a:r>
            <a:r>
              <a:rPr lang="en-US" dirty="0"/>
              <a:t> </a:t>
            </a:r>
            <a:r>
              <a:rPr lang="en-US" dirty="0" err="1"/>
              <a:t>geworden</a:t>
            </a:r>
            <a:r>
              <a:rPr lang="en-US" dirty="0"/>
              <a:t>, das </a:t>
            </a:r>
            <a:r>
              <a:rPr lang="en-US" dirty="0" err="1"/>
              <a:t>Produkt</a:t>
            </a:r>
            <a:r>
              <a:rPr lang="en-US" dirty="0"/>
              <a:t> in </a:t>
            </a:r>
            <a:r>
              <a:rPr lang="en-US" dirty="0" err="1"/>
              <a:t>seinem</a:t>
            </a:r>
            <a:r>
              <a:rPr lang="en-US" dirty="0"/>
              <a:t> </a:t>
            </a:r>
            <a:r>
              <a:rPr lang="en-US" dirty="0" err="1"/>
              <a:t>Büro</a:t>
            </a:r>
            <a:r>
              <a:rPr lang="en-US" dirty="0"/>
              <a:t> </a:t>
            </a:r>
            <a:r>
              <a:rPr lang="en-US" dirty="0" err="1"/>
              <a:t>anzuschaffen</a:t>
            </a:r>
            <a:r>
              <a:rPr lang="en-US" dirty="0"/>
              <a:t>.</a:t>
            </a:r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seine </a:t>
            </a:r>
            <a:r>
              <a:rPr lang="en-US" dirty="0" err="1"/>
              <a:t>Geschäftspartner</a:t>
            </a:r>
            <a:r>
              <a:rPr lang="en-US" dirty="0"/>
              <a:t>, die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ins </a:t>
            </a:r>
            <a:r>
              <a:rPr lang="en-US" dirty="0" err="1"/>
              <a:t>Büro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, </a:t>
            </a:r>
            <a:r>
              <a:rPr lang="en-US" dirty="0" err="1"/>
              <a:t>davon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begeistern</a:t>
            </a:r>
            <a:r>
              <a:rPr lang="en-US" dirty="0"/>
              <a:t> und </a:t>
            </a:r>
            <a:r>
              <a:rPr lang="en-US" dirty="0" err="1"/>
              <a:t>zeigen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innovative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Karl </a:t>
            </a:r>
            <a:r>
              <a:rPr lang="en-US" dirty="0" err="1"/>
              <a:t>stellt</a:t>
            </a:r>
            <a:r>
              <a:rPr lang="en-US" dirty="0"/>
              <a:t> das System </a:t>
            </a:r>
            <a:r>
              <a:rPr lang="en-US" dirty="0" err="1"/>
              <a:t>ein</a:t>
            </a:r>
            <a:r>
              <a:rPr lang="en-US" dirty="0"/>
              <a:t>, offline </a:t>
            </a:r>
            <a:r>
              <a:rPr lang="en-US" dirty="0" err="1"/>
              <a:t>oder</a:t>
            </a:r>
            <a:r>
              <a:rPr lang="en-US" dirty="0"/>
              <a:t> online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steuern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Lufttemperatur</a:t>
            </a:r>
            <a:r>
              <a:rPr lang="en-US" dirty="0"/>
              <a:t> und </a:t>
            </a:r>
            <a:r>
              <a:rPr lang="en-US" dirty="0" err="1"/>
              <a:t>Luftfeuchtigkeit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Raum</a:t>
            </a:r>
            <a:r>
              <a:rPr lang="en-US" dirty="0"/>
              <a:t> </a:t>
            </a:r>
            <a:r>
              <a:rPr lang="en-US" dirty="0" err="1"/>
              <a:t>einsehen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4DB-FAA8-4886-ADA6-E02E13E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431" y="693420"/>
            <a:ext cx="7641273" cy="151637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Stakeholder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FC551-650B-448A-B393-31C34305BF26}"/>
              </a:ext>
            </a:extLst>
          </p:cNvPr>
          <p:cNvSpPr txBox="1"/>
          <p:nvPr/>
        </p:nvSpPr>
        <p:spPr>
          <a:xfrm>
            <a:off x="2552700" y="229362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Intern </a:t>
            </a:r>
          </a:p>
          <a:p>
            <a:r>
              <a:rPr lang="en-US"/>
              <a:t>Was:</a:t>
            </a:r>
          </a:p>
          <a:p>
            <a:r>
              <a:rPr lang="en-US"/>
              <a:t>- Interne </a:t>
            </a:r>
            <a:r>
              <a:rPr lang="en-US" err="1"/>
              <a:t>Prozesse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Aufbauorganisation</a:t>
            </a:r>
            <a:endParaRPr lang="en-US"/>
          </a:p>
          <a:p>
            <a:endParaRPr lang="en-US"/>
          </a:p>
          <a:p>
            <a:r>
              <a:rPr lang="en-US" err="1"/>
              <a:t>Wer</a:t>
            </a:r>
            <a:r>
              <a:rPr lang="en-US"/>
              <a:t>:</a:t>
            </a:r>
          </a:p>
          <a:p>
            <a:r>
              <a:rPr lang="en-US"/>
              <a:t>- </a:t>
            </a:r>
            <a:r>
              <a:rPr lang="en-US" err="1"/>
              <a:t>Porjektteam</a:t>
            </a:r>
            <a:endParaRPr lang="en-US"/>
          </a:p>
          <a:p>
            <a:r>
              <a:rPr lang="en-US"/>
              <a:t>- </a:t>
            </a:r>
            <a:r>
              <a:rPr lang="en-US" err="1"/>
              <a:t>Projektleiter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77A-38DA-484B-B22B-E1243BA8470D}"/>
              </a:ext>
            </a:extLst>
          </p:cNvPr>
          <p:cNvSpPr txBox="1"/>
          <p:nvPr/>
        </p:nvSpPr>
        <p:spPr>
          <a:xfrm>
            <a:off x="6497955" y="229171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Extern</a:t>
            </a:r>
          </a:p>
          <a:p>
            <a:r>
              <a:rPr lang="en-US"/>
              <a:t>Was:</a:t>
            </a:r>
          </a:p>
          <a:p>
            <a:r>
              <a:rPr lang="en-US"/>
              <a:t>- </a:t>
            </a:r>
            <a:r>
              <a:rPr lang="en-US" err="1"/>
              <a:t>Gesetze</a:t>
            </a:r>
            <a:endParaRPr lang="en-US"/>
          </a:p>
          <a:p>
            <a:r>
              <a:rPr lang="en-US"/>
              <a:t>- Patent</a:t>
            </a:r>
          </a:p>
          <a:p>
            <a:r>
              <a:rPr lang="en-US"/>
              <a:t>- </a:t>
            </a:r>
            <a:r>
              <a:rPr lang="en-US" err="1"/>
              <a:t>Vertragliche</a:t>
            </a:r>
            <a:r>
              <a:rPr lang="en-US"/>
              <a:t> </a:t>
            </a:r>
            <a:r>
              <a:rPr lang="en-US" err="1"/>
              <a:t>Rechtlinie</a:t>
            </a:r>
            <a:endParaRPr lang="en-US"/>
          </a:p>
          <a:p>
            <a:endParaRPr lang="en-US"/>
          </a:p>
          <a:p>
            <a:r>
              <a:rPr lang="en-US" err="1"/>
              <a:t>Wer</a:t>
            </a:r>
            <a:r>
              <a:rPr lang="en-US"/>
              <a:t>: </a:t>
            </a:r>
          </a:p>
          <a:p>
            <a:r>
              <a:rPr lang="en-US"/>
              <a:t>- </a:t>
            </a:r>
            <a:r>
              <a:rPr lang="en-US" err="1"/>
              <a:t>Kundengruppen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Behörden</a:t>
            </a:r>
            <a:r>
              <a:rPr lang="en-US"/>
              <a:t> </a:t>
            </a:r>
          </a:p>
          <a:p>
            <a:r>
              <a:rPr lang="en-US"/>
              <a:t>- </a:t>
            </a:r>
            <a:r>
              <a:rPr lang="en-US" err="1"/>
              <a:t>Lieferanten</a:t>
            </a:r>
            <a:r>
              <a:rPr lang="en-US"/>
              <a:t> </a:t>
            </a:r>
          </a:p>
          <a:p>
            <a:r>
              <a:rPr lang="en-US"/>
              <a:t>- </a:t>
            </a:r>
            <a:r>
              <a:rPr lang="en-US" err="1"/>
              <a:t>Verbände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CAB2B7D0-6268-4998-A5D7-0D4C60C90F20}"/>
              </a:ext>
            </a:extLst>
          </p:cNvPr>
          <p:cNvSpPr/>
          <p:nvPr/>
        </p:nvSpPr>
        <p:spPr>
          <a:xfrm>
            <a:off x="1179688" y="427002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430CFE4-D7B2-48AC-93B1-F6E166F1E3F0}"/>
              </a:ext>
            </a:extLst>
          </p:cNvPr>
          <p:cNvSpPr/>
          <p:nvPr/>
        </p:nvSpPr>
        <p:spPr>
          <a:xfrm>
            <a:off x="1172045" y="3726156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83FB5F93-0C46-494C-889A-51017708F04F}"/>
              </a:ext>
            </a:extLst>
          </p:cNvPr>
          <p:cNvSpPr/>
          <p:nvPr/>
        </p:nvSpPr>
        <p:spPr>
          <a:xfrm>
            <a:off x="1183216" y="47439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032DE-2249-42F9-8E14-2DCEB9661D29}"/>
              </a:ext>
            </a:extLst>
          </p:cNvPr>
          <p:cNvSpPr txBox="1"/>
          <p:nvPr/>
        </p:nvSpPr>
        <p:spPr>
          <a:xfrm>
            <a:off x="1713865" y="3695065"/>
            <a:ext cx="1549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EF1B4-C321-434B-9FE4-B85F7CBB0521}"/>
              </a:ext>
            </a:extLst>
          </p:cNvPr>
          <p:cNvSpPr txBox="1"/>
          <p:nvPr/>
        </p:nvSpPr>
        <p:spPr>
          <a:xfrm>
            <a:off x="1709420" y="4229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Gegner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B97C8-022A-40ED-BB28-42F3D181404D}"/>
              </a:ext>
            </a:extLst>
          </p:cNvPr>
          <p:cNvSpPr txBox="1"/>
          <p:nvPr/>
        </p:nvSpPr>
        <p:spPr>
          <a:xfrm>
            <a:off x="1715135" y="474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Unterstützer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BE1BB27-710A-4D67-855A-9CFDB4B58528}"/>
              </a:ext>
            </a:extLst>
          </p:cNvPr>
          <p:cNvSpPr/>
          <p:nvPr/>
        </p:nvSpPr>
        <p:spPr>
          <a:xfrm>
            <a:off x="4372445" y="523491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B59D-7D94-41E2-961B-29C5D8A4CAC1}"/>
              </a:ext>
            </a:extLst>
          </p:cNvPr>
          <p:cNvSpPr txBox="1"/>
          <p:nvPr/>
        </p:nvSpPr>
        <p:spPr>
          <a:xfrm>
            <a:off x="4751070" y="5193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pic>
        <p:nvPicPr>
          <p:cNvPr id="16" name="Picture 16" descr="A picture containing sitting, bird&#10;&#10;Description generated with very high confidence">
            <a:extLst>
              <a:ext uri="{FF2B5EF4-FFF2-40B4-BE49-F238E27FC236}">
                <a16:creationId xmlns:a16="http://schemas.microsoft.com/office/drawing/2014/main" id="{3DE5A671-F4E4-46BD-B66F-9CC5623D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69" y="716279"/>
            <a:ext cx="7690075" cy="528066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F6733A-DBF7-4972-8564-9C16C261420F}"/>
              </a:ext>
            </a:extLst>
          </p:cNvPr>
          <p:cNvSpPr txBox="1"/>
          <p:nvPr/>
        </p:nvSpPr>
        <p:spPr>
          <a:xfrm>
            <a:off x="7193280" y="3429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Bank ( Kredit)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25D8B-FF7C-4EF9-9186-0EB09C105E60}"/>
              </a:ext>
            </a:extLst>
          </p:cNvPr>
          <p:cNvSpPr txBox="1"/>
          <p:nvPr/>
        </p:nvSpPr>
        <p:spPr>
          <a:xfrm>
            <a:off x="8382000" y="4373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Versicherungsfirma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668FA-2682-4A2E-B8D5-7A02B1F40AD1}"/>
              </a:ext>
            </a:extLst>
          </p:cNvPr>
          <p:cNvSpPr txBox="1"/>
          <p:nvPr/>
        </p:nvSpPr>
        <p:spPr>
          <a:xfrm>
            <a:off x="5489481" y="33585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Finanzamt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933C4-F5E3-4CC2-A566-7F04DEA789A9}"/>
              </a:ext>
            </a:extLst>
          </p:cNvPr>
          <p:cNvSpPr txBox="1"/>
          <p:nvPr/>
        </p:nvSpPr>
        <p:spPr>
          <a:xfrm>
            <a:off x="5474970" y="3798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885E5-84C5-4D0C-B629-420B431A81D6}"/>
              </a:ext>
            </a:extLst>
          </p:cNvPr>
          <p:cNvSpPr txBox="1"/>
          <p:nvPr/>
        </p:nvSpPr>
        <p:spPr>
          <a:xfrm>
            <a:off x="4764405" y="50234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ea typeface="+mn-lt"/>
                <a:cs typeface="+mn-lt"/>
              </a:rPr>
              <a:t>Konkurrenten</a:t>
            </a:r>
            <a:endParaRPr lang="en-US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EA12A-266F-4B96-BDDE-05A8DB98ADE3}"/>
              </a:ext>
            </a:extLst>
          </p:cNvPr>
          <p:cNvSpPr txBox="1"/>
          <p:nvPr/>
        </p:nvSpPr>
        <p:spPr>
          <a:xfrm>
            <a:off x="4785360" y="2628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Liefaranten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8D1AA-A4F1-42CD-873E-913F12F1826C}"/>
              </a:ext>
            </a:extLst>
          </p:cNvPr>
          <p:cNvSpPr txBox="1"/>
          <p:nvPr/>
        </p:nvSpPr>
        <p:spPr>
          <a:xfrm>
            <a:off x="7130415" y="25126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Kunden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C711B-6FF2-4C68-A18C-AB99460B77D0}"/>
              </a:ext>
            </a:extLst>
          </p:cNvPr>
          <p:cNvSpPr txBox="1"/>
          <p:nvPr/>
        </p:nvSpPr>
        <p:spPr>
          <a:xfrm>
            <a:off x="8218170" y="27698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Markitingsfirma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7F543-2703-4814-8E59-9212FF339395}"/>
              </a:ext>
            </a:extLst>
          </p:cNvPr>
          <p:cNvSpPr txBox="1"/>
          <p:nvPr/>
        </p:nvSpPr>
        <p:spPr>
          <a:xfrm>
            <a:off x="7393305" y="2044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Mitarbeiter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A218D7-8869-4C58-BDAD-A0417E30E20C}"/>
              </a:ext>
            </a:extLst>
          </p:cNvPr>
          <p:cNvSpPr txBox="1"/>
          <p:nvPr/>
        </p:nvSpPr>
        <p:spPr>
          <a:xfrm>
            <a:off x="8808720" y="15163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Besitzer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709A49-0BB8-4579-8D81-292F67550428}"/>
              </a:ext>
            </a:extLst>
          </p:cNvPr>
          <p:cNvSpPr txBox="1"/>
          <p:nvPr/>
        </p:nvSpPr>
        <p:spPr>
          <a:xfrm>
            <a:off x="8562975" y="1781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Manager</a:t>
            </a: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C28E0B6-5DCB-4AE5-8155-F4546C27E3AD}"/>
              </a:ext>
            </a:extLst>
          </p:cNvPr>
          <p:cNvSpPr/>
          <p:nvPr/>
        </p:nvSpPr>
        <p:spPr>
          <a:xfrm>
            <a:off x="5218265" y="3419097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F0FAD510-7E95-4B45-8D74-E626E85E0CAE}"/>
              </a:ext>
            </a:extLst>
          </p:cNvPr>
          <p:cNvSpPr/>
          <p:nvPr/>
        </p:nvSpPr>
        <p:spPr>
          <a:xfrm>
            <a:off x="5218265" y="38785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1625B767-488B-4E40-BA9E-84DEE0445093}"/>
              </a:ext>
            </a:extLst>
          </p:cNvPr>
          <p:cNvSpPr/>
          <p:nvPr/>
        </p:nvSpPr>
        <p:spPr>
          <a:xfrm>
            <a:off x="4459815" y="26712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9CE951C-9AA3-4F84-999B-A5B4BBA2E49A}"/>
              </a:ext>
            </a:extLst>
          </p:cNvPr>
          <p:cNvSpPr/>
          <p:nvPr/>
        </p:nvSpPr>
        <p:spPr>
          <a:xfrm>
            <a:off x="8346015" y="18254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63B368BC-F4D8-4453-8B46-AA7B4752C6BE}"/>
              </a:ext>
            </a:extLst>
          </p:cNvPr>
          <p:cNvSpPr/>
          <p:nvPr/>
        </p:nvSpPr>
        <p:spPr>
          <a:xfrm>
            <a:off x="7965015" y="28770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161972E9-2D2A-4D98-88B2-D294F7006A34}"/>
              </a:ext>
            </a:extLst>
          </p:cNvPr>
          <p:cNvSpPr/>
          <p:nvPr/>
        </p:nvSpPr>
        <p:spPr>
          <a:xfrm>
            <a:off x="8071695" y="44238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FCE4B449-0082-466B-912B-A86D1C35F4F6}"/>
              </a:ext>
            </a:extLst>
          </p:cNvPr>
          <p:cNvSpPr/>
          <p:nvPr/>
        </p:nvSpPr>
        <p:spPr>
          <a:xfrm>
            <a:off x="7149675" y="20921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F6F5059-3A1F-433F-BAFD-A9627A88F446}"/>
              </a:ext>
            </a:extLst>
          </p:cNvPr>
          <p:cNvSpPr/>
          <p:nvPr/>
        </p:nvSpPr>
        <p:spPr>
          <a:xfrm>
            <a:off x="4448668" y="507774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7A54ADA8-AA2E-4253-ACF3-F2775529C2FA}"/>
              </a:ext>
            </a:extLst>
          </p:cNvPr>
          <p:cNvSpPr/>
          <p:nvPr/>
        </p:nvSpPr>
        <p:spPr>
          <a:xfrm>
            <a:off x="7755725" y="44119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FC44CC1E-86F0-43C6-B0E7-11FFA8B777C7}"/>
              </a:ext>
            </a:extLst>
          </p:cNvPr>
          <p:cNvSpPr/>
          <p:nvPr/>
        </p:nvSpPr>
        <p:spPr>
          <a:xfrm>
            <a:off x="6890595" y="25950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B8C5ACC-D981-4EDF-BC54-7198C216BDDF}"/>
              </a:ext>
            </a:extLst>
          </p:cNvPr>
          <p:cNvSpPr/>
          <p:nvPr/>
        </p:nvSpPr>
        <p:spPr>
          <a:xfrm>
            <a:off x="8346015" y="151304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D3817C35-9FF9-4FFB-A739-8CBB2DE7055D}"/>
              </a:ext>
            </a:extLst>
          </p:cNvPr>
          <p:cNvSpPr/>
          <p:nvPr/>
        </p:nvSpPr>
        <p:spPr>
          <a:xfrm>
            <a:off x="6943935" y="344090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4520DF-F39D-4E2C-BEF7-25D4C4FC71DF}"/>
              </a:ext>
            </a:extLst>
          </p:cNvPr>
          <p:cNvSpPr txBox="1"/>
          <p:nvPr/>
        </p:nvSpPr>
        <p:spPr>
          <a:xfrm>
            <a:off x="4526280" y="2095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zufriedenstellen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FBCFF0-BBFE-48F4-9D38-18831920CB67}"/>
              </a:ext>
            </a:extLst>
          </p:cNvPr>
          <p:cNvSpPr txBox="1"/>
          <p:nvPr/>
        </p:nvSpPr>
        <p:spPr>
          <a:xfrm>
            <a:off x="8562975" y="2101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Eng</a:t>
            </a:r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managen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0E2B0A-2008-46DB-9E84-F720D04215FF}"/>
              </a:ext>
            </a:extLst>
          </p:cNvPr>
          <p:cNvSpPr txBox="1"/>
          <p:nvPr/>
        </p:nvSpPr>
        <p:spPr>
          <a:xfrm>
            <a:off x="4507230" y="41414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übewachen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8B93A8-1CEF-48F1-9122-9DFF129376E2}"/>
              </a:ext>
            </a:extLst>
          </p:cNvPr>
          <p:cNvSpPr txBox="1"/>
          <p:nvPr/>
        </p:nvSpPr>
        <p:spPr>
          <a:xfrm>
            <a:off x="8658225" y="4093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informieren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510F-CCA5-46CC-B40C-525548A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Business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A64-3850-4E57-B592-614DDFCF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Die App wird für Andriod-Geräte entwicklt 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Die App soll einfach zubedienen , und erweitbar.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4C9E-43B4-4EE7-9DCF-AE91C951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Business Rules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228D-BEB5-479C-9C04-6AFAED5C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Bilanzierungsregeln: 40 % Eigenen Kapital – 60 % Kredit.</a:t>
            </a:r>
            <a:endParaRPr lang="en-US"/>
          </a:p>
          <a:p>
            <a:r>
              <a:rPr lang="en-US"/>
              <a:t>Die Firma ist in OHG Form.</a:t>
            </a:r>
          </a:p>
          <a:p>
            <a:r>
              <a:rPr lang="en-US">
                <a:ea typeface="+mn-lt"/>
                <a:cs typeface="+mn-lt"/>
              </a:rPr>
              <a:t>Die App wird nebenberuflich in der Freizeit erstellt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75D-C8BD-4269-BA40-967BBA2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Constraints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A805-EA16-4BB5-863C-E07BF5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Die APP wird mit Java entwickelt.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Die APP läuft auf eignen Server, und besteht die Möglichkeit Offline Vision.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Als Mikrokontroller wird Arduino benutzt.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A07-4492-4793-95BA-97D09CF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Classes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F693-0978-4698-BD5F-17344485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Nutzergruppen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interssieren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 und </a:t>
            </a:r>
            <a:r>
              <a:rPr lang="en-US" dirty="0" err="1"/>
              <a:t>wollen</a:t>
            </a:r>
            <a:r>
              <a:rPr lang="en-US" dirty="0"/>
              <a:t> auf dem </a:t>
            </a:r>
            <a:r>
              <a:rPr lang="en-US" dirty="0" err="1"/>
              <a:t>neuesten</a:t>
            </a:r>
            <a:r>
              <a:rPr lang="en-US" dirty="0"/>
              <a:t> Stand der Technik </a:t>
            </a:r>
            <a:r>
              <a:rPr lang="en-US" dirty="0" err="1"/>
              <a:t>bleiben</a:t>
            </a:r>
            <a:r>
              <a:rPr lang="en-US" dirty="0"/>
              <a:t> (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Jugendliche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Ältere</a:t>
            </a:r>
            <a:r>
              <a:rPr lang="en-US" dirty="0"/>
              <a:t> </a:t>
            </a:r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durch</a:t>
            </a:r>
            <a:r>
              <a:rPr lang="en-US" dirty="0"/>
              <a:t> Technik </a:t>
            </a:r>
            <a:r>
              <a:rPr lang="en-US" dirty="0" err="1"/>
              <a:t>ihr</a:t>
            </a:r>
            <a:r>
              <a:rPr lang="en-US" dirty="0"/>
              <a:t> Leben </a:t>
            </a:r>
            <a:r>
              <a:rPr lang="en-US" dirty="0" err="1"/>
              <a:t>einfacher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, die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unerfahren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Business </a:t>
            </a:r>
            <a:r>
              <a:rPr lang="en-US" dirty="0" err="1"/>
              <a:t>Leute</a:t>
            </a:r>
            <a:r>
              <a:rPr lang="en-US" dirty="0"/>
              <a:t>, die Interesse an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des </a:t>
            </a:r>
            <a:r>
              <a:rPr lang="en-US" dirty="0" err="1"/>
              <a:t>Geschäftsbereichs</a:t>
            </a:r>
            <a:r>
              <a:rPr lang="en-US" dirty="0"/>
              <a:t> </a:t>
            </a:r>
            <a:r>
              <a:rPr lang="en-US" dirty="0" err="1"/>
              <a:t>einsetzen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122-AD30-4864-AB31-F7B064C2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8622" y="565059"/>
            <a:ext cx="8574622" cy="2616199"/>
          </a:xfrm>
        </p:spPr>
        <p:txBody>
          <a:bodyPr/>
          <a:lstStyle/>
          <a:p>
            <a:r>
              <a:rPr lang="de-DE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06463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1: Eva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Iotstudentin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eine Informatik-Studentin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studiert und arbeitet nebenbei als Werkstudentin bei einem Softwarehersteller.</a:t>
            </a:r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Weiblich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Aachen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Wohnung, sie lebt in 4er WG</a:t>
            </a:r>
            <a:endParaRPr lang="de-DE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geht für ihr Leben gern tanzen und singen.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achtet auf ihr Äußeres und geht gerne Markenklamotten shoppen.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neue Technologien insbesondere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möchte immer auf dem aktuellen Zustande der Technik bleiben. Sie hat z.B. Sprachassistentin bei ihr im Zimmer (Alexa von Amazon) und einen Staubsaugroboter.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Gartenbau. Sie hat auch eine Terrasse, wo die einpflanzen kann.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möchte total modern leben und die aktuellsten Technologien einsetzen um ihre Zeit zu sparen und cool gegenüber ihren Freunden zu wirken.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 Sie möchte das System über Internet steuern.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Studentin und arbeitet nebenbei Minijob. Sie bekommt Bafög. Daher hat sie nicht so viel Geld.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hat auch anderen Mitbewohner, die in der WG wohnen, die das System auch bedienen können sollen. Insbesondere Annika, Sozialwissenschaften Studentin, die sich gar nicht mit Technik auskennt.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 Rahmen einer WG-Party tritt (betrunken) jemand auf das System.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Preis, Preis. Sie möchte nicht verhungern, weil sie so viel Geld ausgegeben hat.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möchte an ihrem Feierabend nicht 20 Fachhändler besuchen, um ihre Wahl zu treffen. 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8A2DAD4-FFC1-4475-93B1-964C10B2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5" r="20080" b="13848"/>
          <a:stretch/>
        </p:blipFill>
        <p:spPr>
          <a:xfrm>
            <a:off x="9115609" y="1189080"/>
            <a:ext cx="2159250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1339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Symbol</vt:lpstr>
      <vt:lpstr>Tahoma</vt:lpstr>
      <vt:lpstr>Parallax</vt:lpstr>
      <vt:lpstr>Requirements Engineering </vt:lpstr>
      <vt:lpstr>Stakeholder</vt:lpstr>
      <vt:lpstr>PowerPoint Presentation</vt:lpstr>
      <vt:lpstr>Business Requirements</vt:lpstr>
      <vt:lpstr>Business Rules</vt:lpstr>
      <vt:lpstr>Constraints</vt:lpstr>
      <vt:lpstr>User Classes</vt:lpstr>
      <vt:lpstr>Personas</vt:lpstr>
      <vt:lpstr>Persona 1: Eva Iotstudentin</vt:lpstr>
      <vt:lpstr>Persona 2: Familie Iotrenter</vt:lpstr>
      <vt:lpstr>Persona 3: Max Iotmanager</vt:lpstr>
      <vt:lpstr>Use Cases </vt:lpstr>
      <vt:lpstr>Das System über Internet steuern </vt:lpstr>
      <vt:lpstr>Die Pflanzen automatisiert gießen</vt:lpstr>
      <vt:lpstr>offline Bedienung und Lufttemperatur und Luftfeuchtigkeit zeigen</vt:lpstr>
      <vt:lpstr>User Story Epic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2</cp:revision>
  <dcterms:created xsi:type="dcterms:W3CDTF">2019-10-28T19:05:10Z</dcterms:created>
  <dcterms:modified xsi:type="dcterms:W3CDTF">2019-10-28T19:21:10Z</dcterms:modified>
</cp:coreProperties>
</file>