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0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7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6.13831" TargetMode="External"/><Relationship Id="rId2" Type="http://schemas.openxmlformats.org/officeDocument/2006/relationships/hyperlink" Target="https://arxiv.org/abs/2306.017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2F1C80D-E89B-426C-6577-BBCEBA71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9" y="2176549"/>
            <a:ext cx="5676901" cy="1447466"/>
          </a:xfrm>
        </p:spPr>
        <p:txBody>
          <a:bodyPr>
            <a:normAutofit/>
          </a:bodyPr>
          <a:lstStyle/>
          <a:p>
            <a:r>
              <a:rPr lang="nb-NO" sz="3200" dirty="0"/>
              <a:t>OMNI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44038E8-50BA-E367-D0B1-93E05F5CF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799" y="3858564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/>
              <a:t>Open-endedness via Models of human Notions of Interestingness</a:t>
            </a:r>
          </a:p>
        </p:txBody>
      </p:sp>
      <p:pic>
        <p:nvPicPr>
          <p:cNvPr id="26" name="Picture 3" descr="Et bilde som inneholder mønster, Syrin, lilla, stoff&#10;&#10;Automatisk generert beskrivelse">
            <a:extLst>
              <a:ext uri="{FF2B5EF4-FFF2-40B4-BE49-F238E27FC236}">
                <a16:creationId xmlns:a16="http://schemas.microsoft.com/office/drawing/2014/main" id="{D89600E2-2F31-582E-3067-79F43E210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6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FC4883-F49E-29C8-59D1-F0D7637F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Reinforcement Learning (RL) Agents in Large Environments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BE0AE2-9EB6-497C-3C86-183FE32E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73" y="2034941"/>
            <a:ext cx="6217367" cy="4137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Large environment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Large search space</a:t>
            </a:r>
          </a:p>
          <a:p>
            <a:r>
              <a:rPr lang="en-US" dirty="0">
                <a:sym typeface="Wingdings" panose="05000000000000000000" pitchFamily="2" charset="2"/>
              </a:rPr>
              <a:t> Infinitely many possible tasks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Even when we only count tasks that the agent is able to learn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How do we choose which tasks to learn first?</a:t>
            </a:r>
          </a:p>
          <a:p>
            <a:r>
              <a:rPr lang="en-US" dirty="0">
                <a:sym typeface="Wingdings" panose="05000000000000000000" pitchFamily="2" charset="2"/>
              </a:rPr>
              <a:t>Large Language Models (LLMs) contain human knowledge</a:t>
            </a:r>
          </a:p>
          <a:p>
            <a:pPr lvl="1"/>
            <a:r>
              <a:rPr lang="en-US" dirty="0"/>
              <a:t>Humans know which tasks are interesting</a:t>
            </a:r>
          </a:p>
          <a:p>
            <a:r>
              <a:rPr lang="en-US" dirty="0">
                <a:sym typeface="Wingdings" panose="05000000000000000000" pitchFamily="2" charset="2"/>
              </a:rPr>
              <a:t> An LLM could tell an RL agent which tasks to learn first</a:t>
            </a:r>
            <a:endParaRPr lang="en-US" dirty="0"/>
          </a:p>
        </p:txBody>
      </p:sp>
      <p:pic>
        <p:nvPicPr>
          <p:cNvPr id="1026" name="Picture 2" descr="Gameplay - Official Minecraft Wiki">
            <a:extLst>
              <a:ext uri="{FF2B5EF4-FFF2-40B4-BE49-F238E27FC236}">
                <a16:creationId xmlns:a16="http://schemas.microsoft.com/office/drawing/2014/main" id="{D093A5B5-EBD3-B223-EDDB-1E5EF08F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40" y="2057400"/>
            <a:ext cx="4719281" cy="243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140B9B1-07E0-0DC8-ACE7-F14BCB24F6C7}"/>
              </a:ext>
            </a:extLst>
          </p:cNvPr>
          <p:cNvSpPr txBox="1"/>
          <p:nvPr/>
        </p:nvSpPr>
        <p:spPr>
          <a:xfrm>
            <a:off x="6899240" y="4495695"/>
            <a:ext cx="47192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FIGURE 1 </a:t>
            </a:r>
            <a:r>
              <a:rPr lang="en-US" sz="1400" dirty="0"/>
              <a:t>Minecraft – an example of an extremely large environment, with an infinitely large action space. Mojang 2011, </a:t>
            </a:r>
            <a:r>
              <a:rPr lang="en-US" sz="1400" i="1" dirty="0"/>
              <a:t>Minecraft</a:t>
            </a:r>
            <a:r>
              <a:rPr lang="en-US" sz="1400" dirty="0"/>
              <a:t>. Screenshot from https://minecraft.fandom.com/wiki/Gameplay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93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624BBF-363E-2D32-50F0-30EAF8F4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A8A60AB-1F23-50E9-2A1F-112DFCA3B0D5}"/>
              </a:ext>
            </a:extLst>
          </p:cNvPr>
          <p:cNvSpPr txBox="1"/>
          <p:nvPr/>
        </p:nvSpPr>
        <p:spPr>
          <a:xfrm>
            <a:off x="1716656" y="2057400"/>
            <a:ext cx="9600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 are a player in a game. You want to learn as many skills as possible.</a:t>
            </a:r>
          </a:p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 can do these tasks well: &lt;tasks done well&gt;.</a:t>
            </a:r>
          </a:p>
          <a:p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Suggest whether the given tasks are interesting: &lt;tasks to be determined&gt;.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E35E96DA-A6D8-6F62-96D9-65FFF933F270}"/>
              </a:ext>
            </a:extLst>
          </p:cNvPr>
          <p:cNvSpPr txBox="1"/>
          <p:nvPr/>
        </p:nvSpPr>
        <p:spPr>
          <a:xfrm>
            <a:off x="957532" y="2424023"/>
            <a:ext cx="16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b="1" dirty="0">
              <a:solidFill>
                <a:srgbClr val="00B050"/>
              </a:solidFill>
            </a:endParaRPr>
          </a:p>
        </p:txBody>
      </p:sp>
      <p:pic>
        <p:nvPicPr>
          <p:cNvPr id="18" name="Bilde 17">
            <a:extLst>
              <a:ext uri="{FF2B5EF4-FFF2-40B4-BE49-F238E27FC236}">
                <a16:creationId xmlns:a16="http://schemas.microsoft.com/office/drawing/2014/main" id="{8A361DDB-60A2-A77C-02B1-0C485CF75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6" y="3508198"/>
            <a:ext cx="8315865" cy="2664002"/>
          </a:xfrm>
          <a:prstGeom prst="rect">
            <a:avLst/>
          </a:prstGeom>
        </p:spPr>
      </p:pic>
      <p:sp>
        <p:nvSpPr>
          <p:cNvPr id="19" name="Rektangel 18">
            <a:extLst>
              <a:ext uri="{FF2B5EF4-FFF2-40B4-BE49-F238E27FC236}">
                <a16:creationId xmlns:a16="http://schemas.microsoft.com/office/drawing/2014/main" id="{7AB6F304-9E4E-10E6-5454-C31AC82C6254}"/>
              </a:ext>
            </a:extLst>
          </p:cNvPr>
          <p:cNvSpPr/>
          <p:nvPr/>
        </p:nvSpPr>
        <p:spPr>
          <a:xfrm>
            <a:off x="103205" y="2329685"/>
            <a:ext cx="1461644" cy="9273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PROMPT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BDB1FB80-D9E7-4EFC-884A-95CC9642EAAE}"/>
              </a:ext>
            </a:extLst>
          </p:cNvPr>
          <p:cNvSpPr/>
          <p:nvPr/>
        </p:nvSpPr>
        <p:spPr>
          <a:xfrm>
            <a:off x="103205" y="4814054"/>
            <a:ext cx="1537548" cy="8554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/>
              <a:t>ALGORITHM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2DEC6F34-B7A3-5D0D-14A5-1B5AD28F8AB8}"/>
              </a:ext>
            </a:extLst>
          </p:cNvPr>
          <p:cNvSpPr txBox="1"/>
          <p:nvPr/>
        </p:nvSpPr>
        <p:spPr>
          <a:xfrm>
            <a:off x="1777041" y="6297283"/>
            <a:ext cx="825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FIGURE 2</a:t>
            </a:r>
            <a:r>
              <a:rPr lang="nb-NO" sz="1200" dirty="0"/>
              <a:t> </a:t>
            </a:r>
            <a:r>
              <a:rPr lang="nb-NO" sz="1200" dirty="0" err="1"/>
              <a:t>Algorithm</a:t>
            </a:r>
            <a:r>
              <a:rPr lang="nb-NO" sz="1200" dirty="0"/>
              <a:t> as </a:t>
            </a:r>
            <a:r>
              <a:rPr lang="nb-NO" sz="1200" dirty="0" err="1"/>
              <a:t>presented</a:t>
            </a:r>
            <a:r>
              <a:rPr lang="nb-NO" sz="1200" dirty="0"/>
              <a:t> in [1].</a:t>
            </a:r>
            <a:endParaRPr lang="nb-NO" sz="1200" b="1" dirty="0"/>
          </a:p>
        </p:txBody>
      </p:sp>
    </p:spTree>
    <p:extLst>
      <p:ext uri="{BB962C8B-B14F-4D97-AF65-F5344CB8AC3E}">
        <p14:creationId xmlns:p14="http://schemas.microsoft.com/office/powerpoint/2010/main" val="393109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BB3623-A541-9B8C-F808-21DAE93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Usage</a:t>
            </a:r>
            <a:r>
              <a:rPr lang="nb-NO" dirty="0"/>
              <a:t> in </a:t>
            </a:r>
            <a:r>
              <a:rPr lang="nb-NO" dirty="0" err="1"/>
              <a:t>Practice</a:t>
            </a:r>
            <a:endParaRPr lang="nb-NO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07CB49B7-66C9-6A4C-33BE-2C511889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592" y="3327603"/>
            <a:ext cx="4267796" cy="2562583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C0EE0B7-26CD-F92D-43C6-8677ED8A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457" y="575135"/>
            <a:ext cx="2696066" cy="2752468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35A4F250-6238-B3E1-96C7-36904FC52E1F}"/>
              </a:ext>
            </a:extLst>
          </p:cNvPr>
          <p:cNvSpPr txBox="1"/>
          <p:nvPr/>
        </p:nvSpPr>
        <p:spPr>
          <a:xfrm>
            <a:off x="7604139" y="5890186"/>
            <a:ext cx="3940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/>
              <a:t>FIGURE 3</a:t>
            </a:r>
            <a:r>
              <a:rPr lang="nb-NO" sz="1200" dirty="0"/>
              <a:t> </a:t>
            </a:r>
            <a:r>
              <a:rPr lang="nb-NO" sz="1200" dirty="0" err="1"/>
              <a:t>Above</a:t>
            </a:r>
            <a:r>
              <a:rPr lang="nb-NO" sz="1200" dirty="0"/>
              <a:t>: </a:t>
            </a:r>
            <a:r>
              <a:rPr lang="nb-NO" sz="1200" dirty="0" err="1"/>
              <a:t>Danijar</a:t>
            </a:r>
            <a:r>
              <a:rPr lang="nb-NO" sz="1200" dirty="0"/>
              <a:t> </a:t>
            </a:r>
            <a:r>
              <a:rPr lang="nb-NO" sz="1200" dirty="0" err="1"/>
              <a:t>Hafner</a:t>
            </a:r>
            <a:r>
              <a:rPr lang="nb-NO" sz="1200" dirty="0"/>
              <a:t> 2021, </a:t>
            </a:r>
            <a:r>
              <a:rPr lang="nb-NO" sz="1200" i="1" dirty="0" err="1"/>
              <a:t>Crafter</a:t>
            </a:r>
            <a:r>
              <a:rPr lang="nb-NO" sz="1200" dirty="0"/>
              <a:t>. </a:t>
            </a:r>
            <a:r>
              <a:rPr lang="nb-NO" sz="1200" dirty="0" err="1"/>
              <a:t>Screenshot</a:t>
            </a:r>
            <a:r>
              <a:rPr lang="nb-NO" sz="1200" dirty="0"/>
              <a:t> from [1]. </a:t>
            </a:r>
            <a:r>
              <a:rPr lang="nb-NO" sz="1200" dirty="0" err="1"/>
              <a:t>Below</a:t>
            </a:r>
            <a:r>
              <a:rPr lang="nb-NO" sz="1200" dirty="0"/>
              <a:t>: </a:t>
            </a:r>
            <a:r>
              <a:rPr lang="nb-NO" sz="1200" dirty="0" err="1"/>
              <a:t>Example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actions</a:t>
            </a:r>
            <a:r>
              <a:rPr lang="nb-NO" sz="1200" dirty="0"/>
              <a:t> </a:t>
            </a:r>
            <a:r>
              <a:rPr lang="nb-NO" sz="1200" dirty="0" err="1"/>
              <a:t>considered</a:t>
            </a:r>
            <a:r>
              <a:rPr lang="nb-NO" sz="1200" dirty="0"/>
              <a:t> </a:t>
            </a:r>
            <a:r>
              <a:rPr lang="nb-NO" sz="1200" dirty="0" err="1"/>
              <a:t>interesting</a:t>
            </a:r>
            <a:r>
              <a:rPr lang="nb-NO" sz="1200" dirty="0"/>
              <a:t>, and </a:t>
            </a:r>
            <a:r>
              <a:rPr lang="nb-NO" sz="1200" dirty="0" err="1"/>
              <a:t>the</a:t>
            </a:r>
            <a:r>
              <a:rPr lang="nb-NO" sz="1200" dirty="0"/>
              <a:t> order in </a:t>
            </a:r>
            <a:r>
              <a:rPr lang="nb-NO" sz="1200" dirty="0" err="1"/>
              <a:t>which</a:t>
            </a:r>
            <a:r>
              <a:rPr lang="nb-NO" sz="1200" dirty="0"/>
              <a:t> </a:t>
            </a:r>
            <a:r>
              <a:rPr lang="nb-NO" sz="1200" dirty="0" err="1"/>
              <a:t>they</a:t>
            </a:r>
            <a:r>
              <a:rPr lang="nb-NO" sz="1200" dirty="0"/>
              <a:t>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completed</a:t>
            </a:r>
            <a:r>
              <a:rPr lang="nb-NO" sz="1200" dirty="0"/>
              <a:t>. </a:t>
            </a:r>
            <a:endParaRPr lang="nb-NO" sz="1200" b="1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47B17D9-55AC-8F26-85D2-744F4C331833}"/>
              </a:ext>
            </a:extLst>
          </p:cNvPr>
          <p:cNvSpPr txBox="1"/>
          <p:nvPr/>
        </p:nvSpPr>
        <p:spPr>
          <a:xfrm>
            <a:off x="754145" y="2057400"/>
            <a:ext cx="6317626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tested</a:t>
            </a:r>
            <a:r>
              <a:rPr lang="nb-NO" dirty="0"/>
              <a:t> in </a:t>
            </a:r>
            <a:r>
              <a:rPr lang="nb-NO" dirty="0" err="1"/>
              <a:t>Crafter</a:t>
            </a:r>
            <a:endParaRPr lang="nb-NO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RL agent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Proximal</a:t>
            </a:r>
            <a:r>
              <a:rPr lang="nb-NO" dirty="0"/>
              <a:t> Policy </a:t>
            </a:r>
            <a:r>
              <a:rPr lang="nb-NO" dirty="0" err="1"/>
              <a:t>Optimization</a:t>
            </a:r>
            <a:r>
              <a:rPr lang="nb-NO" dirty="0"/>
              <a:t> (PPO)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State-</a:t>
            </a:r>
            <a:r>
              <a:rPr lang="nb-NO" dirty="0" err="1"/>
              <a:t>of</a:t>
            </a:r>
            <a:r>
              <a:rPr lang="nb-NO" dirty="0"/>
              <a:t>-</a:t>
            </a:r>
            <a:r>
              <a:rPr lang="nb-NO" dirty="0" err="1"/>
              <a:t>the</a:t>
            </a:r>
            <a:r>
              <a:rPr lang="nb-NO" dirty="0"/>
              <a:t>-art «standard» RL </a:t>
            </a:r>
            <a:r>
              <a:rPr lang="nb-NO" dirty="0" err="1"/>
              <a:t>method</a:t>
            </a:r>
            <a:endParaRPr lang="nb-NO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b="1" dirty="0" err="1"/>
              <a:t>OMNI’s</a:t>
            </a:r>
            <a:r>
              <a:rPr lang="nb-NO" b="1" dirty="0"/>
              <a:t> </a:t>
            </a:r>
            <a:r>
              <a:rPr lang="nb-NO" b="1" dirty="0" err="1"/>
              <a:t>role</a:t>
            </a:r>
            <a:r>
              <a:rPr lang="nb-NO" b="1" dirty="0"/>
              <a:t>: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for agent to </a:t>
            </a:r>
            <a:r>
              <a:rPr lang="nb-NO" dirty="0" err="1"/>
              <a:t>perform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chosen</a:t>
            </a:r>
            <a:r>
              <a:rPr lang="nb-NO" dirty="0"/>
              <a:t> more </a:t>
            </a:r>
            <a:r>
              <a:rPr lang="nb-NO" dirty="0" err="1"/>
              <a:t>often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 err="1"/>
              <a:t>Influences</a:t>
            </a:r>
            <a:r>
              <a:rPr lang="nb-NO" dirty="0"/>
              <a:t> policy </a:t>
            </a:r>
            <a:r>
              <a:rPr lang="nb-NO" dirty="0" err="1"/>
              <a:t>of</a:t>
            </a:r>
            <a:r>
              <a:rPr lang="nb-NO" dirty="0"/>
              <a:t> RL agent (</a:t>
            </a:r>
            <a:r>
              <a:rPr lang="nb-NO" dirty="0" err="1"/>
              <a:t>choosing</a:t>
            </a:r>
            <a:r>
              <a:rPr lang="nb-NO" dirty="0"/>
              <a:t> an action)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b-NO" dirty="0"/>
              <a:t>«Boring» </a:t>
            </a:r>
            <a:r>
              <a:rPr lang="nb-NO" dirty="0" err="1"/>
              <a:t>tasks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added</a:t>
            </a:r>
            <a:r>
              <a:rPr lang="nb-NO" dirty="0"/>
              <a:t> to show </a:t>
            </a:r>
            <a:r>
              <a:rPr lang="nb-NO" dirty="0" err="1"/>
              <a:t>LLM’s</a:t>
            </a:r>
            <a:r>
              <a:rPr lang="nb-NO" dirty="0"/>
              <a:t> </a:t>
            </a:r>
            <a:r>
              <a:rPr lang="nb-NO" dirty="0" err="1"/>
              <a:t>decision-making</a:t>
            </a:r>
            <a:r>
              <a:rPr lang="nb-NO" dirty="0"/>
              <a:t> </a:t>
            </a:r>
            <a:r>
              <a:rPr lang="nb-NO" dirty="0" err="1"/>
              <a:t>ability</a:t>
            </a:r>
            <a:endParaRPr lang="nb-NO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0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678ECE-4328-F164-A7E3-1849D685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Relevance</a:t>
            </a:r>
            <a:r>
              <a:rPr lang="nb-NO" dirty="0"/>
              <a:t> to Our 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063E1A-1B2B-AAB8-DD58-7175800C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90" y="2057400"/>
            <a:ext cx="8915402" cy="4137259"/>
          </a:xfrm>
        </p:spPr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choose</a:t>
            </a:r>
            <a:r>
              <a:rPr lang="nb-NO" dirty="0"/>
              <a:t> relevant </a:t>
            </a:r>
            <a:r>
              <a:rPr lang="nb-NO" dirty="0" err="1"/>
              <a:t>actions</a:t>
            </a:r>
            <a:endParaRPr lang="nb-NO" dirty="0"/>
          </a:p>
          <a:p>
            <a:r>
              <a:rPr lang="nb-NO" dirty="0" err="1"/>
              <a:t>Generalized</a:t>
            </a:r>
            <a:r>
              <a:rPr lang="nb-NO" dirty="0"/>
              <a:t> </a:t>
            </a:r>
            <a:r>
              <a:rPr lang="nb-NO" dirty="0" err="1"/>
              <a:t>algorithm</a:t>
            </a:r>
            <a:endParaRPr lang="nb-NO" dirty="0"/>
          </a:p>
          <a:p>
            <a:pPr lvl="1"/>
            <a:r>
              <a:rPr lang="nb-NO" dirty="0"/>
              <a:t>It </a:t>
            </a:r>
            <a:r>
              <a:rPr lang="nb-NO" dirty="0" err="1"/>
              <a:t>may</a:t>
            </a:r>
            <a:r>
              <a:rPr lang="nb-NO" dirty="0"/>
              <a:t> be used </a:t>
            </a:r>
            <a:r>
              <a:rPr lang="nb-NO" dirty="0" err="1"/>
              <a:t>even</a:t>
            </a:r>
            <a:r>
              <a:rPr lang="nb-NO" dirty="0"/>
              <a:t> in different </a:t>
            </a:r>
            <a:r>
              <a:rPr lang="nb-NO" dirty="0" err="1"/>
              <a:t>environments</a:t>
            </a:r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ways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LLMs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endParaRPr lang="nb-NO" dirty="0"/>
          </a:p>
          <a:p>
            <a:pPr lvl="1"/>
            <a:r>
              <a:rPr lang="nb-NO" dirty="0"/>
              <a:t>For </a:t>
            </a:r>
            <a:r>
              <a:rPr lang="nb-NO" dirty="0" err="1"/>
              <a:t>reward</a:t>
            </a:r>
            <a:r>
              <a:rPr lang="nb-NO" dirty="0"/>
              <a:t> shaping,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policy</a:t>
            </a:r>
          </a:p>
          <a:p>
            <a:r>
              <a:rPr lang="nb-NO" dirty="0" err="1"/>
              <a:t>Interpretation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«</a:t>
            </a:r>
            <a:r>
              <a:rPr lang="nb-NO" dirty="0" err="1"/>
              <a:t>interestingness</a:t>
            </a:r>
            <a:r>
              <a:rPr lang="nb-NO" dirty="0"/>
              <a:t>»</a:t>
            </a:r>
          </a:p>
          <a:p>
            <a:pPr lvl="1"/>
            <a:r>
              <a:rPr lang="nb-NO" dirty="0" err="1"/>
              <a:t>Interesting</a:t>
            </a:r>
            <a:r>
              <a:rPr lang="nb-NO" dirty="0"/>
              <a:t> = action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 rate?</a:t>
            </a:r>
          </a:p>
          <a:p>
            <a:pPr lvl="1"/>
            <a:r>
              <a:rPr lang="nb-NO" dirty="0" err="1"/>
              <a:t>Interesting</a:t>
            </a:r>
            <a:r>
              <a:rPr lang="nb-NO" dirty="0"/>
              <a:t> = action most </a:t>
            </a:r>
            <a:r>
              <a:rPr lang="nb-NO" dirty="0" err="1"/>
              <a:t>similar</a:t>
            </a:r>
            <a:r>
              <a:rPr lang="nb-NO" dirty="0"/>
              <a:t> to </a:t>
            </a: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interesting</a:t>
            </a:r>
            <a:r>
              <a:rPr lang="nb-NO" dirty="0"/>
              <a:t> </a:t>
            </a:r>
            <a:r>
              <a:rPr lang="nb-NO" dirty="0" err="1"/>
              <a:t>actions</a:t>
            </a:r>
            <a:r>
              <a:rPr lang="nb-NO" dirty="0"/>
              <a:t>?</a:t>
            </a:r>
          </a:p>
          <a:p>
            <a:pPr lvl="2"/>
            <a:r>
              <a:rPr lang="nb-NO" dirty="0"/>
              <a:t>OMNI </a:t>
            </a:r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assumes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above</a:t>
            </a:r>
            <a:endParaRPr lang="nb-NO" dirty="0"/>
          </a:p>
          <a:p>
            <a:pPr lvl="1"/>
            <a:r>
              <a:rPr lang="nb-NO" dirty="0" err="1"/>
              <a:t>Interesting</a:t>
            </a:r>
            <a:r>
              <a:rPr lang="nb-NO" dirty="0"/>
              <a:t> = (</a:t>
            </a:r>
            <a:r>
              <a:rPr lang="nb-NO" dirty="0" err="1"/>
              <a:t>performed</a:t>
            </a:r>
            <a:r>
              <a:rPr lang="nb-NO" dirty="0"/>
              <a:t>) action most </a:t>
            </a:r>
            <a:r>
              <a:rPr lang="nb-NO" dirty="0" err="1"/>
              <a:t>similar</a:t>
            </a:r>
            <a:r>
              <a:rPr lang="nb-NO" dirty="0"/>
              <a:t> to goal?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1FCD645-23AD-84BC-FA0A-528923E2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500" y="844401"/>
            <a:ext cx="3956200" cy="395620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1A3F88C0-7EE4-87F3-722D-3468487C3399}"/>
              </a:ext>
            </a:extLst>
          </p:cNvPr>
          <p:cNvSpPr txBox="1"/>
          <p:nvPr/>
        </p:nvSpPr>
        <p:spPr>
          <a:xfrm>
            <a:off x="7544500" y="4959202"/>
            <a:ext cx="395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b="1" dirty="0"/>
              <a:t>FIGURE 4 </a:t>
            </a:r>
            <a:r>
              <a:rPr lang="nb-NO" sz="1400" dirty="0"/>
              <a:t>Minigrid, </a:t>
            </a:r>
            <a:r>
              <a:rPr lang="nb-NO" sz="1400" dirty="0" err="1"/>
              <a:t>the</a:t>
            </a:r>
            <a:r>
              <a:rPr lang="nb-NO" sz="1400" dirty="0"/>
              <a:t> testing </a:t>
            </a:r>
            <a:r>
              <a:rPr lang="nb-NO" sz="1400" dirty="0" err="1"/>
              <a:t>environment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use</a:t>
            </a:r>
            <a:r>
              <a:rPr lang="nb-NO" sz="1400" dirty="0"/>
              <a:t> in </a:t>
            </a:r>
            <a:r>
              <a:rPr lang="nb-NO" sz="1400" dirty="0" err="1"/>
              <a:t>our</a:t>
            </a:r>
            <a:r>
              <a:rPr lang="nb-NO" sz="1400" dirty="0"/>
              <a:t> </a:t>
            </a:r>
            <a:r>
              <a:rPr lang="nb-NO" sz="1400" dirty="0" err="1"/>
              <a:t>project</a:t>
            </a:r>
            <a:r>
              <a:rPr lang="nb-NO" sz="1400" dirty="0"/>
              <a:t> [2]. </a:t>
            </a:r>
            <a:r>
              <a:rPr lang="nb-NO" sz="1400" dirty="0" err="1"/>
              <a:t>Screenshot</a:t>
            </a:r>
            <a:r>
              <a:rPr lang="nb-NO" sz="1400" dirty="0"/>
              <a:t> from https://minigrid.farama.org/ </a:t>
            </a:r>
            <a:endParaRPr lang="nb-NO" sz="1400" b="1" dirty="0"/>
          </a:p>
        </p:txBody>
      </p:sp>
    </p:spTree>
    <p:extLst>
      <p:ext uri="{BB962C8B-B14F-4D97-AF65-F5344CB8AC3E}">
        <p14:creationId xmlns:p14="http://schemas.microsoft.com/office/powerpoint/2010/main" val="11485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E76FD6-05D2-38E4-A99B-767E23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E72200-FEB5-7F03-FDEB-CCA3CC06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[1] J. Zhang et al., «</a:t>
            </a:r>
            <a:r>
              <a:rPr lang="en-US" dirty="0"/>
              <a:t>OMNI: Open-endedness via Models of human Notions of Interestingness</a:t>
            </a:r>
            <a:r>
              <a:rPr lang="nb-NO" dirty="0"/>
              <a:t>». </a:t>
            </a:r>
            <a:r>
              <a:rPr lang="nb-NO" dirty="0">
                <a:hlinkClick r:id="rId2"/>
              </a:rPr>
              <a:t>https://arxiv.org/abs/2306.01711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[2] M. </a:t>
            </a:r>
            <a:r>
              <a:rPr lang="nb-NO" dirty="0" err="1"/>
              <a:t>Chevalier</a:t>
            </a:r>
            <a:r>
              <a:rPr lang="nb-NO" dirty="0"/>
              <a:t>-Boisvert et al., «</a:t>
            </a:r>
            <a:r>
              <a:rPr lang="en-US" dirty="0" err="1"/>
              <a:t>Minigrid</a:t>
            </a:r>
            <a:r>
              <a:rPr lang="en-US" dirty="0"/>
              <a:t> &amp; </a:t>
            </a:r>
            <a:r>
              <a:rPr lang="en-US" dirty="0" err="1"/>
              <a:t>Miniworld</a:t>
            </a:r>
            <a:r>
              <a:rPr lang="en-US" dirty="0"/>
              <a:t>: Modular &amp; Customizable Reinforcement Learning Environments for Goal-Oriented </a:t>
            </a:r>
            <a:r>
              <a:rPr lang="nb-NO" dirty="0" err="1"/>
              <a:t>Tasks</a:t>
            </a:r>
            <a:r>
              <a:rPr lang="nb-NO" dirty="0"/>
              <a:t>». </a:t>
            </a:r>
            <a:r>
              <a:rPr lang="nb-NO" dirty="0">
                <a:hlinkClick r:id="rId3"/>
              </a:rPr>
              <a:t>https://arxiv.org/abs/2306.13831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455152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4"/>
      </a:accent1>
      <a:accent2>
        <a:srgbClr val="B13B84"/>
      </a:accent2>
      <a:accent3>
        <a:srgbClr val="C04DC3"/>
      </a:accent3>
      <a:accent4>
        <a:srgbClr val="7C3BB1"/>
      </a:accent4>
      <a:accent5>
        <a:srgbClr val="5D4DC3"/>
      </a:accent5>
      <a:accent6>
        <a:srgbClr val="3B5CB1"/>
      </a:accent6>
      <a:hlink>
        <a:srgbClr val="7653C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431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Cascadia Mono</vt:lpstr>
      <vt:lpstr>EncaseVTI</vt:lpstr>
      <vt:lpstr>OMNI</vt:lpstr>
      <vt:lpstr>Training Reinforcement Learning (RL) Agents in Large Environments</vt:lpstr>
      <vt:lpstr>Method</vt:lpstr>
      <vt:lpstr>Usage in Practice</vt:lpstr>
      <vt:lpstr>Relevance to Our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</dc:title>
  <dc:creator>Adrian Duric</dc:creator>
  <cp:lastModifiedBy>Adrian Duric</cp:lastModifiedBy>
  <cp:revision>7</cp:revision>
  <dcterms:created xsi:type="dcterms:W3CDTF">2023-09-22T11:34:49Z</dcterms:created>
  <dcterms:modified xsi:type="dcterms:W3CDTF">2023-09-22T15:50:52Z</dcterms:modified>
</cp:coreProperties>
</file>