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6986eb6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a6986eb6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6986eb69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a6986eb69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6986eb69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a6986eb69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6986eb69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a6986eb69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6986eb69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a6986eb69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6986eb69a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a6986eb69a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6986eb69a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a6986eb69a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9867eb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a69867eb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69867eb2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a69867eb2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69867eb2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a69867eb2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163b874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a163b8743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69867eb2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a69867eb2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9867eb2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a69867eb2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ess">
  <p:cSld name="Progres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2000"/>
              <a:buNone/>
              <a:defRPr sz="2000">
                <a:solidFill>
                  <a:srgbClr val="8F8AB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800"/>
              <a:buNone/>
              <a:defRPr sz="1800">
                <a:solidFill>
                  <a:srgbClr val="8F8AB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">
  <p:cSld name="Announcem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38200" y="1021680"/>
            <a:ext cx="1846092" cy="384048"/>
          </a:xfrm>
          <a:prstGeom prst="roundRect">
            <a:avLst>
              <a:gd fmla="val 26320" name="adj"/>
            </a:avLst>
          </a:prstGeom>
          <a:solidFill>
            <a:srgbClr val="D5CDF5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002050"/>
                </a:solidFill>
                <a:latin typeface="Open Sans"/>
                <a:ea typeface="Open Sans"/>
                <a:cs typeface="Open Sans"/>
                <a:sym typeface="Open Sans"/>
              </a:rPr>
              <a:t>RELEASED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126" y="3328313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838200" y="1575065"/>
            <a:ext cx="10515600" cy="669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8200" y="2476901"/>
            <a:ext cx="10515600" cy="2636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838200" y="5257171"/>
            <a:ext cx="10515600" cy="5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D290"/>
              </a:buClr>
              <a:buSzPts val="2800"/>
              <a:buNone/>
              <a:defRPr>
                <a:solidFill>
                  <a:srgbClr val="FAD29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ess">
  <p:cSld name="Progres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4826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ckoverflow.com/a/22854116/1768303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archive/msdn-magazine/2019/november/csharp-iterating-with-async-enumerables-in-csharp-8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oseratio/coroutines-talk/blob/main/Coroutines/AsyncCoroutineProxy.c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ostprintum/devcomra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Coroutine" TargetMode="External"/><Relationship Id="rId4" Type="http://schemas.openxmlformats.org/officeDocument/2006/relationships/hyperlink" Target="https://docs.unity3d.com/Manual/Coroutines.html" TargetMode="External"/><Relationship Id="rId9" Type="http://schemas.openxmlformats.org/officeDocument/2006/relationships/hyperlink" Target="https://dev.to/noseratio/c-events-as-asynchronous-streams-with-reactivex-or-channels-82k" TargetMode="External"/><Relationship Id="rId5" Type="http://schemas.openxmlformats.org/officeDocument/2006/relationships/hyperlink" Target="https://caliburnmicro.com/documentation/coroutines" TargetMode="External"/><Relationship Id="rId6" Type="http://schemas.openxmlformats.org/officeDocument/2006/relationships/hyperlink" Target="https://stackoverflow.com/q/22852251/1768303" TargetMode="External"/><Relationship Id="rId7" Type="http://schemas.openxmlformats.org/officeDocument/2006/relationships/hyperlink" Target="https://docs.microsoft.com/en-us/dotnet/csharp/tutorials/generate-consume-asynchronous-stream" TargetMode="External"/><Relationship Id="rId8" Type="http://schemas.openxmlformats.org/officeDocument/2006/relationships/hyperlink" Target="https://docs.microsoft.com/en-us/archive/msdn-magazine/2019/november/csharp-iterating-with-async-enumerables-in-csharp-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noseratio/coroutines-talk" TargetMode="External"/><Relationship Id="rId4" Type="http://schemas.openxmlformats.org/officeDocument/2006/relationships/hyperlink" Target="https://github.com/postprintum/devcomrade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sharplab.io/#v2:D4AQTAjAsAUCAMACEEAsBuWsQGZlkQGEB7AJ2IFcAXASwDsBTAZ0VgG9ZEvk8UA2ZBBwAeelQB8RMpVqMAggAoAlJ24cY3TYgBmZRArGIaiALyJ46I4mGIAHBaMBqRyo1au69+5J0mxADYMAHQAygxUhBSkfqQACsRMNLTEdArwADTmSphuXtw+foFBAOqkSQwKACQARGx0AIYAtgzE2gok5NT0DHJKAL4AXIh1DADuiCFUZXQA5goA5HLzmTT91dmqeVwoEMgA7EY5eX2biCcw57BA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oseratio/coroutines-talk/blob/c5d917a54a40e9059af69e23f51171e16e0d8469/Coroutines/CoroutineCombinator.cs#L13" TargetMode="External"/><Relationship Id="rId4" Type="http://schemas.openxmlformats.org/officeDocument/2006/relationships/hyperlink" Target="https://github.com/noseratio/coroutines-talk/blob/c5d917a54a40e9059af69e23f51171e16e0d8469/Coroutines/CoroutineDemo.cs#L47" TargetMode="External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059">
            <a:off x="8734126" y="3328313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type="title"/>
          </p:nvPr>
        </p:nvSpPr>
        <p:spPr>
          <a:xfrm>
            <a:off x="831850" y="1643300"/>
            <a:ext cx="105156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US"/>
              <a:t>Asynchronous Coroutines with C#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1850" y="4562475"/>
            <a:ext cx="10515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/>
            </a:br>
            <a:r>
              <a:rPr lang="en-US"/>
              <a:t>Andrew Nosenko, software engineer</a:t>
            </a:r>
            <a:br>
              <a:rPr lang="en-US"/>
            </a:br>
            <a:br>
              <a:rPr lang="en-US"/>
            </a:br>
            <a:r>
              <a:rPr lang="en-US"/>
              <a:t>Twitter, GitHub, StackOverflow: @noseratio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6858000" y="1336625"/>
            <a:ext cx="52113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However, we'd only be notified then about </a:t>
            </a: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the completion of the whole method</a:t>
            </a: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, not intermediate steps.</a:t>
            </a:r>
            <a:br>
              <a:rPr lang="en-US" sz="28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2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We'd need to resort to a custom </a:t>
            </a:r>
            <a:r>
              <a:rPr b="1" i="1" lang="en-US" sz="2800">
                <a:latin typeface="Open Sans"/>
                <a:ea typeface="Open Sans"/>
                <a:cs typeface="Open Sans"/>
                <a:sym typeface="Open Sans"/>
              </a:rPr>
              <a:t>TaskScheduler</a:t>
            </a:r>
            <a:r>
              <a:rPr i="1" lang="en-US" sz="2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en-US" sz="2800">
                <a:latin typeface="Open Sans"/>
                <a:ea typeface="Open Sans"/>
                <a:cs typeface="Open Sans"/>
                <a:sym typeface="Open Sans"/>
              </a:rPr>
              <a:t>SynchronizationContext</a:t>
            </a: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i="1" lang="en-US" sz="2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awaitables</a:t>
            </a: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 for precise control over </a:t>
            </a:r>
            <a:r>
              <a:rPr i="1" lang="en-US" sz="2800">
                <a:latin typeface="Open Sans"/>
                <a:ea typeface="Open Sans"/>
                <a:cs typeface="Open Sans"/>
                <a:sym typeface="Open Sans"/>
              </a:rPr>
              <a:t>await </a:t>
            </a: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continuations.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Why not simply use </a:t>
            </a:r>
            <a:r>
              <a:rPr i="1" lang="en-US"/>
              <a:t>async/await</a:t>
            </a:r>
            <a:r>
              <a:rPr lang="en-US"/>
              <a:t> </a:t>
            </a:r>
            <a:r>
              <a:rPr lang="en-US"/>
              <a:t>?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503950" y="1336625"/>
            <a:ext cx="62007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Instead of using </a:t>
            </a:r>
            <a:r>
              <a:rPr b="1" i="1" lang="en-US"/>
              <a:t>IEnumerable </a:t>
            </a:r>
            <a:r>
              <a:rPr i="1" lang="en-US"/>
              <a:t>and yield return</a:t>
            </a:r>
            <a:r>
              <a:rPr lang="en-US"/>
              <a:t>, we might be tempted to use </a:t>
            </a:r>
            <a:r>
              <a:rPr b="1" i="1" lang="en-US"/>
              <a:t>async/await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00" y="2875525"/>
            <a:ext cx="6288350" cy="353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Coroutines with internal asynchrony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838200" y="1468000"/>
            <a:ext cx="105156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Ideally, we'd want to use </a:t>
            </a:r>
            <a:r>
              <a:rPr b="1" i="1" lang="en-US"/>
              <a:t>async/await</a:t>
            </a:r>
            <a:r>
              <a:rPr b="1" lang="en-US"/>
              <a:t> for awaiting the results</a:t>
            </a:r>
            <a:r>
              <a:rPr lang="en-US"/>
              <a:t> of some actual asynchronous API</a:t>
            </a:r>
            <a:r>
              <a:rPr lang="en-US"/>
              <a:t>,</a:t>
            </a:r>
            <a:r>
              <a:rPr lang="en-US"/>
              <a:t> and </a:t>
            </a:r>
            <a:r>
              <a:rPr b="1" i="1" lang="en-US"/>
              <a:t>yield return</a:t>
            </a:r>
            <a:r>
              <a:rPr b="1" lang="en-US"/>
              <a:t> for suspending</a:t>
            </a:r>
            <a:r>
              <a:rPr lang="en-US"/>
              <a:t> the execution flow.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wasn't possible to combine these two until C# 8.0, but now we have language support for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asynchronous iterators</a:t>
            </a:r>
            <a:r>
              <a:rPr lang="en-US"/>
              <a:t>:</a:t>
            </a:r>
            <a:br>
              <a:rPr lang="en-US"/>
            </a:br>
            <a:br>
              <a:rPr lang="en-US"/>
            </a:br>
            <a:r>
              <a:rPr lang="en-US"/>
              <a:t>• </a:t>
            </a:r>
            <a:r>
              <a:rPr i="1" lang="en-US"/>
              <a:t>IAsyncEnumerable</a:t>
            </a:r>
            <a:br>
              <a:rPr lang="en-US"/>
            </a:br>
            <a:r>
              <a:rPr lang="en-US"/>
              <a:t>• </a:t>
            </a:r>
            <a:r>
              <a:rPr i="1" lang="en-US"/>
              <a:t>IAsyncEnumerator</a:t>
            </a:r>
            <a:br>
              <a:rPr i="1" lang="en-US"/>
            </a:br>
            <a:r>
              <a:rPr i="1" lang="en-US"/>
              <a:t>• IAsyncDisposable</a:t>
            </a:r>
            <a:br>
              <a:rPr lang="en-US"/>
            </a:br>
            <a:r>
              <a:rPr lang="en-US"/>
              <a:t>• </a:t>
            </a:r>
            <a:r>
              <a:rPr i="1" lang="en-US"/>
              <a:t>await foreach</a:t>
            </a:r>
            <a:br>
              <a:rPr lang="en-US"/>
            </a:br>
            <a:r>
              <a:rPr lang="en-US"/>
              <a:t>• </a:t>
            </a:r>
            <a:r>
              <a:rPr i="1" lang="en-US"/>
              <a:t>await using</a:t>
            </a:r>
            <a:br>
              <a:rPr lang="en-US"/>
            </a:b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0375" y="3989175"/>
            <a:ext cx="1968984" cy="251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Coroutines with asynchrony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838200" y="1252325"/>
            <a:ext cx="10515600" cy="5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</a:t>
            </a:r>
            <a:r>
              <a:rPr lang="en-US"/>
              <a:t>et's reproduce what we've done so far with </a:t>
            </a:r>
            <a:r>
              <a:rPr b="1" i="1" lang="en-US"/>
              <a:t>IEnumerable</a:t>
            </a:r>
            <a:r>
              <a:rPr lang="en-US"/>
              <a:t>-based </a:t>
            </a:r>
            <a:r>
              <a:rPr i="1" lang="en-US"/>
              <a:t>CoroutineA</a:t>
            </a:r>
            <a:r>
              <a:rPr lang="en-US"/>
              <a:t> and </a:t>
            </a:r>
            <a:r>
              <a:rPr i="1" lang="en-US"/>
              <a:t>CoroutineB</a:t>
            </a:r>
            <a:r>
              <a:rPr lang="en-US"/>
              <a:t>, but </a:t>
            </a:r>
            <a:r>
              <a:rPr b="1" lang="en-US"/>
              <a:t>using </a:t>
            </a:r>
            <a:r>
              <a:rPr b="1" i="1" lang="en-US"/>
              <a:t>IAsyncEnumerable</a:t>
            </a:r>
            <a:r>
              <a:rPr b="1" lang="en-US"/>
              <a:t> </a:t>
            </a:r>
            <a:r>
              <a:rPr lang="en-US"/>
              <a:t>this time. 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still want to have a certain minimum time interval between </a:t>
            </a:r>
            <a:r>
              <a:rPr i="1" lang="en-US"/>
              <a:t>yield return</a:t>
            </a:r>
            <a:r>
              <a:rPr lang="en-US"/>
              <a:t> continuations.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</a:t>
            </a:r>
            <a:r>
              <a:rPr b="1" lang="en-US"/>
              <a:t>add some real asynchrony</a:t>
            </a:r>
            <a:r>
              <a:rPr lang="en-US"/>
              <a:t>, let's say </a:t>
            </a:r>
            <a:r>
              <a:rPr lang="en-US"/>
              <a:t>we want to proceed to the next step only when the UI thread is idle, and there is no pending user input in message queue.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We've made a special helper for that:</a:t>
            </a:r>
            <a:br>
              <a:rPr lang="en-US"/>
            </a:br>
            <a:r>
              <a:rPr b="1" i="1" lang="en-US"/>
              <a:t>await inputIdler.Yield()</a:t>
            </a:r>
            <a:r>
              <a:rPr b="1" lang="en-US"/>
              <a:t> 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Async </a:t>
            </a:r>
            <a:r>
              <a:rPr lang="en-US"/>
              <a:t>CoroutineA waiting for idle state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175" y="1882825"/>
            <a:ext cx="9322700" cy="484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398" y="1882837"/>
            <a:ext cx="24003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Asyn CoroutineB adds a delay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838200" y="1468000"/>
            <a:ext cx="10515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Let's also slow down </a:t>
            </a:r>
            <a:r>
              <a:rPr i="1" lang="en-US"/>
              <a:t>CoroutineB </a:t>
            </a:r>
            <a:r>
              <a:rPr lang="en-US"/>
              <a:t>by introducing an async </a:t>
            </a:r>
            <a:r>
              <a:rPr i="1" lang="en-US"/>
              <a:t>Delay</a:t>
            </a:r>
            <a:r>
              <a:rPr lang="en-US"/>
              <a:t>, for each step, just because now we can: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325" y="2300500"/>
            <a:ext cx="8193489" cy="44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05" y="4550975"/>
            <a:ext cx="248919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Asynchronous c</a:t>
            </a:r>
            <a:r>
              <a:rPr lang="en-US"/>
              <a:t>oroutine driver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2" y="1641421"/>
            <a:ext cx="2984501" cy="252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893" y="1270000"/>
            <a:ext cx="8750307" cy="431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Synchronizing async coroutines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838200" y="1468000"/>
            <a:ext cx="105156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may say that coroutines A and B serve as producers to the coroutine driver code (the consumer), with both A and B run </a:t>
            </a:r>
            <a:r>
              <a:rPr lang="en-US"/>
              <a:t>independently</a:t>
            </a:r>
            <a:r>
              <a:rPr lang="en-US"/>
              <a:t> of each other.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But </a:t>
            </a:r>
            <a:r>
              <a:rPr lang="en-US"/>
              <a:t>what if </a:t>
            </a:r>
            <a:r>
              <a:rPr b="1" lang="en-US"/>
              <a:t>coroutines A and B need to synchronize their execution workflow upon each other</a:t>
            </a:r>
            <a:r>
              <a:rPr lang="en-US"/>
              <a:t>? We can't just pass an </a:t>
            </a:r>
            <a:r>
              <a:rPr i="1" lang="en-US"/>
              <a:t>IAsyncEnumerable</a:t>
            </a:r>
            <a:r>
              <a:rPr lang="en-US"/>
              <a:t> for A into B, and vice versa. 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that, we use </a:t>
            </a:r>
            <a:r>
              <a:rPr lang="en-US"/>
              <a:t>a special proxying helper </a:t>
            </a:r>
            <a:r>
              <a:rPr i="1" lang="en-US" u="sng">
                <a:solidFill>
                  <a:schemeClr val="hlink"/>
                </a:solidFill>
                <a:hlinkClick r:id="rId3"/>
              </a:rPr>
              <a:t>AsyncCoroutineProxy</a:t>
            </a:r>
            <a:r>
              <a:rPr lang="en-US"/>
              <a:t>. It which wraps the .NET </a:t>
            </a:r>
            <a:r>
              <a:rPr b="1" i="1" lang="en-US"/>
              <a:t>Channel</a:t>
            </a:r>
            <a:r>
              <a:rPr lang="en-US"/>
              <a:t> class to serve </a:t>
            </a:r>
            <a:r>
              <a:rPr b="1" lang="en-US"/>
              <a:t>as asynchronous buffer</a:t>
            </a:r>
            <a:r>
              <a:rPr lang="en-US"/>
              <a:t> for the progress notifications of each coroutine.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.NET Channel as asynchronous proxy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838200" y="1468000"/>
            <a:ext cx="105156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i="1" lang="en-US"/>
              <a:t>Channel </a:t>
            </a:r>
            <a:r>
              <a:rPr lang="en-US"/>
              <a:t>is like a pipe, we can push objects into one side of the pipe (with </a:t>
            </a:r>
            <a:r>
              <a:rPr i="1" lang="en-US"/>
              <a:t>Channel.Writer.WriteAsync</a:t>
            </a:r>
            <a:r>
              <a:rPr lang="en-US"/>
              <a:t>), and fetch them as an asynchronous stream from the other side (</a:t>
            </a:r>
            <a:r>
              <a:rPr lang="en-US"/>
              <a:t>with</a:t>
            </a:r>
            <a:r>
              <a:rPr lang="en-US"/>
              <a:t> </a:t>
            </a:r>
            <a:r>
              <a:rPr i="1" lang="en-US"/>
              <a:t>Channel.Reader.ReadAllAsync</a:t>
            </a:r>
            <a:r>
              <a:rPr lang="en-US"/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838200" y="3264675"/>
            <a:ext cx="48804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Now, </a:t>
            </a:r>
            <a:r>
              <a:rPr i="1" lang="en-US"/>
              <a:t>CoroutineA</a:t>
            </a:r>
            <a:r>
              <a:rPr lang="en-US"/>
              <a:t> can await results from </a:t>
            </a:r>
            <a:r>
              <a:rPr i="1" lang="en-US"/>
              <a:t>CoroutineB</a:t>
            </a:r>
            <a:r>
              <a:rPr lang="en-US"/>
              <a:t> via </a:t>
            </a:r>
            <a:r>
              <a:rPr i="1" lang="en-US"/>
              <a:t>ProxyB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And vice versa, </a:t>
            </a:r>
            <a:r>
              <a:rPr i="1" lang="en-US"/>
              <a:t>CoroutineB</a:t>
            </a:r>
            <a:r>
              <a:rPr lang="en-US"/>
              <a:t> can await results of </a:t>
            </a:r>
            <a:r>
              <a:rPr i="1" lang="en-US"/>
              <a:t>CoroutineA</a:t>
            </a:r>
            <a:r>
              <a:rPr lang="en-US"/>
              <a:t> via </a:t>
            </a:r>
            <a:r>
              <a:rPr i="1" lang="en-US"/>
              <a:t>ProxyA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025" y="2803675"/>
            <a:ext cx="5639114" cy="40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241025" y="284825"/>
            <a:ext cx="11787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AsyncCoroutineProxy.RunAsync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150" y="1336625"/>
            <a:ext cx="3111499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9025"/>
            <a:ext cx="7400349" cy="519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8185950" y="4020225"/>
            <a:ext cx="30000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826C0"/>
                </a:solidFill>
                <a:latin typeface="Open Sans"/>
                <a:ea typeface="Open Sans"/>
                <a:cs typeface="Open Sans"/>
                <a:sym typeface="Open Sans"/>
              </a:rPr>
              <a:t>We can use Async LINQ, too!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502150" y="284825"/>
            <a:ext cx="11205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 real-world app testing using coroutines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838200" y="1468000"/>
            <a:ext cx="105156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 help of</a:t>
            </a:r>
            <a:r>
              <a:rPr lang="en-US"/>
              <a:t> </a:t>
            </a:r>
            <a:r>
              <a:rPr i="1" lang="en-US"/>
              <a:t>AsyncCoroutineProxy</a:t>
            </a:r>
            <a:r>
              <a:rPr lang="en-US"/>
              <a:t>, </a:t>
            </a:r>
            <a:r>
              <a:rPr i="1" lang="en-US"/>
              <a:t>CoroutineA</a:t>
            </a:r>
            <a:r>
              <a:rPr lang="en-US"/>
              <a:t> and </a:t>
            </a:r>
            <a:r>
              <a:rPr i="1" lang="en-US"/>
              <a:t>CoroutineB</a:t>
            </a:r>
            <a:r>
              <a:rPr lang="en-US"/>
              <a:t> </a:t>
            </a:r>
            <a:r>
              <a:rPr b="1" lang="en-US"/>
              <a:t>can operate as asynchronous producer/consumer to each other</a:t>
            </a:r>
            <a:r>
              <a:rPr lang="en-US"/>
              <a:t>, and they can swap these roles.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That's actually how I use them for automated UI testing.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a side project, I maintain a simple Windows Desktop app called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DevComrade</a:t>
            </a:r>
            <a:r>
              <a:rPr lang="en-US"/>
              <a:t>, for the purpose of for copy-paste productivity improvement. It uses </a:t>
            </a:r>
            <a:r>
              <a:rPr i="1" lang="en-US"/>
              <a:t>SendInput</a:t>
            </a:r>
            <a:r>
              <a:rPr lang="en-US"/>
              <a:t> API to simulate the paste </a:t>
            </a:r>
            <a:r>
              <a:rPr lang="en-US"/>
              <a:t>operation of a plain text</a:t>
            </a:r>
            <a:r>
              <a:rPr lang="en-US"/>
              <a:t>, character by character as though it was typed by a person. I needed to test that.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284825"/>
            <a:ext cx="105156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 simple C# </a:t>
            </a:r>
            <a:r>
              <a:rPr lang="en-US"/>
              <a:t>method for rendering Fade Effect in Unit Game Engine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7250"/>
            <a:ext cx="2389200" cy="24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750" y="2269350"/>
            <a:ext cx="81343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838200" y="1205075"/>
            <a:ext cx="10515600" cy="5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my test </a:t>
            </a:r>
            <a:r>
              <a:rPr lang="en-US"/>
              <a:t>scenario</a:t>
            </a:r>
            <a:r>
              <a:rPr lang="en-US"/>
              <a:t>, t</a:t>
            </a:r>
            <a:r>
              <a:rPr lang="en-US"/>
              <a:t>here's a </a:t>
            </a:r>
            <a:r>
              <a:rPr b="1" lang="en-US"/>
              <a:t>foreground thread</a:t>
            </a:r>
            <a:r>
              <a:rPr lang="en-US"/>
              <a:t> with a form containing a </a:t>
            </a:r>
            <a:r>
              <a:rPr i="1" lang="en-US"/>
              <a:t>TextBox </a:t>
            </a:r>
            <a:r>
              <a:rPr lang="en-US"/>
              <a:t>control, and a </a:t>
            </a:r>
            <a:r>
              <a:rPr b="1" lang="en-US"/>
              <a:t>background thread</a:t>
            </a:r>
            <a:r>
              <a:rPr lang="en-US"/>
              <a:t> that iteratively calls </a:t>
            </a:r>
            <a:r>
              <a:rPr i="1" lang="en-US"/>
              <a:t>SendInput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decade ago, I'd probably use something like </a:t>
            </a:r>
            <a:r>
              <a:rPr i="1" lang="en-US"/>
              <a:t>ManualResetEvent</a:t>
            </a:r>
            <a:r>
              <a:rPr lang="en-US"/>
              <a:t> and blocking </a:t>
            </a:r>
            <a:r>
              <a:rPr i="1" lang="en-US"/>
              <a:t>WaitOne()</a:t>
            </a:r>
            <a:r>
              <a:rPr lang="en-US"/>
              <a:t> to synchronize these two threads at the key points of the test workflow.</a:t>
            </a:r>
            <a:r>
              <a:rPr lang="en-US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Today, I can utilize asynchronous coroutines for that. </a:t>
            </a:r>
            <a:r>
              <a:rPr i="1" lang="en-US"/>
              <a:t>BackgroundCoroutine</a:t>
            </a:r>
            <a:r>
              <a:rPr lang="en-US"/>
              <a:t> and </a:t>
            </a:r>
            <a:r>
              <a:rPr i="1" lang="en-US"/>
              <a:t>ForegroundCoroutine</a:t>
            </a:r>
            <a:r>
              <a:rPr lang="en-US"/>
              <a:t> use </a:t>
            </a:r>
            <a:r>
              <a:rPr b="1" i="1" lang="en-US"/>
              <a:t>yield return</a:t>
            </a:r>
            <a:r>
              <a:rPr lang="en-US"/>
              <a:t> and </a:t>
            </a:r>
            <a:r>
              <a:rPr b="1" i="1" lang="en-US"/>
              <a:t>await GetNextAsync()</a:t>
            </a:r>
            <a:r>
              <a:rPr lang="en-US"/>
              <a:t> to synchronize as they are progressing. There is no blocking calls. Both coroutines are executed on different threads and actually run in parallel at times.</a:t>
            </a:r>
            <a:endParaRPr/>
          </a:p>
        </p:txBody>
      </p:sp>
      <p:sp>
        <p:nvSpPr>
          <p:cNvPr id="316" name="Google Shape;316;p47"/>
          <p:cNvSpPr txBox="1"/>
          <p:nvPr>
            <p:ph type="title"/>
          </p:nvPr>
        </p:nvSpPr>
        <p:spPr>
          <a:xfrm>
            <a:off x="838200" y="284825"/>
            <a:ext cx="10515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 real-world app testing, continued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Automated UI testing demo</a:t>
            </a:r>
            <a:endParaRPr/>
          </a:p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(if time allows)</a:t>
            </a: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93" y="2883700"/>
            <a:ext cx="2476501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250" y="2565225"/>
            <a:ext cx="2655575" cy="26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838200" y="365125"/>
            <a:ext cx="10515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Summing up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838200" y="1254875"/>
            <a:ext cx="9385500" cy="54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Asynchronous coroutines may help with structuring async workflows, including certain consumer/producer scenarios.</a:t>
            </a:r>
            <a:b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They are especially handy where there is no clear role separation between producer and consumer.</a:t>
            </a:r>
            <a:b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Similar problems can also be solved with mature frameworks like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Ractive Extension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TPL Dataflow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but those might have a steep learning curve.</a:t>
            </a:r>
            <a:b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concept can be used with other languages which support async iterators, including modern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JavaScript.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3857" y="179949"/>
            <a:ext cx="2062549" cy="251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References and resources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Coroutines - Wikipedia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Coroutines - Unity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/>
              </a:rPr>
              <a:t>IResult and Coroutines - Caliburn.Micro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/>
              </a:rPr>
              <a:t>Async/await as a replacement of coroutines - StackOverflow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/>
              </a:rPr>
              <a:t>Tutorial: Generate and consume async streams using C# 8.0 and .NET Core 3.0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8"/>
              </a:rPr>
              <a:t>Iterating with Async Enumerables in C# 8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9"/>
              </a:rPr>
              <a:t>C# events as asynchronous streams with ReactiveX or Channels</a:t>
            </a:r>
            <a:endParaRPr sz="2400">
              <a:solidFill>
                <a:schemeClr val="hlink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99424" y="579054"/>
            <a:ext cx="2578099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Code Samples</a:t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All code samples can be found here: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https://github.com/noseratio/coroutines-talk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DevComrade: </a:t>
            </a:r>
            <a:r>
              <a:rPr lang="en-US"/>
              <a:t>The </a:t>
            </a:r>
            <a:r>
              <a:rPr lang="en-US"/>
              <a:t>Copy/Paste Productivity Tool</a:t>
            </a:r>
            <a:br>
              <a:rPr lang="en-US"/>
            </a:br>
            <a:r>
              <a:rPr lang="en-US"/>
              <a:t>(uses coroutines for automated UI testing):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https://github.com/postprintum/devcomrade</a:t>
            </a:r>
            <a:endParaRPr/>
          </a:p>
        </p:txBody>
      </p:sp>
      <p:pic>
        <p:nvPicPr>
          <p:cNvPr id="345" name="Google Shape;34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1775" y="4257179"/>
            <a:ext cx="24765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5900" y="4312913"/>
            <a:ext cx="2326925" cy="23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700400" y="83331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US"/>
              <a:t>Thanks for joining!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831850" y="4053449"/>
            <a:ext cx="105156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/>
              <a:t>Special thanks to Sydney ALT.NET User Group:</a:t>
            </a:r>
            <a:br>
              <a:rPr lang="en-US" sz="2800"/>
            </a:br>
            <a:br>
              <a:rPr lang="en-US"/>
            </a:br>
            <a:r>
              <a:rPr lang="en-US"/>
              <a:t>https://www.meetup.com/en-AU/Sydney-Alt-Net</a:t>
            </a:r>
            <a:br>
              <a:rPr lang="en-US"/>
            </a:br>
            <a:br>
              <a:rPr lang="en-US"/>
            </a:br>
            <a:r>
              <a:rPr lang="en-US"/>
              <a:t>Feel free to follow up with any </a:t>
            </a:r>
            <a:r>
              <a:rPr lang="en-US"/>
              <a:t>questions</a:t>
            </a:r>
            <a:r>
              <a:rPr lang="en-US"/>
              <a:t>: @noseratio</a:t>
            </a:r>
            <a:endParaRPr/>
          </a:p>
        </p:txBody>
      </p:sp>
      <p:pic>
        <p:nvPicPr>
          <p:cNvPr id="353" name="Google Shape;35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8950" y="3803650"/>
            <a:ext cx="2120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5" y="2426909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What are coroutines?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838200" y="1468000"/>
            <a:ext cx="105156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Coroutines are </a:t>
            </a:r>
            <a:r>
              <a:rPr b="1" lang="en-US"/>
              <a:t>functions </a:t>
            </a:r>
            <a:r>
              <a:rPr lang="en-US"/>
              <a:t>that can be can be </a:t>
            </a:r>
            <a:r>
              <a:rPr b="1" lang="en-US"/>
              <a:t>suspended</a:t>
            </a:r>
            <a:r>
              <a:rPr i="1" lang="en-US"/>
              <a:t>, </a:t>
            </a:r>
            <a:r>
              <a:rPr b="1" lang="en-US"/>
              <a:t>resumed </a:t>
            </a:r>
            <a:r>
              <a:rPr lang="en-US"/>
              <a:t>and executed </a:t>
            </a:r>
            <a:r>
              <a:rPr b="1" lang="en-US"/>
              <a:t>cooperatively </a:t>
            </a:r>
            <a:r>
              <a:rPr lang="en-US"/>
              <a:t>(</a:t>
            </a:r>
            <a:r>
              <a:rPr lang="en-US"/>
              <a:t>often on the same thread).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is how they are different from thread routines, </a:t>
            </a:r>
            <a:br>
              <a:rPr lang="en-US"/>
            </a:br>
            <a:r>
              <a:rPr lang="en-US"/>
              <a:t>which are typically </a:t>
            </a:r>
            <a:r>
              <a:rPr b="1" lang="en-US"/>
              <a:t>preemptively </a:t>
            </a:r>
            <a:r>
              <a:rPr lang="en-US"/>
              <a:t>multitasked.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Coroutines is an old and mature concept.</a:t>
            </a:r>
            <a:br>
              <a:rPr lang="en-US"/>
            </a:br>
            <a:r>
              <a:rPr lang="en-US"/>
              <a:t>Anyone remembers Windows 3.x </a:t>
            </a:r>
            <a:r>
              <a:rPr b="1" lang="en-US"/>
              <a:t>Yield()</a:t>
            </a:r>
            <a:r>
              <a:rPr i="1" lang="en-US"/>
              <a:t> </a:t>
            </a:r>
            <a:r>
              <a:rPr lang="en-US"/>
              <a:t>method?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Nowadays c</a:t>
            </a:r>
            <a:r>
              <a:rPr lang="en-US"/>
              <a:t>oroutines</a:t>
            </a:r>
            <a:r>
              <a:rPr lang="en-US"/>
              <a:t> easy to implement, thanks to the modern languages like C#, which takes excellent care of generating implicit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state machine logic</a:t>
            </a:r>
            <a:r>
              <a:rPr lang="en-US"/>
              <a:t> for our </a:t>
            </a:r>
            <a:r>
              <a:rPr lang="en-US"/>
              <a:t>methods.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What are they useful for?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838200" y="1468000"/>
            <a:ext cx="105156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Coroutines are useful for script-like scenarios where the code execution flow can be </a:t>
            </a:r>
            <a:r>
              <a:rPr b="1" lang="en-US"/>
              <a:t>suspended and resumed after each logical step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have explicit control over when to resume the execution after each step.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long-running background workflows can potentially be structured as a coroutines. For example, spell-checking, syntax highlighting, static code analysis.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One real-world example we'll try to cover later is automated </a:t>
            </a:r>
            <a:r>
              <a:rPr b="1" lang="en-US"/>
              <a:t>UI Testing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1099" y="4535476"/>
            <a:ext cx="2603499" cy="222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Coroutines </a:t>
            </a:r>
            <a:r>
              <a:rPr i="1" lang="en-US"/>
              <a:t>without </a:t>
            </a:r>
            <a:r>
              <a:rPr lang="en-US"/>
              <a:t>internal asynchrony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838200" y="1468000"/>
            <a:ext cx="105156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approach has been in use since </a:t>
            </a:r>
            <a:r>
              <a:rPr b="1" lang="en-US"/>
              <a:t>yield </a:t>
            </a:r>
            <a:r>
              <a:rPr lang="en-US"/>
              <a:t>keyword was introduced in C# 2.0, allowing to implement state machines for </a:t>
            </a:r>
            <a:r>
              <a:rPr b="1" lang="en-US"/>
              <a:t>IEnumerable</a:t>
            </a:r>
            <a:r>
              <a:rPr lang="en-US"/>
              <a:t> or </a:t>
            </a:r>
            <a:r>
              <a:rPr b="1" lang="en-US"/>
              <a:t>IEnumerator </a:t>
            </a:r>
            <a:r>
              <a:rPr lang="en-US"/>
              <a:t>methods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Traditionally, we use </a:t>
            </a:r>
            <a:r>
              <a:rPr b="1" lang="en-US"/>
              <a:t>yield return</a:t>
            </a:r>
            <a:r>
              <a:rPr lang="en-US"/>
              <a:t> for synchronous generation of data sequences. With coroutines, we use it as a tool to break the code into multiple, individually executed steps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technique has been popularized by</a:t>
            </a:r>
            <a:br>
              <a:rPr lang="en-US"/>
            </a:br>
            <a:r>
              <a:rPr lang="en-US"/>
              <a:t>frameworks like </a:t>
            </a:r>
            <a:r>
              <a:rPr b="1" lang="en-US"/>
              <a:t>Unity Game Engine, </a:t>
            </a:r>
            <a:br>
              <a:rPr b="1" lang="en-US"/>
            </a:br>
            <a:r>
              <a:rPr b="1" lang="en-US"/>
              <a:t>Caliburn.Micro for WPF</a:t>
            </a:r>
            <a:r>
              <a:rPr lang="en-US"/>
              <a:t> and others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Example: Coroutine A as IEnumerable 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13" y="1270225"/>
            <a:ext cx="11809776" cy="40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Coroutine B runs concurrently with A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838200" y="1468000"/>
            <a:ext cx="105156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88" y="1336625"/>
            <a:ext cx="11897425" cy="39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750" y="5526328"/>
            <a:ext cx="57150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The execution is driven by the code called </a:t>
            </a:r>
            <a:r>
              <a:rPr b="1" lang="en-US"/>
              <a:t>coroutine driver</a:t>
            </a:r>
            <a:r>
              <a:rPr lang="en-US"/>
              <a:t>, which: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br>
              <a:rPr lang="en-US"/>
            </a:b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combines</a:t>
            </a:r>
            <a:r>
              <a:rPr lang="en-US"/>
              <a:t> multiple </a:t>
            </a:r>
            <a:r>
              <a:rPr i="1" lang="en-US"/>
              <a:t>INumerables </a:t>
            </a:r>
            <a:r>
              <a:rPr lang="en-US"/>
              <a:t>into a single sequence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executes it one step at a time</a:t>
            </a:r>
            <a:r>
              <a:rPr lang="en-US"/>
              <a:t> by calling </a:t>
            </a:r>
            <a:r>
              <a:rPr i="1" lang="en-US"/>
              <a:t>IEnumerator.MoveNext() </a:t>
            </a:r>
            <a:r>
              <a:rPr lang="en-US"/>
              <a:t>upon timer interval</a:t>
            </a:r>
            <a:endParaRPr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Coroutines A and B are executed concurrently on the main UI thread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650" y="1690700"/>
            <a:ext cx="4120150" cy="4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838200" y="284825"/>
            <a:ext cx="1051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US"/>
              <a:t>Coroutine driver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00" y="1489037"/>
            <a:ext cx="2590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9025"/>
            <a:ext cx="6993119" cy="52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