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1526CA-0D0A-43C4-A3E0-3D096AB01FA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EC253A4-1E53-49D0-8D19-1F1D52D60F9B}">
      <dgm:prSet/>
      <dgm:spPr/>
      <dgm:t>
        <a:bodyPr/>
        <a:lstStyle/>
        <a:p>
          <a:r>
            <a:rPr lang="es-MX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Evaluar y mejorar el desempeño ambiental del CMP+L</a:t>
          </a:r>
          <a:endParaRPr lang="es-MX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BF79E184-F4AF-49EF-8F9D-C9DA6FFED913}" type="parTrans" cxnId="{4C45664A-51CD-48B3-896F-8E950769D05C}">
      <dgm:prSet/>
      <dgm:spPr/>
      <dgm:t>
        <a:bodyPr/>
        <a:lstStyle/>
        <a:p>
          <a:endParaRPr lang="es-MX"/>
        </a:p>
      </dgm:t>
    </dgm:pt>
    <dgm:pt modelId="{5442E775-53BF-447C-8157-9F2DA74BCFAE}" type="sibTrans" cxnId="{4C45664A-51CD-48B3-896F-8E950769D05C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65692ED2-B044-4D45-9668-89C47C8FB027}">
      <dgm:prSet phldrT="[Texto]" custT="1"/>
      <dgm:spPr/>
      <dgm:t>
        <a:bodyPr/>
        <a:lstStyle/>
        <a:p>
          <a:r>
            <a:rPr lang="es-MX" sz="1000" dirty="0" smtClean="0"/>
            <a:t>Reducir </a:t>
          </a:r>
          <a:r>
            <a:rPr lang="es-MX" sz="1000" dirty="0" smtClean="0">
              <a:solidFill>
                <a:schemeClr val="tx1"/>
              </a:solidFill>
            </a:rPr>
            <a:t>5%</a:t>
          </a:r>
          <a:r>
            <a:rPr lang="es-MX" sz="1000" dirty="0" smtClean="0"/>
            <a:t> el consumo de agua per cápita para diciembre de 2016.</a:t>
          </a:r>
          <a:endParaRPr lang="es-MX" sz="1000" dirty="0"/>
        </a:p>
      </dgm:t>
    </dgm:pt>
    <dgm:pt modelId="{6BD1CF77-EB76-4C0E-86E6-496508082FFE}" type="parTrans" cxnId="{CC1C955C-7CFD-440F-97BD-EBE7D7916BD2}">
      <dgm:prSet/>
      <dgm:spPr/>
      <dgm:t>
        <a:bodyPr/>
        <a:lstStyle/>
        <a:p>
          <a:endParaRPr lang="es-MX"/>
        </a:p>
      </dgm:t>
    </dgm:pt>
    <dgm:pt modelId="{CC888598-16D8-43B5-B306-0381EE4CF51E}" type="sibTrans" cxnId="{CC1C955C-7CFD-440F-97BD-EBE7D7916BD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es-MX"/>
        </a:p>
      </dgm:t>
    </dgm:pt>
    <dgm:pt modelId="{A7C15D57-46C0-44E2-80D4-4F21B589BFD2}">
      <dgm:prSet phldrT="[Texto]" custT="1"/>
      <dgm:spPr/>
      <dgm:t>
        <a:bodyPr/>
        <a:lstStyle/>
        <a:p>
          <a:r>
            <a:rPr lang="es-MX" sz="1000" dirty="0" smtClean="0"/>
            <a:t>Reducir </a:t>
          </a:r>
          <a:r>
            <a:rPr lang="es-MX" sz="1000" dirty="0" smtClean="0">
              <a:solidFill>
                <a:schemeClr val="tx1"/>
              </a:solidFill>
            </a:rPr>
            <a:t>5%</a:t>
          </a:r>
          <a:r>
            <a:rPr lang="es-MX" sz="1000" dirty="0" smtClean="0"/>
            <a:t> el consumo de papel bond para diciembre de 2016.</a:t>
          </a:r>
          <a:endParaRPr lang="es-MX" sz="1000" dirty="0"/>
        </a:p>
      </dgm:t>
    </dgm:pt>
    <dgm:pt modelId="{6863EE50-D906-45B8-90FB-64DF5C79BEE8}" type="parTrans" cxnId="{6917E9D8-8CC0-4FA0-88CD-1599CA6566AE}">
      <dgm:prSet/>
      <dgm:spPr/>
      <dgm:t>
        <a:bodyPr/>
        <a:lstStyle/>
        <a:p>
          <a:endParaRPr lang="es-MX"/>
        </a:p>
      </dgm:t>
    </dgm:pt>
    <dgm:pt modelId="{42BB9A7F-6F20-478C-8124-41B48F01BCCD}" type="sibTrans" cxnId="{6917E9D8-8CC0-4FA0-88CD-1599CA6566A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DC072B22-5F8F-4614-9081-71EBEBE7AFCC}">
      <dgm:prSet phldrT="[Texto]" custT="1"/>
      <dgm:spPr/>
      <dgm:t>
        <a:bodyPr/>
        <a:lstStyle/>
        <a:p>
          <a:r>
            <a:rPr lang="es-MX" sz="1000" dirty="0" smtClean="0"/>
            <a:t>Mantener constante el consumo de energía eléctrica de 2016 respecto al 2015.</a:t>
          </a:r>
          <a:endParaRPr lang="es-MX" sz="1000" dirty="0"/>
        </a:p>
      </dgm:t>
    </dgm:pt>
    <dgm:pt modelId="{17A603E0-71B1-45E3-B9D3-D6210A995D51}" type="parTrans" cxnId="{48AA717C-3882-4FBD-8E5D-CE8A9497E35B}">
      <dgm:prSet/>
      <dgm:spPr/>
      <dgm:t>
        <a:bodyPr/>
        <a:lstStyle/>
        <a:p>
          <a:endParaRPr lang="es-MX"/>
        </a:p>
      </dgm:t>
    </dgm:pt>
    <dgm:pt modelId="{E0017399-0358-4537-89BD-92DF28F108D9}" type="sibTrans" cxnId="{48AA717C-3882-4FBD-8E5D-CE8A9497E35B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s-MX"/>
        </a:p>
      </dgm:t>
    </dgm:pt>
    <dgm:pt modelId="{B7D1A5EF-822A-4ECD-A373-9FF14AD89F6B}">
      <dgm:prSet phldrT="[Texto]" custT="1"/>
      <dgm:spPr/>
      <dgm:t>
        <a:bodyPr/>
        <a:lstStyle/>
        <a:p>
          <a:r>
            <a:rPr lang="es-MX" sz="1000" dirty="0" smtClean="0"/>
            <a:t>Cuantificar e implementar un plan de manejo (identificar, registrar, organizar, almacenar, disponer, etc.) de residuos peligrosos generados en las actividades del laboratorio asignadas a </a:t>
          </a:r>
          <a:r>
            <a:rPr lang="es-MX" sz="1000" u="sng" dirty="0" smtClean="0"/>
            <a:t>investigación</a:t>
          </a:r>
          <a:r>
            <a:rPr lang="es-MX" sz="1000" dirty="0" smtClean="0"/>
            <a:t>, a junio de 2016.</a:t>
          </a:r>
          <a:endParaRPr lang="es-MX" sz="1000" dirty="0"/>
        </a:p>
      </dgm:t>
    </dgm:pt>
    <dgm:pt modelId="{49559805-F3E6-4A8C-A63B-29911F5C3F2C}" type="parTrans" cxnId="{7C8A4E0A-F922-44FB-9472-6FF670F7F4FC}">
      <dgm:prSet/>
      <dgm:spPr/>
      <dgm:t>
        <a:bodyPr/>
        <a:lstStyle/>
        <a:p>
          <a:endParaRPr lang="es-MX"/>
        </a:p>
      </dgm:t>
    </dgm:pt>
    <dgm:pt modelId="{729ADFEF-5668-4882-992A-DE0044168C3A}" type="sibTrans" cxnId="{7C8A4E0A-F922-44FB-9472-6FF670F7F4FC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es-MX"/>
        </a:p>
      </dgm:t>
    </dgm:pt>
    <dgm:pt modelId="{0BDFD141-4320-4CE7-91E1-05C88D5B5B55}">
      <dgm:prSet phldrT="[Texto]" custT="1"/>
      <dgm:spPr/>
      <dgm:t>
        <a:bodyPr/>
        <a:lstStyle/>
        <a:p>
          <a:r>
            <a:rPr lang="es-MX" sz="1000" dirty="0" smtClean="0"/>
            <a:t>Identificar </a:t>
          </a:r>
          <a:r>
            <a:rPr lang="es-MX" sz="1000" dirty="0" smtClean="0">
              <a:solidFill>
                <a:schemeClr val="tx1"/>
              </a:solidFill>
            </a:rPr>
            <a:t>3</a:t>
          </a:r>
          <a:r>
            <a:rPr lang="es-MX" sz="1000" dirty="0" smtClean="0"/>
            <a:t> acciones de reducción de generación de residuos peligrosos desde la planeación de los proyectos de investigación, a diciembre de 2016.</a:t>
          </a:r>
          <a:endParaRPr lang="es-MX" sz="1000" dirty="0"/>
        </a:p>
      </dgm:t>
    </dgm:pt>
    <dgm:pt modelId="{AE786CD7-9572-4CC9-805E-C2BB3F01BF39}" type="parTrans" cxnId="{0F8CEAA5-3FC6-4F78-8E91-3E9778716A56}">
      <dgm:prSet/>
      <dgm:spPr/>
      <dgm:t>
        <a:bodyPr/>
        <a:lstStyle/>
        <a:p>
          <a:endParaRPr lang="es-MX"/>
        </a:p>
      </dgm:t>
    </dgm:pt>
    <dgm:pt modelId="{526FB2FF-A555-4767-A01E-D602DEB2077F}" type="sibTrans" cxnId="{0F8CEAA5-3FC6-4F78-8E91-3E9778716A56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s-MX"/>
        </a:p>
      </dgm:t>
    </dgm:pt>
    <dgm:pt modelId="{2ED0D0C5-4CD6-4EBF-AA11-8FC01090F3F8}">
      <dgm:prSet phldrT="[Texto]" custT="1"/>
      <dgm:spPr/>
      <dgm:t>
        <a:bodyPr/>
        <a:lstStyle/>
        <a:p>
          <a:r>
            <a:rPr lang="es-MX" sz="1000" dirty="0" smtClean="0"/>
            <a:t>Mantener el transformador de energía libre de BPC.</a:t>
          </a:r>
          <a:endParaRPr lang="es-MX" sz="1000" dirty="0"/>
        </a:p>
      </dgm:t>
    </dgm:pt>
    <dgm:pt modelId="{121D7657-D28B-47A5-9CE0-35FA4BAE4785}" type="parTrans" cxnId="{D70146FB-FBFD-4EF1-B15B-BF07627388C1}">
      <dgm:prSet/>
      <dgm:spPr/>
      <dgm:t>
        <a:bodyPr/>
        <a:lstStyle/>
        <a:p>
          <a:endParaRPr lang="es-MX"/>
        </a:p>
      </dgm:t>
    </dgm:pt>
    <dgm:pt modelId="{62907A12-7232-49A0-B736-2D30F39AB62E}" type="sibTrans" cxnId="{D70146FB-FBFD-4EF1-B15B-BF07627388C1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s-MX"/>
        </a:p>
      </dgm:t>
    </dgm:pt>
    <dgm:pt modelId="{B503E0F3-9123-4BA1-9E17-CE5D55411E91}" type="pres">
      <dgm:prSet presAssocID="{731526CA-0D0A-43C4-A3E0-3D096AB01FA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MX"/>
        </a:p>
      </dgm:t>
    </dgm:pt>
    <dgm:pt modelId="{5E19A139-8464-48AC-8519-FBCE7866CA53}" type="pres">
      <dgm:prSet presAssocID="{731526CA-0D0A-43C4-A3E0-3D096AB01FA0}" presName="Name1" presStyleCnt="0"/>
      <dgm:spPr/>
    </dgm:pt>
    <dgm:pt modelId="{895903B9-5306-448F-94B4-7957F295E086}" type="pres">
      <dgm:prSet presAssocID="{5442E775-53BF-447C-8157-9F2DA74BCFAE}" presName="picture_1" presStyleCnt="0"/>
      <dgm:spPr/>
    </dgm:pt>
    <dgm:pt modelId="{3D31419D-45B1-481A-BD37-F21E5B13D628}" type="pres">
      <dgm:prSet presAssocID="{5442E775-53BF-447C-8157-9F2DA74BCFAE}" presName="pictureRepeatNode" presStyleLbl="alignImgPlace1" presStyleIdx="0" presStyleCnt="7" custLinFactNeighborX="494" custLinFactNeighborY="4937"/>
      <dgm:spPr/>
      <dgm:t>
        <a:bodyPr/>
        <a:lstStyle/>
        <a:p>
          <a:endParaRPr lang="es-MX"/>
        </a:p>
      </dgm:t>
    </dgm:pt>
    <dgm:pt modelId="{EA7EC35E-145B-4630-B7A7-DE02667B4755}" type="pres">
      <dgm:prSet presAssocID="{8EC253A4-1E53-49D0-8D19-1F1D52D60F9B}" presName="text_1" presStyleLbl="node1" presStyleIdx="0" presStyleCnt="0" custScaleX="128364" custLinFactNeighborX="-1929" custLinFactNeighborY="1720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6C7A316-92D1-44AD-99C7-D0A583BD35F5}" type="pres">
      <dgm:prSet presAssocID="{CC888598-16D8-43B5-B306-0381EE4CF51E}" presName="picture_2" presStyleCnt="0"/>
      <dgm:spPr/>
    </dgm:pt>
    <dgm:pt modelId="{779F6333-227D-47BC-9ED8-46E0DF3F65BE}" type="pres">
      <dgm:prSet presAssocID="{CC888598-16D8-43B5-B306-0381EE4CF51E}" presName="pictureRepeatNode" presStyleLbl="alignImgPlace1" presStyleIdx="1" presStyleCnt="7" custLinFactX="-24729" custLinFactNeighborX="-100000"/>
      <dgm:spPr/>
      <dgm:t>
        <a:bodyPr/>
        <a:lstStyle/>
        <a:p>
          <a:endParaRPr lang="es-MX"/>
        </a:p>
      </dgm:t>
    </dgm:pt>
    <dgm:pt modelId="{6521860A-EB7A-4623-840D-61474C604D53}" type="pres">
      <dgm:prSet presAssocID="{65692ED2-B044-4D45-9668-89C47C8FB027}" presName="line_2" presStyleLbl="parChTrans1D1" presStyleIdx="0" presStyleCnt="6" custScaleX="62093" custLinFactNeighborX="-5618"/>
      <dgm:spPr/>
    </dgm:pt>
    <dgm:pt modelId="{3E7B2F78-AE70-4B81-89A2-D8DCD048E3A6}" type="pres">
      <dgm:prSet presAssocID="{65692ED2-B044-4D45-9668-89C47C8FB027}" presName="textparent_2" presStyleLbl="node1" presStyleIdx="0" presStyleCnt="0"/>
      <dgm:spPr/>
    </dgm:pt>
    <dgm:pt modelId="{F525E5B7-E988-4D7A-98D9-2278B0E6F5D9}" type="pres">
      <dgm:prSet presAssocID="{65692ED2-B044-4D45-9668-89C47C8FB027}" presName="text_2" presStyleLbl="revTx" presStyleIdx="0" presStyleCnt="6" custScaleX="171498" custLinFactNeighborX="-7859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9247A29-D697-4D47-8A99-5B88B8B2EE8E}" type="pres">
      <dgm:prSet presAssocID="{42BB9A7F-6F20-478C-8124-41B48F01BCCD}" presName="picture_3" presStyleCnt="0"/>
      <dgm:spPr/>
    </dgm:pt>
    <dgm:pt modelId="{2727D0A1-4550-4437-849A-3352E15B0F22}" type="pres">
      <dgm:prSet presAssocID="{42BB9A7F-6F20-478C-8124-41B48F01BCCD}" presName="pictureRepeatNode" presStyleLbl="alignImgPlace1" presStyleIdx="2" presStyleCnt="7" custLinFactNeighborX="-86855"/>
      <dgm:spPr/>
      <dgm:t>
        <a:bodyPr/>
        <a:lstStyle/>
        <a:p>
          <a:endParaRPr lang="es-MX"/>
        </a:p>
      </dgm:t>
    </dgm:pt>
    <dgm:pt modelId="{05B24E47-D1B7-4A37-B676-8BED2AAEAEBA}" type="pres">
      <dgm:prSet presAssocID="{A7C15D57-46C0-44E2-80D4-4F21B589BFD2}" presName="line_3" presStyleLbl="parChTrans1D1" presStyleIdx="1" presStyleCnt="6" custScaleX="62093"/>
      <dgm:spPr/>
    </dgm:pt>
    <dgm:pt modelId="{9D553933-7BC8-42C0-9E7D-9A2C4286F95F}" type="pres">
      <dgm:prSet presAssocID="{A7C15D57-46C0-44E2-80D4-4F21B589BFD2}" presName="textparent_3" presStyleLbl="node1" presStyleIdx="0" presStyleCnt="0"/>
      <dgm:spPr/>
    </dgm:pt>
    <dgm:pt modelId="{0019F84E-0C0C-4DFE-A253-2020915A211C}" type="pres">
      <dgm:prSet presAssocID="{A7C15D57-46C0-44E2-80D4-4F21B589BFD2}" presName="text_3" presStyleLbl="revTx" presStyleIdx="1" presStyleCnt="6" custScaleX="171498" custLinFactNeighborX="-4525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C1C792D-0D07-4151-B776-30996285647E}" type="pres">
      <dgm:prSet presAssocID="{E0017399-0358-4537-89BD-92DF28F108D9}" presName="picture_4" presStyleCnt="0"/>
      <dgm:spPr/>
    </dgm:pt>
    <dgm:pt modelId="{F8AF6D4A-6C23-4A72-9E35-E217FC414412}" type="pres">
      <dgm:prSet presAssocID="{E0017399-0358-4537-89BD-92DF28F108D9}" presName="pictureRepeatNode" presStyleLbl="alignImgPlace1" presStyleIdx="3" presStyleCnt="7" custLinFactNeighborX="-86855" custLinFactNeighborY="-18937"/>
      <dgm:spPr/>
      <dgm:t>
        <a:bodyPr/>
        <a:lstStyle/>
        <a:p>
          <a:endParaRPr lang="es-MX"/>
        </a:p>
      </dgm:t>
    </dgm:pt>
    <dgm:pt modelId="{10822CA8-477C-4C3F-8872-E90EF4F684FF}" type="pres">
      <dgm:prSet presAssocID="{DC072B22-5F8F-4614-9081-71EBEBE7AFCC}" presName="line_4" presStyleLbl="parChTrans1D1" presStyleIdx="2" presStyleCnt="6" custScaleX="62093" custLinFactY="-152778" custLinFactNeighborY="-200000"/>
      <dgm:spPr/>
    </dgm:pt>
    <dgm:pt modelId="{767020AE-E24E-4CF2-8476-AEDE2CDD9EBA}" type="pres">
      <dgm:prSet presAssocID="{DC072B22-5F8F-4614-9081-71EBEBE7AFCC}" presName="textparent_4" presStyleLbl="node1" presStyleIdx="0" presStyleCnt="0"/>
      <dgm:spPr/>
    </dgm:pt>
    <dgm:pt modelId="{A302488F-6686-436E-BCAD-9F1B79E5B2DD}" type="pres">
      <dgm:prSet presAssocID="{DC072B22-5F8F-4614-9081-71EBEBE7AFCC}" presName="text_4" presStyleLbl="revTx" presStyleIdx="2" presStyleCnt="6" custScaleX="178251" custScaleY="85419" custLinFactNeighborX="-38346" custLinFactNeighborY="-1461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91B6F67-1283-449F-8237-AFDF66AD93B2}" type="pres">
      <dgm:prSet presAssocID="{729ADFEF-5668-4882-992A-DE0044168C3A}" presName="picture_5" presStyleCnt="0"/>
      <dgm:spPr/>
    </dgm:pt>
    <dgm:pt modelId="{12D52D19-BC6F-4D14-8385-36F9D481CEE7}" type="pres">
      <dgm:prSet presAssocID="{729ADFEF-5668-4882-992A-DE0044168C3A}" presName="pictureRepeatNode" presStyleLbl="alignImgPlace1" presStyleIdx="4" presStyleCnt="7" custLinFactNeighborX="-86855" custLinFactNeighborY="-36646"/>
      <dgm:spPr/>
      <dgm:t>
        <a:bodyPr/>
        <a:lstStyle/>
        <a:p>
          <a:endParaRPr lang="es-MX"/>
        </a:p>
      </dgm:t>
    </dgm:pt>
    <dgm:pt modelId="{9B89F164-5091-4621-A2C0-380DA1A79A19}" type="pres">
      <dgm:prSet presAssocID="{B7D1A5EF-822A-4ECD-A373-9FF14AD89F6B}" presName="line_5" presStyleLbl="parChTrans1D1" presStyleIdx="3" presStyleCnt="6" custScaleX="62093" custLinFactY="-300000" custLinFactNeighborY="-382673"/>
      <dgm:spPr/>
    </dgm:pt>
    <dgm:pt modelId="{DB36DBA1-2EC5-40DF-B0A4-7BA9D9514969}" type="pres">
      <dgm:prSet presAssocID="{B7D1A5EF-822A-4ECD-A373-9FF14AD89F6B}" presName="textparent_5" presStyleLbl="node1" presStyleIdx="0" presStyleCnt="0"/>
      <dgm:spPr/>
    </dgm:pt>
    <dgm:pt modelId="{AFA4E94B-52CC-429B-93D0-221B20BC16AD}" type="pres">
      <dgm:prSet presAssocID="{B7D1A5EF-822A-4ECD-A373-9FF14AD89F6B}" presName="text_5" presStyleLbl="revTx" presStyleIdx="3" presStyleCnt="6" custScaleX="171498" custScaleY="130368" custLinFactNeighborX="-35210" custLinFactNeighborY="-3664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D31BF7F-2B1A-4910-8822-A1566C7C2829}" type="pres">
      <dgm:prSet presAssocID="{526FB2FF-A555-4767-A01E-D602DEB2077F}" presName="picture_6" presStyleCnt="0"/>
      <dgm:spPr/>
    </dgm:pt>
    <dgm:pt modelId="{9ED0C2E7-FBA3-4AF1-8B17-BC7650423B4D}" type="pres">
      <dgm:prSet presAssocID="{526FB2FF-A555-4767-A01E-D602DEB2077F}" presName="pictureRepeatNode" presStyleLbl="alignImgPlace1" presStyleIdx="5" presStyleCnt="7" custLinFactNeighborX="-86855" custLinFactNeighborY="-26305"/>
      <dgm:spPr/>
      <dgm:t>
        <a:bodyPr/>
        <a:lstStyle/>
        <a:p>
          <a:endParaRPr lang="es-MX"/>
        </a:p>
      </dgm:t>
    </dgm:pt>
    <dgm:pt modelId="{EE12CC5F-48C5-4B64-87C4-F6AB5B883FBF}" type="pres">
      <dgm:prSet presAssocID="{0BDFD141-4320-4CE7-91E1-05C88D5B5B55}" presName="line_6" presStyleLbl="parChTrans1D1" presStyleIdx="4" presStyleCnt="6" custScaleX="62093" custLinFactY="-200000" custLinFactNeighborY="-290076"/>
      <dgm:spPr/>
    </dgm:pt>
    <dgm:pt modelId="{795AD31C-66CD-4A2F-9718-B64F62C21C72}" type="pres">
      <dgm:prSet presAssocID="{0BDFD141-4320-4CE7-91E1-05C88D5B5B55}" presName="textparent_6" presStyleLbl="node1" presStyleIdx="0" presStyleCnt="0"/>
      <dgm:spPr/>
    </dgm:pt>
    <dgm:pt modelId="{0C8A9DC3-548E-4A2B-B259-FC782BC9E542}" type="pres">
      <dgm:prSet presAssocID="{0BDFD141-4320-4CE7-91E1-05C88D5B5B55}" presName="text_6" presStyleLbl="revTx" presStyleIdx="4" presStyleCnt="6" custScaleX="171498" custLinFactNeighborX="-39900" custLinFactNeighborY="-2630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241EA07-C63C-4F3C-AA17-494AEB415BC4}" type="pres">
      <dgm:prSet presAssocID="{62907A12-7232-49A0-B736-2D30F39AB62E}" presName="picture_7" presStyleCnt="0"/>
      <dgm:spPr/>
    </dgm:pt>
    <dgm:pt modelId="{EDFBE1F0-643B-4B27-9593-2A8D22489A15}" type="pres">
      <dgm:prSet presAssocID="{62907A12-7232-49A0-B736-2D30F39AB62E}" presName="pictureRepeatNode" presStyleLbl="alignImgPlace1" presStyleIdx="6" presStyleCnt="7" custLinFactX="-8697" custLinFactNeighborX="-100000" custLinFactNeighborY="-13055"/>
      <dgm:spPr/>
      <dgm:t>
        <a:bodyPr/>
        <a:lstStyle/>
        <a:p>
          <a:endParaRPr lang="es-MX"/>
        </a:p>
      </dgm:t>
    </dgm:pt>
    <dgm:pt modelId="{ACF4E99E-155A-4245-8039-575EF22FFCF6}" type="pres">
      <dgm:prSet presAssocID="{2ED0D0C5-4CD6-4EBF-AA11-8FC01090F3F8}" presName="line_7" presStyleLbl="parChTrans1D1" presStyleIdx="5" presStyleCnt="6" custFlipVert="1" custSzY="72749" custScaleX="57445" custLinFactY="-152778" custLinFactNeighborY="-200000"/>
      <dgm:spPr/>
    </dgm:pt>
    <dgm:pt modelId="{55EAB6B3-D9CA-44C9-B2C4-68200E0E2871}" type="pres">
      <dgm:prSet presAssocID="{2ED0D0C5-4CD6-4EBF-AA11-8FC01090F3F8}" presName="textparent_7" presStyleLbl="node1" presStyleIdx="0" presStyleCnt="0"/>
      <dgm:spPr/>
    </dgm:pt>
    <dgm:pt modelId="{20D45DF7-3875-4793-9C8B-EE2CCF1BA6B6}" type="pres">
      <dgm:prSet presAssocID="{2ED0D0C5-4CD6-4EBF-AA11-8FC01090F3F8}" presName="text_7" presStyleLbl="revTx" presStyleIdx="5" presStyleCnt="6" custScaleX="1108269" custScaleY="81088" custLinFactX="-200000" custLinFactNeighborX="-237090" custLinFactNeighborY="-638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9DA6B96-A68F-429B-9CCE-77FDB693AD42}" type="presOf" srcId="{CC888598-16D8-43B5-B306-0381EE4CF51E}" destId="{779F6333-227D-47BC-9ED8-46E0DF3F65BE}" srcOrd="0" destOrd="0" presId="urn:microsoft.com/office/officeart/2008/layout/CircularPictureCallout"/>
    <dgm:cxn modelId="{F3F5F134-B316-4306-9E2B-7E9E88889558}" type="presOf" srcId="{0BDFD141-4320-4CE7-91E1-05C88D5B5B55}" destId="{0C8A9DC3-548E-4A2B-B259-FC782BC9E542}" srcOrd="0" destOrd="0" presId="urn:microsoft.com/office/officeart/2008/layout/CircularPictureCallout"/>
    <dgm:cxn modelId="{EE403B83-6A98-4379-A522-F7F86993D432}" type="presOf" srcId="{5442E775-53BF-447C-8157-9F2DA74BCFAE}" destId="{3D31419D-45B1-481A-BD37-F21E5B13D628}" srcOrd="0" destOrd="0" presId="urn:microsoft.com/office/officeart/2008/layout/CircularPictureCallout"/>
    <dgm:cxn modelId="{DA6BB33C-E7DA-49A9-B472-55FDE4AAAAB8}" type="presOf" srcId="{731526CA-0D0A-43C4-A3E0-3D096AB01FA0}" destId="{B503E0F3-9123-4BA1-9E17-CE5D55411E91}" srcOrd="0" destOrd="0" presId="urn:microsoft.com/office/officeart/2008/layout/CircularPictureCallout"/>
    <dgm:cxn modelId="{296A6D91-77B0-4A65-A68D-920CCF39BBA6}" type="presOf" srcId="{E0017399-0358-4537-89BD-92DF28F108D9}" destId="{F8AF6D4A-6C23-4A72-9E35-E217FC414412}" srcOrd="0" destOrd="0" presId="urn:microsoft.com/office/officeart/2008/layout/CircularPictureCallout"/>
    <dgm:cxn modelId="{3C355878-41C8-4018-ADCE-102F7F670191}" type="presOf" srcId="{A7C15D57-46C0-44E2-80D4-4F21B589BFD2}" destId="{0019F84E-0C0C-4DFE-A253-2020915A211C}" srcOrd="0" destOrd="0" presId="urn:microsoft.com/office/officeart/2008/layout/CircularPictureCallout"/>
    <dgm:cxn modelId="{6917E9D8-8CC0-4FA0-88CD-1599CA6566AE}" srcId="{731526CA-0D0A-43C4-A3E0-3D096AB01FA0}" destId="{A7C15D57-46C0-44E2-80D4-4F21B589BFD2}" srcOrd="2" destOrd="0" parTransId="{6863EE50-D906-45B8-90FB-64DF5C79BEE8}" sibTransId="{42BB9A7F-6F20-478C-8124-41B48F01BCCD}"/>
    <dgm:cxn modelId="{4C45664A-51CD-48B3-896F-8E950769D05C}" srcId="{731526CA-0D0A-43C4-A3E0-3D096AB01FA0}" destId="{8EC253A4-1E53-49D0-8D19-1F1D52D60F9B}" srcOrd="0" destOrd="0" parTransId="{BF79E184-F4AF-49EF-8F9D-C9DA6FFED913}" sibTransId="{5442E775-53BF-447C-8157-9F2DA74BCFAE}"/>
    <dgm:cxn modelId="{CAE33957-41AB-4FAE-AD4E-3A93AB03F586}" type="presOf" srcId="{729ADFEF-5668-4882-992A-DE0044168C3A}" destId="{12D52D19-BC6F-4D14-8385-36F9D481CEE7}" srcOrd="0" destOrd="0" presId="urn:microsoft.com/office/officeart/2008/layout/CircularPictureCallout"/>
    <dgm:cxn modelId="{69948F65-CB51-4383-AE7B-4A15B2532688}" type="presOf" srcId="{2ED0D0C5-4CD6-4EBF-AA11-8FC01090F3F8}" destId="{20D45DF7-3875-4793-9C8B-EE2CCF1BA6B6}" srcOrd="0" destOrd="0" presId="urn:microsoft.com/office/officeart/2008/layout/CircularPictureCallout"/>
    <dgm:cxn modelId="{A6977A23-5BF2-487C-BB4C-E84688FF25DE}" type="presOf" srcId="{8EC253A4-1E53-49D0-8D19-1F1D52D60F9B}" destId="{EA7EC35E-145B-4630-B7A7-DE02667B4755}" srcOrd="0" destOrd="0" presId="urn:microsoft.com/office/officeart/2008/layout/CircularPictureCallout"/>
    <dgm:cxn modelId="{033D6232-EBF8-4382-88A0-9470C9439144}" type="presOf" srcId="{62907A12-7232-49A0-B736-2D30F39AB62E}" destId="{EDFBE1F0-643B-4B27-9593-2A8D22489A15}" srcOrd="0" destOrd="0" presId="urn:microsoft.com/office/officeart/2008/layout/CircularPictureCallout"/>
    <dgm:cxn modelId="{0F8CEAA5-3FC6-4F78-8E91-3E9778716A56}" srcId="{731526CA-0D0A-43C4-A3E0-3D096AB01FA0}" destId="{0BDFD141-4320-4CE7-91E1-05C88D5B5B55}" srcOrd="5" destOrd="0" parTransId="{AE786CD7-9572-4CC9-805E-C2BB3F01BF39}" sibTransId="{526FB2FF-A555-4767-A01E-D602DEB2077F}"/>
    <dgm:cxn modelId="{D70146FB-FBFD-4EF1-B15B-BF07627388C1}" srcId="{731526CA-0D0A-43C4-A3E0-3D096AB01FA0}" destId="{2ED0D0C5-4CD6-4EBF-AA11-8FC01090F3F8}" srcOrd="6" destOrd="0" parTransId="{121D7657-D28B-47A5-9CE0-35FA4BAE4785}" sibTransId="{62907A12-7232-49A0-B736-2D30F39AB62E}"/>
    <dgm:cxn modelId="{7C8A4E0A-F922-44FB-9472-6FF670F7F4FC}" srcId="{731526CA-0D0A-43C4-A3E0-3D096AB01FA0}" destId="{B7D1A5EF-822A-4ECD-A373-9FF14AD89F6B}" srcOrd="4" destOrd="0" parTransId="{49559805-F3E6-4A8C-A63B-29911F5C3F2C}" sibTransId="{729ADFEF-5668-4882-992A-DE0044168C3A}"/>
    <dgm:cxn modelId="{7B573FD3-307B-401A-ABC5-7D920DE83F60}" type="presOf" srcId="{526FB2FF-A555-4767-A01E-D602DEB2077F}" destId="{9ED0C2E7-FBA3-4AF1-8B17-BC7650423B4D}" srcOrd="0" destOrd="0" presId="urn:microsoft.com/office/officeart/2008/layout/CircularPictureCallout"/>
    <dgm:cxn modelId="{24336AC8-C0D2-4AD6-814F-6C969E874C35}" type="presOf" srcId="{DC072B22-5F8F-4614-9081-71EBEBE7AFCC}" destId="{A302488F-6686-436E-BCAD-9F1B79E5B2DD}" srcOrd="0" destOrd="0" presId="urn:microsoft.com/office/officeart/2008/layout/CircularPictureCallout"/>
    <dgm:cxn modelId="{1256E6CD-63C4-4634-970F-18968B26D9D5}" type="presOf" srcId="{B7D1A5EF-822A-4ECD-A373-9FF14AD89F6B}" destId="{AFA4E94B-52CC-429B-93D0-221B20BC16AD}" srcOrd="0" destOrd="0" presId="urn:microsoft.com/office/officeart/2008/layout/CircularPictureCallout"/>
    <dgm:cxn modelId="{CC1C955C-7CFD-440F-97BD-EBE7D7916BD2}" srcId="{731526CA-0D0A-43C4-A3E0-3D096AB01FA0}" destId="{65692ED2-B044-4D45-9668-89C47C8FB027}" srcOrd="1" destOrd="0" parTransId="{6BD1CF77-EB76-4C0E-86E6-496508082FFE}" sibTransId="{CC888598-16D8-43B5-B306-0381EE4CF51E}"/>
    <dgm:cxn modelId="{48AA717C-3882-4FBD-8E5D-CE8A9497E35B}" srcId="{731526CA-0D0A-43C4-A3E0-3D096AB01FA0}" destId="{DC072B22-5F8F-4614-9081-71EBEBE7AFCC}" srcOrd="3" destOrd="0" parTransId="{17A603E0-71B1-45E3-B9D3-D6210A995D51}" sibTransId="{E0017399-0358-4537-89BD-92DF28F108D9}"/>
    <dgm:cxn modelId="{99470256-4ACC-4579-85EE-203F035BB0F6}" type="presOf" srcId="{42BB9A7F-6F20-478C-8124-41B48F01BCCD}" destId="{2727D0A1-4550-4437-849A-3352E15B0F22}" srcOrd="0" destOrd="0" presId="urn:microsoft.com/office/officeart/2008/layout/CircularPictureCallout"/>
    <dgm:cxn modelId="{715A0F09-BFF9-474F-9EE2-A3CF0D744B07}" type="presOf" srcId="{65692ED2-B044-4D45-9668-89C47C8FB027}" destId="{F525E5B7-E988-4D7A-98D9-2278B0E6F5D9}" srcOrd="0" destOrd="0" presId="urn:microsoft.com/office/officeart/2008/layout/CircularPictureCallout"/>
    <dgm:cxn modelId="{8D14B24F-D01F-4B05-B7A0-4A0A3573FB6F}" type="presParOf" srcId="{B503E0F3-9123-4BA1-9E17-CE5D55411E91}" destId="{5E19A139-8464-48AC-8519-FBCE7866CA53}" srcOrd="0" destOrd="0" presId="urn:microsoft.com/office/officeart/2008/layout/CircularPictureCallout"/>
    <dgm:cxn modelId="{0D176101-C310-4D9E-94BC-94BC3C0F9776}" type="presParOf" srcId="{5E19A139-8464-48AC-8519-FBCE7866CA53}" destId="{895903B9-5306-448F-94B4-7957F295E086}" srcOrd="0" destOrd="0" presId="urn:microsoft.com/office/officeart/2008/layout/CircularPictureCallout"/>
    <dgm:cxn modelId="{73E96690-2392-4731-84F7-1BD152FF7AE0}" type="presParOf" srcId="{895903B9-5306-448F-94B4-7957F295E086}" destId="{3D31419D-45B1-481A-BD37-F21E5B13D628}" srcOrd="0" destOrd="0" presId="urn:microsoft.com/office/officeart/2008/layout/CircularPictureCallout"/>
    <dgm:cxn modelId="{7CF4D0E2-F710-468E-BE9D-7FA1441FE664}" type="presParOf" srcId="{5E19A139-8464-48AC-8519-FBCE7866CA53}" destId="{EA7EC35E-145B-4630-B7A7-DE02667B4755}" srcOrd="1" destOrd="0" presId="urn:microsoft.com/office/officeart/2008/layout/CircularPictureCallout"/>
    <dgm:cxn modelId="{1396877E-B986-421E-A0DF-40708E12D0F3}" type="presParOf" srcId="{5E19A139-8464-48AC-8519-FBCE7866CA53}" destId="{66C7A316-92D1-44AD-99C7-D0A583BD35F5}" srcOrd="2" destOrd="0" presId="urn:microsoft.com/office/officeart/2008/layout/CircularPictureCallout"/>
    <dgm:cxn modelId="{25F3DB09-5FDC-4ABF-94A9-092A151160AD}" type="presParOf" srcId="{66C7A316-92D1-44AD-99C7-D0A583BD35F5}" destId="{779F6333-227D-47BC-9ED8-46E0DF3F65BE}" srcOrd="0" destOrd="0" presId="urn:microsoft.com/office/officeart/2008/layout/CircularPictureCallout"/>
    <dgm:cxn modelId="{83AD7EE9-5668-42A7-9DDE-B62D9EF2FAC3}" type="presParOf" srcId="{5E19A139-8464-48AC-8519-FBCE7866CA53}" destId="{6521860A-EB7A-4623-840D-61474C604D53}" srcOrd="3" destOrd="0" presId="urn:microsoft.com/office/officeart/2008/layout/CircularPictureCallout"/>
    <dgm:cxn modelId="{D63E4858-D8B4-4013-84E8-2DC5E348CFD0}" type="presParOf" srcId="{5E19A139-8464-48AC-8519-FBCE7866CA53}" destId="{3E7B2F78-AE70-4B81-89A2-D8DCD048E3A6}" srcOrd="4" destOrd="0" presId="urn:microsoft.com/office/officeart/2008/layout/CircularPictureCallout"/>
    <dgm:cxn modelId="{E3255928-1107-4558-A45E-952B294E9F67}" type="presParOf" srcId="{3E7B2F78-AE70-4B81-89A2-D8DCD048E3A6}" destId="{F525E5B7-E988-4D7A-98D9-2278B0E6F5D9}" srcOrd="0" destOrd="0" presId="urn:microsoft.com/office/officeart/2008/layout/CircularPictureCallout"/>
    <dgm:cxn modelId="{B51F5C53-5F89-458E-BA01-6EFFFB5D9C80}" type="presParOf" srcId="{5E19A139-8464-48AC-8519-FBCE7866CA53}" destId="{D9247A29-D697-4D47-8A99-5B88B8B2EE8E}" srcOrd="5" destOrd="0" presId="urn:microsoft.com/office/officeart/2008/layout/CircularPictureCallout"/>
    <dgm:cxn modelId="{26D29289-A5BE-43FB-9EFD-5450323B56E7}" type="presParOf" srcId="{D9247A29-D697-4D47-8A99-5B88B8B2EE8E}" destId="{2727D0A1-4550-4437-849A-3352E15B0F22}" srcOrd="0" destOrd="0" presId="urn:microsoft.com/office/officeart/2008/layout/CircularPictureCallout"/>
    <dgm:cxn modelId="{32BFC1D9-FAF2-4EBD-89A2-7F9E504781AA}" type="presParOf" srcId="{5E19A139-8464-48AC-8519-FBCE7866CA53}" destId="{05B24E47-D1B7-4A37-B676-8BED2AAEAEBA}" srcOrd="6" destOrd="0" presId="urn:microsoft.com/office/officeart/2008/layout/CircularPictureCallout"/>
    <dgm:cxn modelId="{8CF4AEF8-99B2-45E5-872E-41B92C8E6D7C}" type="presParOf" srcId="{5E19A139-8464-48AC-8519-FBCE7866CA53}" destId="{9D553933-7BC8-42C0-9E7D-9A2C4286F95F}" srcOrd="7" destOrd="0" presId="urn:microsoft.com/office/officeart/2008/layout/CircularPictureCallout"/>
    <dgm:cxn modelId="{CD95321D-22B0-422D-89B4-A944039CB4E7}" type="presParOf" srcId="{9D553933-7BC8-42C0-9E7D-9A2C4286F95F}" destId="{0019F84E-0C0C-4DFE-A253-2020915A211C}" srcOrd="0" destOrd="0" presId="urn:microsoft.com/office/officeart/2008/layout/CircularPictureCallout"/>
    <dgm:cxn modelId="{CAACFB0E-BD3B-4DB2-94B3-1DC6E905F6E5}" type="presParOf" srcId="{5E19A139-8464-48AC-8519-FBCE7866CA53}" destId="{DC1C792D-0D07-4151-B776-30996285647E}" srcOrd="8" destOrd="0" presId="urn:microsoft.com/office/officeart/2008/layout/CircularPictureCallout"/>
    <dgm:cxn modelId="{FA6976D6-35BE-4AC5-A3F4-E0F58F000F96}" type="presParOf" srcId="{DC1C792D-0D07-4151-B776-30996285647E}" destId="{F8AF6D4A-6C23-4A72-9E35-E217FC414412}" srcOrd="0" destOrd="0" presId="urn:microsoft.com/office/officeart/2008/layout/CircularPictureCallout"/>
    <dgm:cxn modelId="{C390B3F5-8F1C-494C-A347-26CDE1D8D1BF}" type="presParOf" srcId="{5E19A139-8464-48AC-8519-FBCE7866CA53}" destId="{10822CA8-477C-4C3F-8872-E90EF4F684FF}" srcOrd="9" destOrd="0" presId="urn:microsoft.com/office/officeart/2008/layout/CircularPictureCallout"/>
    <dgm:cxn modelId="{824EC5C4-22D4-4B5B-9891-A0FDB8BC3D62}" type="presParOf" srcId="{5E19A139-8464-48AC-8519-FBCE7866CA53}" destId="{767020AE-E24E-4CF2-8476-AEDE2CDD9EBA}" srcOrd="10" destOrd="0" presId="urn:microsoft.com/office/officeart/2008/layout/CircularPictureCallout"/>
    <dgm:cxn modelId="{731CDF1F-9DF1-4B95-8104-498E53B6CDDF}" type="presParOf" srcId="{767020AE-E24E-4CF2-8476-AEDE2CDD9EBA}" destId="{A302488F-6686-436E-BCAD-9F1B79E5B2DD}" srcOrd="0" destOrd="0" presId="urn:microsoft.com/office/officeart/2008/layout/CircularPictureCallout"/>
    <dgm:cxn modelId="{53D79527-8207-4DF4-8820-B8CBC239056D}" type="presParOf" srcId="{5E19A139-8464-48AC-8519-FBCE7866CA53}" destId="{591B6F67-1283-449F-8237-AFDF66AD93B2}" srcOrd="11" destOrd="0" presId="urn:microsoft.com/office/officeart/2008/layout/CircularPictureCallout"/>
    <dgm:cxn modelId="{F0078ECB-9516-40DB-8E4E-CEB7DBCE7182}" type="presParOf" srcId="{591B6F67-1283-449F-8237-AFDF66AD93B2}" destId="{12D52D19-BC6F-4D14-8385-36F9D481CEE7}" srcOrd="0" destOrd="0" presId="urn:microsoft.com/office/officeart/2008/layout/CircularPictureCallout"/>
    <dgm:cxn modelId="{3F0F7BF9-B551-46B1-BE26-F7873725203D}" type="presParOf" srcId="{5E19A139-8464-48AC-8519-FBCE7866CA53}" destId="{9B89F164-5091-4621-A2C0-380DA1A79A19}" srcOrd="12" destOrd="0" presId="urn:microsoft.com/office/officeart/2008/layout/CircularPictureCallout"/>
    <dgm:cxn modelId="{FB1A81ED-C485-4B69-A57C-F55F9B814927}" type="presParOf" srcId="{5E19A139-8464-48AC-8519-FBCE7866CA53}" destId="{DB36DBA1-2EC5-40DF-B0A4-7BA9D9514969}" srcOrd="13" destOrd="0" presId="urn:microsoft.com/office/officeart/2008/layout/CircularPictureCallout"/>
    <dgm:cxn modelId="{50EA2B22-9596-4233-AF6C-89355789E304}" type="presParOf" srcId="{DB36DBA1-2EC5-40DF-B0A4-7BA9D9514969}" destId="{AFA4E94B-52CC-429B-93D0-221B20BC16AD}" srcOrd="0" destOrd="0" presId="urn:microsoft.com/office/officeart/2008/layout/CircularPictureCallout"/>
    <dgm:cxn modelId="{6FA0250F-06F7-42F4-9894-6547ACC0C95C}" type="presParOf" srcId="{5E19A139-8464-48AC-8519-FBCE7866CA53}" destId="{3D31BF7F-2B1A-4910-8822-A1566C7C2829}" srcOrd="14" destOrd="0" presId="urn:microsoft.com/office/officeart/2008/layout/CircularPictureCallout"/>
    <dgm:cxn modelId="{0CC825F5-2A07-409F-B155-64EBA02F528F}" type="presParOf" srcId="{3D31BF7F-2B1A-4910-8822-A1566C7C2829}" destId="{9ED0C2E7-FBA3-4AF1-8B17-BC7650423B4D}" srcOrd="0" destOrd="0" presId="urn:microsoft.com/office/officeart/2008/layout/CircularPictureCallout"/>
    <dgm:cxn modelId="{CE04C148-8953-416E-9E8E-1DA2EE2DD0EF}" type="presParOf" srcId="{5E19A139-8464-48AC-8519-FBCE7866CA53}" destId="{EE12CC5F-48C5-4B64-87C4-F6AB5B883FBF}" srcOrd="15" destOrd="0" presId="urn:microsoft.com/office/officeart/2008/layout/CircularPictureCallout"/>
    <dgm:cxn modelId="{F4C26EBA-BFB3-4A9A-8652-107696A2FDCA}" type="presParOf" srcId="{5E19A139-8464-48AC-8519-FBCE7866CA53}" destId="{795AD31C-66CD-4A2F-9718-B64F62C21C72}" srcOrd="16" destOrd="0" presId="urn:microsoft.com/office/officeart/2008/layout/CircularPictureCallout"/>
    <dgm:cxn modelId="{F9F2ED3E-F46B-49F7-B03E-7CCBC1BA63A9}" type="presParOf" srcId="{795AD31C-66CD-4A2F-9718-B64F62C21C72}" destId="{0C8A9DC3-548E-4A2B-B259-FC782BC9E542}" srcOrd="0" destOrd="0" presId="urn:microsoft.com/office/officeart/2008/layout/CircularPictureCallout"/>
    <dgm:cxn modelId="{3950FFE4-0A39-4D1C-8502-9751077DAD55}" type="presParOf" srcId="{5E19A139-8464-48AC-8519-FBCE7866CA53}" destId="{B241EA07-C63C-4F3C-AA17-494AEB415BC4}" srcOrd="17" destOrd="0" presId="urn:microsoft.com/office/officeart/2008/layout/CircularPictureCallout"/>
    <dgm:cxn modelId="{5E628500-B8AE-4702-84E0-61E29BEB0F15}" type="presParOf" srcId="{B241EA07-C63C-4F3C-AA17-494AEB415BC4}" destId="{EDFBE1F0-643B-4B27-9593-2A8D22489A15}" srcOrd="0" destOrd="0" presId="urn:microsoft.com/office/officeart/2008/layout/CircularPictureCallout"/>
    <dgm:cxn modelId="{2B3E1A96-8F7B-44DB-9838-7AFAF1412E25}" type="presParOf" srcId="{5E19A139-8464-48AC-8519-FBCE7866CA53}" destId="{ACF4E99E-155A-4245-8039-575EF22FFCF6}" srcOrd="18" destOrd="0" presId="urn:microsoft.com/office/officeart/2008/layout/CircularPictureCallout"/>
    <dgm:cxn modelId="{92C1BC0D-1177-43BD-A1F7-8921A52C6B11}" type="presParOf" srcId="{5E19A139-8464-48AC-8519-FBCE7866CA53}" destId="{55EAB6B3-D9CA-44C9-B2C4-68200E0E2871}" srcOrd="19" destOrd="0" presId="urn:microsoft.com/office/officeart/2008/layout/CircularPictureCallout"/>
    <dgm:cxn modelId="{E8FF2AC4-2218-4922-841E-0D8F408E4F87}" type="presParOf" srcId="{55EAB6B3-D9CA-44C9-B2C4-68200E0E2871}" destId="{20D45DF7-3875-4793-9C8B-EE2CCF1BA6B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4E99E-155A-4245-8039-575EF22FFCF6}">
      <dsp:nvSpPr>
        <dsp:cNvPr id="0" name=""/>
        <dsp:cNvSpPr/>
      </dsp:nvSpPr>
      <dsp:spPr>
        <a:xfrm flipV="1">
          <a:off x="3197717" y="4814185"/>
          <a:ext cx="2597355" cy="72749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2CC5F-48C5-4B64-87C4-F6AB5B883FBF}">
      <dsp:nvSpPr>
        <dsp:cNvPr id="0" name=""/>
        <dsp:cNvSpPr/>
      </dsp:nvSpPr>
      <dsp:spPr>
        <a:xfrm>
          <a:off x="2968494" y="4121549"/>
          <a:ext cx="2400807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9F164-5091-4621-A2C0-380DA1A79A19}">
      <dsp:nvSpPr>
        <dsp:cNvPr id="0" name=""/>
        <dsp:cNvSpPr/>
      </dsp:nvSpPr>
      <dsp:spPr>
        <a:xfrm>
          <a:off x="2900872" y="3256387"/>
          <a:ext cx="2179271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22CA8-477C-4C3F-8872-E90EF4F684FF}">
      <dsp:nvSpPr>
        <dsp:cNvPr id="0" name=""/>
        <dsp:cNvSpPr/>
      </dsp:nvSpPr>
      <dsp:spPr>
        <a:xfrm>
          <a:off x="2900872" y="2525670"/>
          <a:ext cx="2179271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24E47-D1B7-4A37-B676-8BED2AAEAEBA}">
      <dsp:nvSpPr>
        <dsp:cNvPr id="0" name=""/>
        <dsp:cNvSpPr/>
      </dsp:nvSpPr>
      <dsp:spPr>
        <a:xfrm>
          <a:off x="2968494" y="1856842"/>
          <a:ext cx="2400807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1860A-EB7A-4623-840D-61474C604D53}">
      <dsp:nvSpPr>
        <dsp:cNvPr id="0" name=""/>
        <dsp:cNvSpPr/>
      </dsp:nvSpPr>
      <dsp:spPr>
        <a:xfrm>
          <a:off x="2838623" y="1177259"/>
          <a:ext cx="2807512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1419D-45B1-481A-BD37-F21E5B13D628}">
      <dsp:nvSpPr>
        <dsp:cNvPr id="0" name=""/>
        <dsp:cNvSpPr/>
      </dsp:nvSpPr>
      <dsp:spPr>
        <a:xfrm>
          <a:off x="22278" y="1062669"/>
          <a:ext cx="4470942" cy="4470942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EC35E-145B-4630-B7A7-DE02667B4755}">
      <dsp:nvSpPr>
        <dsp:cNvPr id="0" name=""/>
        <dsp:cNvSpPr/>
      </dsp:nvSpPr>
      <dsp:spPr>
        <a:xfrm>
          <a:off x="343960" y="3469853"/>
          <a:ext cx="3673011" cy="14754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Evaluar y mejorar el desempeño ambiental del CMP+L</a:t>
          </a:r>
          <a:endParaRPr lang="es-MX" sz="27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43960" y="3469853"/>
        <a:ext cx="3673011" cy="1475411"/>
      </dsp:txXfrm>
    </dsp:sp>
    <dsp:sp modelId="{779F6333-227D-47BC-9ED8-46E0DF3F65BE}">
      <dsp:nvSpPr>
        <dsp:cNvPr id="0" name=""/>
        <dsp:cNvSpPr/>
      </dsp:nvSpPr>
      <dsp:spPr>
        <a:xfrm>
          <a:off x="5585322" y="841938"/>
          <a:ext cx="670641" cy="67064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5E5B7-E988-4D7A-98D9-2278B0E6F5D9}">
      <dsp:nvSpPr>
        <dsp:cNvPr id="0" name=""/>
        <dsp:cNvSpPr/>
      </dsp:nvSpPr>
      <dsp:spPr>
        <a:xfrm>
          <a:off x="6245356" y="841938"/>
          <a:ext cx="1848416" cy="67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Reducir </a:t>
          </a:r>
          <a:r>
            <a:rPr lang="es-MX" sz="1000" kern="1200" dirty="0" smtClean="0">
              <a:solidFill>
                <a:schemeClr val="tx1"/>
              </a:solidFill>
            </a:rPr>
            <a:t>5%</a:t>
          </a:r>
          <a:r>
            <a:rPr lang="es-MX" sz="1000" kern="1200" dirty="0" smtClean="0"/>
            <a:t> el consumo de agua per cápita para diciembre de 2016.</a:t>
          </a:r>
          <a:endParaRPr lang="es-MX" sz="1000" kern="1200" dirty="0"/>
        </a:p>
      </dsp:txBody>
      <dsp:txXfrm>
        <a:off x="6245356" y="841938"/>
        <a:ext cx="1848416" cy="670641"/>
      </dsp:txXfrm>
    </dsp:sp>
    <dsp:sp modelId="{2727D0A1-4550-4437-849A-3352E15B0F22}">
      <dsp:nvSpPr>
        <dsp:cNvPr id="0" name=""/>
        <dsp:cNvSpPr/>
      </dsp:nvSpPr>
      <dsp:spPr>
        <a:xfrm>
          <a:off x="5184328" y="1521522"/>
          <a:ext cx="670641" cy="6706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9F84E-0C0C-4DFE-A253-2020915A211C}">
      <dsp:nvSpPr>
        <dsp:cNvPr id="0" name=""/>
        <dsp:cNvSpPr/>
      </dsp:nvSpPr>
      <dsp:spPr>
        <a:xfrm>
          <a:off x="5845966" y="1521522"/>
          <a:ext cx="2241649" cy="67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Reducir </a:t>
          </a:r>
          <a:r>
            <a:rPr lang="es-MX" sz="1000" kern="1200" dirty="0" smtClean="0">
              <a:solidFill>
                <a:schemeClr val="tx1"/>
              </a:solidFill>
            </a:rPr>
            <a:t>5%</a:t>
          </a:r>
          <a:r>
            <a:rPr lang="es-MX" sz="1000" kern="1200" dirty="0" smtClean="0"/>
            <a:t> el consumo de papel bond para diciembre de 2016.</a:t>
          </a:r>
          <a:endParaRPr lang="es-MX" sz="1000" kern="1200" dirty="0"/>
        </a:p>
      </dsp:txBody>
      <dsp:txXfrm>
        <a:off x="5845966" y="1521522"/>
        <a:ext cx="2241649" cy="670641"/>
      </dsp:txXfrm>
    </dsp:sp>
    <dsp:sp modelId="{F8AF6D4A-6C23-4A72-9E35-E217FC414412}">
      <dsp:nvSpPr>
        <dsp:cNvPr id="0" name=""/>
        <dsp:cNvSpPr/>
      </dsp:nvSpPr>
      <dsp:spPr>
        <a:xfrm>
          <a:off x="4827546" y="2190350"/>
          <a:ext cx="670641" cy="67064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2488F-6686-436E-BCAD-9F1B79E5B2DD}">
      <dsp:nvSpPr>
        <dsp:cNvPr id="0" name=""/>
        <dsp:cNvSpPr/>
      </dsp:nvSpPr>
      <dsp:spPr>
        <a:xfrm>
          <a:off x="5508054" y="2268215"/>
          <a:ext cx="2661812" cy="572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Mantener constante el consumo de energía eléctrica de 2016 respecto al 2015.</a:t>
          </a:r>
          <a:endParaRPr lang="es-MX" sz="1000" kern="1200" dirty="0"/>
        </a:p>
      </dsp:txBody>
      <dsp:txXfrm>
        <a:off x="5508054" y="2268215"/>
        <a:ext cx="2661812" cy="572855"/>
      </dsp:txXfrm>
    </dsp:sp>
    <dsp:sp modelId="{12D52D19-BC6F-4D14-8385-36F9D481CEE7}">
      <dsp:nvSpPr>
        <dsp:cNvPr id="0" name=""/>
        <dsp:cNvSpPr/>
      </dsp:nvSpPr>
      <dsp:spPr>
        <a:xfrm>
          <a:off x="4827546" y="2921065"/>
          <a:ext cx="670641" cy="67064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4E94B-52CC-429B-93D0-221B20BC16AD}">
      <dsp:nvSpPr>
        <dsp:cNvPr id="0" name=""/>
        <dsp:cNvSpPr/>
      </dsp:nvSpPr>
      <dsp:spPr>
        <a:xfrm>
          <a:off x="5493883" y="2819235"/>
          <a:ext cx="2858089" cy="874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Cuantificar e implementar un plan de manejo (identificar, registrar, organizar, almacenar, disponer, etc.) de residuos peligrosos generados en las actividades del laboratorio asignadas a </a:t>
          </a:r>
          <a:r>
            <a:rPr lang="es-MX" sz="1000" u="sng" kern="1200" dirty="0" smtClean="0"/>
            <a:t>investigación</a:t>
          </a:r>
          <a:r>
            <a:rPr lang="es-MX" sz="1000" kern="1200" dirty="0" smtClean="0"/>
            <a:t>, a junio de 2016.</a:t>
          </a:r>
          <a:endParaRPr lang="es-MX" sz="1000" kern="1200" dirty="0"/>
        </a:p>
      </dsp:txBody>
      <dsp:txXfrm>
        <a:off x="5493883" y="2819235"/>
        <a:ext cx="2858089" cy="874301"/>
      </dsp:txXfrm>
    </dsp:sp>
    <dsp:sp modelId="{9ED0C2E7-FBA3-4AF1-8B17-BC7650423B4D}">
      <dsp:nvSpPr>
        <dsp:cNvPr id="0" name=""/>
        <dsp:cNvSpPr/>
      </dsp:nvSpPr>
      <dsp:spPr>
        <a:xfrm>
          <a:off x="5184328" y="3786244"/>
          <a:ext cx="670641" cy="670641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A9DC3-548E-4A2B-B259-FC782BC9E542}">
      <dsp:nvSpPr>
        <dsp:cNvPr id="0" name=""/>
        <dsp:cNvSpPr/>
      </dsp:nvSpPr>
      <dsp:spPr>
        <a:xfrm>
          <a:off x="5854829" y="3786244"/>
          <a:ext cx="2504238" cy="67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Identificar </a:t>
          </a:r>
          <a:r>
            <a:rPr lang="es-MX" sz="1000" kern="1200" dirty="0" smtClean="0">
              <a:solidFill>
                <a:schemeClr val="tx1"/>
              </a:solidFill>
            </a:rPr>
            <a:t>3</a:t>
          </a:r>
          <a:r>
            <a:rPr lang="es-MX" sz="1000" kern="1200" dirty="0" smtClean="0"/>
            <a:t> acciones de reducción de generación de residuos peligrosos desde la planeación de los proyectos de investigación, a diciembre de 2016.</a:t>
          </a:r>
          <a:endParaRPr lang="es-MX" sz="1000" kern="1200" dirty="0"/>
        </a:p>
      </dsp:txBody>
      <dsp:txXfrm>
        <a:off x="5854829" y="3786244"/>
        <a:ext cx="2504238" cy="670641"/>
      </dsp:txXfrm>
    </dsp:sp>
    <dsp:sp modelId="{EDFBE1F0-643B-4B27-9593-2A8D22489A15}">
      <dsp:nvSpPr>
        <dsp:cNvPr id="0" name=""/>
        <dsp:cNvSpPr/>
      </dsp:nvSpPr>
      <dsp:spPr>
        <a:xfrm>
          <a:off x="5692839" y="4554687"/>
          <a:ext cx="670641" cy="67064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45DF7-3875-4793-9C8B-EE2CCF1BA6B6}">
      <dsp:nvSpPr>
        <dsp:cNvPr id="0" name=""/>
        <dsp:cNvSpPr/>
      </dsp:nvSpPr>
      <dsp:spPr>
        <a:xfrm>
          <a:off x="6363477" y="4662828"/>
          <a:ext cx="1848349" cy="543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Mantener el transformador de energía libre de BPC.</a:t>
          </a:r>
          <a:endParaRPr lang="es-MX" sz="1000" kern="1200" dirty="0"/>
        </a:p>
      </dsp:txBody>
      <dsp:txXfrm>
        <a:off x="6363477" y="4662828"/>
        <a:ext cx="1848349" cy="543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2.jp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15.jpg"/><Relationship Id="rId3" Type="http://schemas.openxmlformats.org/officeDocument/2006/relationships/image" Target="../media/image9.jpg"/><Relationship Id="rId7" Type="http://schemas.openxmlformats.org/officeDocument/2006/relationships/image" Target="../media/image2.jpg"/><Relationship Id="rId12" Type="http://schemas.openxmlformats.org/officeDocument/2006/relationships/image" Target="../media/image16.jpg"/><Relationship Id="rId2" Type="http://schemas.openxmlformats.org/officeDocument/2006/relationships/image" Target="../media/image8.jpg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11" Type="http://schemas.openxmlformats.org/officeDocument/2006/relationships/image" Target="../media/image7.jpg"/><Relationship Id="rId5" Type="http://schemas.openxmlformats.org/officeDocument/2006/relationships/image" Target="../media/image11.jpg"/><Relationship Id="rId15" Type="http://schemas.openxmlformats.org/officeDocument/2006/relationships/image" Target="../media/image14.jpg"/><Relationship Id="rId10" Type="http://schemas.openxmlformats.org/officeDocument/2006/relationships/image" Target="../media/image6.jpg"/><Relationship Id="rId4" Type="http://schemas.openxmlformats.org/officeDocument/2006/relationships/image" Target="../media/image10.jpg"/><Relationship Id="rId9" Type="http://schemas.openxmlformats.org/officeDocument/2006/relationships/image" Target="../media/image4.jpg"/><Relationship Id="rId1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ector recto 49"/>
          <p:cNvSpPr/>
          <p:nvPr/>
        </p:nvSpPr>
        <p:spPr>
          <a:xfrm flipV="1">
            <a:off x="6114438" y="5758248"/>
            <a:ext cx="0" cy="295033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Conector recto 43"/>
          <p:cNvSpPr/>
          <p:nvPr/>
        </p:nvSpPr>
        <p:spPr>
          <a:xfrm>
            <a:off x="7076302" y="5546070"/>
            <a:ext cx="197709" cy="212179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Conector recto 34"/>
          <p:cNvSpPr/>
          <p:nvPr/>
        </p:nvSpPr>
        <p:spPr>
          <a:xfrm flipV="1">
            <a:off x="4877179" y="5546070"/>
            <a:ext cx="232343" cy="195704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Conector recto 28"/>
          <p:cNvSpPr/>
          <p:nvPr/>
        </p:nvSpPr>
        <p:spPr>
          <a:xfrm>
            <a:off x="2731923" y="1551332"/>
            <a:ext cx="2807512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Conector recto 23"/>
          <p:cNvSpPr/>
          <p:nvPr/>
        </p:nvSpPr>
        <p:spPr>
          <a:xfrm>
            <a:off x="3306926" y="2241142"/>
            <a:ext cx="2807512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Conector recto 18"/>
          <p:cNvSpPr/>
          <p:nvPr/>
        </p:nvSpPr>
        <p:spPr>
          <a:xfrm>
            <a:off x="3542952" y="3026941"/>
            <a:ext cx="2807512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Conector recto 13"/>
          <p:cNvSpPr/>
          <p:nvPr/>
        </p:nvSpPr>
        <p:spPr>
          <a:xfrm>
            <a:off x="3571069" y="3872614"/>
            <a:ext cx="2807512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Conector recto 12"/>
          <p:cNvSpPr/>
          <p:nvPr/>
        </p:nvSpPr>
        <p:spPr>
          <a:xfrm>
            <a:off x="3253309" y="4669532"/>
            <a:ext cx="2807512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1958" y="190866"/>
            <a:ext cx="7282336" cy="7629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Objetivo y metas ambientales 2016</a:t>
            </a:r>
            <a:endParaRPr lang="es-MX" dirty="0"/>
          </a:p>
        </p:txBody>
      </p:sp>
      <p:sp>
        <p:nvSpPr>
          <p:cNvPr id="4" name="Conector recto 3"/>
          <p:cNvSpPr/>
          <p:nvPr/>
        </p:nvSpPr>
        <p:spPr>
          <a:xfrm>
            <a:off x="2912414" y="5359343"/>
            <a:ext cx="2807512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718240901"/>
              </p:ext>
            </p:extLst>
          </p:nvPr>
        </p:nvGraphicFramePr>
        <p:xfrm>
          <a:off x="3851441" y="491463"/>
          <a:ext cx="8941885" cy="6154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ipse 4"/>
          <p:cNvSpPr/>
          <p:nvPr/>
        </p:nvSpPr>
        <p:spPr>
          <a:xfrm>
            <a:off x="2342318" y="5024022"/>
            <a:ext cx="670641" cy="670641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upo 5"/>
          <p:cNvGrpSpPr/>
          <p:nvPr/>
        </p:nvGrpSpPr>
        <p:grpSpPr>
          <a:xfrm>
            <a:off x="494832" y="4919402"/>
            <a:ext cx="1847486" cy="1133880"/>
            <a:chOff x="6499263" y="4449326"/>
            <a:chExt cx="1847486" cy="1133880"/>
          </a:xfrm>
        </p:grpSpPr>
        <p:sp>
          <p:nvSpPr>
            <p:cNvPr id="7" name="Rectángulo 6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kern="1200" dirty="0" smtClean="0"/>
                <a:t>Determinar el consumo promedio de cartuchos, tóner, consumibles de equipo de cómputo y de papel, </a:t>
              </a:r>
              <a:r>
                <a:rPr lang="es-MX" sz="1000" i="1" kern="1200" dirty="0" smtClean="0"/>
                <a:t>per cápita</a:t>
              </a:r>
              <a:r>
                <a:rPr lang="es-MX" sz="1000" kern="1200" dirty="0" smtClean="0"/>
                <a:t>, por actividad de servicio brindada, a junio 2016.</a:t>
              </a:r>
              <a:endParaRPr lang="es-MX" sz="1000" kern="1200" dirty="0"/>
            </a:p>
          </p:txBody>
        </p:sp>
      </p:grpSp>
      <p:sp>
        <p:nvSpPr>
          <p:cNvPr id="9" name="Elipse 8"/>
          <p:cNvSpPr/>
          <p:nvPr/>
        </p:nvSpPr>
        <p:spPr>
          <a:xfrm>
            <a:off x="2749341" y="4237570"/>
            <a:ext cx="670641" cy="670641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upo 9"/>
          <p:cNvGrpSpPr/>
          <p:nvPr/>
        </p:nvGrpSpPr>
        <p:grpSpPr>
          <a:xfrm>
            <a:off x="931190" y="4005951"/>
            <a:ext cx="1847486" cy="902259"/>
            <a:chOff x="6499263" y="4449326"/>
            <a:chExt cx="1847486" cy="1133880"/>
          </a:xfrm>
        </p:grpSpPr>
        <p:sp>
          <p:nvSpPr>
            <p:cNvPr id="11" name="Rectángulo 10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ángulo 11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kern="1200" dirty="0" smtClean="0"/>
                <a:t>Un programa de separación adecuada y manejo de residuos sólidos a junio 2016.</a:t>
              </a:r>
              <a:endParaRPr lang="es-MX" sz="1000" kern="1200" dirty="0"/>
            </a:p>
          </p:txBody>
        </p:sp>
      </p:grpSp>
      <p:sp>
        <p:nvSpPr>
          <p:cNvPr id="15" name="Elipse 14"/>
          <p:cNvSpPr/>
          <p:nvPr/>
        </p:nvSpPr>
        <p:spPr>
          <a:xfrm>
            <a:off x="3067101" y="3440652"/>
            <a:ext cx="670641" cy="670641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upo 15"/>
          <p:cNvGrpSpPr/>
          <p:nvPr/>
        </p:nvGrpSpPr>
        <p:grpSpPr>
          <a:xfrm>
            <a:off x="1206174" y="3440651"/>
            <a:ext cx="1847486" cy="670641"/>
            <a:chOff x="6499263" y="4449326"/>
            <a:chExt cx="1847486" cy="1133880"/>
          </a:xfrm>
        </p:grpSpPr>
        <p:sp>
          <p:nvSpPr>
            <p:cNvPr id="17" name="Rectángulo 16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ángulo 17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dirty="0" smtClean="0"/>
                <a:t>Riego de áreas verdes con </a:t>
              </a:r>
              <a:r>
                <a:rPr lang="es-MX" sz="1000" dirty="0"/>
                <a:t>100</a:t>
              </a:r>
              <a:r>
                <a:rPr lang="es-MX" sz="1000" dirty="0" smtClean="0"/>
                <a:t>% de agua tratada, a diciembre 2016.</a:t>
              </a:r>
              <a:endParaRPr lang="es-MX" sz="1000" kern="1200" dirty="0"/>
            </a:p>
          </p:txBody>
        </p:sp>
      </p:grpSp>
      <p:sp>
        <p:nvSpPr>
          <p:cNvPr id="20" name="Elipse 19"/>
          <p:cNvSpPr/>
          <p:nvPr/>
        </p:nvSpPr>
        <p:spPr>
          <a:xfrm>
            <a:off x="3038984" y="2594979"/>
            <a:ext cx="670641" cy="670641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upo 20"/>
          <p:cNvGrpSpPr/>
          <p:nvPr/>
        </p:nvGrpSpPr>
        <p:grpSpPr>
          <a:xfrm>
            <a:off x="1220833" y="2594978"/>
            <a:ext cx="1847486" cy="670641"/>
            <a:chOff x="6499263" y="4449326"/>
            <a:chExt cx="1847486" cy="1133880"/>
          </a:xfrm>
        </p:grpSpPr>
        <p:sp>
          <p:nvSpPr>
            <p:cNvPr id="22" name="Rectángulo 21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ángulo 22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dirty="0"/>
                <a:t>Reducir 3% el consumo de combustible con respecto al consumo en 2015.</a:t>
              </a:r>
              <a:endParaRPr lang="es-MX" sz="1000" kern="1200" dirty="0"/>
            </a:p>
          </p:txBody>
        </p:sp>
      </p:grpSp>
      <p:sp>
        <p:nvSpPr>
          <p:cNvPr id="25" name="Elipse 24"/>
          <p:cNvSpPr/>
          <p:nvPr/>
        </p:nvSpPr>
        <p:spPr>
          <a:xfrm>
            <a:off x="2802958" y="1809180"/>
            <a:ext cx="670641" cy="670641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upo 25"/>
          <p:cNvGrpSpPr/>
          <p:nvPr/>
        </p:nvGrpSpPr>
        <p:grpSpPr>
          <a:xfrm>
            <a:off x="984807" y="1809179"/>
            <a:ext cx="1847486" cy="670641"/>
            <a:chOff x="6499263" y="4449326"/>
            <a:chExt cx="1847486" cy="1133880"/>
          </a:xfrm>
        </p:grpSpPr>
        <p:sp>
          <p:nvSpPr>
            <p:cNvPr id="27" name="Rectángulo 26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ángulo 27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kern="1200" dirty="0" smtClean="0">
                  <a:solidFill>
                    <a:schemeClr val="tx1"/>
                  </a:solidFill>
                </a:rPr>
                <a:t>3 pláticas de sensibilización en materia ambiental, a la comunidad del CMP+L, a diciembre de 2016.</a:t>
              </a:r>
              <a:endParaRPr lang="es-MX" sz="1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Elipse 29"/>
          <p:cNvSpPr/>
          <p:nvPr/>
        </p:nvSpPr>
        <p:spPr>
          <a:xfrm>
            <a:off x="2100955" y="1119370"/>
            <a:ext cx="670641" cy="670641"/>
          </a:xfrm>
          <a:prstGeom prst="ellipse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1" name="Grupo 30"/>
          <p:cNvGrpSpPr/>
          <p:nvPr/>
        </p:nvGrpSpPr>
        <p:grpSpPr>
          <a:xfrm>
            <a:off x="282804" y="1235676"/>
            <a:ext cx="1847486" cy="554334"/>
            <a:chOff x="6499263" y="4449326"/>
            <a:chExt cx="1847486" cy="1133880"/>
          </a:xfrm>
        </p:grpSpPr>
        <p:sp>
          <p:nvSpPr>
            <p:cNvPr id="32" name="Rectángulo 31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tángulo 32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kern="1200" dirty="0" smtClean="0">
                  <a:solidFill>
                    <a:schemeClr val="tx1"/>
                  </a:solidFill>
                </a:rPr>
                <a:t>3</a:t>
              </a:r>
              <a:r>
                <a:rPr lang="es-MX" sz="1000" kern="1200" dirty="0" smtClean="0"/>
                <a:t> acciones de difusión o de participación </a:t>
              </a:r>
              <a:r>
                <a:rPr lang="es-MX" sz="1000" dirty="0" smtClean="0"/>
                <a:t>social en </a:t>
              </a:r>
              <a:r>
                <a:rPr lang="es-MX" sz="1000" dirty="0"/>
                <a:t>materia ambiental, </a:t>
              </a:r>
              <a:r>
                <a:rPr lang="es-MX" sz="1000" kern="1200" dirty="0" smtClean="0"/>
                <a:t>a diciembre de 2016.</a:t>
              </a:r>
              <a:endParaRPr lang="es-MX" sz="1000" kern="1200" dirty="0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2100955" y="5991912"/>
            <a:ext cx="2162533" cy="670641"/>
            <a:chOff x="6499263" y="4449326"/>
            <a:chExt cx="1847486" cy="1133880"/>
          </a:xfrm>
        </p:grpSpPr>
        <p:sp>
          <p:nvSpPr>
            <p:cNvPr id="38" name="Rectángulo 37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kern="1200" dirty="0" smtClean="0"/>
                <a:t>Integrar criterios ambientales en el procedimiento de Adquisiciones de productos y servicios del CMP+L.</a:t>
              </a:r>
              <a:endParaRPr lang="es-MX" sz="1000" kern="1200" dirty="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7836328" y="5741774"/>
            <a:ext cx="2378591" cy="1020504"/>
            <a:chOff x="5493293" y="3051019"/>
            <a:chExt cx="2860964" cy="670641"/>
          </a:xfrm>
        </p:grpSpPr>
        <p:sp>
          <p:nvSpPr>
            <p:cNvPr id="42" name="Rectángulo 41"/>
            <p:cNvSpPr/>
            <p:nvPr/>
          </p:nvSpPr>
          <p:spPr>
            <a:xfrm>
              <a:off x="5493293" y="3051019"/>
              <a:ext cx="2860964" cy="67064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ectángulo 42"/>
            <p:cNvSpPr/>
            <p:nvPr/>
          </p:nvSpPr>
          <p:spPr>
            <a:xfrm>
              <a:off x="5493293" y="3051019"/>
              <a:ext cx="2860964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kern="1200" dirty="0" smtClean="0"/>
                <a:t>Cuantificar e implementar un plan de manejo (identificar, registrar, organizar, almacenar, disponer, etc.) de residuos peligrosos generados en las actividades del laboratorio asignadas a </a:t>
              </a:r>
              <a:r>
                <a:rPr lang="es-MX" sz="1000" u="sng" kern="1200" dirty="0" smtClean="0"/>
                <a:t>servicios</a:t>
              </a:r>
              <a:r>
                <a:rPr lang="es-MX" sz="1000" kern="1200" dirty="0" smtClean="0"/>
                <a:t>, a junio de 2016.</a:t>
              </a:r>
              <a:endParaRPr lang="es-MX" sz="1000" kern="1200" dirty="0"/>
            </a:p>
          </p:txBody>
        </p:sp>
      </p:grpSp>
      <p:sp>
        <p:nvSpPr>
          <p:cNvPr id="45" name="Elipse 44"/>
          <p:cNvSpPr/>
          <p:nvPr/>
        </p:nvSpPr>
        <p:spPr>
          <a:xfrm>
            <a:off x="7133585" y="5676640"/>
            <a:ext cx="670641" cy="670641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Elipse 45"/>
          <p:cNvSpPr/>
          <p:nvPr/>
        </p:nvSpPr>
        <p:spPr>
          <a:xfrm>
            <a:off x="5772611" y="5981320"/>
            <a:ext cx="670641" cy="670641"/>
          </a:xfrm>
          <a:prstGeom prst="ellipse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7" name="Grupo 46"/>
          <p:cNvGrpSpPr/>
          <p:nvPr/>
        </p:nvGrpSpPr>
        <p:grpSpPr>
          <a:xfrm>
            <a:off x="4694947" y="6640146"/>
            <a:ext cx="2504238" cy="155637"/>
            <a:chOff x="6499263" y="4449326"/>
            <a:chExt cx="1847486" cy="1133880"/>
          </a:xfrm>
        </p:grpSpPr>
        <p:sp>
          <p:nvSpPr>
            <p:cNvPr id="48" name="Rectángulo 47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Rectángulo 48"/>
            <p:cNvSpPr/>
            <p:nvPr/>
          </p:nvSpPr>
          <p:spPr>
            <a:xfrm>
              <a:off x="6499263" y="4651440"/>
              <a:ext cx="1847486" cy="9317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kern="1200" dirty="0" smtClean="0"/>
                <a:t>Actualización y cumplimiento legal.</a:t>
              </a:r>
              <a:endParaRPr lang="es-MX" sz="1000" kern="1200" dirty="0"/>
            </a:p>
          </p:txBody>
        </p:sp>
      </p:grpSp>
      <p:sp>
        <p:nvSpPr>
          <p:cNvPr id="51" name="Elipse 50"/>
          <p:cNvSpPr/>
          <p:nvPr/>
        </p:nvSpPr>
        <p:spPr>
          <a:xfrm>
            <a:off x="4263489" y="5687195"/>
            <a:ext cx="683220" cy="554046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209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ector recto 38"/>
          <p:cNvSpPr/>
          <p:nvPr/>
        </p:nvSpPr>
        <p:spPr>
          <a:xfrm>
            <a:off x="6764277" y="2202661"/>
            <a:ext cx="2400807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71" name="CuadroTexto 70"/>
          <p:cNvSpPr txBox="1"/>
          <p:nvPr/>
        </p:nvSpPr>
        <p:spPr>
          <a:xfrm>
            <a:off x="6714586" y="1877107"/>
            <a:ext cx="232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Nidia Orea</a:t>
            </a:r>
            <a:endParaRPr lang="es-MX" sz="1600" dirty="0"/>
          </a:p>
        </p:txBody>
      </p:sp>
      <p:sp>
        <p:nvSpPr>
          <p:cNvPr id="29" name="Conector recto 28"/>
          <p:cNvSpPr/>
          <p:nvPr/>
        </p:nvSpPr>
        <p:spPr>
          <a:xfrm>
            <a:off x="3224181" y="1241925"/>
            <a:ext cx="280751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24" name="Conector recto 23"/>
          <p:cNvSpPr/>
          <p:nvPr/>
        </p:nvSpPr>
        <p:spPr>
          <a:xfrm>
            <a:off x="3224181" y="1931735"/>
            <a:ext cx="280751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9" name="Conector recto 18"/>
          <p:cNvSpPr/>
          <p:nvPr/>
        </p:nvSpPr>
        <p:spPr>
          <a:xfrm>
            <a:off x="3224181" y="2717534"/>
            <a:ext cx="280751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4" name="Conector recto 13"/>
          <p:cNvSpPr/>
          <p:nvPr/>
        </p:nvSpPr>
        <p:spPr>
          <a:xfrm>
            <a:off x="3224181" y="3563207"/>
            <a:ext cx="280751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3" name="Conector recto 12"/>
          <p:cNvSpPr/>
          <p:nvPr/>
        </p:nvSpPr>
        <p:spPr>
          <a:xfrm>
            <a:off x="3224181" y="4360125"/>
            <a:ext cx="280751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444" y="64959"/>
            <a:ext cx="8148119" cy="622788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Responsables del SGA</a:t>
            </a:r>
            <a:endParaRPr lang="es-MX" dirty="0"/>
          </a:p>
        </p:txBody>
      </p:sp>
      <p:sp>
        <p:nvSpPr>
          <p:cNvPr id="4" name="Conector recto 3"/>
          <p:cNvSpPr/>
          <p:nvPr/>
        </p:nvSpPr>
        <p:spPr>
          <a:xfrm>
            <a:off x="3224181" y="5146577"/>
            <a:ext cx="280751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5" name="Elipse 4"/>
          <p:cNvSpPr/>
          <p:nvPr/>
        </p:nvSpPr>
        <p:spPr>
          <a:xfrm>
            <a:off x="3097640" y="4811257"/>
            <a:ext cx="670641" cy="67064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upo 5"/>
          <p:cNvGrpSpPr/>
          <p:nvPr/>
        </p:nvGrpSpPr>
        <p:grpSpPr>
          <a:xfrm>
            <a:off x="628772" y="4582137"/>
            <a:ext cx="2467840" cy="1076329"/>
            <a:chOff x="6499263" y="4449326"/>
            <a:chExt cx="1847486" cy="1133880"/>
          </a:xfrm>
        </p:grpSpPr>
        <p:sp>
          <p:nvSpPr>
            <p:cNvPr id="7" name="Rectángulo 6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6499263" y="4552216"/>
              <a:ext cx="1847486" cy="1030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dirty="0"/>
                <a:t>Determinar el consumo promedio de cartuchos, tóner, consumibles de equipo de cómputo y de papel, </a:t>
              </a:r>
              <a:r>
                <a:rPr lang="es-MX" sz="1000" i="1" dirty="0"/>
                <a:t>per cápita</a:t>
              </a:r>
              <a:r>
                <a:rPr lang="es-MX" sz="1000" dirty="0"/>
                <a:t>, por actividad de servicio brindada, a junio 2016.</a:t>
              </a:r>
            </a:p>
          </p:txBody>
        </p:sp>
      </p:grpSp>
      <p:sp>
        <p:nvSpPr>
          <p:cNvPr id="9" name="Elipse 8"/>
          <p:cNvSpPr/>
          <p:nvPr/>
        </p:nvSpPr>
        <p:spPr>
          <a:xfrm>
            <a:off x="3097640" y="4024805"/>
            <a:ext cx="670641" cy="67064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upo 9"/>
          <p:cNvGrpSpPr/>
          <p:nvPr/>
        </p:nvGrpSpPr>
        <p:grpSpPr>
          <a:xfrm>
            <a:off x="732421" y="4074727"/>
            <a:ext cx="2371613" cy="610759"/>
            <a:chOff x="6499263" y="4449326"/>
            <a:chExt cx="1847486" cy="1133880"/>
          </a:xfrm>
        </p:grpSpPr>
        <p:sp>
          <p:nvSpPr>
            <p:cNvPr id="11" name="Rectángulo 10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ángulo 11"/>
            <p:cNvSpPr/>
            <p:nvPr/>
          </p:nvSpPr>
          <p:spPr>
            <a:xfrm>
              <a:off x="6499263" y="4449327"/>
              <a:ext cx="1847486" cy="945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dirty="0"/>
                <a:t>Un programa de separación adecuada y manejo de residuos sólidos a junio 2016.</a:t>
              </a:r>
            </a:p>
          </p:txBody>
        </p:sp>
      </p:grpSp>
      <p:sp>
        <p:nvSpPr>
          <p:cNvPr id="15" name="Elipse 14"/>
          <p:cNvSpPr/>
          <p:nvPr/>
        </p:nvSpPr>
        <p:spPr>
          <a:xfrm>
            <a:off x="3097640" y="3227887"/>
            <a:ext cx="670641" cy="670641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upo 15"/>
          <p:cNvGrpSpPr/>
          <p:nvPr/>
        </p:nvGrpSpPr>
        <p:grpSpPr>
          <a:xfrm>
            <a:off x="852000" y="3301619"/>
            <a:ext cx="2244612" cy="670641"/>
            <a:chOff x="6499263" y="4449326"/>
            <a:chExt cx="1847486" cy="1133880"/>
          </a:xfrm>
        </p:grpSpPr>
        <p:sp>
          <p:nvSpPr>
            <p:cNvPr id="17" name="Rectángulo 16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ángulo 17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dirty="0"/>
                <a:t>Riego de áreas verdes con 100% de agua tratada, a diciembre 2016.</a:t>
              </a:r>
            </a:p>
          </p:txBody>
        </p:sp>
      </p:grpSp>
      <p:sp>
        <p:nvSpPr>
          <p:cNvPr id="20" name="Elipse 19"/>
          <p:cNvSpPr/>
          <p:nvPr/>
        </p:nvSpPr>
        <p:spPr>
          <a:xfrm>
            <a:off x="3097640" y="2382214"/>
            <a:ext cx="670641" cy="670641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upo 20"/>
          <p:cNvGrpSpPr/>
          <p:nvPr/>
        </p:nvGrpSpPr>
        <p:grpSpPr>
          <a:xfrm>
            <a:off x="877145" y="2455946"/>
            <a:ext cx="2219467" cy="670641"/>
            <a:chOff x="6499263" y="4449326"/>
            <a:chExt cx="1847486" cy="1133880"/>
          </a:xfrm>
        </p:grpSpPr>
        <p:sp>
          <p:nvSpPr>
            <p:cNvPr id="22" name="Rectángulo 21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ángulo 22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dirty="0"/>
                <a:t>Reducir 3% el consumo de combustible con respecto al consumo en 2015.</a:t>
              </a:r>
            </a:p>
          </p:txBody>
        </p:sp>
      </p:grpSp>
      <p:sp>
        <p:nvSpPr>
          <p:cNvPr id="25" name="Elipse 24"/>
          <p:cNvSpPr/>
          <p:nvPr/>
        </p:nvSpPr>
        <p:spPr>
          <a:xfrm>
            <a:off x="3097640" y="1596415"/>
            <a:ext cx="670641" cy="67064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Conector recto 33"/>
          <p:cNvSpPr/>
          <p:nvPr/>
        </p:nvSpPr>
        <p:spPr>
          <a:xfrm>
            <a:off x="6764277" y="1405021"/>
            <a:ext cx="2807512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35" name="Elipse 34"/>
          <p:cNvSpPr/>
          <p:nvPr/>
        </p:nvSpPr>
        <p:spPr>
          <a:xfrm>
            <a:off x="8980111" y="1069701"/>
            <a:ext cx="670641" cy="670641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00" r="-30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" name="Grupo 35"/>
          <p:cNvGrpSpPr/>
          <p:nvPr/>
        </p:nvGrpSpPr>
        <p:grpSpPr>
          <a:xfrm>
            <a:off x="9674675" y="1069701"/>
            <a:ext cx="2490755" cy="670641"/>
            <a:chOff x="6221300" y="726129"/>
            <a:chExt cx="1848416" cy="670641"/>
          </a:xfrm>
        </p:grpSpPr>
        <p:sp>
          <p:nvSpPr>
            <p:cNvPr id="37" name="Rectángulo 36"/>
            <p:cNvSpPr/>
            <p:nvPr/>
          </p:nvSpPr>
          <p:spPr>
            <a:xfrm>
              <a:off x="6221300" y="726129"/>
              <a:ext cx="1848416" cy="67064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ectángulo 37"/>
            <p:cNvSpPr/>
            <p:nvPr/>
          </p:nvSpPr>
          <p:spPr>
            <a:xfrm>
              <a:off x="6221300" y="726129"/>
              <a:ext cx="1848416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kern="1200" dirty="0" smtClean="0"/>
                <a:t>Reducir el consumo de agua per cápita para diciembre de 2016.</a:t>
              </a:r>
              <a:endParaRPr lang="es-MX" sz="1000" kern="1200" dirty="0"/>
            </a:p>
          </p:txBody>
        </p:sp>
      </p:grpSp>
      <p:sp>
        <p:nvSpPr>
          <p:cNvPr id="40" name="Elipse 39"/>
          <p:cNvSpPr/>
          <p:nvPr/>
        </p:nvSpPr>
        <p:spPr>
          <a:xfrm>
            <a:off x="8980111" y="1867341"/>
            <a:ext cx="670641" cy="670641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" name="Grupo 40"/>
          <p:cNvGrpSpPr/>
          <p:nvPr/>
        </p:nvGrpSpPr>
        <p:grpSpPr>
          <a:xfrm>
            <a:off x="9674676" y="1867341"/>
            <a:ext cx="2490755" cy="670641"/>
            <a:chOff x="5640124" y="1405712"/>
            <a:chExt cx="2241649" cy="670641"/>
          </a:xfrm>
        </p:grpSpPr>
        <p:sp>
          <p:nvSpPr>
            <p:cNvPr id="42" name="Rectángulo 41"/>
            <p:cNvSpPr/>
            <p:nvPr/>
          </p:nvSpPr>
          <p:spPr>
            <a:xfrm>
              <a:off x="5640124" y="1405712"/>
              <a:ext cx="2241649" cy="67064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ectángulo 42"/>
            <p:cNvSpPr/>
            <p:nvPr/>
          </p:nvSpPr>
          <p:spPr>
            <a:xfrm>
              <a:off x="5640124" y="1405712"/>
              <a:ext cx="2241649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dirty="0"/>
                <a:t>Reducir </a:t>
              </a:r>
              <a:r>
                <a:rPr lang="es-MX" sz="1000" dirty="0">
                  <a:solidFill>
                    <a:schemeClr val="tx1"/>
                  </a:solidFill>
                </a:rPr>
                <a:t>5%</a:t>
              </a:r>
              <a:r>
                <a:rPr lang="es-MX" sz="1000" dirty="0"/>
                <a:t> el consumo de papel bond para diciembre de </a:t>
              </a:r>
              <a:r>
                <a:rPr lang="es-MX" sz="1000" dirty="0" smtClean="0"/>
                <a:t>2016</a:t>
              </a:r>
              <a:r>
                <a:rPr lang="es-MX" sz="1000" kern="1200" dirty="0" smtClean="0"/>
                <a:t>.</a:t>
              </a:r>
              <a:endParaRPr lang="es-MX" sz="1000" kern="1200" dirty="0"/>
            </a:p>
          </p:txBody>
        </p:sp>
      </p:grpSp>
      <p:sp>
        <p:nvSpPr>
          <p:cNvPr id="44" name="Conector recto 43"/>
          <p:cNvSpPr/>
          <p:nvPr/>
        </p:nvSpPr>
        <p:spPr>
          <a:xfrm>
            <a:off x="6764277" y="2938522"/>
            <a:ext cx="217927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45" name="Elipse 44"/>
          <p:cNvSpPr/>
          <p:nvPr/>
        </p:nvSpPr>
        <p:spPr>
          <a:xfrm>
            <a:off x="8980111" y="2603202"/>
            <a:ext cx="670641" cy="670641"/>
          </a:xfrm>
          <a:prstGeom prst="ellipse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0" r="-2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6" name="Grupo 45"/>
          <p:cNvGrpSpPr/>
          <p:nvPr/>
        </p:nvGrpSpPr>
        <p:grpSpPr>
          <a:xfrm>
            <a:off x="9674676" y="2603202"/>
            <a:ext cx="2490755" cy="670641"/>
            <a:chOff x="5496269" y="2201540"/>
            <a:chExt cx="2284937" cy="670641"/>
          </a:xfrm>
        </p:grpSpPr>
        <p:sp>
          <p:nvSpPr>
            <p:cNvPr id="47" name="Rectángulo 46"/>
            <p:cNvSpPr/>
            <p:nvPr/>
          </p:nvSpPr>
          <p:spPr>
            <a:xfrm>
              <a:off x="5496269" y="2201540"/>
              <a:ext cx="2284937" cy="67064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ectángulo 47"/>
            <p:cNvSpPr/>
            <p:nvPr/>
          </p:nvSpPr>
          <p:spPr>
            <a:xfrm>
              <a:off x="5496269" y="2201540"/>
              <a:ext cx="2284937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dirty="0"/>
                <a:t>Mantener constante el consumo de energía eléctrica de 2016 respecto al </a:t>
              </a:r>
              <a:r>
                <a:rPr lang="es-MX" sz="1000" dirty="0" smtClean="0"/>
                <a:t>2015</a:t>
              </a:r>
              <a:r>
                <a:rPr lang="es-MX" sz="1000" kern="1200" dirty="0" smtClean="0"/>
                <a:t>.</a:t>
              </a:r>
              <a:endParaRPr lang="es-MX" sz="1000" kern="1200" dirty="0"/>
            </a:p>
          </p:txBody>
        </p:sp>
      </p:grpSp>
      <p:sp>
        <p:nvSpPr>
          <p:cNvPr id="49" name="Conector recto 48"/>
          <p:cNvSpPr/>
          <p:nvPr/>
        </p:nvSpPr>
        <p:spPr>
          <a:xfrm>
            <a:off x="6764277" y="4774580"/>
            <a:ext cx="217927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grpSp>
        <p:nvGrpSpPr>
          <p:cNvPr id="51" name="Grupo 50"/>
          <p:cNvGrpSpPr/>
          <p:nvPr/>
        </p:nvGrpSpPr>
        <p:grpSpPr>
          <a:xfrm>
            <a:off x="9674677" y="4439260"/>
            <a:ext cx="2504238" cy="670641"/>
            <a:chOff x="5493877" y="3051019"/>
            <a:chExt cx="2858119" cy="670641"/>
          </a:xfrm>
        </p:grpSpPr>
        <p:sp>
          <p:nvSpPr>
            <p:cNvPr id="52" name="Rectángulo 51"/>
            <p:cNvSpPr/>
            <p:nvPr/>
          </p:nvSpPr>
          <p:spPr>
            <a:xfrm>
              <a:off x="5493877" y="3051019"/>
              <a:ext cx="2858119" cy="67064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Rectángulo 52"/>
            <p:cNvSpPr/>
            <p:nvPr/>
          </p:nvSpPr>
          <p:spPr>
            <a:xfrm>
              <a:off x="5493877" y="3051019"/>
              <a:ext cx="2858119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dirty="0"/>
                <a:t>Cuantificar e implementar un plan de manejo (identificar, registrar, organizar, almacenar, disponer, etc.) de residuos peligrosos generados en las actividades del laboratorio asignadas a servicios, a junio de 2016.</a:t>
              </a:r>
            </a:p>
          </p:txBody>
        </p:sp>
      </p:grpSp>
      <p:sp>
        <p:nvSpPr>
          <p:cNvPr id="54" name="Conector recto 53"/>
          <p:cNvSpPr/>
          <p:nvPr/>
        </p:nvSpPr>
        <p:spPr>
          <a:xfrm>
            <a:off x="6764277" y="5630057"/>
            <a:ext cx="2400807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55" name="Elipse 54"/>
          <p:cNvSpPr/>
          <p:nvPr/>
        </p:nvSpPr>
        <p:spPr>
          <a:xfrm>
            <a:off x="8980111" y="5294737"/>
            <a:ext cx="670641" cy="670641"/>
          </a:xfrm>
          <a:prstGeom prst="ellipse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6" name="Grupo 55"/>
          <p:cNvGrpSpPr/>
          <p:nvPr/>
        </p:nvGrpSpPr>
        <p:grpSpPr>
          <a:xfrm>
            <a:off x="9674676" y="5294737"/>
            <a:ext cx="2504238" cy="670641"/>
            <a:chOff x="5854829" y="3846846"/>
            <a:chExt cx="2504238" cy="670641"/>
          </a:xfrm>
        </p:grpSpPr>
        <p:sp>
          <p:nvSpPr>
            <p:cNvPr id="57" name="Rectángulo 56"/>
            <p:cNvSpPr/>
            <p:nvPr/>
          </p:nvSpPr>
          <p:spPr>
            <a:xfrm>
              <a:off x="5854829" y="3846846"/>
              <a:ext cx="2504238" cy="67064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ectángulo 57"/>
            <p:cNvSpPr/>
            <p:nvPr/>
          </p:nvSpPr>
          <p:spPr>
            <a:xfrm>
              <a:off x="5854829" y="3846846"/>
              <a:ext cx="2504238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kern="1200" dirty="0" smtClean="0"/>
                <a:t>Identificar las acciones de reducción de generación de residuos peligrosos desde la planeación de los proyectos de investigación, a diciembre de 2016.</a:t>
              </a:r>
              <a:endParaRPr lang="es-MX" sz="1000" kern="1200" dirty="0"/>
            </a:p>
          </p:txBody>
        </p:sp>
      </p:grpSp>
      <p:sp>
        <p:nvSpPr>
          <p:cNvPr id="59" name="Conector recto 58"/>
          <p:cNvSpPr/>
          <p:nvPr/>
        </p:nvSpPr>
        <p:spPr>
          <a:xfrm>
            <a:off x="6764277" y="6465828"/>
            <a:ext cx="2807512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60" name="Elipse 59"/>
          <p:cNvSpPr/>
          <p:nvPr/>
        </p:nvSpPr>
        <p:spPr>
          <a:xfrm>
            <a:off x="8980111" y="6130508"/>
            <a:ext cx="670641" cy="670641"/>
          </a:xfrm>
          <a:prstGeom prst="ellipse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0" r="-20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1" name="Grupo 60"/>
          <p:cNvGrpSpPr/>
          <p:nvPr/>
        </p:nvGrpSpPr>
        <p:grpSpPr>
          <a:xfrm>
            <a:off x="9674676" y="6012214"/>
            <a:ext cx="2504238" cy="888333"/>
            <a:chOff x="6499263" y="4449326"/>
            <a:chExt cx="1847486" cy="1133880"/>
          </a:xfrm>
        </p:grpSpPr>
        <p:sp>
          <p:nvSpPr>
            <p:cNvPr id="62" name="Rectángulo 61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ectángulo 62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dirty="0"/>
                <a:t>Mantener el transformador de energía libre de BPC</a:t>
              </a:r>
              <a:r>
                <a:rPr lang="es-MX" sz="1000" dirty="0" smtClean="0"/>
                <a:t>.</a:t>
              </a:r>
              <a:endParaRPr lang="es-MX" sz="1000" kern="1200" dirty="0"/>
            </a:p>
          </p:txBody>
        </p:sp>
      </p:grpSp>
      <p:sp>
        <p:nvSpPr>
          <p:cNvPr id="64" name="CuadroTexto 63"/>
          <p:cNvSpPr txBox="1"/>
          <p:nvPr/>
        </p:nvSpPr>
        <p:spPr>
          <a:xfrm>
            <a:off x="3665204" y="846447"/>
            <a:ext cx="232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/>
              <a:t>Elisa Arreola</a:t>
            </a:r>
            <a:endParaRPr lang="es-MX" sz="16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3665204" y="1539490"/>
            <a:ext cx="232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/>
              <a:t>Violeta Mena</a:t>
            </a:r>
            <a:endParaRPr lang="es-MX" sz="16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3665204" y="2339641"/>
            <a:ext cx="232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/>
              <a:t>Iván Textle</a:t>
            </a:r>
            <a:endParaRPr lang="es-MX" sz="16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665204" y="3175898"/>
            <a:ext cx="232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/>
              <a:t>Alejandro Pérez</a:t>
            </a:r>
            <a:endParaRPr lang="es-MX" sz="16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3665204" y="3991960"/>
            <a:ext cx="232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/>
              <a:t>Teresa Zubillaga</a:t>
            </a:r>
            <a:endParaRPr lang="es-MX" sz="16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3665204" y="4821723"/>
            <a:ext cx="232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/>
              <a:t>Pedro Godínez</a:t>
            </a:r>
            <a:endParaRPr lang="es-MX" sz="16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6714586" y="1033857"/>
            <a:ext cx="232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Julio Galván</a:t>
            </a:r>
            <a:endParaRPr lang="es-MX" sz="16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6714586" y="2601333"/>
            <a:ext cx="232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Baltazar </a:t>
            </a:r>
            <a:r>
              <a:rPr lang="es-MX" sz="1600" dirty="0"/>
              <a:t>L</a:t>
            </a:r>
            <a:r>
              <a:rPr lang="es-MX" sz="1600" dirty="0" smtClean="0"/>
              <a:t>ópez</a:t>
            </a:r>
            <a:endParaRPr lang="es-MX" sz="1600" dirty="0"/>
          </a:p>
        </p:txBody>
      </p:sp>
      <p:sp>
        <p:nvSpPr>
          <p:cNvPr id="73" name="CuadroTexto 72"/>
          <p:cNvSpPr txBox="1"/>
          <p:nvPr/>
        </p:nvSpPr>
        <p:spPr>
          <a:xfrm>
            <a:off x="6714586" y="4423723"/>
            <a:ext cx="232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Lourdes Soto</a:t>
            </a:r>
            <a:endParaRPr lang="es-MX" sz="16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6714586" y="5269197"/>
            <a:ext cx="232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Carmen Monterrubio</a:t>
            </a:r>
            <a:endParaRPr lang="es-MX" sz="16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6714586" y="6123721"/>
            <a:ext cx="232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Diego Repizo</a:t>
            </a:r>
            <a:endParaRPr lang="es-MX" sz="1600" dirty="0"/>
          </a:p>
        </p:txBody>
      </p:sp>
      <p:sp>
        <p:nvSpPr>
          <p:cNvPr id="77" name="Rectángulo 76"/>
          <p:cNvSpPr/>
          <p:nvPr/>
        </p:nvSpPr>
        <p:spPr>
          <a:xfrm>
            <a:off x="6046538" y="872957"/>
            <a:ext cx="687933" cy="581304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SGA</a:t>
            </a:r>
            <a:endParaRPr lang="es-MX" b="1" dirty="0"/>
          </a:p>
        </p:txBody>
      </p:sp>
      <p:sp>
        <p:nvSpPr>
          <p:cNvPr id="78" name="CuadroTexto 77"/>
          <p:cNvSpPr txBox="1"/>
          <p:nvPr/>
        </p:nvSpPr>
        <p:spPr>
          <a:xfrm>
            <a:off x="3831019" y="5509391"/>
            <a:ext cx="2173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/>
              <a:t>Alonso Marbán</a:t>
            </a:r>
            <a:endParaRPr lang="es-MX" sz="1600" dirty="0"/>
          </a:p>
        </p:txBody>
      </p:sp>
      <p:sp>
        <p:nvSpPr>
          <p:cNvPr id="79" name="Conector recto 78"/>
          <p:cNvSpPr/>
          <p:nvPr/>
        </p:nvSpPr>
        <p:spPr>
          <a:xfrm>
            <a:off x="3249581" y="5859161"/>
            <a:ext cx="280751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80" name="Elipse 79"/>
          <p:cNvSpPr/>
          <p:nvPr/>
        </p:nvSpPr>
        <p:spPr>
          <a:xfrm>
            <a:off x="3106333" y="5587948"/>
            <a:ext cx="670641" cy="437137"/>
          </a:xfrm>
          <a:prstGeom prst="ellipse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1" name="Grupo 80"/>
          <p:cNvGrpSpPr/>
          <p:nvPr/>
        </p:nvGrpSpPr>
        <p:grpSpPr>
          <a:xfrm>
            <a:off x="474606" y="5615259"/>
            <a:ext cx="2616833" cy="684417"/>
            <a:chOff x="6499263" y="4449326"/>
            <a:chExt cx="1847486" cy="1133880"/>
          </a:xfrm>
        </p:grpSpPr>
        <p:sp>
          <p:nvSpPr>
            <p:cNvPr id="82" name="Rectángulo 81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Rectángulo 82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kern="1200" dirty="0" smtClean="0"/>
                <a:t>Evaluación del desempeño ambiental y comunicados, </a:t>
              </a:r>
              <a:r>
                <a:rPr lang="es-MX" sz="1000" dirty="0" smtClean="0"/>
                <a:t>integrar </a:t>
              </a:r>
              <a:r>
                <a:rPr lang="es-MX" sz="1000" dirty="0"/>
                <a:t>criterios ambientales en el procedimiento de Adquisiciones de productos y servicios del CMP+L.</a:t>
              </a:r>
            </a:p>
          </p:txBody>
        </p:sp>
      </p:grpSp>
      <p:sp>
        <p:nvSpPr>
          <p:cNvPr id="84" name="Conector recto 83"/>
          <p:cNvSpPr/>
          <p:nvPr/>
        </p:nvSpPr>
        <p:spPr>
          <a:xfrm flipH="1" flipV="1">
            <a:off x="3484604" y="6557156"/>
            <a:ext cx="2561933" cy="39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85" name="Elipse 84"/>
          <p:cNvSpPr/>
          <p:nvPr/>
        </p:nvSpPr>
        <p:spPr>
          <a:xfrm>
            <a:off x="3112358" y="6144716"/>
            <a:ext cx="670641" cy="670641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6" name="Grupo 85"/>
          <p:cNvGrpSpPr/>
          <p:nvPr/>
        </p:nvGrpSpPr>
        <p:grpSpPr>
          <a:xfrm>
            <a:off x="579239" y="6441483"/>
            <a:ext cx="2504238" cy="155637"/>
            <a:chOff x="6499263" y="4449326"/>
            <a:chExt cx="1847486" cy="1133880"/>
          </a:xfrm>
        </p:grpSpPr>
        <p:sp>
          <p:nvSpPr>
            <p:cNvPr id="87" name="Rectángulo 86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8" name="Rectángulo 87"/>
            <p:cNvSpPr/>
            <p:nvPr/>
          </p:nvSpPr>
          <p:spPr>
            <a:xfrm>
              <a:off x="6499263" y="4651440"/>
              <a:ext cx="1847486" cy="9317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kern="1200" dirty="0" smtClean="0"/>
                <a:t>Actualización y cumplimiento legal.</a:t>
              </a:r>
              <a:endParaRPr lang="es-MX" sz="1000" kern="1200" dirty="0"/>
            </a:p>
          </p:txBody>
        </p:sp>
      </p:grpSp>
      <p:sp>
        <p:nvSpPr>
          <p:cNvPr id="89" name="CuadroTexto 88"/>
          <p:cNvSpPr txBox="1"/>
          <p:nvPr/>
        </p:nvSpPr>
        <p:spPr>
          <a:xfrm>
            <a:off x="3665204" y="6153540"/>
            <a:ext cx="232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/>
              <a:t>César Romero</a:t>
            </a:r>
            <a:endParaRPr lang="es-MX" sz="1600" dirty="0"/>
          </a:p>
        </p:txBody>
      </p:sp>
      <p:grpSp>
        <p:nvGrpSpPr>
          <p:cNvPr id="90" name="Grupo 89"/>
          <p:cNvGrpSpPr/>
          <p:nvPr/>
        </p:nvGrpSpPr>
        <p:grpSpPr>
          <a:xfrm>
            <a:off x="221731" y="1103230"/>
            <a:ext cx="2939179" cy="632057"/>
            <a:chOff x="6383850" y="4449326"/>
            <a:chExt cx="1962899" cy="1133880"/>
          </a:xfrm>
        </p:grpSpPr>
        <p:sp>
          <p:nvSpPr>
            <p:cNvPr id="91" name="Rectángulo 90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ángulo 91"/>
            <p:cNvSpPr/>
            <p:nvPr/>
          </p:nvSpPr>
          <p:spPr>
            <a:xfrm>
              <a:off x="6383850" y="4449326"/>
              <a:ext cx="1962899" cy="1133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dirty="0">
                  <a:solidFill>
                    <a:schemeClr val="tx1"/>
                  </a:solidFill>
                </a:rPr>
                <a:t>3</a:t>
              </a:r>
              <a:r>
                <a:rPr lang="es-MX" sz="1000" dirty="0"/>
                <a:t> acciones de difusión o de participación social en materia ambiental, a diciembre de 2016.</a:t>
              </a: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877145" y="1600095"/>
            <a:ext cx="2219467" cy="670641"/>
            <a:chOff x="6499263" y="4449326"/>
            <a:chExt cx="1847486" cy="1133880"/>
          </a:xfrm>
        </p:grpSpPr>
        <p:sp>
          <p:nvSpPr>
            <p:cNvPr id="94" name="Rectángulo 93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5" name="Rectángulo 94"/>
            <p:cNvSpPr/>
            <p:nvPr/>
          </p:nvSpPr>
          <p:spPr>
            <a:xfrm>
              <a:off x="6499263" y="4449326"/>
              <a:ext cx="1847486" cy="1133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dirty="0">
                  <a:solidFill>
                    <a:schemeClr val="tx1"/>
                  </a:solidFill>
                </a:rPr>
                <a:t>3 pláticas de sensibilización en materia ambiental, a la comunidad del CMP+L, a diciembre de 2016.</a:t>
              </a:r>
            </a:p>
          </p:txBody>
        </p:sp>
      </p:grpSp>
      <p:sp>
        <p:nvSpPr>
          <p:cNvPr id="96" name="Conector recto 95"/>
          <p:cNvSpPr/>
          <p:nvPr/>
        </p:nvSpPr>
        <p:spPr>
          <a:xfrm>
            <a:off x="6764277" y="3839523"/>
            <a:ext cx="217927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97" name="Elipse 96"/>
          <p:cNvSpPr/>
          <p:nvPr/>
        </p:nvSpPr>
        <p:spPr>
          <a:xfrm>
            <a:off x="8980111" y="3504203"/>
            <a:ext cx="670641" cy="670641"/>
          </a:xfrm>
          <a:prstGeom prst="ellipse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000" r="-2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8" name="CuadroTexto 97"/>
          <p:cNvSpPr txBox="1"/>
          <p:nvPr/>
        </p:nvSpPr>
        <p:spPr>
          <a:xfrm>
            <a:off x="6714586" y="3488666"/>
            <a:ext cx="232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Raúl Hernández</a:t>
            </a:r>
            <a:endParaRPr lang="es-MX" sz="1600" dirty="0"/>
          </a:p>
        </p:txBody>
      </p:sp>
      <p:sp>
        <p:nvSpPr>
          <p:cNvPr id="99" name="Elipse 98"/>
          <p:cNvSpPr/>
          <p:nvPr/>
        </p:nvSpPr>
        <p:spPr>
          <a:xfrm>
            <a:off x="8987328" y="4520707"/>
            <a:ext cx="670641" cy="670641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0" name="Grupo 99"/>
          <p:cNvGrpSpPr/>
          <p:nvPr/>
        </p:nvGrpSpPr>
        <p:grpSpPr>
          <a:xfrm>
            <a:off x="9650752" y="3351605"/>
            <a:ext cx="2417680" cy="874301"/>
            <a:chOff x="5493883" y="2863366"/>
            <a:chExt cx="2858089" cy="874301"/>
          </a:xfrm>
        </p:grpSpPr>
        <p:sp>
          <p:nvSpPr>
            <p:cNvPr id="101" name="Rectángulo 100"/>
            <p:cNvSpPr/>
            <p:nvPr/>
          </p:nvSpPr>
          <p:spPr>
            <a:xfrm>
              <a:off x="5493883" y="2863366"/>
              <a:ext cx="2858089" cy="87430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2" name="Rectángulo 101"/>
            <p:cNvSpPr/>
            <p:nvPr/>
          </p:nvSpPr>
          <p:spPr>
            <a:xfrm>
              <a:off x="5493883" y="2863366"/>
              <a:ext cx="2858089" cy="874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000" kern="1200" dirty="0" smtClean="0"/>
                <a:t>Cuantificar e implementar un plan de manejo (identificar, registrar, organizar, almacenar, disponer, etc.) de residuos peligrosos generados en las actividades del laboratorio asignadas a investigación, a junio de 2016.</a:t>
              </a:r>
              <a:endParaRPr lang="es-MX" sz="1000" kern="1200" dirty="0"/>
            </a:p>
          </p:txBody>
        </p:sp>
      </p:grpSp>
      <p:sp>
        <p:nvSpPr>
          <p:cNvPr id="103" name="Elipse 102"/>
          <p:cNvSpPr/>
          <p:nvPr/>
        </p:nvSpPr>
        <p:spPr>
          <a:xfrm>
            <a:off x="3149283" y="922031"/>
            <a:ext cx="670641" cy="670641"/>
          </a:xfrm>
          <a:prstGeom prst="ellipse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7109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73" grpId="0"/>
      <p:bldP spid="74" grpId="0"/>
      <p:bldP spid="75" grpId="0"/>
      <p:bldP spid="78" grpId="0"/>
      <p:bldP spid="89" grpId="0"/>
      <p:bldP spid="98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1201</TotalTime>
  <Words>610</Words>
  <Application>Microsoft Office PowerPoint</Application>
  <PresentationFormat>Panorámica</PresentationFormat>
  <Paragraphs>49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Espiral</vt:lpstr>
      <vt:lpstr>Objetivo y metas ambientales 2016</vt:lpstr>
      <vt:lpstr>Responsables del SGA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Ambiental (Basado en la norma ISO 14001: 200X)</dc:title>
  <dc:creator>Alonso Marbán</dc:creator>
  <cp:lastModifiedBy>Isra CR</cp:lastModifiedBy>
  <cp:revision>72</cp:revision>
  <dcterms:created xsi:type="dcterms:W3CDTF">2016-01-15T23:28:25Z</dcterms:created>
  <dcterms:modified xsi:type="dcterms:W3CDTF">2016-02-15T16:16:20Z</dcterms:modified>
</cp:coreProperties>
</file>