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35" r:id="rId3"/>
    <p:sldId id="336" r:id="rId4"/>
    <p:sldId id="337" r:id="rId5"/>
    <p:sldId id="339" r:id="rId6"/>
    <p:sldId id="342" r:id="rId7"/>
    <p:sldId id="343" r:id="rId8"/>
    <p:sldId id="324" r:id="rId9"/>
    <p:sldId id="326" r:id="rId10"/>
    <p:sldId id="327" r:id="rId11"/>
    <p:sldId id="328" r:id="rId12"/>
    <p:sldId id="325" r:id="rId13"/>
    <p:sldId id="338" r:id="rId14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335"/>
            <p14:sldId id="336"/>
            <p14:sldId id="337"/>
            <p14:sldId id="339"/>
            <p14:sldId id="342"/>
            <p14:sldId id="343"/>
            <p14:sldId id="324"/>
            <p14:sldId id="326"/>
            <p14:sldId id="327"/>
            <p14:sldId id="328"/>
            <p14:sldId id="325"/>
          </p14:sldIdLst>
        </p14:section>
        <p14:section name="Appendix" id="{E35CCD6A-2288-476E-BC93-C75323AE1F32}">
          <p14:sldIdLst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91" autoAdjust="0"/>
    <p:restoredTop sz="88187" autoAdjust="0"/>
  </p:normalViewPr>
  <p:slideViewPr>
    <p:cSldViewPr>
      <p:cViewPr varScale="1">
        <p:scale>
          <a:sx n="72" d="100"/>
          <a:sy n="72" d="100"/>
        </p:scale>
        <p:origin x="1584" y="54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7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4/2/2016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7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FBA2-8731-4513-BB2B-50D81D7A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523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4/2/2016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2012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387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to give updates for project</a:t>
            </a:r>
            <a:r>
              <a:rPr lang="en-US" baseline="0" dirty="0"/>
              <a:t> milestones.</a:t>
            </a:r>
            <a:endParaRPr lang="en-US" dirty="0"/>
          </a:p>
          <a:p>
            <a:endParaRPr lang="en-US" baseline="0" dirty="0"/>
          </a:p>
          <a:p>
            <a:pPr lvl="0"/>
            <a:r>
              <a:rPr lang="en-US" sz="1000" b="1" dirty="0"/>
              <a:t>Sections</a:t>
            </a:r>
            <a:endParaRPr lang="en-US" sz="1000" b="0" dirty="0"/>
          </a:p>
          <a:p>
            <a:pPr lvl="0"/>
            <a:r>
              <a:rPr lang="en-US" sz="1000" b="0" dirty="0"/>
              <a:t>Right-click on a slide to add sections.</a:t>
            </a:r>
            <a:r>
              <a:rPr lang="en-US" sz="1000" b="0" baseline="0" dirty="0"/>
              <a:t> Sections can help to organize your slides or facilitate collaboration between multiple authors.</a:t>
            </a:r>
            <a:endParaRPr lang="en-US" sz="1000" b="0" dirty="0"/>
          </a:p>
          <a:p>
            <a:pPr lvl="0"/>
            <a:endParaRPr lang="en-US" sz="1000" b="1" dirty="0"/>
          </a:p>
          <a:p>
            <a:pPr lvl="0"/>
            <a:r>
              <a:rPr lang="en-US" sz="1000" b="1" dirty="0"/>
              <a:t>Notes</a:t>
            </a:r>
          </a:p>
          <a:p>
            <a:pPr lvl="0"/>
            <a:r>
              <a:rPr lang="en-US" sz="1000" dirty="0"/>
              <a:t>Use the Notes section for delivery notes or to provide additional details for the audience.</a:t>
            </a:r>
            <a:r>
              <a:rPr lang="en-US" sz="10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/>
              <a:t>Keep in mind the font size (important for accessibility, visibility, videotaping, and online production)</a:t>
            </a:r>
          </a:p>
          <a:p>
            <a:pPr lvl="0"/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Coordinated colors </a:t>
            </a:r>
          </a:p>
          <a:p>
            <a:pPr lvl="0">
              <a:buFontTx/>
              <a:buNone/>
            </a:pPr>
            <a:r>
              <a:rPr lang="en-US" sz="1000" dirty="0"/>
              <a:t>Pay particular attention to the graphs, charts, and text boxes.</a:t>
            </a:r>
            <a:r>
              <a:rPr lang="en-US" sz="1000" baseline="0" dirty="0"/>
              <a:t> </a:t>
            </a:r>
            <a:endParaRPr lang="en-US" sz="1000" dirty="0"/>
          </a:p>
          <a:p>
            <a:pPr lvl="0"/>
            <a:r>
              <a:rPr lang="en-US" sz="1000" dirty="0"/>
              <a:t>Consider that attendees will print in black and white or </a:t>
            </a:r>
            <a:r>
              <a:rPr lang="en-US" sz="1000" dirty="0" err="1"/>
              <a:t>grayscale</a:t>
            </a:r>
            <a:r>
              <a:rPr lang="en-US" sz="1000" dirty="0"/>
              <a:t>. Run a test print to make sure your colors work when printed in pure black and white and </a:t>
            </a:r>
            <a:r>
              <a:rPr lang="en-US" sz="1000" dirty="0" err="1"/>
              <a:t>grayscale</a:t>
            </a:r>
            <a:r>
              <a:rPr lang="en-US" sz="1000" dirty="0"/>
              <a:t>.</a:t>
            </a:r>
          </a:p>
          <a:p>
            <a:pPr lvl="0">
              <a:buFontTx/>
              <a:buNone/>
            </a:pPr>
            <a:endParaRPr lang="en-US" sz="1000" dirty="0"/>
          </a:p>
          <a:p>
            <a:pPr lvl="0">
              <a:buFontTx/>
              <a:buNone/>
            </a:pPr>
            <a:r>
              <a:rPr lang="en-US" sz="1000" b="1" dirty="0"/>
              <a:t>Graphics, tables, and graphs</a:t>
            </a:r>
          </a:p>
          <a:p>
            <a:pPr lvl="0"/>
            <a:r>
              <a:rPr lang="en-US" sz="1000" dirty="0"/>
              <a:t>Keep it simple: If possible, use consistent, non-distracting styles and colors.</a:t>
            </a:r>
          </a:p>
          <a:p>
            <a:pPr lvl="0"/>
            <a:r>
              <a:rPr lang="en-US" sz="10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245728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281426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290989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 slides for the appendix in</a:t>
            </a:r>
            <a:r>
              <a:rPr lang="en-US" baseline="0" dirty="0"/>
              <a:t> the event that more details or supplemental slides are needed. The appendix is also useful if the presentation is distributed later. 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310411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286315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241664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365948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183765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166139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15384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311339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project</a:t>
            </a:r>
            <a:r>
              <a:rPr lang="en-US" baseline="0" dirty="0"/>
              <a:t> about?</a:t>
            </a:r>
          </a:p>
          <a:p>
            <a:r>
              <a:rPr lang="en-US" dirty="0"/>
              <a:t>Define</a:t>
            </a:r>
            <a:r>
              <a:rPr lang="en-US" baseline="0" dirty="0"/>
              <a:t> the goal of this project</a:t>
            </a:r>
          </a:p>
          <a:p>
            <a:pPr lvl="1"/>
            <a:r>
              <a:rPr lang="en-US" dirty="0"/>
              <a:t>Is it similar to projects in the past or is it a new effort?</a:t>
            </a:r>
          </a:p>
          <a:p>
            <a:r>
              <a:rPr lang="en-US" baseline="0" dirty="0"/>
              <a:t>Define the scope of this project</a:t>
            </a:r>
          </a:p>
          <a:p>
            <a:pPr lvl="1"/>
            <a:r>
              <a:rPr lang="en-US" baseline="0" dirty="0"/>
              <a:t>Is it an independent project or is it related to other projects?</a:t>
            </a:r>
          </a:p>
          <a:p>
            <a:pPr lvl="0"/>
            <a:endParaRPr lang="en-US" baseline="0" dirty="0"/>
          </a:p>
          <a:p>
            <a:pPr lvl="0"/>
            <a:r>
              <a:rPr lang="en-US" baseline="0" dirty="0"/>
              <a:t>* Note that this slide is not necessary for weekly status meetings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4/2/2016</a:t>
            </a:r>
          </a:p>
        </p:txBody>
      </p:sp>
    </p:spTree>
    <p:extLst>
      <p:ext uri="{BB962C8B-B14F-4D97-AF65-F5344CB8AC3E}">
        <p14:creationId xmlns:p14="http://schemas.microsoft.com/office/powerpoint/2010/main" val="170703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8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4.jpeg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000" y="381001"/>
            <a:ext cx="7772400" cy="1219199"/>
          </a:xfrm>
        </p:spPr>
        <p:txBody>
          <a:bodyPr>
            <a:noAutofit/>
          </a:bodyPr>
          <a:lstStyle/>
          <a:p>
            <a:r>
              <a:rPr lang="en-US" sz="72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Climate Change</a:t>
            </a:r>
            <a:br>
              <a:rPr lang="en-US" sz="7200" b="1" i="1" dirty="0"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US" sz="7200" b="1" i="1" dirty="0">
                <a:latin typeface="AngsanaUPC" panose="02020603050405020304" pitchFamily="18" charset="-34"/>
                <a:cs typeface="AngsanaUPC" panose="02020603050405020304" pitchFamily="18" charset="-34"/>
              </a:rPr>
              <a:t>SWAT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21395" y="4876800"/>
            <a:ext cx="5275052" cy="1524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Mr. Nuttapong  Pantong</a:t>
            </a:r>
            <a:endParaRPr lang="th-TH" sz="3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algn="ctr"/>
            <a:r>
              <a:rPr lang="en-US" sz="36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Thai Meteorological Department</a:t>
            </a:r>
            <a:endParaRPr lang="th-TH" sz="3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  <a:p>
            <a:pPr algn="ctr"/>
            <a:endParaRPr lang="en-US" sz="36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4" name="Picture 3" descr="C:\Users\Op_Nuttapong\Desktop\metlogo.gi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6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nagit_PPT90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1" y="1471248"/>
            <a:ext cx="6664931" cy="4859212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GB" altLang="en-US" sz="3600" b="1" dirty="0"/>
              <a:t>Precipitation change(%)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7635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nagit_PPTDC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" y="1490921"/>
            <a:ext cx="6718788" cy="485695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GB" altLang="en-US" sz="3600" b="1" dirty="0"/>
              <a:t>Precipitation change(%)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413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1" dirty="0"/>
              <a:t>Water flow (Baseline &amp; Climate Change)</a:t>
            </a:r>
            <a:endParaRPr lang="en-GB" altLang="en-US" sz="2800" b="1" dirty="0"/>
          </a:p>
        </p:txBody>
      </p:sp>
      <p:pic>
        <p:nvPicPr>
          <p:cNvPr id="10" name="Snagit_PPTF6E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1907"/>
            <a:ext cx="9144000" cy="4200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206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Op_Nuttapong\Desktop\metlogo.gi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5251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19400" y="1905000"/>
            <a:ext cx="6324600" cy="3124199"/>
          </a:xfrm>
        </p:spPr>
        <p:txBody>
          <a:bodyPr>
            <a:noAutofit/>
          </a:bodyPr>
          <a:lstStyle/>
          <a:p>
            <a:r>
              <a:rPr lang="en-US" sz="4400" b="1" dirty="0"/>
              <a:t>Exercise</a:t>
            </a:r>
            <a:br>
              <a:rPr lang="en-US" sz="4400" b="1" dirty="0"/>
            </a:br>
            <a:r>
              <a:rPr lang="en-US" dirty="0"/>
              <a:t>- input climate data</a:t>
            </a:r>
            <a:br>
              <a:rPr lang="en-US" dirty="0"/>
            </a:br>
            <a:r>
              <a:rPr lang="en-US" dirty="0"/>
              <a:t>- compare flow out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9212" y="556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Contract </a:t>
            </a:r>
            <a:br>
              <a:rPr lang="en-US" dirty="0"/>
            </a:br>
            <a:r>
              <a:rPr lang="en-US" dirty="0"/>
              <a:t>Email: Nuttapong34@gmail.com</a:t>
            </a:r>
          </a:p>
        </p:txBody>
      </p:sp>
    </p:spTree>
    <p:extLst>
      <p:ext uri="{BB962C8B-B14F-4D97-AF65-F5344CB8AC3E}">
        <p14:creationId xmlns:p14="http://schemas.microsoft.com/office/powerpoint/2010/main" val="100855508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6096000" cy="429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defRPr/>
            </a:pPr>
            <a:r>
              <a:rPr lang="en-US" altLang="th-TH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chain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Data</a:t>
            </a:r>
            <a:endParaRPr lang="th-TH" altLang="en-US" sz="3200" b="1" dirty="0">
              <a:latin typeface="Times New Roman" panose="02020603050405020304" pitchFamily="18" charset="0"/>
              <a:cs typeface="AngsanaUPC" panose="02020603050405020304" pitchFamily="18" charset="-34"/>
            </a:endParaRPr>
          </a:p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  <a:defRPr/>
            </a:pPr>
            <a:endParaRPr lang="en-GB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GB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620473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600" b="1" dirty="0"/>
              <a:t>Introduction</a:t>
            </a:r>
            <a:endParaRPr lang="en-GB" alt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865293"/>
            <a:ext cx="6934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study is to quantify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of climate change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h-TH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Quantity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5453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th-TH" sz="3600" b="1" dirty="0">
                <a:latin typeface="Myriad Pro" pitchFamily="34" charset="0"/>
              </a:rPr>
              <a:t>Model chain</a:t>
            </a:r>
          </a:p>
        </p:txBody>
      </p:sp>
      <p:pic>
        <p:nvPicPr>
          <p:cNvPr id="8" name="Picture 2" descr="C:\Users\CCAI\Desktop\Gif_Animation\Rain.gif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406992"/>
            <a:ext cx="2117725" cy="29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30" descr="6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038" y="4876800"/>
            <a:ext cx="2339975" cy="1466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oben 22"/>
          <p:cNvSpPr/>
          <p:nvPr/>
        </p:nvSpPr>
        <p:spPr bwMode="auto">
          <a:xfrm rot="5400000" flipH="1">
            <a:off x="2563813" y="2581275"/>
            <a:ext cx="358775" cy="574675"/>
          </a:xfrm>
          <a:prstGeom prst="upArrow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de-DE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51038"/>
            <a:ext cx="2209800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38338"/>
            <a:ext cx="19050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 bwMode="auto">
          <a:xfrm>
            <a:off x="-355600" y="1553369"/>
            <a:ext cx="31686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th-TH" sz="1400" b="1" dirty="0"/>
              <a:t>Emission scenarios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70075"/>
            <a:ext cx="4419600" cy="19970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 bwMode="auto">
          <a:xfrm>
            <a:off x="2644775" y="1448044"/>
            <a:ext cx="31686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th-TH" sz="1400" b="1" dirty="0"/>
              <a:t>Global circulation model (GCM)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6705600" y="4027488"/>
            <a:ext cx="1692275" cy="33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th-TH" sz="1400" b="1"/>
              <a:t>Change factors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6888163" y="1752600"/>
            <a:ext cx="1639887" cy="601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th-TH" sz="1400" b="1"/>
              <a:t>Pattern Downscaling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316038" y="4329113"/>
            <a:ext cx="2408237" cy="33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th-TH" sz="1400" b="1"/>
              <a:t>Hydrological impact modeling</a:t>
            </a:r>
          </a:p>
        </p:txBody>
      </p:sp>
      <p:sp>
        <p:nvSpPr>
          <p:cNvPr id="24" name="Pfeil nach oben 22"/>
          <p:cNvSpPr/>
          <p:nvPr/>
        </p:nvSpPr>
        <p:spPr bwMode="auto">
          <a:xfrm rot="16200000">
            <a:off x="4274344" y="5137944"/>
            <a:ext cx="360363" cy="574675"/>
          </a:xfrm>
          <a:prstGeom prst="upArrow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de-DE">
              <a:solidFill>
                <a:srgbClr val="FFFF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4380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600" b="1" dirty="0"/>
              <a:t>Climate Change Data</a:t>
            </a:r>
            <a:endParaRPr lang="en-GB" altLang="en-US" sz="3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5280" y="1752601"/>
          <a:ext cx="8094209" cy="42350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1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336">
                  <a:extLst>
                    <a:ext uri="{9D8B030D-6E8A-4147-A177-3AD203B41FA5}">
                      <a16:colId xmlns:a16="http://schemas.microsoft.com/office/drawing/2014/main" val="194901580"/>
                    </a:ext>
                  </a:extLst>
                </a:gridCol>
              </a:tblGrid>
              <a:tr h="4175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3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Rainfall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of Rainfall in Percent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3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Temperature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of Temperature in Degree Celsius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3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Temperature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L="91445" marR="914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71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Radiation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of Solar Radiation in MJ/m2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28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Humidity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of Relative Humidity in Fraction</a:t>
                      </a:r>
                    </a:p>
                  </a:txBody>
                  <a:tcPr marL="91445" marR="91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550367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71139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600" b="1" dirty="0"/>
              <a:t>Climate Change Data</a:t>
            </a:r>
            <a:endParaRPr lang="en-GB" alt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15219"/>
              </p:ext>
            </p:extLst>
          </p:nvPr>
        </p:nvGraphicFramePr>
        <p:xfrm>
          <a:off x="571500" y="1436363"/>
          <a:ext cx="7696200" cy="491491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97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Change of Rainfall 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dirty="0"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Change of Temperature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January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January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February (%)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February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March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March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April (%)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April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May (%)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May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June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June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July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July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August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August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September (%)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September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October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October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November (%)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November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Rainfall adjustment for December (%)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Temperature adjustment for December (ºC)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3400" y="1371600"/>
            <a:ext cx="3886200" cy="5029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600" y="1371600"/>
            <a:ext cx="3810000" cy="5029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2401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600" b="1" dirty="0"/>
              <a:t>Climate Change Data</a:t>
            </a:r>
            <a:endParaRPr lang="en-GB" altLang="en-US" sz="3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98930"/>
              </p:ext>
            </p:extLst>
          </p:nvPr>
        </p:nvGraphicFramePr>
        <p:xfrm>
          <a:off x="383458" y="1498177"/>
          <a:ext cx="8305800" cy="491491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1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Change of Solar Radiation 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1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Change of Relative Humidity </a:t>
                      </a:r>
                      <a:endParaRPr lang="en-US" sz="2800" b="1" i="1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January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January (fraction)</a:t>
                      </a: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February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February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March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March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April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April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May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May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June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June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July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July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August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August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September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September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October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October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November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November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50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Radiation adjustment for December (MJ/m2)</a:t>
                      </a:r>
                    </a:p>
                  </a:txBody>
                  <a:tcPr marL="7620" marR="7620" marT="76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Humidity adjustment for December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ngsanaUPC" panose="02020603050405020304" pitchFamily="18" charset="-34"/>
                          <a:cs typeface="AngsanaUPC" panose="02020603050405020304" pitchFamily="18" charset="-34"/>
                        </a:rPr>
                        <a:t> (fraction)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ngsanaUPC" panose="02020603050405020304" pitchFamily="18" charset="-34"/>
                        <a:cs typeface="AngsanaUPC" panose="02020603050405020304" pitchFamily="18" charset="-34"/>
                      </a:endParaRPr>
                    </a:p>
                  </a:txBody>
                  <a:tcPr marL="7620" marR="7620" marT="762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04800" y="1447800"/>
            <a:ext cx="4114800" cy="4953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4648200" y="1447800"/>
            <a:ext cx="3962400" cy="4953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9401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3600" b="1" dirty="0"/>
              <a:t>Climate Change Data</a:t>
            </a:r>
            <a:endParaRPr lang="en-GB" altLang="en-US" sz="3600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90550" y="2114885"/>
            <a:ext cx="8058150" cy="1981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GFDL-CM3 (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wetter overall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h-TH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GISS-E2-R-CC (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drier overall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h-TH" sz="2400" dirty="0">
              <a:latin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IPSL-CM5A-MR (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wetter wet seasons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drier dry seasons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526" y="1576276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th-TH" sz="3200" b="1" dirty="0">
              <a:latin typeface="Times New Roman" panose="02020603050405020304" pitchFamily="18" charset="0"/>
            </a:endParaRPr>
          </a:p>
        </p:txBody>
      </p:sp>
      <p:pic>
        <p:nvPicPr>
          <p:cNvPr id="16" name="Picture 2" descr="C:\Users\Op_Nuttapong\Desktop\8-27-2015 8-11-55 A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038600"/>
            <a:ext cx="41433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1775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26158" y="6400800"/>
            <a:ext cx="9170158" cy="461665"/>
          </a:xfrm>
          <a:prstGeom prst="rect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99"/>
                </a:solidFill>
                <a:cs typeface="Angsana New" panose="02020603050405020304" pitchFamily="18" charset="-34"/>
              </a:rPr>
              <a:t>www.tmd.go.th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44012" y="1400908"/>
            <a:ext cx="80654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sz="1662"/>
          </a:p>
        </p:txBody>
      </p:sp>
      <p:pic>
        <p:nvPicPr>
          <p:cNvPr id="7" name="Picture 6" descr="C:\Users\Op_Nuttapong\Desktop\metlogo.gif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6507"/>
            <a:ext cx="8648700" cy="84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84992" tIns="42497" rIns="84992" bIns="42497" anchor="ctr"/>
          <a:lstStyle>
            <a:lvl1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GB" altLang="en-US" sz="3600" b="1" dirty="0"/>
              <a:t>Precipitation change(%)</a:t>
            </a:r>
          </a:p>
        </p:txBody>
      </p:sp>
      <p:pic>
        <p:nvPicPr>
          <p:cNvPr id="8" name="Snagit_PPT56EC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2" y="1486488"/>
            <a:ext cx="6723018" cy="48439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9142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1320</Words>
  <Application>Microsoft Office PowerPoint</Application>
  <PresentationFormat>On-screen Show (4:3)</PresentationFormat>
  <Paragraphs>224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Angsana New</vt:lpstr>
      <vt:lpstr>AngsanaUPC</vt:lpstr>
      <vt:lpstr>Arial</vt:lpstr>
      <vt:lpstr>Calibri</vt:lpstr>
      <vt:lpstr>Courier New</vt:lpstr>
      <vt:lpstr>Georgia</vt:lpstr>
      <vt:lpstr>Myriad Pro</vt:lpstr>
      <vt:lpstr>Times New Roman</vt:lpstr>
      <vt:lpstr>Project Status Report</vt:lpstr>
      <vt:lpstr>Climate Change SWAT Model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- input climate data - compare flow 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2015-08-20T07:11:42Z</dcterms:created>
  <dcterms:modified xsi:type="dcterms:W3CDTF">2016-11-07T10:17:00Z</dcterms:modified>
</cp:coreProperties>
</file>