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7" r:id="rId6"/>
    <p:sldId id="260" r:id="rId7"/>
    <p:sldId id="266" r:id="rId8"/>
    <p:sldId id="261" r:id="rId9"/>
    <p:sldId id="262" r:id="rId10"/>
    <p:sldId id="263" r:id="rId11"/>
    <p:sldId id="264" r:id="rId12"/>
    <p:sldId id="268" r:id="rId13"/>
    <p:sldId id="25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DEBEBF-985D-4615-9F76-95033545A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5A7ECD7-12EC-4522-B7CE-9F55448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D43A961-52A4-4054-B83F-84014DE6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7120999-3AD8-4901-90DE-DE257263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FA5AF6A-5D99-44FD-94C8-690D3389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12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7B88C-BDF8-45EC-9315-D4A2499D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1BC31B8-1843-4E04-AAF0-3ED3CE291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2B1757E-5495-4237-9F09-1234FCE4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AF536F8-C6EC-48BE-8B13-E6500AB6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4B7FB04-DD1E-452E-9B89-B109ADC6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6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6B024CB0-64C6-49A6-A4F2-E6263A9C5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A89F69E4-E22E-4A30-BB3C-E7F4FAF6F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EB5558-0A7F-46D9-B0F5-16CB7984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C7AD8DC-F543-40EC-9BA5-FF4F8C5C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01E63D7-158D-4CEE-A86A-79017A09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00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D6AD03-9265-4857-91DA-D775DD67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14B8031-5C3C-46DD-AE8E-FB7E1539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D835D7A-8723-4850-B81F-C67481FC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1BEC501-BB84-49FC-B81F-693DD7B5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F1C3794-E857-460A-B01B-BB2DADF8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9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FD2DFB-8732-4249-A66B-FF894F3D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6B07124-6CA2-446D-B2CB-BF2F21275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BDD990C-F37A-4BBD-9253-0C12A6CE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F3420E6-FBBE-4FEC-8B31-D8DFFBF3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DEAFF5D-BD99-4477-A172-D497F352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3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3C17C-5380-416F-A89A-0B1BB52B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D3BAE15-D4F5-4BA6-9798-F37F5071F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99004A88-D486-4DDE-B7C3-E7C122C85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D4F1D82-D14E-4F74-8AB4-181E7309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4236936-A202-4E3B-9F8C-E1F60D78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03BC5B1-0035-4717-83D0-1D93BA04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1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6BF21A-657A-4CF8-84BA-0070D5A7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6F36467-F24E-45B1-95FC-460EE2F5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A8E2D120-28B1-419E-B0D9-1A5E16C68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925E3915-EB0B-467C-A200-09B7E5E1B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02488E2E-9C9B-4269-B520-E682509D3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91E40ED5-788C-4C4A-95DD-F6001EEC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492CED0-417F-4A1D-AADA-C3E252B0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B109721D-E1D6-4C3F-A807-ACAECAF4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2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C9CF4F9-D8C4-4A67-A260-56461B7B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BFA36794-C0B3-4C11-89DD-468FB3C5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80065C38-EC25-44D5-B395-75BB2FD6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45ABE7A-53BE-4830-8A4E-5BFC0F1F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0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6EDB3D82-CC0C-4E41-971C-A8E53850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0D6C0BA6-711E-456A-AD4A-69EB97B9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C2127EC6-DA74-49FD-88F9-E10F0FCA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2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AFB8F7-A375-4BC7-9958-B5CB0352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7354188-5696-4955-8496-5A30602A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DB4C8F1-3EA8-4412-8269-67E1724F4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F964C919-43A3-4E4A-A029-D09BDD2C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5DB921E-923C-4508-BD77-182FE1CA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219E267-1049-4A7C-9E73-C9D70692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B65389-1EC5-4C35-AB88-1B837744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BB850947-7893-427E-B4D7-AD58A4237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EF5433DF-4CA1-4942-B04F-D7288F184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CCECB230-9273-4050-ADD9-A061A240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05A1-1DFA-4BA5-BCC4-076DF4D4C95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93B0485-CAD0-463D-AE19-4DD5841C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F3DC2F0-F6B6-4EE4-AA0F-51C7BB11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6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7D3D2626-91B7-4FA5-A17C-899A2164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96ACB37-1643-4895-9343-9CACAAB02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1584287-2D79-46CE-9EEF-26753DA01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C05A1-1DFA-4BA5-BCC4-076DF4D4C95B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F32D200-E38B-437C-B69E-7293442E9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27289A9-F9F4-4F81-AE04-D686D7644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63E15-0C06-447F-B7EB-2C48E70A21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30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EEE7EF-30DE-4D48-A0C6-397EFA854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9730"/>
            <a:ext cx="9144000" cy="2409725"/>
          </a:xfrm>
        </p:spPr>
        <p:txBody>
          <a:bodyPr>
            <a:normAutofit fontScale="90000"/>
          </a:bodyPr>
          <a:lstStyle/>
          <a:p>
            <a:r>
              <a:rPr lang="pt-BR" dirty="0"/>
              <a:t>Estudo Modelagem Bifocal:</a:t>
            </a:r>
            <a:br>
              <a:rPr lang="pt-BR" dirty="0"/>
            </a:br>
            <a:r>
              <a:rPr lang="pt-BR" dirty="0"/>
              <a:t>Implementação de Simulador de Lançamento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46F8482-5778-4E79-BF04-C3CE71CB9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7920"/>
            <a:ext cx="9144000" cy="1559879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A82C4944-2AE9-49E4-9823-EDF972D54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87" y="3697920"/>
            <a:ext cx="9329194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44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C43F10-156A-4375-A25E-590C555C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A3EC19A-56FC-4EF9-BFBF-7A2776C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Definido os valores iniciais, iniciamos o cálculo da parábola clicando no botão ‘’GO’’, assim, podendo visualizar o desenvolvimento do gráfico, conforme apresentado nas figuras a seguir 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A92AD2E1-0C23-4A28-A55B-A966D852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8" y="3461959"/>
            <a:ext cx="1065996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0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C43F10-156A-4375-A25E-590C555C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A3EC19A-56FC-4EF9-BFBF-7A2776C42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2971" cy="4351338"/>
          </a:xfrm>
        </p:spPr>
        <p:txBody>
          <a:bodyPr/>
          <a:lstStyle/>
          <a:p>
            <a:r>
              <a:rPr lang="pt-BR" dirty="0"/>
              <a:t>Ao término da simulação, obtemos a Distância atingida, Altura alcançada e Tempo ocorrido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A5C214E-924A-4CA0-9280-EE6FC5D8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17" y="1690688"/>
            <a:ext cx="7570999" cy="44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6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tabela a seguir, apresenta resultados de variáveis finais em determinados contextos de variáveis de entradas.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26890"/>
              </p:ext>
            </p:extLst>
          </p:nvPr>
        </p:nvGraphicFramePr>
        <p:xfrm>
          <a:off x="1184566" y="2826331"/>
          <a:ext cx="8975433" cy="3627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77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89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9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4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54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278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9793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Variáveis</a:t>
                      </a:r>
                      <a:r>
                        <a:rPr lang="pt-B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4"/>
                          </a:solidFill>
                        </a:rPr>
                        <a:t>Altura Inicial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4"/>
                          </a:solidFill>
                        </a:rPr>
                        <a:t>Ângulo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4"/>
                          </a:solidFill>
                        </a:rPr>
                        <a:t>Velocidade Inicial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4"/>
                          </a:solidFill>
                        </a:rPr>
                        <a:t>Gravidade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Altura Máxima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Distância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79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-9,8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34.18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510.20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5.28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79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201.61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79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127.55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883.70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79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50.40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349.2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4.03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79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255.10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1020.41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14.43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79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275.10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1040.03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14.71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81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4949B0-2116-4E69-8920-091C2A01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9E1FF44-5FF9-44BB-8F69-6F250175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Freire, Wilson Hugo C., et al. "Lançamento oblíquo com resistência do ar: Uma análise qualitativa." </a:t>
            </a:r>
            <a:r>
              <a:rPr lang="pt-BR" i="1" dirty="0"/>
              <a:t>Caderno Brasileiro de Ensino de Física</a:t>
            </a:r>
            <a:r>
              <a:rPr lang="pt-BR" dirty="0"/>
              <a:t> 38.1 (2016).</a:t>
            </a:r>
          </a:p>
        </p:txBody>
      </p:sp>
    </p:spTree>
    <p:extLst>
      <p:ext uri="{BB962C8B-B14F-4D97-AF65-F5344CB8AC3E}">
        <p14:creationId xmlns:p14="http://schemas.microsoft.com/office/powerpoint/2010/main" val="348834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Definições</a:t>
            </a:r>
          </a:p>
          <a:p>
            <a:r>
              <a:rPr lang="pt-BR" dirty="0"/>
              <a:t>Desenvolvimento</a:t>
            </a:r>
          </a:p>
          <a:p>
            <a:r>
              <a:rPr lang="pt-BR" dirty="0"/>
              <a:t>Aplicação</a:t>
            </a:r>
          </a:p>
          <a:p>
            <a:r>
              <a:rPr lang="pt-BR" dirty="0"/>
              <a:t>Referências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56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585B40-EB7A-4A3E-AC0D-A0915D88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1961CF7-B8AE-45BD-A9CC-0FFC6ED2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estudo dos corpos em </a:t>
            </a:r>
            <a:r>
              <a:rPr lang="pt-BR" b="1" dirty="0"/>
              <a:t>queda livre </a:t>
            </a:r>
            <a:r>
              <a:rPr lang="pt-BR" dirty="0"/>
              <a:t>e dos </a:t>
            </a:r>
            <a:r>
              <a:rPr lang="pt-BR" b="1" dirty="0"/>
              <a:t>lançamentos parabólicos </a:t>
            </a:r>
            <a:r>
              <a:rPr lang="pt-BR" dirty="0"/>
              <a:t>são dois dos temas mais antigos estudados em física. </a:t>
            </a:r>
          </a:p>
          <a:p>
            <a:r>
              <a:rPr lang="pt-BR" dirty="0"/>
              <a:t>Desde a época de Aristóteles (384- 322 a.c.) já se buscava entender os diversos tipos de movimento.</a:t>
            </a:r>
          </a:p>
          <a:p>
            <a:r>
              <a:rPr lang="pt-BR" dirty="0"/>
              <a:t>Galileu Galilei (1564-1642) que, através de seus estudos, deu início ao conceito de queda livre e composição de movimentos que temos hoje.</a:t>
            </a:r>
          </a:p>
          <a:p>
            <a:r>
              <a:rPr lang="pt-BR" dirty="0"/>
              <a:t>Citação Galileu: “Se um corpo apresenta movimento composto, cada um dos movimentos componentes se realiza como se os demais não existissem e nome mesmo intervalo de tempo”</a:t>
            </a:r>
          </a:p>
        </p:txBody>
      </p:sp>
    </p:spTree>
    <p:extLst>
      <p:ext uri="{BB962C8B-B14F-4D97-AF65-F5344CB8AC3E}">
        <p14:creationId xmlns:p14="http://schemas.microsoft.com/office/powerpoint/2010/main" val="109178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6EB5F3-1572-4BD3-868F-63A3B9B4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036E467-4C7B-46E9-9592-F8700628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lançamento oblíquo é situação física bastante comum no nosso dia a dia envolve o lançamento vertical ou oblíquo de objetos. </a:t>
            </a:r>
          </a:p>
          <a:p>
            <a:r>
              <a:rPr lang="pt-BR" b="1" dirty="0"/>
              <a:t>Exemplos Simples: </a:t>
            </a:r>
            <a:r>
              <a:rPr lang="pt-BR" dirty="0"/>
              <a:t>saque de vôlei, tiro de meta no futebol, lançar uma bolinha de papel, etc.</a:t>
            </a:r>
          </a:p>
          <a:p>
            <a:r>
              <a:rPr lang="pt-BR" dirty="0"/>
              <a:t>O lançamento oblíquo é utilizado também em algumas áreas de conhecimento.  </a:t>
            </a:r>
          </a:p>
          <a:p>
            <a:r>
              <a:rPr lang="pt-BR" b="1" dirty="0"/>
              <a:t>Exemplos Área de Conhecimento: </a:t>
            </a:r>
          </a:p>
          <a:p>
            <a:pPr marL="0" indent="0">
              <a:buNone/>
            </a:pPr>
            <a:r>
              <a:rPr lang="pt-BR" dirty="0" smtClean="0"/>
              <a:t>Mecânica </a:t>
            </a:r>
            <a:r>
              <a:rPr lang="pt-BR" dirty="0"/>
              <a:t>Newtoniana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lançamento oblíquo de uma partícula que envolve gravidade e atrito [Freire et. al];</a:t>
            </a:r>
          </a:p>
          <a:p>
            <a:pPr marL="0" indent="0">
              <a:buNone/>
            </a:pPr>
            <a:r>
              <a:rPr lang="pt-BR" dirty="0"/>
              <a:t>Engenharia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em situações onde se utilizam explosivos para desobstruir passagens, em lançamento de foguetes e também em balística.   </a:t>
            </a:r>
          </a:p>
        </p:txBody>
      </p:sp>
    </p:spTree>
    <p:extLst>
      <p:ext uri="{BB962C8B-B14F-4D97-AF65-F5344CB8AC3E}">
        <p14:creationId xmlns:p14="http://schemas.microsoft.com/office/powerpoint/2010/main" val="141236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dos desafios encontrados no lançamento </a:t>
            </a:r>
            <a:r>
              <a:rPr lang="pt-BR" dirty="0" smtClean="0"/>
              <a:t>é </a:t>
            </a:r>
            <a:r>
              <a:rPr lang="pt-BR" dirty="0"/>
              <a:t>ilustrar graficamente a trajetória do objeto lançado, logo, objetivo deste trabalho é apresentar graficamente a trajetória </a:t>
            </a:r>
            <a:r>
              <a:rPr lang="pt-BR" dirty="0" smtClean="0"/>
              <a:t>de </a:t>
            </a:r>
            <a:r>
              <a:rPr lang="pt-BR" dirty="0"/>
              <a:t>lançamento </a:t>
            </a:r>
            <a:r>
              <a:rPr lang="pt-BR" dirty="0" smtClean="0"/>
              <a:t>utilizando </a:t>
            </a:r>
            <a:r>
              <a:rPr lang="pt-BR" dirty="0" smtClean="0"/>
              <a:t>variáveis da </a:t>
            </a:r>
            <a:r>
              <a:rPr lang="pt-BR" dirty="0" smtClean="0"/>
              <a:t>base teórica do lançamento oblíquo em conjunto de variáveis pesquisadas em </a:t>
            </a:r>
            <a:r>
              <a:rPr lang="pt-BR" smtClean="0"/>
              <a:t>materiais encontradas.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728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6A2F7B-A8E0-46E3-80E4-DAC01843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0E9155A-E90F-4993-8444-4BC3397A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Uma definição de lançamento oblíquo é que, o movimento dos objetos é composto por um deslocamento da </a:t>
            </a:r>
            <a:r>
              <a:rPr lang="pt-BR" b="1" dirty="0"/>
              <a:t>vertical</a:t>
            </a:r>
            <a:r>
              <a:rPr lang="pt-BR" dirty="0"/>
              <a:t> e outro </a:t>
            </a:r>
            <a:r>
              <a:rPr lang="pt-BR" b="1" dirty="0"/>
              <a:t>horizontal</a:t>
            </a:r>
            <a:r>
              <a:rPr lang="pt-BR" dirty="0"/>
              <a:t>. Assim, ao mesmo tempo em que o objeto vai para frente, ele sobe e desce.</a:t>
            </a:r>
          </a:p>
          <a:p>
            <a:r>
              <a:rPr lang="pt-BR" dirty="0"/>
              <a:t>Deslocamento Vertical: o movimento executado pelo objeto na vertical, está sobe influência da </a:t>
            </a:r>
            <a:r>
              <a:rPr lang="pt-BR" b="1" dirty="0"/>
              <a:t>aceleração da gravidade</a:t>
            </a:r>
            <a:r>
              <a:rPr lang="pt-BR" dirty="0"/>
              <a:t>, formando um movimento </a:t>
            </a:r>
            <a:r>
              <a:rPr lang="pt-BR" b="1" dirty="0"/>
              <a:t>retilíneo uniformemente variado</a:t>
            </a:r>
            <a:r>
              <a:rPr lang="pt-BR" dirty="0"/>
              <a:t>.</a:t>
            </a:r>
          </a:p>
          <a:p>
            <a:r>
              <a:rPr lang="pt-BR" dirty="0"/>
              <a:t>Deslocamento Horizontal: o movimento executado pelo objeto na </a:t>
            </a:r>
            <a:r>
              <a:rPr lang="pt-BR" dirty="0" smtClean="0"/>
              <a:t>horizontal, </a:t>
            </a:r>
            <a:r>
              <a:rPr lang="pt-BR" dirty="0"/>
              <a:t>não sofre influência da aceleração da gravidade, formando um movimento </a:t>
            </a:r>
            <a:r>
              <a:rPr lang="pt-BR" b="1" dirty="0"/>
              <a:t>retilíneo uniforme</a:t>
            </a:r>
            <a:r>
              <a:rPr lang="pt-BR" dirty="0"/>
              <a:t>.</a:t>
            </a:r>
          </a:p>
          <a:p>
            <a:r>
              <a:rPr lang="pt-BR" dirty="0"/>
              <a:t>O lançamento oblíquo ocorre quando um corpo qualquer é arremessado e forma um ângulo de 0 a 90 graus em relação a horizontal.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257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variáveis de iniciais para o lançamento são a </a:t>
            </a:r>
            <a:r>
              <a:rPr lang="pt-BR" b="1" dirty="0"/>
              <a:t>Velocidade Inicial</a:t>
            </a:r>
            <a:r>
              <a:rPr lang="pt-BR" dirty="0"/>
              <a:t> e o </a:t>
            </a:r>
            <a:r>
              <a:rPr lang="pt-BR" b="1" dirty="0"/>
              <a:t>Ângulo</a:t>
            </a:r>
            <a:r>
              <a:rPr lang="pt-BR" dirty="0"/>
              <a:t>. Sabendo ambos as variáveis é descoberto o </a:t>
            </a:r>
            <a:r>
              <a:rPr lang="pt-BR" b="1" dirty="0"/>
              <a:t>Movimento Vertical</a:t>
            </a:r>
            <a:r>
              <a:rPr lang="pt-BR" dirty="0"/>
              <a:t> e o </a:t>
            </a:r>
            <a:r>
              <a:rPr lang="pt-BR" b="1" dirty="0"/>
              <a:t>Movimento Horizontal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Também </a:t>
            </a:r>
            <a:r>
              <a:rPr lang="pt-BR" dirty="0" smtClean="0"/>
              <a:t>é possível informar a </a:t>
            </a:r>
            <a:r>
              <a:rPr lang="pt-BR" b="1" dirty="0" smtClean="0"/>
              <a:t>Altura Inicial </a:t>
            </a:r>
            <a:r>
              <a:rPr lang="pt-BR" dirty="0" smtClean="0"/>
              <a:t>e a </a:t>
            </a:r>
            <a:r>
              <a:rPr lang="pt-BR" b="1" dirty="0" smtClean="0"/>
              <a:t>Gravidade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As variáveis finais após o término do lançamento são </a:t>
            </a:r>
            <a:r>
              <a:rPr lang="pt-BR" b="1" dirty="0"/>
              <a:t>Distância</a:t>
            </a:r>
            <a:r>
              <a:rPr lang="pt-BR" dirty="0"/>
              <a:t> atingida; </a:t>
            </a:r>
            <a:r>
              <a:rPr lang="pt-BR" b="1" dirty="0"/>
              <a:t>Altura</a:t>
            </a:r>
            <a:r>
              <a:rPr lang="pt-BR" dirty="0"/>
              <a:t> alcançada; e </a:t>
            </a:r>
            <a:r>
              <a:rPr lang="pt-BR" b="1" dirty="0"/>
              <a:t>Tempo</a:t>
            </a:r>
            <a:r>
              <a:rPr lang="pt-BR" dirty="0"/>
              <a:t> ocorrido.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59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AC8697-A57F-4ACB-AAD8-B6C63110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3982AD1-ADEA-4142-989B-487D6070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Imagem ilustrando o lançamento oblíquo de um canhão, tal que é apresentado as variáveis de entrada em um plano cartesiano.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500B91E-E95E-4FDA-972A-4786CD65B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57" y="3110973"/>
            <a:ext cx="8135485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0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C43F10-156A-4375-A25E-590C555C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A3EC19A-56FC-4EF9-BFBF-7A2776C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é definido os valores iniciais Ângulo, Velocidade Inicial e Altura, também podemos definir a gravidade, simulando assim um ambiente com uma gravidade diferente da terra conforme a figura a seguir: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F68C7BB-2DE3-466A-BAAD-533EB89B5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93" y="3977383"/>
            <a:ext cx="7154813" cy="21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01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663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do Office</vt:lpstr>
      <vt:lpstr>Estudo Modelagem Bifocal: Implementação de Simulador de Lançamento </vt:lpstr>
      <vt:lpstr>Apresentação</vt:lpstr>
      <vt:lpstr>Introdução</vt:lpstr>
      <vt:lpstr>Introdução</vt:lpstr>
      <vt:lpstr>Introdução </vt:lpstr>
      <vt:lpstr>Definições</vt:lpstr>
      <vt:lpstr>Definições</vt:lpstr>
      <vt:lpstr>Definições</vt:lpstr>
      <vt:lpstr>Desenvolvimento</vt:lpstr>
      <vt:lpstr>Desenvolvimento</vt:lpstr>
      <vt:lpstr>Desenvolvimento</vt:lpstr>
      <vt:lpstr>Aplicação 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Modelagem Bifocal: Implementação de Um Simulador de Lançamento Oblíquo</dc:title>
  <dc:creator>João Antônio Martins</dc:creator>
  <cp:lastModifiedBy>Joao Antonio Martins</cp:lastModifiedBy>
  <cp:revision>34</cp:revision>
  <dcterms:created xsi:type="dcterms:W3CDTF">2017-11-07T12:54:55Z</dcterms:created>
  <dcterms:modified xsi:type="dcterms:W3CDTF">2017-11-21T22:10:13Z</dcterms:modified>
</cp:coreProperties>
</file>