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removePersonalInfoOnSave="1" saveSubsetFonts="1">
  <p:sldMasterIdLst>
    <p:sldMasterId r:id="rId1"/>
  </p:sldMasterIdLst>
  <p:notesMasterIdLst>
    <p:notesMasterId r:id="rId69"/>
  </p:notesMasterIdLst>
  <p:sldIdLst>
    <p:sldId id="256" r:id="rId2"/>
    <p:sldId id="290" r:id="rId3"/>
    <p:sldId id="284" r:id="rId4"/>
    <p:sldId id="285" r:id="rId5"/>
    <p:sldId id="286" r:id="rId6"/>
    <p:sldId id="287" r:id="rId7"/>
    <p:sldId id="349" r:id="rId8"/>
    <p:sldId id="348" r:id="rId9"/>
    <p:sldId id="347" r:id="rId10"/>
    <p:sldId id="346" r:id="rId11"/>
    <p:sldId id="345" r:id="rId12"/>
    <p:sldId id="344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288" r:id="rId24"/>
    <p:sldId id="289" r:id="rId25"/>
    <p:sldId id="257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260" r:id="rId35"/>
    <p:sldId id="297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261" r:id="rId67"/>
    <p:sldId id="330" r:id="rId68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62" autoAdjust="0"/>
    <p:restoredTop sz="94660"/>
  </p:normalViewPr>
  <p:slideViewPr>
    <p:cSldViewPr>
      <p:cViewPr varScale="1">
        <p:scale>
          <a:sx n="82" d="100"/>
          <a:sy n="82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C238408C-6839-46EE-8131-EDA75C487F2E}" type="datetimeFigureOut">
              <a:rPr/>
              <a:pPr/>
              <a:t>30/06/2006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87D77045-401A-4D5E-BFE3-54C21A8A6634}" type="slidenum">
              <a:rPr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pt-B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pPr/>
              <a:t>‹#›</a:t>
            </a:fld>
            <a:endParaRPr kumimoji="0" lang="pt-B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pt-BR" sz="380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pt-B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pt-B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pt-B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a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20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pt-BR" sz="400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pt-B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pt-BR" sz="2000" b="1"/>
            </a:lvl2pPr>
            <a:lvl3pPr eaLnBrk="1" latinLnBrk="0" hangingPunct="1">
              <a:buNone/>
              <a:defRPr kumimoji="0" lang="pt-BR" sz="1800" b="1"/>
            </a:lvl3pPr>
            <a:lvl4pPr eaLnBrk="1" latinLnBrk="0" hangingPunct="1">
              <a:buNone/>
              <a:defRPr kumimoji="0" lang="pt-BR" sz="1600" b="1"/>
            </a:lvl4pPr>
            <a:lvl5pPr eaLnBrk="1" latinLnBrk="0" hangingPunct="1">
              <a:buNone/>
              <a:defRPr kumimoji="0" lang="pt-BR" sz="1600" b="1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pt-B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pt-BR" sz="2000" b="1"/>
            </a:lvl2pPr>
            <a:lvl3pPr eaLnBrk="1" latinLnBrk="0" hangingPunct="1">
              <a:buNone/>
              <a:defRPr kumimoji="0" lang="pt-BR" sz="1800" b="1"/>
            </a:lvl3pPr>
            <a:lvl4pPr eaLnBrk="1" latinLnBrk="0" hangingPunct="1">
              <a:buNone/>
              <a:defRPr kumimoji="0" lang="pt-BR" sz="1600" b="1"/>
            </a:lvl4pPr>
            <a:lvl5pPr eaLnBrk="1" latinLnBrk="0" hangingPunct="1">
              <a:buNone/>
              <a:defRPr kumimoji="0" lang="pt-BR" sz="1600" b="1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pt-BR" sz="4000" cap="none" baseline="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pt-BR" sz="3600" b="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pt-BR" sz="2100" b="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pt-BR"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pt-B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pt-BR" sz="1200"/>
            </a:lvl2pPr>
            <a:lvl3pPr eaLnBrk="1" latinLnBrk="0" hangingPunct="1">
              <a:defRPr kumimoji="0" lang="pt-BR" sz="1000"/>
            </a:lvl3pPr>
            <a:lvl4pPr eaLnBrk="1" latinLnBrk="0" hangingPunct="1">
              <a:defRPr kumimoji="0" lang="pt-BR" sz="900"/>
            </a:lvl4pPr>
            <a:lvl5pPr eaLnBrk="1" latinLnBrk="0" hangingPunct="1">
              <a:defRPr kumimoji="0" lang="pt-BR" sz="9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30/06/2006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pt-BR" smtClean="0"/>
              <a:t>Clique para editar o estilo do título mestre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pt-BR" sz="1100">
                <a:solidFill>
                  <a:schemeClr val="tx2"/>
                </a:solidFill>
              </a:defRPr>
            </a:lvl1pPr>
          </a:lstStyle>
          <a:p>
            <a:r>
              <a:rPr kumimoji="0" lang="pt-BR" smtClean="0">
                <a:solidFill>
                  <a:schemeClr val="tx2"/>
                </a:solidFill>
              </a:rPr>
              <a:t>30/06/2006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pt-BR" sz="1100">
                <a:solidFill>
                  <a:schemeClr val="tx2"/>
                </a:solidFill>
              </a:defRPr>
            </a:lvl1pPr>
          </a:lstStyle>
          <a:p>
            <a:pPr algn="r"/>
            <a:r>
              <a:rPr kumimoji="0" lang="pt-BR" sz="1100" smtClean="0">
                <a:solidFill>
                  <a:schemeClr val="tx2"/>
                </a:solidFill>
              </a:rPr>
              <a:t>TECSUL 2009 - MInicurso de RUBY ON-RAILS - por Jonatas Paganini</a:t>
            </a:r>
            <a:endParaRPr kumimoji="0" lang="pt-B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pt-BR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pt-BR" sz="1200">
                <a:solidFill>
                  <a:schemeClr val="tx2"/>
                </a:solidFill>
              </a:rPr>
              <a:pPr algn="l"/>
              <a:t>‹#›</a:t>
            </a:fld>
            <a:endParaRPr kumimoji="0" lang="pt-B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pt-B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pt-B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pt-B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pt-B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6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Minicurso de Ruby on-rails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lang="pt-BR" sz="2000" cap="none" dirty="0" smtClean="0">
                <a:solidFill>
                  <a:schemeClr val="accent1"/>
                </a:solidFill>
              </a:rPr>
              <a:t>J</a:t>
            </a:r>
            <a:r>
              <a:rPr sz="2000" cap="none" dirty="0" smtClean="0">
                <a:solidFill>
                  <a:schemeClr val="accent1"/>
                </a:solidFill>
              </a:rPr>
              <a:t>ô</a:t>
            </a:r>
            <a:r>
              <a:rPr lang="pt-BR" sz="2000" cap="none" dirty="0" smtClean="0">
                <a:solidFill>
                  <a:schemeClr val="accent1"/>
                </a:solidFill>
              </a:rPr>
              <a:t>natas</a:t>
            </a:r>
            <a:r>
              <a:rPr sz="2000" cap="none" dirty="0" smtClean="0">
                <a:solidFill>
                  <a:schemeClr val="accent1"/>
                </a:solidFill>
              </a:rPr>
              <a:t> Davi</a:t>
            </a:r>
            <a:r>
              <a:rPr lang="pt-BR" sz="2000" cap="none" dirty="0" smtClean="0">
                <a:solidFill>
                  <a:schemeClr val="accent1"/>
                </a:solidFill>
              </a:rPr>
              <a:t> </a:t>
            </a:r>
            <a:r>
              <a:rPr lang="pt-BR" sz="2000" cap="none" dirty="0" err="1" smtClean="0">
                <a:solidFill>
                  <a:schemeClr val="accent1"/>
                </a:solidFill>
              </a:rPr>
              <a:t>Paganini</a:t>
            </a:r>
            <a:endParaRPr lang="pt-BR" cap="none" dirty="0"/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7358050" y="71438"/>
            <a:ext cx="1785982" cy="4286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374904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TECSUL 2009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10</a:t>
            </a:fld>
            <a:endParaRPr kumimoji="0"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855" y="214290"/>
            <a:ext cx="8444425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11</a:t>
            </a:fld>
            <a:endParaRPr kumimoji="0"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938" y="214290"/>
            <a:ext cx="861321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12</a:t>
            </a:fld>
            <a:endParaRPr kumimoji="0" lang="pt-B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710" y="214290"/>
            <a:ext cx="857944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13</a:t>
            </a:fld>
            <a:endParaRPr kumimoji="0"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501122" cy="633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14</a:t>
            </a:fld>
            <a:endParaRPr kumimoji="0"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571" y="214290"/>
            <a:ext cx="8575585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15</a:t>
            </a:fld>
            <a:endParaRPr kumimoji="0"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434" y="214290"/>
            <a:ext cx="857372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16</a:t>
            </a:fld>
            <a:endParaRPr kumimoji="0"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29" y="285728"/>
            <a:ext cx="843225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17</a:t>
            </a:fld>
            <a:endParaRPr kumimoji="0"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572560" cy="62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18</a:t>
            </a:fld>
            <a:endParaRPr kumimoji="0"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79" y="214289"/>
            <a:ext cx="8365363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19</a:t>
            </a:fld>
            <a:endParaRPr kumimoji="0"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429684" cy="624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285720" y="1600200"/>
            <a:ext cx="4143404" cy="452596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mtClean="0"/>
              <a:t>eu = {</a:t>
            </a:r>
          </a:p>
          <a:p>
            <a:pPr>
              <a:lnSpc>
                <a:spcPct val="114000"/>
              </a:lnSpc>
            </a:pPr>
            <a:r>
              <a:rPr smtClean="0"/>
              <a:t>      :nome =&gt; 'Jônatas Davi Paganini',</a:t>
            </a:r>
          </a:p>
          <a:p>
            <a:pPr>
              <a:lnSpc>
                <a:spcPct val="114000"/>
              </a:lnSpc>
            </a:pPr>
            <a:r>
              <a:rPr smtClean="0"/>
              <a:t>      :email =&gt; 'jonatasdp@gmail.com',</a:t>
            </a:r>
          </a:p>
          <a:p>
            <a:pPr>
              <a:lnSpc>
                <a:spcPct val="114000"/>
              </a:lnSpc>
            </a:pPr>
            <a:r>
              <a:rPr smtClean="0"/>
              <a:t>      :trabalho =&gt; {</a:t>
            </a:r>
          </a:p>
          <a:p>
            <a:pPr>
              <a:lnSpc>
                <a:spcPct val="114000"/>
              </a:lnSpc>
            </a:pPr>
            <a:r>
              <a:rPr smtClean="0"/>
              <a:t>        :cargo =&gt; 'programador',</a:t>
            </a:r>
          </a:p>
          <a:p>
            <a:pPr>
              <a:lnSpc>
                <a:spcPct val="114000"/>
              </a:lnSpc>
            </a:pPr>
            <a:r>
              <a:rPr smtClean="0"/>
              <a:t>        :experiência =&gt; 2.year,</a:t>
            </a:r>
          </a:p>
          <a:p>
            <a:pPr>
              <a:lnSpc>
                <a:spcPct val="114000"/>
              </a:lnSpc>
            </a:pPr>
            <a:r>
              <a:rPr smtClean="0"/>
              <a:t>        :url =&gt; 'www.leosoft.com.br'</a:t>
            </a:r>
          </a:p>
          <a:p>
            <a:pPr>
              <a:lnSpc>
                <a:spcPct val="114000"/>
              </a:lnSpc>
            </a:pPr>
            <a:r>
              <a:rPr smtClean="0"/>
              <a:t>      }</a:t>
            </a:r>
          </a:p>
          <a:p>
            <a:pPr>
              <a:lnSpc>
                <a:spcPct val="114000"/>
              </a:lnSpc>
            </a:pPr>
            <a:r>
              <a:rPr smtClean="0"/>
              <a:t>   }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</a:t>
            </a:fld>
            <a:endParaRPr kumimoji="0" lang="pt-BR"/>
          </a:p>
        </p:txBody>
      </p:sp>
      <p:pic>
        <p:nvPicPr>
          <p:cNvPr id="8" name="Imagem 7" descr="IMG_07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1571612"/>
            <a:ext cx="2643206" cy="3524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20</a:t>
            </a:fld>
            <a:endParaRPr kumimoji="0"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572560" cy="629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21</a:t>
            </a:fld>
            <a:endParaRPr kumimoji="0"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552" y="214290"/>
            <a:ext cx="852716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22</a:t>
            </a:fld>
            <a:endParaRPr kumimoji="0"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501122" cy="634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14282" y="1500174"/>
            <a:ext cx="4286280" cy="3643338"/>
          </a:xfrm>
        </p:spPr>
        <p:txBody>
          <a:bodyPr/>
          <a:lstStyle/>
          <a:p>
            <a:r>
              <a:rPr smtClean="0"/>
              <a:t>O que é RubyGems?</a:t>
            </a:r>
            <a:br>
              <a:rPr smtClean="0"/>
            </a:br>
            <a:r>
              <a:rPr smtClean="0"/>
              <a:t> </a:t>
            </a:r>
            <a:br>
              <a:rPr smtClean="0"/>
            </a:br>
            <a:r>
              <a:rPr smtClean="0"/>
              <a:t>* Uma gema de ruby 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23</a:t>
            </a:fld>
            <a:endParaRPr kumimoji="0"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928802"/>
            <a:ext cx="401952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2910" y="928670"/>
            <a:ext cx="8572560" cy="1714512"/>
          </a:xfrm>
        </p:spPr>
        <p:txBody>
          <a:bodyPr/>
          <a:lstStyle/>
          <a:p>
            <a:r>
              <a:rPr smtClean="0"/>
              <a:t>Exemplos de utilização do RubyGems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24</a:t>
            </a:fld>
            <a:endParaRPr kumimoji="0"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928802"/>
            <a:ext cx="401952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500034" y="1903433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de-DE" sz="2800" dirty="0" smtClean="0"/>
              <a:t>gem install rails</a:t>
            </a:r>
          </a:p>
          <a:p>
            <a:pPr>
              <a:lnSpc>
                <a:spcPct val="114000"/>
              </a:lnSpc>
            </a:pPr>
            <a:r>
              <a:rPr lang="de-DE" sz="2800" dirty="0" smtClean="0"/>
              <a:t>gem install brazilian-rails</a:t>
            </a:r>
          </a:p>
          <a:p>
            <a:pPr>
              <a:lnSpc>
                <a:spcPct val="114000"/>
              </a:lnSpc>
            </a:pPr>
            <a:r>
              <a:rPr lang="de-DE" sz="2800" dirty="0" smtClean="0"/>
              <a:t>gem install mysql</a:t>
            </a:r>
          </a:p>
          <a:p>
            <a:pPr>
              <a:lnSpc>
                <a:spcPct val="114000"/>
              </a:lnSpc>
            </a:pPr>
            <a:r>
              <a:rPr lang="de-DE" sz="2800" dirty="0" smtClean="0"/>
              <a:t>gem list</a:t>
            </a:r>
          </a:p>
          <a:p>
            <a:pPr>
              <a:lnSpc>
                <a:spcPct val="114000"/>
              </a:lnSpc>
            </a:pPr>
            <a:r>
              <a:rPr lang="de-DE" sz="2800" dirty="0" smtClean="0"/>
              <a:t>gem server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25</a:t>
            </a:fld>
            <a:endParaRPr kumimoji="0"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857496"/>
            <a:ext cx="2071702" cy="26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"/>
          <p:cNvSpPr txBox="1">
            <a:spLocks/>
          </p:cNvSpPr>
          <p:nvPr/>
        </p:nvSpPr>
        <p:spPr>
          <a:xfrm>
            <a:off x="357158" y="1714488"/>
            <a:ext cx="4000528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40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 Confiança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2428868"/>
            <a:ext cx="21240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"/>
          <p:cNvSpPr txBox="1">
            <a:spLocks/>
          </p:cNvSpPr>
          <p:nvPr/>
        </p:nvSpPr>
        <p:spPr>
          <a:xfrm>
            <a:off x="4643438" y="1571612"/>
            <a:ext cx="4000528" cy="92869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40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* Quem usa?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428868"/>
            <a:ext cx="1952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4214818"/>
            <a:ext cx="2047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143380"/>
            <a:ext cx="2124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"/>
          <p:cNvSpPr txBox="1">
            <a:spLocks/>
          </p:cNvSpPr>
          <p:nvPr/>
        </p:nvSpPr>
        <p:spPr>
          <a:xfrm>
            <a:off x="6786578" y="5000636"/>
            <a:ext cx="3071834" cy="92869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Entre outras...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26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1214422"/>
            <a:ext cx="4000528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4000" u="sng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 Princípios:</a:t>
            </a:r>
          </a:p>
        </p:txBody>
      </p:sp>
      <p:sp>
        <p:nvSpPr>
          <p:cNvPr id="13" name="Rectangle 1"/>
          <p:cNvSpPr txBox="1">
            <a:spLocks/>
          </p:cNvSpPr>
          <p:nvPr/>
        </p:nvSpPr>
        <p:spPr>
          <a:xfrm>
            <a:off x="214282" y="2143116"/>
            <a:ext cx="4286280" cy="2571768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DRY - </a:t>
            </a:r>
            <a:r>
              <a:rPr lang="en-US" sz="24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Dont</a:t>
            </a:r>
            <a:r>
              <a:rPr lang="en-US" sz="24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Repeat Yourself</a:t>
            </a:r>
          </a:p>
          <a:p>
            <a:pPr lvl="0">
              <a:spcBef>
                <a:spcPct val="0"/>
              </a:spcBef>
            </a:pPr>
            <a:r>
              <a:rPr lang="en-US" sz="24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</a:t>
            </a:r>
            <a:r>
              <a:rPr lang="en-US" sz="24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Não</a:t>
            </a:r>
            <a:r>
              <a:rPr lang="en-US" sz="24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se </a:t>
            </a:r>
            <a:r>
              <a:rPr lang="en-US" sz="24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repita</a:t>
            </a:r>
            <a:endParaRPr lang="en-US" sz="2400" spc="-150" dirty="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sz="24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Convention Over Configuration </a:t>
            </a:r>
          </a:p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-  Convenção ao invés de configuração</a:t>
            </a:r>
          </a:p>
          <a:p>
            <a:pPr lvl="0">
              <a:spcBef>
                <a:spcPct val="0"/>
              </a:spcBef>
              <a:buFontTx/>
              <a:buChar char="-"/>
            </a:pPr>
            <a:endParaRPr sz="16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2"/>
            <a:ext cx="2714644" cy="34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95400"/>
          </a:xfrm>
        </p:spPr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928670"/>
            <a:ext cx="8072494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Agilidade com Rake: Gerador de tarefas -&gt; também é uma gem</a:t>
            </a:r>
          </a:p>
        </p:txBody>
      </p:sp>
      <p:sp>
        <p:nvSpPr>
          <p:cNvPr id="13" name="Rectangle 1"/>
          <p:cNvSpPr txBox="1">
            <a:spLocks/>
          </p:cNvSpPr>
          <p:nvPr/>
        </p:nvSpPr>
        <p:spPr>
          <a:xfrm>
            <a:off x="785786" y="2357430"/>
            <a:ext cx="3214710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Rake </a:t>
            </a:r>
            <a:r>
              <a:rPr lang="en-US" sz="32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Ruby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Make </a:t>
            </a:r>
            <a:r>
              <a:rPr lang="en-US" sz="32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Ant </a:t>
            </a:r>
            <a:r>
              <a:rPr lang="en-US" sz="3200" spc="-150" dirty="0" err="1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Java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US" sz="3200" spc="-150" dirty="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spc="-150" dirty="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rake --tasks</a:t>
            </a: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2"/>
            <a:ext cx="2714644" cy="34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95400"/>
          </a:xfrm>
        </p:spPr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28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1071546"/>
            <a:ext cx="8072494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** Rails Generators - Geradores de código</a:t>
            </a:r>
          </a:p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** Prototipação</a:t>
            </a: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285728"/>
            <a:ext cx="928694" cy="11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285720" y="2000241"/>
            <a:ext cx="4357718" cy="428628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b="1" u="sng" kern="100" smtClean="0"/>
              <a:t>*** para gerar código </a:t>
            </a:r>
          </a:p>
          <a:p>
            <a:pPr>
              <a:lnSpc>
                <a:spcPct val="114000"/>
              </a:lnSpc>
            </a:pPr>
            <a:r>
              <a:rPr b="1" kern="100" smtClean="0"/>
              <a:t>syntaxe para linux ou mac:</a:t>
            </a:r>
          </a:p>
          <a:p>
            <a:pPr>
              <a:lnSpc>
                <a:spcPct val="114000"/>
              </a:lnSpc>
            </a:pPr>
            <a:r>
              <a:rPr kern="100" smtClean="0"/>
              <a:t> </a:t>
            </a:r>
          </a:p>
          <a:p>
            <a:pPr>
              <a:lnSpc>
                <a:spcPct val="114000"/>
              </a:lnSpc>
            </a:pPr>
            <a:r>
              <a:rPr kern="100" smtClean="0"/>
              <a:t>script/generate nome_do_gerador nome_principal parametro=valor</a:t>
            </a:r>
          </a:p>
          <a:p>
            <a:pPr>
              <a:lnSpc>
                <a:spcPct val="114000"/>
              </a:lnSpc>
            </a:pPr>
            <a:r>
              <a:rPr kern="100" smtClean="0"/>
              <a:t> </a:t>
            </a:r>
          </a:p>
          <a:p>
            <a:pPr>
              <a:lnSpc>
                <a:spcPct val="114000"/>
              </a:lnSpc>
            </a:pPr>
            <a:r>
              <a:rPr kern="100" smtClean="0"/>
              <a:t>  syntaxe para windows:</a:t>
            </a:r>
          </a:p>
          <a:p>
            <a:pPr>
              <a:lnSpc>
                <a:spcPct val="114000"/>
              </a:lnSpc>
            </a:pPr>
            <a:r>
              <a:rPr kern="100" smtClean="0"/>
              <a:t> </a:t>
            </a:r>
          </a:p>
          <a:p>
            <a:pPr>
              <a:lnSpc>
                <a:spcPct val="114000"/>
              </a:lnSpc>
            </a:pPr>
            <a:r>
              <a:rPr kern="100" smtClean="0"/>
              <a:t>  ruby script\generate</a:t>
            </a:r>
            <a:endParaRPr lang="pt-BR" kern="100" dirty="0"/>
          </a:p>
        </p:txBody>
      </p:sp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4786282" y="2000240"/>
            <a:ext cx="4214874" cy="428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</a:pPr>
            <a:r>
              <a:rPr sz="2600" b="1" u="sng" kern="100" dirty="0" smtClean="0"/>
              <a:t>exemplos:</a:t>
            </a:r>
          </a:p>
          <a:p>
            <a:pPr>
              <a:lnSpc>
                <a:spcPct val="114000"/>
              </a:lnSpc>
            </a:pPr>
            <a:r>
              <a:rPr b="1" u="sng" kern="100" dirty="0" smtClean="0"/>
              <a:t> 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script/generate model participante nome:string telefone:string data_nascimento:date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script/generate model brinde descricao:string participante:references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 script/generate controller participantes index new edit create delete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 script/generate migration add_email_to_participante email:string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 </a:t>
            </a:r>
          </a:p>
          <a:p>
            <a:pPr>
              <a:lnSpc>
                <a:spcPct val="114000"/>
              </a:lnSpc>
            </a:pPr>
            <a:r>
              <a:rPr kern="100" dirty="0" smtClean="0"/>
              <a:t> script/generate scaffold participante nome:string telefone:string data_nascimento:date</a:t>
            </a:r>
            <a:endParaRPr lang="pt-BR" kern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95400"/>
          </a:xfrm>
        </p:spPr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29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857232"/>
            <a:ext cx="8072494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** Rails Generators - Geradores de código</a:t>
            </a: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285728"/>
            <a:ext cx="928694" cy="11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285720" y="2000241"/>
            <a:ext cx="4357718" cy="428628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b="1" u="sng" kern="100" smtClean="0"/>
              <a:t>para destruir código gerado:</a:t>
            </a:r>
          </a:p>
          <a:p>
            <a:pPr>
              <a:lnSpc>
                <a:spcPct val="114000"/>
              </a:lnSpc>
            </a:pPr>
            <a:r>
              <a:rPr b="1" u="sng" kern="100" smtClean="0"/>
              <a:t> </a:t>
            </a:r>
          </a:p>
          <a:p>
            <a:pPr>
              <a:lnSpc>
                <a:spcPct val="114000"/>
              </a:lnSpc>
            </a:pPr>
            <a:r>
              <a:rPr kern="100" smtClean="0"/>
              <a:t>  script/destroy nome_do_gerador</a:t>
            </a:r>
            <a:endParaRPr lang="pt-BR" kern="100" dirty="0"/>
          </a:p>
        </p:txBody>
      </p:sp>
      <p:sp>
        <p:nvSpPr>
          <p:cNvPr id="10" name="Rectangle 2"/>
          <p:cNvSpPr>
            <a:spLocks noGrp="1"/>
          </p:cNvSpPr>
          <p:nvPr>
            <p:ph sz="half" idx="1"/>
          </p:nvPr>
        </p:nvSpPr>
        <p:spPr>
          <a:xfrm>
            <a:off x="4786282" y="2000240"/>
            <a:ext cx="4214874" cy="37147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4000"/>
              </a:lnSpc>
            </a:pPr>
            <a:r>
              <a:rPr sz="2900" b="1" u="sng" kern="100" smtClean="0"/>
              <a:t>exemplos:</a:t>
            </a:r>
          </a:p>
          <a:p>
            <a:pPr>
              <a:lnSpc>
                <a:spcPct val="114000"/>
              </a:lnSpc>
            </a:pPr>
            <a:r>
              <a:rPr sz="2600" b="1" u="sng" kern="100" smtClean="0"/>
              <a:t> 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 script/destroy model participante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script/destroy model brinde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script/destroy controller participantes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script/destroy migration add_email_to_participante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 </a:t>
            </a:r>
          </a:p>
          <a:p>
            <a:pPr>
              <a:lnSpc>
                <a:spcPct val="114000"/>
              </a:lnSpc>
            </a:pPr>
            <a:r>
              <a:rPr sz="2900" kern="100" smtClean="0"/>
              <a:t>script/destroy scaffold participante</a:t>
            </a:r>
            <a:endParaRPr lang="pt-BR" sz="2300" kern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71472" y="1571612"/>
            <a:ext cx="3857652" cy="3571900"/>
          </a:xfrm>
        </p:spPr>
        <p:txBody>
          <a:bodyPr/>
          <a:lstStyle/>
          <a:p>
            <a:r>
              <a:rPr smtClean="0"/>
              <a:t>Quem são vocês?</a:t>
            </a:r>
            <a:br>
              <a:rPr smtClean="0"/>
            </a:br>
            <a:r>
              <a:rPr smtClean="0"/>
              <a:t>Quem programa aqui?</a:t>
            </a:r>
            <a:br>
              <a:rPr smtClean="0"/>
            </a:br>
            <a:r>
              <a:rPr smtClean="0"/>
              <a:t>Que linguagens?</a:t>
            </a:r>
            <a:br>
              <a:rPr smtClean="0"/>
            </a:br>
            <a:r>
              <a:rPr smtClean="0"/>
              <a:t>Para web?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</a:t>
            </a:fld>
            <a:endParaRPr kumimoji="0" lang="pt-BR"/>
          </a:p>
        </p:txBody>
      </p:sp>
      <p:pic>
        <p:nvPicPr>
          <p:cNvPr id="17" name="Imagem 16" descr="680-02463242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1643070"/>
            <a:ext cx="3371858" cy="4214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95400"/>
          </a:xfrm>
        </p:spPr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857232"/>
            <a:ext cx="8072494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** Rails Generators - Geradores de código</a:t>
            </a: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285720" y="2000241"/>
            <a:ext cx="4357718" cy="428628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b="1" u="sng" kern="100" smtClean="0"/>
              <a:t>para criar um novo programa rails</a:t>
            </a:r>
          </a:p>
          <a:p>
            <a:pPr>
              <a:lnSpc>
                <a:spcPct val="114000"/>
              </a:lnSpc>
            </a:pPr>
            <a:r>
              <a:rPr b="1" u="sng" kern="100" smtClean="0"/>
              <a:t> </a:t>
            </a:r>
          </a:p>
          <a:p>
            <a:pPr>
              <a:lnSpc>
                <a:spcPct val="114000"/>
              </a:lnSpc>
            </a:pPr>
            <a:r>
              <a:rPr kern="100" smtClean="0"/>
              <a:t>  rails nome_do_programa</a:t>
            </a:r>
            <a:endParaRPr lang="pt-BR" kern="1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2"/>
            <a:ext cx="2714644" cy="34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95400"/>
          </a:xfrm>
        </p:spPr>
        <p:txBody>
          <a:bodyPr/>
          <a:lstStyle/>
          <a:p>
            <a:r>
              <a:rPr smtClean="0"/>
              <a:t>O que é Rails?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31</a:t>
            </a:fld>
            <a:endParaRPr kumimoji="0" lang="pt-BR"/>
          </a:p>
        </p:txBody>
      </p:sp>
      <p:sp>
        <p:nvSpPr>
          <p:cNvPr id="12" name="Rectangle 1"/>
          <p:cNvSpPr txBox="1">
            <a:spLocks/>
          </p:cNvSpPr>
          <p:nvPr/>
        </p:nvSpPr>
        <p:spPr>
          <a:xfrm>
            <a:off x="357158" y="857232"/>
            <a:ext cx="8072494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sz="2400" spc="-150" smtClean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** Rails Generators - Geradores de código</a:t>
            </a:r>
          </a:p>
        </p:txBody>
      </p:sp>
      <p:sp>
        <p:nvSpPr>
          <p:cNvPr id="14" name="Rectangle 1"/>
          <p:cNvSpPr txBox="1">
            <a:spLocks/>
          </p:cNvSpPr>
          <p:nvPr/>
        </p:nvSpPr>
        <p:spPr>
          <a:xfrm>
            <a:off x="4643438" y="2214554"/>
            <a:ext cx="4500562" cy="300039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endParaRPr sz="3200" spc="-150" smtClean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285720" y="2000241"/>
            <a:ext cx="4357718" cy="428628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b="1" u="sng" kern="100" smtClean="0"/>
              <a:t>Mais coisas legais</a:t>
            </a:r>
          </a:p>
          <a:p>
            <a:pPr>
              <a:lnSpc>
                <a:spcPct val="114000"/>
              </a:lnSpc>
            </a:pPr>
            <a:r>
              <a:rPr b="1" u="sng" kern="100" smtClean="0"/>
              <a:t> 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kern="100" smtClean="0"/>
              <a:t>  Plugins </a:t>
            </a:r>
            <a:r>
              <a:rPr lang="pt-BR" kern="100" dirty="0" smtClean="0"/>
              <a:t>–</a:t>
            </a:r>
            <a:r>
              <a:rPr kern="100" smtClean="0"/>
              <a:t> Extensibilidade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kern="100" smtClean="0"/>
              <a:t>  script/* - Acessibilidade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kern="100" smtClean="0"/>
              <a:t>  script/dbconsole # console sql -&gt; exemplo comando mysql ou psql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kern="100" smtClean="0"/>
              <a:t>  script/console # irb com as classes do projeto carregadas</a:t>
            </a:r>
            <a:endParaRPr lang="pt-BR" kern="1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2"/>
            <a:ext cx="2714644" cy="34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14348" y="1357298"/>
            <a:ext cx="7858180" cy="2714644"/>
          </a:xfrm>
        </p:spPr>
        <p:txBody>
          <a:bodyPr/>
          <a:lstStyle/>
          <a:p>
            <a:pPr algn="ctr"/>
            <a:r>
              <a:rPr sz="5400" smtClean="0"/>
              <a:t>Vamos usar ou não vamos este Rails?</a:t>
            </a:r>
            <a:endParaRPr lang="pt-BR" sz="5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32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858180" cy="1000132"/>
          </a:xfrm>
        </p:spPr>
        <p:txBody>
          <a:bodyPr/>
          <a:lstStyle/>
          <a:p>
            <a:r>
              <a:rPr smtClean="0"/>
              <a:t>Sistema de exemplo</a:t>
            </a:r>
            <a:endParaRPr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33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1142984"/>
            <a:ext cx="8572528" cy="485778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000" b="1" u="sng" smtClean="0">
                <a:solidFill>
                  <a:schemeClr val="tx2"/>
                </a:solidFill>
              </a:rPr>
              <a:t>** Overview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Sistema para sortear brindes para os participantes do mini-curso.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Entidade de brindes -&gt; apenas o nome e o participante ganhador do brinde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Entidade do participante -&gt; apenas com o nome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u="sng" smtClean="0">
                <a:solidFill>
                  <a:schemeClr val="tx2"/>
                </a:solidFill>
              </a:rPr>
              <a:t>** Regras e características do sorteio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Brinde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Pode pertencer apenas a um participante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Deve ser cadastrado com uma descrição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Deve ser sorteado apenas uma vez, não permitindo trocar o participante que ganhou o brinde.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u="sng" smtClean="0">
                <a:solidFill>
                  <a:schemeClr val="tx2"/>
                </a:solidFill>
              </a:rPr>
              <a:t>** Participante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Pode ganhar apenas um brinde</a:t>
            </a:r>
          </a:p>
          <a:p>
            <a:pPr lvl="0">
              <a:buFont typeface="Arial" pitchFamily="34" charset="0"/>
              <a:buChar char="•"/>
            </a:pPr>
            <a:r>
              <a:rPr sz="2000" b="1" smtClean="0">
                <a:solidFill>
                  <a:schemeClr val="tx2"/>
                </a:solidFill>
              </a:rPr>
              <a:t>Deve ser cadastrado com um nome único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14348" y="2428868"/>
            <a:ext cx="7858180" cy="1214446"/>
          </a:xfrm>
        </p:spPr>
        <p:txBody>
          <a:bodyPr/>
          <a:lstStyle/>
          <a:p>
            <a:pPr algn="ctr"/>
            <a:r>
              <a:rPr sz="5400" smtClean="0"/>
              <a:t>Mão na massa!</a:t>
            </a:r>
            <a:endParaRPr lang="pt-BR" sz="5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</a:t>
            </a:r>
            <a:r>
              <a:rPr kumimoji="0" lang="pt-BR" dirty="0" smtClean="0"/>
              <a:t>ON</a:t>
            </a:r>
            <a:r>
              <a:rPr kumimoji="0" dirty="0" smtClean="0"/>
              <a:t> </a:t>
            </a:r>
            <a:r>
              <a:rPr kumimoji="0" lang="pt-BR" dirty="0" smtClean="0"/>
              <a:t>RAILS </a:t>
            </a:r>
            <a:r>
              <a:rPr kumimoji="0" lang="pt-BR" dirty="0" smtClean="0"/>
              <a:t>- por </a:t>
            </a:r>
            <a:r>
              <a:rPr kumimoji="0" lang="pt-BR" dirty="0" smtClean="0"/>
              <a:t>J</a:t>
            </a:r>
            <a:r>
              <a:rPr kumimoji="0" dirty="0" smtClean="0"/>
              <a:t>ô</a:t>
            </a:r>
            <a:r>
              <a:rPr kumimoji="0" lang="pt-BR" dirty="0" smtClean="0"/>
              <a:t>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34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35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928662" y="2857496"/>
            <a:ext cx="4357718" cy="85725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smtClean="0">
                <a:solidFill>
                  <a:schemeClr val="tx2"/>
                </a:solidFill>
              </a:rPr>
              <a:t>$ rails sorteio</a:t>
            </a:r>
          </a:p>
          <a:p>
            <a:pPr lvl="0"/>
            <a:r>
              <a:rPr sz="3200" b="1" smtClean="0">
                <a:solidFill>
                  <a:schemeClr val="tx2"/>
                </a:solidFill>
              </a:rPr>
              <a:t>$ cd sorteio/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36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928662" y="2643182"/>
            <a:ext cx="4929222" cy="85725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smtClean="0">
                <a:solidFill>
                  <a:schemeClr val="tx2"/>
                </a:solidFill>
              </a:rPr>
              <a:t>* Estrutura de diretórios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37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928662" y="2571744"/>
            <a:ext cx="4929222" cy="1000132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smtClean="0">
                <a:solidFill>
                  <a:schemeClr val="tx2"/>
                </a:solidFill>
              </a:rPr>
              <a:t>* Banco de dados? qual?</a:t>
            </a:r>
          </a:p>
          <a:p>
            <a:pPr lvl="0"/>
            <a:r>
              <a:rPr sz="3200" b="1" smtClean="0">
                <a:solidFill>
                  <a:schemeClr val="tx2"/>
                </a:solidFill>
              </a:rPr>
              <a:t>** config/database.yml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38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1714488"/>
            <a:ext cx="8501122" cy="2500330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dirty="0" smtClean="0">
                <a:solidFill>
                  <a:schemeClr val="tx2"/>
                </a:solidFill>
              </a:rPr>
              <a:t>script/generate scaffold participante </a:t>
            </a:r>
            <a:r>
              <a:rPr sz="3200" b="1" dirty="0" smtClean="0">
                <a:solidFill>
                  <a:schemeClr val="tx2"/>
                </a:solidFill>
              </a:rPr>
              <a:t>nome:string</a:t>
            </a:r>
          </a:p>
          <a:p>
            <a:pPr lvl="0"/>
            <a:endParaRPr sz="3200" b="1" dirty="0" smtClean="0">
              <a:solidFill>
                <a:schemeClr val="tx2"/>
              </a:solidFill>
            </a:endParaRPr>
          </a:p>
          <a:p>
            <a:pPr lvl="0"/>
            <a:r>
              <a:rPr sz="3200" b="1" dirty="0" smtClean="0">
                <a:solidFill>
                  <a:schemeClr val="tx2"/>
                </a:solidFill>
              </a:rPr>
              <a:t/>
            </a:r>
          </a:p>
          <a:p>
            <a:pPr lvl="0"/>
            <a:r>
              <a:rPr sz="3200" b="1" dirty="0" smtClean="0">
                <a:solidFill>
                  <a:schemeClr val="tx2"/>
                </a:solidFill>
              </a:rPr>
              <a:t>script/generate scaffold brinde descricao:string participante:references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39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714348" y="2071678"/>
            <a:ext cx="7000924" cy="192882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smtClean="0">
                <a:solidFill>
                  <a:schemeClr val="tx2"/>
                </a:solidFill>
              </a:rPr>
              <a:t>* Executando as migrações:</a:t>
            </a:r>
          </a:p>
          <a:p>
            <a:pPr lvl="0"/>
            <a:r>
              <a:rPr sz="32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3200" b="1" smtClean="0">
                <a:solidFill>
                  <a:schemeClr val="tx2"/>
                </a:solidFill>
              </a:rPr>
              <a:t>rake db:migrate</a:t>
            </a:r>
            <a:endParaRPr kumimoji="0" lang="pt-BR" sz="32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71472" y="1928802"/>
            <a:ext cx="3786214" cy="2786082"/>
          </a:xfrm>
        </p:spPr>
        <p:txBody>
          <a:bodyPr/>
          <a:lstStyle/>
          <a:p>
            <a:r>
              <a:rPr smtClean="0"/>
              <a:t>Minha história com a web: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*  Java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</a:t>
            </a:fld>
            <a:endParaRPr kumimoji="0"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71612"/>
            <a:ext cx="2286016" cy="392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40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428604"/>
            <a:ext cx="8572528" cy="557216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lang="en-US" sz="3200" b="1" u="sng" dirty="0" err="1" smtClean="0">
                <a:solidFill>
                  <a:schemeClr val="tx2"/>
                </a:solidFill>
              </a:rPr>
              <a:t>Testar</a:t>
            </a:r>
            <a:r>
              <a:rPr lang="en-US" sz="3200" b="1" u="sng" dirty="0" smtClean="0">
                <a:solidFill>
                  <a:schemeClr val="tx2"/>
                </a:solidFill>
              </a:rPr>
              <a:t> o console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lang="en-US" sz="2400" b="1" dirty="0" err="1" smtClean="0">
                <a:solidFill>
                  <a:schemeClr val="tx2"/>
                </a:solidFill>
              </a:rPr>
              <a:t>jonatas@xonatax-mac</a:t>
            </a:r>
            <a:r>
              <a:rPr lang="en-US" sz="2400" b="1" dirty="0" smtClean="0">
                <a:solidFill>
                  <a:schemeClr val="tx2"/>
                </a:solidFill>
              </a:rPr>
              <a:t>:~/</a:t>
            </a:r>
            <a:r>
              <a:rPr lang="en-US" sz="2400" b="1" dirty="0" err="1" smtClean="0">
                <a:solidFill>
                  <a:schemeClr val="tx2"/>
                </a:solidFill>
              </a:rPr>
              <a:t>projetos</a:t>
            </a:r>
            <a:r>
              <a:rPr lang="en-US" sz="2400" b="1" dirty="0" smtClean="0">
                <a:solidFill>
                  <a:schemeClr val="tx2"/>
                </a:solidFill>
              </a:rPr>
              <a:t>/rails/</a:t>
            </a:r>
            <a:r>
              <a:rPr lang="en-US" sz="2400" b="1" dirty="0" err="1" smtClean="0">
                <a:solidFill>
                  <a:schemeClr val="tx2"/>
                </a:solidFill>
              </a:rPr>
              <a:t>sorteio</a:t>
            </a:r>
            <a:r>
              <a:rPr lang="en-US" sz="2400" b="1" dirty="0" smtClean="0">
                <a:solidFill>
                  <a:schemeClr val="tx2"/>
                </a:solidFill>
              </a:rPr>
              <a:t>$ script/console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Loading development environment (Rails 2.3.2)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&gt;&gt; 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=&gt; 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</a:t>
            </a:r>
            <a:r>
              <a:rPr lang="en-US" sz="2400" b="1" dirty="0" smtClean="0">
                <a:solidFill>
                  <a:schemeClr val="tx2"/>
                </a:solidFill>
              </a:rPr>
              <a:t>(id: integer, </a:t>
            </a:r>
            <a:r>
              <a:rPr lang="en-US" sz="2400" b="1" dirty="0" err="1" smtClean="0">
                <a:solidFill>
                  <a:schemeClr val="tx2"/>
                </a:solidFill>
              </a:rPr>
              <a:t>nome</a:t>
            </a:r>
            <a:r>
              <a:rPr lang="en-US" sz="2400" b="1" dirty="0" smtClean="0">
                <a:solidFill>
                  <a:schemeClr val="tx2"/>
                </a:solidFill>
              </a:rPr>
              <a:t>: string, </a:t>
            </a:r>
            <a:r>
              <a:rPr lang="en-US" sz="2400" b="1" dirty="0" err="1" smtClean="0">
                <a:solidFill>
                  <a:schemeClr val="tx2"/>
                </a:solidFill>
              </a:rPr>
              <a:t>created_at</a:t>
            </a:r>
            <a:r>
              <a:rPr lang="en-US" sz="2400" b="1" dirty="0" smtClean="0">
                <a:solidFill>
                  <a:schemeClr val="tx2"/>
                </a:solidFill>
              </a:rPr>
              <a:t>: </a:t>
            </a:r>
            <a:r>
              <a:rPr lang="en-US" sz="2400" b="1" dirty="0" err="1" smtClean="0">
                <a:solidFill>
                  <a:schemeClr val="tx2"/>
                </a:solidFill>
              </a:rPr>
              <a:t>datetime</a:t>
            </a:r>
            <a:r>
              <a:rPr lang="en-US" sz="2400" b="1" dirty="0" smtClean="0">
                <a:solidFill>
                  <a:schemeClr val="tx2"/>
                </a:solidFill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updated_at</a:t>
            </a:r>
            <a:r>
              <a:rPr lang="en-US" sz="2400" b="1" dirty="0" smtClean="0">
                <a:solidFill>
                  <a:schemeClr val="tx2"/>
                </a:solidFill>
              </a:rPr>
              <a:t>: </a:t>
            </a:r>
            <a:r>
              <a:rPr lang="en-US" sz="2400" b="1" dirty="0" err="1" smtClean="0">
                <a:solidFill>
                  <a:schemeClr val="tx2"/>
                </a:solidFill>
              </a:rPr>
              <a:t>datetime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&gt;&gt; 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Participante.all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=&gt; []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&gt;&gt; 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Participante.first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=&gt; nil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&gt;&gt; 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Participante.new</a:t>
            </a:r>
            <a:r>
              <a:rPr lang="en-US" sz="2400" b="1" dirty="0" smtClean="0">
                <a:solidFill>
                  <a:schemeClr val="tx2"/>
                </a:solidFill>
              </a:rPr>
              <a:t> :</a:t>
            </a:r>
            <a:r>
              <a:rPr lang="en-US" sz="2400" b="1" dirty="0" err="1" smtClean="0">
                <a:solidFill>
                  <a:schemeClr val="tx2"/>
                </a:solidFill>
              </a:rPr>
              <a:t>nome</a:t>
            </a:r>
            <a:r>
              <a:rPr lang="en-US" sz="2400" b="1" dirty="0" smtClean="0">
                <a:solidFill>
                  <a:schemeClr val="tx2"/>
                </a:solidFill>
              </a:rPr>
              <a:t> =&gt; "</a:t>
            </a:r>
            <a:r>
              <a:rPr lang="en-US" sz="2400" b="1" dirty="0" err="1" smtClean="0">
                <a:solidFill>
                  <a:schemeClr val="tx2"/>
                </a:solidFill>
              </a:rPr>
              <a:t>joao</a:t>
            </a:r>
            <a:r>
              <a:rPr lang="en-US" sz="2400" b="1" dirty="0" smtClean="0">
                <a:solidFill>
                  <a:schemeClr val="tx2"/>
                </a:solidFill>
              </a:rPr>
              <a:t>"</a:t>
            </a:r>
          </a:p>
          <a:p>
            <a:pPr lvl="0"/>
            <a:r>
              <a:rPr lang="en-US" sz="2400" b="1" dirty="0" smtClean="0">
                <a:solidFill>
                  <a:schemeClr val="tx2"/>
                </a:solidFill>
              </a:rPr>
              <a:t>=&gt; #&lt;</a:t>
            </a:r>
            <a:r>
              <a:rPr lang="en-US" sz="2400" b="1" dirty="0" err="1" smtClean="0">
                <a:solidFill>
                  <a:schemeClr val="tx2"/>
                </a:solidFill>
              </a:rPr>
              <a:t>Participante</a:t>
            </a:r>
            <a:r>
              <a:rPr lang="en-US" sz="2400" b="1" dirty="0" smtClean="0">
                <a:solidFill>
                  <a:schemeClr val="tx2"/>
                </a:solidFill>
              </a:rPr>
              <a:t> id: nil, </a:t>
            </a:r>
            <a:r>
              <a:rPr lang="en-US" sz="2400" b="1" dirty="0" err="1" smtClean="0">
                <a:solidFill>
                  <a:schemeClr val="tx2"/>
                </a:solidFill>
              </a:rPr>
              <a:t>nome</a:t>
            </a:r>
            <a:r>
              <a:rPr lang="en-US" sz="2400" b="1" dirty="0" smtClean="0">
                <a:solidFill>
                  <a:schemeClr val="tx2"/>
                </a:solidFill>
              </a:rPr>
              <a:t>: "</a:t>
            </a:r>
            <a:r>
              <a:rPr lang="en-US" sz="2400" b="1" dirty="0" err="1" smtClean="0">
                <a:solidFill>
                  <a:schemeClr val="tx2"/>
                </a:solidFill>
              </a:rPr>
              <a:t>joao</a:t>
            </a:r>
            <a:r>
              <a:rPr lang="en-US" sz="2400" b="1" dirty="0" smtClean="0">
                <a:solidFill>
                  <a:schemeClr val="tx2"/>
                </a:solidFill>
              </a:rPr>
              <a:t>", </a:t>
            </a:r>
            <a:r>
              <a:rPr lang="en-US" sz="2400" b="1" dirty="0" err="1" smtClean="0">
                <a:solidFill>
                  <a:schemeClr val="tx2"/>
                </a:solidFill>
              </a:rPr>
              <a:t>created_at</a:t>
            </a:r>
            <a:r>
              <a:rPr lang="en-US" sz="2400" b="1" dirty="0" smtClean="0">
                <a:solidFill>
                  <a:schemeClr val="tx2"/>
                </a:solidFill>
              </a:rPr>
              <a:t>: nil, </a:t>
            </a:r>
            <a:r>
              <a:rPr lang="en-US" sz="2400" b="1" dirty="0" err="1" smtClean="0">
                <a:solidFill>
                  <a:schemeClr val="tx2"/>
                </a:solidFill>
              </a:rPr>
              <a:t>updated_at</a:t>
            </a:r>
            <a:r>
              <a:rPr lang="en-US" sz="2400" b="1" dirty="0" smtClean="0">
                <a:solidFill>
                  <a:schemeClr val="tx2"/>
                </a:solidFill>
              </a:rPr>
              <a:t>: nil&gt;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41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1071546"/>
            <a:ext cx="8572528" cy="342902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lang="fr-FR" sz="3200" b="1" u="sng" dirty="0" smtClean="0">
                <a:solidFill>
                  <a:schemeClr val="tx2"/>
                </a:solidFill>
              </a:rPr>
              <a:t>Testar o console SQL</a:t>
            </a:r>
          </a:p>
          <a:p>
            <a:pPr lvl="0"/>
            <a:r>
              <a:rPr lang="fr-FR" sz="3200" b="1" u="sng" dirty="0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lang="fr-FR" sz="2400" b="1" dirty="0" smtClean="0">
                <a:solidFill>
                  <a:schemeClr val="tx2"/>
                </a:solidFill>
              </a:rPr>
              <a:t>jonatas@xonatax-mac:~/projetos/rails/sorteio$ script/dbconsole</a:t>
            </a:r>
          </a:p>
          <a:p>
            <a:pPr lvl="0"/>
            <a:r>
              <a:rPr lang="fr-FR" sz="2400" b="1" dirty="0" smtClean="0">
                <a:solidFill>
                  <a:schemeClr val="tx2"/>
                </a:solidFill>
              </a:rPr>
              <a:t>sqlite&gt; .tables</a:t>
            </a:r>
          </a:p>
          <a:p>
            <a:pPr lvl="0"/>
            <a:r>
              <a:rPr lang="fr-FR" sz="2400" b="1" dirty="0" smtClean="0">
                <a:solidFill>
                  <a:schemeClr val="tx2"/>
                </a:solidFill>
              </a:rPr>
              <a:t>brindes participantes schema_migrations</a:t>
            </a:r>
          </a:p>
          <a:p>
            <a:pPr lvl="0"/>
            <a:r>
              <a:rPr lang="fr-FR" sz="2400" b="1" dirty="0" smtClean="0">
                <a:solidFill>
                  <a:schemeClr val="tx2"/>
                </a:solidFill>
              </a:rPr>
              <a:t>.q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42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857224" y="1500174"/>
            <a:ext cx="4786346" cy="2071702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3200" b="1" smtClean="0">
                <a:solidFill>
                  <a:schemeClr val="tx2"/>
                </a:solidFill>
              </a:rPr>
              <a:t>Testando na web</a:t>
            </a:r>
            <a:r>
              <a:rPr lang="fr-FR" sz="3200" b="1" u="sng" dirty="0" smtClean="0">
                <a:solidFill>
                  <a:schemeClr val="tx2"/>
                </a:solidFill>
              </a:rPr>
              <a:t> </a:t>
            </a:r>
          </a:p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Tela de brindes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Tela de participantes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43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857224" y="1357298"/>
            <a:ext cx="5929354" cy="2357454"/>
          </a:xfrm>
          <a:prstGeom prst="rect">
            <a:avLst/>
          </a:prstGeom>
        </p:spPr>
        <p:txBody>
          <a:bodyPr vert="horz" anchor="b"/>
          <a:lstStyle/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800" b="1" u="sng" smtClean="0">
                <a:solidFill>
                  <a:schemeClr val="tx2"/>
                </a:solidFill>
              </a:rPr>
              <a:t>Tudo funcionando? Mas como?</a:t>
            </a:r>
          </a:p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Analisando o código gerado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M de Modelo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V de Visão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C de Controlador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44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857224" y="714356"/>
            <a:ext cx="7929618" cy="4857784"/>
          </a:xfrm>
          <a:prstGeom prst="rect">
            <a:avLst/>
          </a:prstGeom>
        </p:spPr>
        <p:txBody>
          <a:bodyPr vert="horz" anchor="b"/>
          <a:lstStyle/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800" b="1" u="sng" smtClean="0">
                <a:solidFill>
                  <a:schemeClr val="tx2"/>
                </a:solidFill>
              </a:rPr>
              <a:t>Lembra da Regras do Sorteio?</a:t>
            </a:r>
          </a:p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Pode pertencer apenas a um participante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Deve ser cadastrado com uma descrição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Deve ser sorteado apenas uma vez, não permitindo trocar o participante que ganhou o brinde.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Participante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Pode ganhar apenas um 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Deve ser cadastrado com um nome único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45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857224" y="928670"/>
            <a:ext cx="7929618" cy="4214842"/>
          </a:xfrm>
          <a:prstGeom prst="rect">
            <a:avLst/>
          </a:prstGeom>
        </p:spPr>
        <p:txBody>
          <a:bodyPr vert="horz" anchor="b"/>
          <a:lstStyle/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 M de Model -&gt; ActiveRecord::Base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Mapeador Objeto Relacional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has_many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belongs_to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has_and_belongs_to_many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has_one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Validações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Buscas Dinâmicas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Scopos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Métodos dinâmicos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46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857224" y="2357430"/>
            <a:ext cx="7929618" cy="1643074"/>
          </a:xfrm>
          <a:prstGeom prst="rect">
            <a:avLst/>
          </a:prstGeom>
        </p:spPr>
        <p:txBody>
          <a:bodyPr vert="horz" anchor="b"/>
          <a:lstStyle/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 V de Visão -&gt; ActionView::Base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compila arquivos com extensão .erb ou .rhtml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Usa &lt;% %&gt; e &lt;%= %&gt; como no jsp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Um monte de métodos legais para ser utilizados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47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643182"/>
            <a:ext cx="8501122" cy="1000132"/>
          </a:xfrm>
          <a:prstGeom prst="rect">
            <a:avLst/>
          </a:prstGeom>
        </p:spPr>
        <p:txBody>
          <a:bodyPr vert="horz" anchor="b"/>
          <a:lstStyle/>
          <a:p>
            <a:pPr lvl="0"/>
            <a:endParaRPr sz="2400" b="1" smtClean="0">
              <a:solidFill>
                <a:schemeClr val="tx2"/>
              </a:solidFill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 C de controller -&gt; ActionController::Base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Api principal para trabalhar com requisições HTTP no Rails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48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000240"/>
            <a:ext cx="8501122" cy="164307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Quebrando a rotina - Cadê as validações?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Validar unicidade e existência do nome do participante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Validar existência da descrição do brinde</a:t>
            </a:r>
            <a:endParaRPr kumimoji="0" lang="pt-BR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49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85728"/>
            <a:ext cx="8501122" cy="557216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Prosseguir Viagem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Criar link para sortear o 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app/views/brindes/index.html.erb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retirar:</a:t>
            </a:r>
          </a:p>
          <a:p>
            <a:pPr lvl="0"/>
            <a:endParaRPr kumimoji="0" lang="en-US" sz="2400" b="1" i="0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&lt;td&gt;&lt;%=h brinde.participante %&gt;&lt;/td&gt;</a:t>
            </a:r>
          </a:p>
          <a:p>
            <a:pPr lvl="0"/>
            <a:endParaRPr kumimoji="0" lang="en-US" sz="2400" b="1" i="0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*** colocar: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&lt;% if brinde.participante.nil? %&gt;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&lt;%= link_to 'sortear', :action =&gt; 'sortear', :id =&gt; brinde.id %&gt;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&lt;% else %&gt;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&lt;%=h brinde.participante %&gt;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&lt;% end %&gt;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85720" y="1785926"/>
            <a:ext cx="4286280" cy="2786082"/>
          </a:xfrm>
        </p:spPr>
        <p:txBody>
          <a:bodyPr/>
          <a:lstStyle/>
          <a:p>
            <a:r>
              <a:rPr smtClean="0"/>
              <a:t>Minha história com rails: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* QUE MARAVILHA!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</a:t>
            </a:fld>
            <a:endParaRPr kumimoji="0" lang="pt-B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14488"/>
            <a:ext cx="2714644" cy="34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50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642878" y="2786058"/>
            <a:ext cx="8501122" cy="785818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Conceito modelo GORDO e visão magra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51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642878" y="2285992"/>
            <a:ext cx="8501122" cy="128588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Refatorando a view: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&lt;td&gt;&lt;%=h sortear_ou_exibir_ganhador_do(brinde) %&gt;&lt;/td&gt;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52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642878" y="500042"/>
            <a:ext cx="8501122" cy="5429288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Criando o método correspondente: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extraindo método com a 'lógica do negócio'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module BrindesHelper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def sortear_ou_exibir_ganhador_do(brinde)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if brinde.participante.nil?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  link_to 'sortear', :action =&gt; 'sortear', :id =&gt; brinde.id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else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  h brinde.participante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end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end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end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53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642878" y="2071678"/>
            <a:ext cx="8501122" cy="235745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criação do método que irá receber a requisição para sortear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 por enquanto apenas redireciona para a listagem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def sortear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redirect_to brindes_path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end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54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1428736"/>
            <a:ext cx="8501122" cy="2857520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implementa a lógica do negócio no console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brinde.participante = Participante.all[rand(Participante.count)]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#&lt;Participante id: 1, nome: "joao", created_at: "2009-10-14 20:20:13", updated_at: "2009-10-14 20:20:13"&gt;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brinde.save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55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714620"/>
            <a:ext cx="8501122" cy="714380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vamos ver se funcionou na listagem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56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714620"/>
            <a:ext cx="8501122" cy="714380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implementação do método to_s para dar uma desbaratinada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57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1142984"/>
            <a:ext cx="8501122" cy="4714908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Participante pode ganhar um brinde regra de não permitir um ganhador ganhar dois premios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criar um método que identifica quem tem premio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app/models/participante.rb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class Participante &lt; ActiveRecord::Base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has_one :brinde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def ganhou_brinde?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!brinde.nil?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end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end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58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285728"/>
            <a:ext cx="8501122" cy="585791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000" b="1" smtClean="0">
                <a:solidFill>
                  <a:schemeClr val="tx2"/>
                </a:solidFill>
              </a:rPr>
              <a:t>* Implementar regra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** Apenas um brinde por participante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app/controllers/brindes_controller.rb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def sortear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participantes = Participante.all.reject{|participante| participante.ganhou_premio?}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if not participantes.empty?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  brinde = Brinde.find(params[:id])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  brinde.participante = participantes[rand(participantes.size)]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  brinde.save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else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  flash[:notice] = "Todos os participantes já ganharam brindes"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end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redirect_to brindes_path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end</a:t>
            </a:r>
            <a:endParaRPr kumimoji="0" lang="pt-BR" sz="20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59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142852"/>
            <a:ext cx="8501122" cy="585791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mantendo a filosofia MODEL GORDO e CONTROLLER MAGRO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primeiro vamos criar um metodo para retornar apenas os participantes que não ganharam premio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app/models/participante.rb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def self.que_nao_ganharam_brinde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all.reject{|participante| participante.ganhou_brinde?}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end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ps: NOTE que o método acima é um método de classe e é definido por: 'def self.que_nao_ganharam_brinde'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4286280" cy="1571636"/>
          </a:xfrm>
        </p:spPr>
        <p:txBody>
          <a:bodyPr/>
          <a:lstStyle/>
          <a:p>
            <a:r>
              <a:rPr smtClean="0"/>
              <a:t>O que é Ruby? 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</a:t>
            </a:fld>
            <a:endParaRPr kumimoji="0"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714488"/>
            <a:ext cx="319960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60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00034" y="1071546"/>
            <a:ext cx="8501122" cy="478634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método que faz sortear o brinde para um participante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app/models/brinde.rb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def sortear!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participantes = Participante.que_nao_ganharam_brinde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if not participantes.empty?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  update_attributes :participante_id =&gt; participantes[rand(participantes.size)].id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end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end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61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1142976" y="2571744"/>
            <a:ext cx="4286280" cy="128588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layouts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application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** específicos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62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357166"/>
            <a:ext cx="8215370" cy="5929354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partials - fragmentos de visão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-&gt; extrair um partial _form para o registro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app/views/brindes/_form.html.erb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&lt;p&gt;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&lt;%= f.label :descricao, 'Descrição' %&gt;&lt;br /&gt;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  &lt;%= f.text_field :descricao %&gt;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&lt;/p&gt;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e troca este pedaço de código que está em app/views/brindes/new.html.erb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e app/views/brindes/edit.html.erb por: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400" b="1" smtClean="0">
                <a:solidFill>
                  <a:schemeClr val="tx2"/>
                </a:solidFill>
              </a:rPr>
              <a:t>  &lt;%= render :partial =&gt; 'form', :locals =&gt; {:f =&gt; f} %&gt;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63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3214686"/>
            <a:ext cx="8215370" cy="50006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400" b="1" smtClean="0">
                <a:solidFill>
                  <a:schemeClr val="tx2"/>
                </a:solidFill>
              </a:rPr>
              <a:t>* Bug: o brinde pode ser sorteado quantas vezes quiser!</a:t>
            </a:r>
            <a:endParaRPr kumimoji="0" lang="pt-BR" sz="2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64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571472" y="428628"/>
            <a:ext cx="8215370" cy="6000768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2000" b="1" smtClean="0">
                <a:solidFill>
                  <a:schemeClr val="tx2"/>
                </a:solidFill>
              </a:rPr>
              <a:t>validate_on_update :nao_sorteia_um_brinde_ja_foi_sorteado, :if =&gt; lambda {|brinde| brinde.sorteado?}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def nao_sorteia_um_brinde_ja_foi_sorteado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self.errors.add_to_base "já foi sorteado" if participante_id_changed?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end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def sorteado?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! participante.nil?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end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def sortear!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participantes = Participante.que_nao_ganharam_brinde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if not participantes.empty?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  update_attributes :participante_id =&gt; participantes[rand(participantes.size)].id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  end</a:t>
            </a:r>
          </a:p>
          <a:p>
            <a:pPr lvl="0"/>
            <a:r>
              <a:rPr sz="2000" b="1" smtClean="0">
                <a:solidFill>
                  <a:schemeClr val="tx2"/>
                </a:solidFill>
              </a:rPr>
              <a:t>  end</a:t>
            </a:r>
            <a:endParaRPr kumimoji="0" lang="pt-BR" sz="20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TECSUL 2009 - </a:t>
            </a:r>
            <a:r>
              <a:rPr kumimoji="0" lang="pt-BR" dirty="0" err="1" smtClean="0"/>
              <a:t>MInicurso</a:t>
            </a:r>
            <a:r>
              <a:rPr kumimoji="0" lang="pt-BR" dirty="0" smtClean="0"/>
              <a:t> de RUBY ON-RAILS - por Jonatas </a:t>
            </a:r>
            <a:r>
              <a:rPr kumimoji="0" lang="pt-BR" dirty="0" err="1" smtClean="0"/>
              <a:t>Paganini</a:t>
            </a:r>
            <a:endParaRPr kumimoji="0"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65</a:t>
            </a:fld>
            <a:endParaRPr kumimoji="0" lang="pt-BR"/>
          </a:p>
        </p:txBody>
      </p:sp>
      <p:sp>
        <p:nvSpPr>
          <p:cNvPr id="7" name="Espaço Reservado para Rodapé 2"/>
          <p:cNvSpPr txBox="1">
            <a:spLocks/>
          </p:cNvSpPr>
          <p:nvPr/>
        </p:nvSpPr>
        <p:spPr>
          <a:xfrm>
            <a:off x="2714612" y="2786058"/>
            <a:ext cx="4143404" cy="857256"/>
          </a:xfrm>
          <a:prstGeom prst="rect">
            <a:avLst/>
          </a:prstGeom>
        </p:spPr>
        <p:txBody>
          <a:bodyPr vert="horz" anchor="b"/>
          <a:lstStyle/>
          <a:p>
            <a:pPr lvl="0"/>
            <a:r>
              <a:rPr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Perguntas?</a:t>
            </a:r>
            <a:endParaRPr kumimoji="0" lang="pt-BR" sz="4400" b="1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00034" y="2857496"/>
            <a:ext cx="3929090" cy="142876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smtClean="0">
              <a:solidFill>
                <a:schemeClr val="bg1"/>
              </a:solidFill>
            </a:endParaRPr>
          </a:p>
          <a:p>
            <a:pPr algn="ctr"/>
            <a:r>
              <a:rPr sz="2000" smtClean="0">
                <a:solidFill>
                  <a:schemeClr val="bg1"/>
                </a:solidFill>
              </a:rPr>
              <a:t>"Rails", "Ruby on Rails", e o símbolo do Rails são marcas registradas de David Heinemeier Hansson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66</a:t>
            </a:fld>
            <a:endParaRPr kumimoji="0" lang="pt-BR"/>
          </a:p>
        </p:txBody>
      </p:sp>
      <p:pic>
        <p:nvPicPr>
          <p:cNvPr id="12" name="Imagem 11" descr="logo EMPRESA_Leosoft.jpg"/>
          <p:cNvPicPr>
            <a:picLocks noChangeAspect="1"/>
          </p:cNvPicPr>
          <p:nvPr/>
        </p:nvPicPr>
        <p:blipFill>
          <a:blip r:embed="rId3"/>
          <a:srcRect l="6250" t="18750" r="8518" b="18750"/>
          <a:stretch>
            <a:fillRect/>
          </a:stretch>
        </p:blipFill>
        <p:spPr>
          <a:xfrm>
            <a:off x="4786314" y="3080563"/>
            <a:ext cx="3686201" cy="857256"/>
          </a:xfrm>
          <a:prstGeom prst="rect">
            <a:avLst/>
          </a:prstGeom>
        </p:spPr>
      </p:pic>
      <p:sp>
        <p:nvSpPr>
          <p:cNvPr id="14" name="Rounded Rectangle 5"/>
          <p:cNvSpPr/>
          <p:nvPr/>
        </p:nvSpPr>
        <p:spPr>
          <a:xfrm>
            <a:off x="4857752" y="4357694"/>
            <a:ext cx="3714776" cy="57150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mtClean="0">
              <a:solidFill>
                <a:schemeClr val="bg1"/>
              </a:solidFill>
            </a:endParaRPr>
          </a:p>
          <a:p>
            <a:pPr algn="ctr"/>
            <a:r>
              <a:rPr smtClean="0">
                <a:solidFill>
                  <a:schemeClr val="bg1"/>
                </a:solidFill>
              </a:rPr>
              <a:t>http://brasilcooperativo.ning.com/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ounded Rectangle 5"/>
          <p:cNvSpPr/>
          <p:nvPr/>
        </p:nvSpPr>
        <p:spPr>
          <a:xfrm>
            <a:off x="4857752" y="5429264"/>
            <a:ext cx="3714776" cy="5715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bg2"/>
            </a:solidFill>
          </a:ln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mtClean="0">
              <a:solidFill>
                <a:schemeClr val="bg1"/>
              </a:solidFill>
            </a:endParaRPr>
          </a:p>
          <a:p>
            <a:pPr algn="ctr"/>
            <a:r>
              <a:rPr smtClean="0">
                <a:solidFill>
                  <a:schemeClr val="bg1"/>
                </a:solidFill>
              </a:rPr>
              <a:t>http://www.horochovec.com.br/blog/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00826" y="3794943"/>
            <a:ext cx="196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200" b="1" smtClean="0"/>
              <a:t>http://www.leosoft.com.br</a:t>
            </a:r>
            <a:endParaRPr lang="pt-B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285860"/>
            <a:ext cx="2357454" cy="151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 do sistema e da apresentação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1000100" y="3929066"/>
            <a:ext cx="7429552" cy="25003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smtClean="0">
                <a:solidFill>
                  <a:schemeClr val="tx1"/>
                </a:solidFill>
              </a:rPr>
              <a:t>http://github.com/jonatas/sorteio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67</a:t>
            </a:fld>
            <a:endParaRPr kumimoji="0"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417025"/>
            <a:ext cx="2786082" cy="251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7</a:t>
            </a:fld>
            <a:endParaRPr kumimoji="0"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8501122" cy="63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8</a:t>
            </a:fld>
            <a:endParaRPr kumimoji="0"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876" y="214290"/>
            <a:ext cx="850384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TECSUL 2009 - MInicurso de RUBY ON-RAILS - por Jonatas Paganini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pt-BR" smtClean="0"/>
              <a:pPr/>
              <a:t>9</a:t>
            </a:fld>
            <a:endParaRPr kumimoji="0"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313" y="214290"/>
            <a:ext cx="8643281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2932</Words>
  <PresentationFormat>On-screen Show (4:3)</PresentationFormat>
  <Paragraphs>503</Paragraphs>
  <Slides>67</Slides>
  <Notes>51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IntroducingPowerPoint2007</vt:lpstr>
      <vt:lpstr>Minicurso de Ruby on-rails  Jônatas Davi Paganini</vt:lpstr>
      <vt:lpstr>Quem sou eu?</vt:lpstr>
      <vt:lpstr>Quem são vocês? Quem programa aqui? Que linguagens? Para web?</vt:lpstr>
      <vt:lpstr>Minha história com a web:  *  Java</vt:lpstr>
      <vt:lpstr>Minha história com rails:  * QUE MARAVILHA!</vt:lpstr>
      <vt:lpstr>O que é Ruby?  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O que é RubyGems?   * Uma gema de ruby   </vt:lpstr>
      <vt:lpstr>Exemplos de utilização do RubyGems   </vt:lpstr>
      <vt:lpstr>O que é Rails?</vt:lpstr>
      <vt:lpstr>O que é Rails?</vt:lpstr>
      <vt:lpstr>O que é Rails?</vt:lpstr>
      <vt:lpstr>O que é Rails?</vt:lpstr>
      <vt:lpstr>O que é Rails?</vt:lpstr>
      <vt:lpstr>O que é Rails?</vt:lpstr>
      <vt:lpstr>O que é Rails?</vt:lpstr>
      <vt:lpstr>Vamos usar ou não vamos este Rails?</vt:lpstr>
      <vt:lpstr>Sistema de exemplo</vt:lpstr>
      <vt:lpstr>Mão na massa!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Agradecimentos</vt:lpstr>
      <vt:lpstr>Download do sistema e da apresentação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2009-10-15T18:32:29Z</dcterms:created>
  <dcterms:modified xsi:type="dcterms:W3CDTF">2009-10-15T23:11:42Z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