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86" r:id="rId3"/>
    <p:sldId id="292" r:id="rId4"/>
    <p:sldId id="296" r:id="rId5"/>
    <p:sldId id="311" r:id="rId6"/>
    <p:sldId id="304" r:id="rId7"/>
    <p:sldId id="301" r:id="rId8"/>
    <p:sldId id="302" r:id="rId9"/>
    <p:sldId id="303" r:id="rId10"/>
    <p:sldId id="305" r:id="rId11"/>
    <p:sldId id="307" r:id="rId12"/>
    <p:sldId id="308" r:id="rId13"/>
    <p:sldId id="309" r:id="rId14"/>
    <p:sldId id="31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Maia de Abreu" initials="HMdA" lastIdx="11" clrIdx="0">
    <p:extLst>
      <p:ext uri="{19B8F6BF-5375-455C-9EA6-DF929625EA0E}">
        <p15:presenceInfo xmlns:p15="http://schemas.microsoft.com/office/powerpoint/2012/main" userId="Helena Maia de Abreu" providerId="None"/>
      </p:ext>
    </p:extLst>
  </p:cmAuthor>
  <p:cmAuthor id="2" name="Ennio Painkow Neto" initials="EPN" lastIdx="5" clrIdx="1">
    <p:extLst>
      <p:ext uri="{19B8F6BF-5375-455C-9EA6-DF929625EA0E}">
        <p15:presenceInfo xmlns:p15="http://schemas.microsoft.com/office/powerpoint/2012/main" userId="33ea8e31b809478e" providerId="Windows Live"/>
      </p:ext>
    </p:extLst>
  </p:cmAuthor>
  <p:cmAuthor id="3" name="roberta guimaraes" initials="rg" lastIdx="64" clrIdx="2">
    <p:extLst>
      <p:ext uri="{19B8F6BF-5375-455C-9EA6-DF929625EA0E}">
        <p15:presenceInfo xmlns:p15="http://schemas.microsoft.com/office/powerpoint/2012/main" userId="7367eb0d0a1127be" providerId="Windows Live"/>
      </p:ext>
    </p:extLst>
  </p:cmAuthor>
  <p:cmAuthor id="4" name="Mauro Ribeiro" initials="MR" lastIdx="33" clrIdx="3">
    <p:extLst>
      <p:ext uri="{19B8F6BF-5375-455C-9EA6-DF929625EA0E}">
        <p15:presenceInfo xmlns:p15="http://schemas.microsoft.com/office/powerpoint/2012/main" userId="04cf44c3513ab4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EEF7E9"/>
    <a:srgbClr val="006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BC887-C8C3-4C9C-A50D-802ADC1E9E14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010EA-A0E5-4A7D-AA7C-BF933146E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3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10EA-A0E5-4A7D-AA7C-BF933146E9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93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D8C5E-3481-23D9-7F38-8EB798866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3AB8A2-66C7-4325-3ABD-FB93B1C49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5291C-E6F0-0E1C-D0B4-95571B0B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3B029-3A55-E5A0-373A-51568B0C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AED356-2EB1-0BCE-EDF8-6DAB01FF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93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DBF06-5CB6-FDBA-DC9D-1C87C428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F0C22C-8AEA-C7AA-BD21-2EE35FE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C440C-334A-C36F-520B-A4A8A9EA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8CA151-955A-6091-255B-454E8492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03FC2B-B5A7-9BB1-7698-6486A857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1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3ABD08-2470-06D1-D800-A83E2F74E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057E9F-C25C-4559-66BF-877B50779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90F584-2840-3EFF-DB99-CD1E025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C774D8-ACAA-A4D0-EEA0-115A7B0B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E4971-352F-FA77-BC50-FCEABBF1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06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2A151-8CD1-4E81-38F5-0AF405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BA486-DDF4-2ECF-5696-21C7576A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F0DF8-9CEC-3107-03DC-B7C5234A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5D8AD-3933-1D05-FA95-FF3AF0D6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37D90-64E4-5064-1B82-C5453B4A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53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FEB8-21D5-4BDB-23CE-5E3C5FEE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94972-0491-2902-FCFD-6EA40D92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0C50F-D58A-487C-1E35-CBE3021B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EF22A-52C7-5180-5097-84E48F51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F74F2-C5C5-4C8D-C6BB-156B4C04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02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566E8-DECC-303F-FFA6-E6E0B55D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B9323-681F-38E7-88E1-FFA5762FB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254A1-A642-8D24-683C-1882909E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6F5D79-D63D-AF8C-9C88-FCDCC450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209909-0C3D-E99F-1CA6-5702411E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FF613F-4EE3-E16F-D0E1-07B403A3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00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48714-B698-D111-3765-6FE8D532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B293A8-A0B5-FDC5-BDF1-3CCC6647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8B923C-8412-FB8D-9CD0-4B917B2C2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303FE-9D68-3426-3655-F51F13EB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BE54F2-83F5-D21A-760D-26772C7E6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87B9D1-545E-82F2-FCD2-2DE3BEA4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0627A3-0F31-C981-609F-ABB6C42C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85C084-D1A7-1B52-A6D8-CA1490E3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1300A-DC46-7BC1-028D-943ADADC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916649-D912-0429-DCFB-7F0F290F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6E475-8E77-4A50-AA87-E921F3B3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A44298-EC3D-226C-F22E-16CA8B58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0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F57593-2F4B-78C3-2AF4-EC07C338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CC36CC-D8C2-7C54-A3DE-C331372B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1D58DA-DE16-5899-F31C-7A70B931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43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8106D-6E6D-62DE-EC71-DF486C1F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32347-B696-53E1-2D83-B08D8909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52FDF1-D99E-A200-3925-3864BCD3E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215AE1-3099-36FB-DADB-2EBE9F1B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45E016-A5AD-C78F-B844-18E9B7B5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818B2C-9C66-7FBC-0FEC-114D9682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6D05A-D96A-326B-46AF-8604EEF1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E0C949-4D92-9C5A-E447-5653EE1DA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389ECD-6A51-7E76-A646-358729F27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BD3FB9-7DED-0D24-8BAC-D649C171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EA1A35-A285-5528-1223-A4CA1490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B137F-3D30-1233-A78F-858A825E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24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37000">
              <a:schemeClr val="accent5">
                <a:lumMod val="20000"/>
                <a:lumOff val="80000"/>
              </a:schemeClr>
            </a:gs>
            <a:gs pos="17000">
              <a:srgbClr val="6A88AD"/>
            </a:gs>
            <a:gs pos="100000">
              <a:schemeClr val="bg1"/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FF6C9B-21A4-17F8-E34B-9CDF0201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B7626-6276-9484-86B5-B775DCB5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61181-B5CA-07CD-1586-DB67E812A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7C1E5-3C8A-496E-9324-88DA456798C6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21861-055A-5B6B-3E3A-B4044C6EC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B185D-8796-E2EB-DD7F-785E85339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6D39-8E40-4567-8EC1-F8AF9B5A51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4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kXt_3lxOgUdw0l9SLUMDacd-ym1pHmR/edit#gid=9428866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docs.google.com/spreadsheets/d/1ykXt_3lxOgUdw0l9SLUMDacd-ym1pHmR/edit#gid=57407769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w9tCch77H3XASLm-STlVxjZzOKJ6ckjl" TargetMode="External"/><Relationship Id="rId5" Type="http://schemas.openxmlformats.org/officeDocument/2006/relationships/hyperlink" Target="https://drive.google.com/drive/folders/1b0i66egMPsihPhA8AK_2tprfka6sHBem" TargetMode="External"/><Relationship Id="rId4" Type="http://schemas.openxmlformats.org/officeDocument/2006/relationships/hyperlink" Target="https://drive.google.com/drive/folders/183w14yqKcB5UnQbiRgsG5uDXK7_KSzE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ocs.google.com/spreadsheets/d/1ykXt_3lxOgUdw0l9SLUMDacd-ym1pHmR/edit#gid=942886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31000">
              <a:srgbClr val="6A88AD"/>
            </a:gs>
            <a:gs pos="100000">
              <a:schemeClr val="bg1"/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230A13B-BB8A-FB80-F742-5884C9658A34}"/>
              </a:ext>
            </a:extLst>
          </p:cNvPr>
          <p:cNvSpPr/>
          <p:nvPr/>
        </p:nvSpPr>
        <p:spPr>
          <a:xfrm>
            <a:off x="0" y="5905500"/>
            <a:ext cx="12192000" cy="9525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E787E128-ECA5-5A0B-7D68-8B585FB0DD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10" y="5991225"/>
            <a:ext cx="4099979" cy="7604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575817-DB04-B49A-8752-B171FABFE288}"/>
              </a:ext>
            </a:extLst>
          </p:cNvPr>
          <p:cNvSpPr txBox="1"/>
          <p:nvPr/>
        </p:nvSpPr>
        <p:spPr>
          <a:xfrm>
            <a:off x="595312" y="1686085"/>
            <a:ext cx="83534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de Gestão Contratual</a:t>
            </a:r>
          </a:p>
          <a:p>
            <a:r>
              <a:rPr lang="pt-BR" sz="3600" b="1" dirty="0">
                <a:solidFill>
                  <a:schemeClr val="bg1"/>
                </a:solidFill>
                <a:ea typeface="Fira Sans ExtraBold" panose="020B0903050000020004" pitchFamily="34" charset="0"/>
              </a:rPr>
              <a:t>SGC-DNIT</a:t>
            </a:r>
          </a:p>
          <a:p>
            <a:r>
              <a:rPr lang="pt-BR" b="1" dirty="0">
                <a:ea typeface="Fira Sans ExtraBold" panose="020B0903050000020004" pitchFamily="34" charset="0"/>
              </a:rPr>
              <a:t>SISTEMA PROSUL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681C2FC2-F65C-1528-FA84-327CE8EEC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6" y="854765"/>
            <a:ext cx="881894" cy="83132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FE570D7-B917-6C03-A2C3-49D807B8F952}"/>
              </a:ext>
            </a:extLst>
          </p:cNvPr>
          <p:cNvSpPr txBox="1"/>
          <p:nvPr/>
        </p:nvSpPr>
        <p:spPr>
          <a:xfrm>
            <a:off x="1563790" y="1395133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Contratos: 93/2022 e 95/2022</a:t>
            </a:r>
          </a:p>
        </p:txBody>
      </p:sp>
    </p:spTree>
    <p:extLst>
      <p:ext uri="{BB962C8B-B14F-4D97-AF65-F5344CB8AC3E}">
        <p14:creationId xmlns:p14="http://schemas.microsoft.com/office/powerpoint/2010/main" val="84369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EMPREENDIMENTO –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Bold" panose="020B0903050000020004" pitchFamily="34" charset="0"/>
              </a:rPr>
              <a:t>ex. BR080DF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195516" y="4493911"/>
            <a:ext cx="3853360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0EE3D23C-551A-CA18-58A7-734CDA5E0D9F}"/>
              </a:ext>
            </a:extLst>
          </p:cNvPr>
          <p:cNvSpPr txBox="1">
            <a:spLocks/>
          </p:cNvSpPr>
          <p:nvPr/>
        </p:nvSpPr>
        <p:spPr>
          <a:xfrm>
            <a:off x="255747" y="5837298"/>
            <a:ext cx="377517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 sz="1600" dirty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B3417E-BAED-41AE-CA99-92B7C0342DC4}"/>
              </a:ext>
            </a:extLst>
          </p:cNvPr>
          <p:cNvSpPr txBox="1"/>
          <p:nvPr/>
        </p:nvSpPr>
        <p:spPr>
          <a:xfrm>
            <a:off x="4700478" y="5683410"/>
            <a:ext cx="96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DO EMPREENDIMENTO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3AA42C-9885-6458-DE65-D95886AE2C8D}"/>
              </a:ext>
            </a:extLst>
          </p:cNvPr>
          <p:cNvSpPr txBox="1"/>
          <p:nvPr/>
        </p:nvSpPr>
        <p:spPr>
          <a:xfrm>
            <a:off x="5618711" y="5716020"/>
            <a:ext cx="741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OFÍCIOS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2EED5F-DC23-A453-1058-65774AB0E71D}"/>
              </a:ext>
            </a:extLst>
          </p:cNvPr>
          <p:cNvSpPr txBox="1"/>
          <p:nvPr/>
        </p:nvSpPr>
        <p:spPr>
          <a:xfrm>
            <a:off x="6165151" y="5738055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25E82B-620B-8B1E-FAD8-E89E9B5116DA}"/>
              </a:ext>
            </a:extLst>
          </p:cNvPr>
          <p:cNvSpPr txBox="1"/>
          <p:nvPr/>
        </p:nvSpPr>
        <p:spPr>
          <a:xfrm>
            <a:off x="6994992" y="5738055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sp>
        <p:nvSpPr>
          <p:cNvPr id="22" name="Título 3">
            <a:extLst>
              <a:ext uri="{FF2B5EF4-FFF2-40B4-BE49-F238E27FC236}">
                <a16:creationId xmlns:a16="http://schemas.microsoft.com/office/drawing/2014/main" id="{D6D9D674-B78A-037A-A5B2-FFFDCF594B0F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516028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EMPREENDIMENTO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F92D9DD0-C024-87D3-B650-F92982F0E843}"/>
              </a:ext>
            </a:extLst>
          </p:cNvPr>
          <p:cNvSpPr txBox="1">
            <a:spLocks/>
          </p:cNvSpPr>
          <p:nvPr/>
        </p:nvSpPr>
        <p:spPr>
          <a:xfrm>
            <a:off x="247649" y="2755035"/>
            <a:ext cx="3783268" cy="2853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Esta tela é acessada a partir da tela de OS nível Contrato </a:t>
            </a:r>
            <a:r>
              <a:rPr lang="pt-BR" sz="1400" dirty="0">
                <a:latin typeface="+mn-lt"/>
              </a:rPr>
              <a:t>(avaliar melhor forma de ser acessada; inserir link direto na tela inicial??)</a:t>
            </a:r>
          </a:p>
          <a:p>
            <a:endParaRPr lang="pt-BR" sz="1400" dirty="0">
              <a:latin typeface="+mn-lt"/>
            </a:endParaRPr>
          </a:p>
          <a:p>
            <a:r>
              <a:rPr lang="pt-BR" sz="1600" dirty="0">
                <a:latin typeface="+mn-lt"/>
              </a:rPr>
              <a:t>No visualizador, serão identificados os dados espaciais do empreendimento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*Avaliar a elaboração de dashboard resumindo as empreendimento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2F03861-FEF3-D838-CA5D-76948E8494A3}"/>
              </a:ext>
            </a:extLst>
          </p:cNvPr>
          <p:cNvCxnSpPr>
            <a:cxnSpLocks/>
          </p:cNvCxnSpPr>
          <p:nvPr/>
        </p:nvCxnSpPr>
        <p:spPr>
          <a:xfrm>
            <a:off x="5538269" y="1465613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163C77-0838-884D-285D-2754E1037D57}"/>
              </a:ext>
            </a:extLst>
          </p:cNvPr>
          <p:cNvSpPr txBox="1"/>
          <p:nvPr/>
        </p:nvSpPr>
        <p:spPr>
          <a:xfrm>
            <a:off x="6062917" y="1373280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BR-080/DF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89F499-9541-6686-D7DA-F47B5FDF491F}"/>
              </a:ext>
            </a:extLst>
          </p:cNvPr>
          <p:cNvSpPr txBox="1"/>
          <p:nvPr/>
        </p:nvSpPr>
        <p:spPr>
          <a:xfrm>
            <a:off x="6209526" y="878474"/>
            <a:ext cx="78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</a:rPr>
              <a:t>BR-080/DF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775087-BC80-F0C3-B886-E37767FE9D74}"/>
              </a:ext>
            </a:extLst>
          </p:cNvPr>
          <p:cNvCxnSpPr>
            <a:cxnSpLocks/>
          </p:cNvCxnSpPr>
          <p:nvPr/>
        </p:nvCxnSpPr>
        <p:spPr>
          <a:xfrm>
            <a:off x="9386369" y="1465613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FBEAE8-B505-FEEE-3A5D-CEEB8CB595A1}"/>
              </a:ext>
            </a:extLst>
          </p:cNvPr>
          <p:cNvSpPr txBox="1"/>
          <p:nvPr/>
        </p:nvSpPr>
        <p:spPr>
          <a:xfrm>
            <a:off x="9642197" y="1373280"/>
            <a:ext cx="8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EMPREENDIMENTO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037B5BD-03AD-9F17-C6F3-978CA7CD528D}"/>
              </a:ext>
            </a:extLst>
          </p:cNvPr>
          <p:cNvCxnSpPr>
            <a:cxnSpLocks/>
          </p:cNvCxnSpPr>
          <p:nvPr/>
        </p:nvCxnSpPr>
        <p:spPr>
          <a:xfrm>
            <a:off x="4919144" y="2094263"/>
            <a:ext cx="745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B89185-65C4-6A60-7D28-4E9475BA88F7}"/>
              </a:ext>
            </a:extLst>
          </p:cNvPr>
          <p:cNvSpPr txBox="1"/>
          <p:nvPr/>
        </p:nvSpPr>
        <p:spPr>
          <a:xfrm>
            <a:off x="5681143" y="2023556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FF00"/>
                </a:solidFill>
              </a:rPr>
              <a:t>BR-080/DF</a:t>
            </a:r>
          </a:p>
        </p:txBody>
      </p:sp>
    </p:spTree>
    <p:extLst>
      <p:ext uri="{BB962C8B-B14F-4D97-AF65-F5344CB8AC3E}">
        <p14:creationId xmlns:p14="http://schemas.microsoft.com/office/powerpoint/2010/main" val="32910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EMPREENDIMENTO –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Bold" panose="020B0903050000020004" pitchFamily="34" charset="0"/>
              </a:rPr>
              <a:t>ex. BR080DF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195516" y="4493911"/>
            <a:ext cx="3835964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0EE3D23C-551A-CA18-58A7-734CDA5E0D9F}"/>
              </a:ext>
            </a:extLst>
          </p:cNvPr>
          <p:cNvSpPr txBox="1">
            <a:spLocks/>
          </p:cNvSpPr>
          <p:nvPr/>
        </p:nvSpPr>
        <p:spPr>
          <a:xfrm>
            <a:off x="255747" y="5837298"/>
            <a:ext cx="377517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 sz="1600" dirty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B3417E-BAED-41AE-CA99-92B7C0342DC4}"/>
              </a:ext>
            </a:extLst>
          </p:cNvPr>
          <p:cNvSpPr txBox="1"/>
          <p:nvPr/>
        </p:nvSpPr>
        <p:spPr>
          <a:xfrm>
            <a:off x="4700478" y="5683410"/>
            <a:ext cx="96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DO EMPREENDIMENTO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3AA42C-9885-6458-DE65-D95886AE2C8D}"/>
              </a:ext>
            </a:extLst>
          </p:cNvPr>
          <p:cNvSpPr txBox="1"/>
          <p:nvPr/>
        </p:nvSpPr>
        <p:spPr>
          <a:xfrm>
            <a:off x="5620289" y="5728418"/>
            <a:ext cx="741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OFÍCIOS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2EED5F-DC23-A453-1058-65774AB0E71D}"/>
              </a:ext>
            </a:extLst>
          </p:cNvPr>
          <p:cNvSpPr txBox="1"/>
          <p:nvPr/>
        </p:nvSpPr>
        <p:spPr>
          <a:xfrm>
            <a:off x="6143717" y="5738055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25E82B-620B-8B1E-FAD8-E89E9B5116DA}"/>
              </a:ext>
            </a:extLst>
          </p:cNvPr>
          <p:cNvSpPr txBox="1"/>
          <p:nvPr/>
        </p:nvSpPr>
        <p:spPr>
          <a:xfrm>
            <a:off x="6994992" y="5738055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sp>
        <p:nvSpPr>
          <p:cNvPr id="22" name="Título 3">
            <a:extLst>
              <a:ext uri="{FF2B5EF4-FFF2-40B4-BE49-F238E27FC236}">
                <a16:creationId xmlns:a16="http://schemas.microsoft.com/office/drawing/2014/main" id="{D6D9D674-B78A-037A-A5B2-FFFDCF594B0F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516028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EMPREENDIMENTO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F92D9DD0-C024-87D3-B650-F92982F0E843}"/>
              </a:ext>
            </a:extLst>
          </p:cNvPr>
          <p:cNvSpPr txBox="1">
            <a:spLocks/>
          </p:cNvSpPr>
          <p:nvPr/>
        </p:nvSpPr>
        <p:spPr>
          <a:xfrm>
            <a:off x="247649" y="2755035"/>
            <a:ext cx="3783268" cy="2853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+mn-lt"/>
              </a:rPr>
              <a:t>Apresentar o empreendimento bem como os respectivos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+mn-lt"/>
              </a:rPr>
              <a:t>Informar prazos, status/fase e disponibilizar link para acesso ao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+mn-lt"/>
              </a:rPr>
              <a:t>Avaliar a possibilidade de card com informações ao invés de listagem de documentos</a:t>
            </a:r>
          </a:p>
          <a:p>
            <a:endParaRPr lang="pt-BR" sz="1600" dirty="0">
              <a:latin typeface="+mn-lt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2F03861-FEF3-D838-CA5D-76948E8494A3}"/>
              </a:ext>
            </a:extLst>
          </p:cNvPr>
          <p:cNvCxnSpPr>
            <a:cxnSpLocks/>
          </p:cNvCxnSpPr>
          <p:nvPr/>
        </p:nvCxnSpPr>
        <p:spPr>
          <a:xfrm>
            <a:off x="5538269" y="1465613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163C77-0838-884D-285D-2754E1037D57}"/>
              </a:ext>
            </a:extLst>
          </p:cNvPr>
          <p:cNvSpPr txBox="1"/>
          <p:nvPr/>
        </p:nvSpPr>
        <p:spPr>
          <a:xfrm>
            <a:off x="6062917" y="1373280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BR-080/DF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89F499-9541-6686-D7DA-F47B5FDF491F}"/>
              </a:ext>
            </a:extLst>
          </p:cNvPr>
          <p:cNvSpPr txBox="1"/>
          <p:nvPr/>
        </p:nvSpPr>
        <p:spPr>
          <a:xfrm>
            <a:off x="6209526" y="878474"/>
            <a:ext cx="78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</a:rPr>
              <a:t>BR-080/DF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775087-BC80-F0C3-B886-E37767FE9D74}"/>
              </a:ext>
            </a:extLst>
          </p:cNvPr>
          <p:cNvCxnSpPr>
            <a:cxnSpLocks/>
          </p:cNvCxnSpPr>
          <p:nvPr/>
        </p:nvCxnSpPr>
        <p:spPr>
          <a:xfrm>
            <a:off x="9386369" y="1465613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FBEAE8-B505-FEEE-3A5D-CEEB8CB595A1}"/>
              </a:ext>
            </a:extLst>
          </p:cNvPr>
          <p:cNvSpPr txBox="1"/>
          <p:nvPr/>
        </p:nvSpPr>
        <p:spPr>
          <a:xfrm>
            <a:off x="9642197" y="1373280"/>
            <a:ext cx="8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EMPREENDIMENTO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037B5BD-03AD-9F17-C6F3-978CA7CD528D}"/>
              </a:ext>
            </a:extLst>
          </p:cNvPr>
          <p:cNvCxnSpPr>
            <a:cxnSpLocks/>
          </p:cNvCxnSpPr>
          <p:nvPr/>
        </p:nvCxnSpPr>
        <p:spPr>
          <a:xfrm>
            <a:off x="4919144" y="2094263"/>
            <a:ext cx="745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B89185-65C4-6A60-7D28-4E9475BA88F7}"/>
              </a:ext>
            </a:extLst>
          </p:cNvPr>
          <p:cNvSpPr txBox="1"/>
          <p:nvPr/>
        </p:nvSpPr>
        <p:spPr>
          <a:xfrm>
            <a:off x="5681143" y="2023556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FF00"/>
                </a:solidFill>
              </a:rPr>
              <a:t>BR-080/DF</a:t>
            </a:r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5446BDC-A19E-EABD-7BED-2690BF09A6E0}"/>
              </a:ext>
            </a:extLst>
          </p:cNvPr>
          <p:cNvSpPr txBox="1">
            <a:spLocks/>
          </p:cNvSpPr>
          <p:nvPr/>
        </p:nvSpPr>
        <p:spPr>
          <a:xfrm>
            <a:off x="339739" y="1883124"/>
            <a:ext cx="3622247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DADOS DO EMPREENDIMENTO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7CCEFDBB-ACFC-57A1-FEAC-282254562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06833"/>
              </p:ext>
            </p:extLst>
          </p:nvPr>
        </p:nvGraphicFramePr>
        <p:xfrm>
          <a:off x="1018327" y="5484204"/>
          <a:ext cx="2130425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14875106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effectLst/>
                        </a:rPr>
                        <a:t>INFORMAÇÕES DO EMPREENDIMENTO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9195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UF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9161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Segmento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2483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Extensão (km)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6485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Tipo de Obra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7225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Municípios Interceptados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2324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Órgão Licenciador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17364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05C312-3E54-25F6-4AB4-5EC803851BF9}"/>
              </a:ext>
            </a:extLst>
          </p:cNvPr>
          <p:cNvSpPr txBox="1"/>
          <p:nvPr/>
        </p:nvSpPr>
        <p:spPr>
          <a:xfrm>
            <a:off x="5853124" y="2507960"/>
            <a:ext cx="18140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DO EMPREENDIMENTO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459DD54-BA3F-9300-27FD-41E83A27B7D4}"/>
              </a:ext>
            </a:extLst>
          </p:cNvPr>
          <p:cNvCxnSpPr>
            <a:cxnSpLocks/>
          </p:cNvCxnSpPr>
          <p:nvPr/>
        </p:nvCxnSpPr>
        <p:spPr>
          <a:xfrm>
            <a:off x="4700478" y="2618138"/>
            <a:ext cx="919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42CA786-2F10-8BE9-B9E3-957489746B1C}"/>
              </a:ext>
            </a:extLst>
          </p:cNvPr>
          <p:cNvSpPr txBox="1"/>
          <p:nvPr/>
        </p:nvSpPr>
        <p:spPr>
          <a:xfrm>
            <a:off x="4849136" y="2639542"/>
            <a:ext cx="633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accent1">
                    <a:lumMod val="50000"/>
                  </a:schemeClr>
                </a:solidFill>
              </a:rPr>
              <a:t>BR-080/DF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55D7FBE-59D5-F9C9-2EC8-D84D86F5B614}"/>
              </a:ext>
            </a:extLst>
          </p:cNvPr>
          <p:cNvGrpSpPr/>
          <p:nvPr/>
        </p:nvGrpSpPr>
        <p:grpSpPr>
          <a:xfrm>
            <a:off x="4587507" y="2498746"/>
            <a:ext cx="5302985" cy="2514818"/>
            <a:chOff x="4587507" y="2498746"/>
            <a:chExt cx="5302985" cy="2514818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57D1C36D-341B-EDBF-5DF7-83471B881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87507" y="2498746"/>
              <a:ext cx="5302985" cy="251481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9BF19C77-D000-6101-3AC2-F717D1A4AD7A}"/>
                </a:ext>
              </a:extLst>
            </p:cNvPr>
            <p:cNvSpPr txBox="1"/>
            <p:nvPr/>
          </p:nvSpPr>
          <p:spPr>
            <a:xfrm>
              <a:off x="5667696" y="2564696"/>
              <a:ext cx="551919" cy="18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chemeClr val="accent1">
                      <a:lumMod val="50000"/>
                    </a:schemeClr>
                  </a:solidFill>
                </a:rPr>
                <a:t>BR-080/DF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AC19E2CE-4B88-9C0E-65E7-4AAF3B60F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7712" y="2614709"/>
              <a:ext cx="851738" cy="6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5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EMPREENDIMENTO –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Bold" panose="020B0903050000020004" pitchFamily="34" charset="0"/>
              </a:rPr>
              <a:t>ex. BR080DF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195516" y="4493911"/>
            <a:ext cx="3835964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0EE3D23C-551A-CA18-58A7-734CDA5E0D9F}"/>
              </a:ext>
            </a:extLst>
          </p:cNvPr>
          <p:cNvSpPr txBox="1">
            <a:spLocks/>
          </p:cNvSpPr>
          <p:nvPr/>
        </p:nvSpPr>
        <p:spPr>
          <a:xfrm>
            <a:off x="255747" y="5837298"/>
            <a:ext cx="377517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 sz="1600" dirty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B3417E-BAED-41AE-CA99-92B7C0342DC4}"/>
              </a:ext>
            </a:extLst>
          </p:cNvPr>
          <p:cNvSpPr txBox="1"/>
          <p:nvPr/>
        </p:nvSpPr>
        <p:spPr>
          <a:xfrm>
            <a:off x="4700478" y="5683410"/>
            <a:ext cx="96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DO EMPREENDIMENTO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3AA42C-9885-6458-DE65-D95886AE2C8D}"/>
              </a:ext>
            </a:extLst>
          </p:cNvPr>
          <p:cNvSpPr txBox="1"/>
          <p:nvPr/>
        </p:nvSpPr>
        <p:spPr>
          <a:xfrm>
            <a:off x="5601158" y="5725545"/>
            <a:ext cx="741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OFÍCIOS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2EED5F-DC23-A453-1058-65774AB0E71D}"/>
              </a:ext>
            </a:extLst>
          </p:cNvPr>
          <p:cNvSpPr txBox="1"/>
          <p:nvPr/>
        </p:nvSpPr>
        <p:spPr>
          <a:xfrm>
            <a:off x="6165151" y="5738055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25E82B-620B-8B1E-FAD8-E89E9B5116DA}"/>
              </a:ext>
            </a:extLst>
          </p:cNvPr>
          <p:cNvSpPr txBox="1"/>
          <p:nvPr/>
        </p:nvSpPr>
        <p:spPr>
          <a:xfrm>
            <a:off x="6994992" y="5738055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sp>
        <p:nvSpPr>
          <p:cNvPr id="22" name="Título 3">
            <a:extLst>
              <a:ext uri="{FF2B5EF4-FFF2-40B4-BE49-F238E27FC236}">
                <a16:creationId xmlns:a16="http://schemas.microsoft.com/office/drawing/2014/main" id="{D6D9D674-B78A-037A-A5B2-FFFDCF594B0F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516028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EMPREENDIMENTO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2F03861-FEF3-D838-CA5D-76948E8494A3}"/>
              </a:ext>
            </a:extLst>
          </p:cNvPr>
          <p:cNvCxnSpPr>
            <a:cxnSpLocks/>
          </p:cNvCxnSpPr>
          <p:nvPr/>
        </p:nvCxnSpPr>
        <p:spPr>
          <a:xfrm>
            <a:off x="5538269" y="1465613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163C77-0838-884D-285D-2754E1037D57}"/>
              </a:ext>
            </a:extLst>
          </p:cNvPr>
          <p:cNvSpPr txBox="1"/>
          <p:nvPr/>
        </p:nvSpPr>
        <p:spPr>
          <a:xfrm>
            <a:off x="6062917" y="1373280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BR-080/DF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89F499-9541-6686-D7DA-F47B5FDF491F}"/>
              </a:ext>
            </a:extLst>
          </p:cNvPr>
          <p:cNvSpPr txBox="1"/>
          <p:nvPr/>
        </p:nvSpPr>
        <p:spPr>
          <a:xfrm>
            <a:off x="6209526" y="878474"/>
            <a:ext cx="78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</a:rPr>
              <a:t>BR-080/DF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775087-BC80-F0C3-B886-E37767FE9D74}"/>
              </a:ext>
            </a:extLst>
          </p:cNvPr>
          <p:cNvCxnSpPr>
            <a:cxnSpLocks/>
          </p:cNvCxnSpPr>
          <p:nvPr/>
        </p:nvCxnSpPr>
        <p:spPr>
          <a:xfrm>
            <a:off x="9386369" y="1465613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FBEAE8-B505-FEEE-3A5D-CEEB8CB595A1}"/>
              </a:ext>
            </a:extLst>
          </p:cNvPr>
          <p:cNvSpPr txBox="1"/>
          <p:nvPr/>
        </p:nvSpPr>
        <p:spPr>
          <a:xfrm>
            <a:off x="9642197" y="1373280"/>
            <a:ext cx="8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EMPREENDIMENTO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037B5BD-03AD-9F17-C6F3-978CA7CD528D}"/>
              </a:ext>
            </a:extLst>
          </p:cNvPr>
          <p:cNvCxnSpPr>
            <a:cxnSpLocks/>
          </p:cNvCxnSpPr>
          <p:nvPr/>
        </p:nvCxnSpPr>
        <p:spPr>
          <a:xfrm>
            <a:off x="4919144" y="2094263"/>
            <a:ext cx="745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B89185-65C4-6A60-7D28-4E9475BA88F7}"/>
              </a:ext>
            </a:extLst>
          </p:cNvPr>
          <p:cNvSpPr txBox="1"/>
          <p:nvPr/>
        </p:nvSpPr>
        <p:spPr>
          <a:xfrm>
            <a:off x="5681143" y="2023556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FF00"/>
                </a:solidFill>
              </a:rPr>
              <a:t>BR-080/DF</a:t>
            </a:r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5446BDC-A19E-EABD-7BED-2690BF09A6E0}"/>
              </a:ext>
            </a:extLst>
          </p:cNvPr>
          <p:cNvSpPr txBox="1">
            <a:spLocks/>
          </p:cNvSpPr>
          <p:nvPr/>
        </p:nvSpPr>
        <p:spPr>
          <a:xfrm>
            <a:off x="339739" y="1883124"/>
            <a:ext cx="3622247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OFÍCIOS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05C312-3E54-25F6-4AB4-5EC803851BF9}"/>
              </a:ext>
            </a:extLst>
          </p:cNvPr>
          <p:cNvSpPr txBox="1"/>
          <p:nvPr/>
        </p:nvSpPr>
        <p:spPr>
          <a:xfrm>
            <a:off x="5853124" y="2507960"/>
            <a:ext cx="18140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DO EMPREENDIMENTO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459DD54-BA3F-9300-27FD-41E83A27B7D4}"/>
              </a:ext>
            </a:extLst>
          </p:cNvPr>
          <p:cNvCxnSpPr>
            <a:cxnSpLocks/>
          </p:cNvCxnSpPr>
          <p:nvPr/>
        </p:nvCxnSpPr>
        <p:spPr>
          <a:xfrm>
            <a:off x="4700478" y="2618138"/>
            <a:ext cx="919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42CA786-2F10-8BE9-B9E3-957489746B1C}"/>
              </a:ext>
            </a:extLst>
          </p:cNvPr>
          <p:cNvSpPr txBox="1"/>
          <p:nvPr/>
        </p:nvSpPr>
        <p:spPr>
          <a:xfrm>
            <a:off x="4849136" y="2639542"/>
            <a:ext cx="633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accent1">
                    <a:lumMod val="50000"/>
                  </a:schemeClr>
                </a:solidFill>
              </a:rPr>
              <a:t>BR-080/DF</a:t>
            </a:r>
          </a:p>
        </p:txBody>
      </p:sp>
      <p:sp>
        <p:nvSpPr>
          <p:cNvPr id="33" name="Título 3">
            <a:extLst>
              <a:ext uri="{FF2B5EF4-FFF2-40B4-BE49-F238E27FC236}">
                <a16:creationId xmlns:a16="http://schemas.microsoft.com/office/drawing/2014/main" id="{839A4BB7-F2E4-A73B-D828-83C1402D2896}"/>
              </a:ext>
            </a:extLst>
          </p:cNvPr>
          <p:cNvSpPr txBox="1">
            <a:spLocks/>
          </p:cNvSpPr>
          <p:nvPr/>
        </p:nvSpPr>
        <p:spPr>
          <a:xfrm>
            <a:off x="247650" y="2821658"/>
            <a:ext cx="3783268" cy="1494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Filtrar ofícios da planilha principal (a nível Contrato)</a:t>
            </a:r>
            <a:r>
              <a:rPr lang="pt-BR" sz="1600" dirty="0">
                <a:latin typeface="+mn-lt"/>
                <a:hlinkClick r:id="rId3"/>
              </a:rPr>
              <a:t> </a:t>
            </a:r>
            <a:r>
              <a:rPr lang="pt-BR" sz="1600" dirty="0">
                <a:latin typeface="+mn-lt"/>
              </a:rPr>
              <a:t>;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elaborar dashboard*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*avaliar o agrupamento por classes dos ofícios (</a:t>
            </a:r>
            <a:r>
              <a:rPr lang="pt-BR" sz="1600" dirty="0" err="1">
                <a:latin typeface="+mn-lt"/>
              </a:rPr>
              <a:t>NTs</a:t>
            </a:r>
            <a:r>
              <a:rPr lang="pt-BR" sz="1600" dirty="0">
                <a:latin typeface="+mn-lt"/>
              </a:rPr>
              <a:t>, OS, Financeiro, Entregas, </a:t>
            </a:r>
            <a:r>
              <a:rPr lang="pt-BR" sz="1600" dirty="0" err="1">
                <a:latin typeface="+mn-lt"/>
              </a:rPr>
              <a:t>etc</a:t>
            </a:r>
            <a:r>
              <a:rPr lang="pt-BR" sz="1600" dirty="0">
                <a:latin typeface="+mn-lt"/>
              </a:rPr>
              <a:t>)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BA059B4-4C0F-1A2B-7120-BBE23F533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9" y="5706886"/>
            <a:ext cx="4442845" cy="457240"/>
          </a:xfrm>
          <a:prstGeom prst="rect">
            <a:avLst/>
          </a:prstGeom>
        </p:spPr>
      </p:pic>
      <p:cxnSp>
        <p:nvCxnSpPr>
          <p:cNvPr id="35" name="Conector: Curvo 34">
            <a:extLst>
              <a:ext uri="{FF2B5EF4-FFF2-40B4-BE49-F238E27FC236}">
                <a16:creationId xmlns:a16="http://schemas.microsoft.com/office/drawing/2014/main" id="{362297AA-BCED-1A7A-2C6D-28485CDC74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1164" y="4909801"/>
            <a:ext cx="966049" cy="695764"/>
          </a:xfrm>
          <a:prstGeom prst="curvedConnector3">
            <a:avLst>
              <a:gd name="adj1" fmla="val 123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3">
            <a:extLst>
              <a:ext uri="{FF2B5EF4-FFF2-40B4-BE49-F238E27FC236}">
                <a16:creationId xmlns:a16="http://schemas.microsoft.com/office/drawing/2014/main" id="{3E57911E-3B78-C3F3-19B0-E3AB093D05B9}"/>
              </a:ext>
            </a:extLst>
          </p:cNvPr>
          <p:cNvSpPr txBox="1">
            <a:spLocks/>
          </p:cNvSpPr>
          <p:nvPr/>
        </p:nvSpPr>
        <p:spPr>
          <a:xfrm>
            <a:off x="2105312" y="4161376"/>
            <a:ext cx="1925605" cy="1494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>
                <a:latin typeface="+mn-lt"/>
              </a:rPr>
              <a:t>Avaliar quais “status” manter e onde alocar este painel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080802A9-BA42-5B0B-39B1-605B59C2F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6329" y="1891999"/>
            <a:ext cx="5211468" cy="33693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27A19B-ABFE-2D5D-F8CC-F3AA742018E4}"/>
              </a:ext>
            </a:extLst>
          </p:cNvPr>
          <p:cNvGrpSpPr/>
          <p:nvPr/>
        </p:nvGrpSpPr>
        <p:grpSpPr>
          <a:xfrm>
            <a:off x="7642706" y="2286857"/>
            <a:ext cx="3802182" cy="3369369"/>
            <a:chOff x="6695956" y="1205803"/>
            <a:chExt cx="3802182" cy="3369369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C1786D6-72DC-8D6C-FB0B-C9FC7C73F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95956" y="1205803"/>
              <a:ext cx="3802182" cy="3369369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2" name="Título 3">
              <a:extLst>
                <a:ext uri="{FF2B5EF4-FFF2-40B4-BE49-F238E27FC236}">
                  <a16:creationId xmlns:a16="http://schemas.microsoft.com/office/drawing/2014/main" id="{F70F5004-4C4A-0D53-32BC-7E90B058BCA5}"/>
                </a:ext>
              </a:extLst>
            </p:cNvPr>
            <p:cNvSpPr txBox="1">
              <a:spLocks/>
            </p:cNvSpPr>
            <p:nvPr/>
          </p:nvSpPr>
          <p:spPr>
            <a:xfrm>
              <a:off x="7794109" y="2066682"/>
              <a:ext cx="2091147" cy="17746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200" i="1" dirty="0">
                  <a:highlight>
                    <a:srgbClr val="FFFF00"/>
                  </a:highlight>
                  <a:latin typeface="+mn-lt"/>
                </a:rPr>
                <a:t>Adaptar para trazer um resumo do ofício bem como definir seu status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5C8F587-8839-3166-A2C6-4A7435C86676}"/>
              </a:ext>
            </a:extLst>
          </p:cNvPr>
          <p:cNvSpPr txBox="1"/>
          <p:nvPr/>
        </p:nvSpPr>
        <p:spPr>
          <a:xfrm>
            <a:off x="6217757" y="1971728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BR-080/DF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0C5E1E1-B0AA-1C1B-9C5C-EF6B9F877660}"/>
              </a:ext>
            </a:extLst>
          </p:cNvPr>
          <p:cNvCxnSpPr>
            <a:cxnSpLocks/>
          </p:cNvCxnSpPr>
          <p:nvPr/>
        </p:nvCxnSpPr>
        <p:spPr>
          <a:xfrm>
            <a:off x="5380841" y="2064060"/>
            <a:ext cx="784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3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026611" y="4828999"/>
            <a:ext cx="3835964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EMPREENDIMENTO –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Bold" panose="020B0903050000020004" pitchFamily="34" charset="0"/>
              </a:rPr>
              <a:t>ex. BR080DF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0EE3D23C-551A-CA18-58A7-734CDA5E0D9F}"/>
              </a:ext>
            </a:extLst>
          </p:cNvPr>
          <p:cNvSpPr txBox="1">
            <a:spLocks/>
          </p:cNvSpPr>
          <p:nvPr/>
        </p:nvSpPr>
        <p:spPr>
          <a:xfrm>
            <a:off x="255747" y="5837298"/>
            <a:ext cx="377517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 sz="1600" dirty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B3417E-BAED-41AE-CA99-92B7C0342DC4}"/>
              </a:ext>
            </a:extLst>
          </p:cNvPr>
          <p:cNvSpPr txBox="1"/>
          <p:nvPr/>
        </p:nvSpPr>
        <p:spPr>
          <a:xfrm>
            <a:off x="4700478" y="5683410"/>
            <a:ext cx="96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DO EMPREENDIMENTO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3AA42C-9885-6458-DE65-D95886AE2C8D}"/>
              </a:ext>
            </a:extLst>
          </p:cNvPr>
          <p:cNvSpPr txBox="1"/>
          <p:nvPr/>
        </p:nvSpPr>
        <p:spPr>
          <a:xfrm>
            <a:off x="5601158" y="5725545"/>
            <a:ext cx="741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OFÍCIOS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2EED5F-DC23-A453-1058-65774AB0E71D}"/>
              </a:ext>
            </a:extLst>
          </p:cNvPr>
          <p:cNvSpPr txBox="1"/>
          <p:nvPr/>
        </p:nvSpPr>
        <p:spPr>
          <a:xfrm>
            <a:off x="6165151" y="5738055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25E82B-620B-8B1E-FAD8-E89E9B5116DA}"/>
              </a:ext>
            </a:extLst>
          </p:cNvPr>
          <p:cNvSpPr txBox="1"/>
          <p:nvPr/>
        </p:nvSpPr>
        <p:spPr>
          <a:xfrm>
            <a:off x="6994992" y="5738055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sp>
        <p:nvSpPr>
          <p:cNvPr id="22" name="Título 3">
            <a:extLst>
              <a:ext uri="{FF2B5EF4-FFF2-40B4-BE49-F238E27FC236}">
                <a16:creationId xmlns:a16="http://schemas.microsoft.com/office/drawing/2014/main" id="{D6D9D674-B78A-037A-A5B2-FFFDCF594B0F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516028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EMPREENDIMENTO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2F03861-FEF3-D838-CA5D-76948E8494A3}"/>
              </a:ext>
            </a:extLst>
          </p:cNvPr>
          <p:cNvCxnSpPr>
            <a:cxnSpLocks/>
          </p:cNvCxnSpPr>
          <p:nvPr/>
        </p:nvCxnSpPr>
        <p:spPr>
          <a:xfrm>
            <a:off x="5538269" y="1465613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163C77-0838-884D-285D-2754E1037D57}"/>
              </a:ext>
            </a:extLst>
          </p:cNvPr>
          <p:cNvSpPr txBox="1"/>
          <p:nvPr/>
        </p:nvSpPr>
        <p:spPr>
          <a:xfrm>
            <a:off x="6062917" y="1373280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BR-080/DF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89F499-9541-6686-D7DA-F47B5FDF491F}"/>
              </a:ext>
            </a:extLst>
          </p:cNvPr>
          <p:cNvSpPr txBox="1"/>
          <p:nvPr/>
        </p:nvSpPr>
        <p:spPr>
          <a:xfrm>
            <a:off x="6209526" y="878474"/>
            <a:ext cx="78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</a:rPr>
              <a:t>BR-080/DF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775087-BC80-F0C3-B886-E37767FE9D74}"/>
              </a:ext>
            </a:extLst>
          </p:cNvPr>
          <p:cNvCxnSpPr>
            <a:cxnSpLocks/>
          </p:cNvCxnSpPr>
          <p:nvPr/>
        </p:nvCxnSpPr>
        <p:spPr>
          <a:xfrm>
            <a:off x="9386369" y="1465613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FBEAE8-B505-FEEE-3A5D-CEEB8CB595A1}"/>
              </a:ext>
            </a:extLst>
          </p:cNvPr>
          <p:cNvSpPr txBox="1"/>
          <p:nvPr/>
        </p:nvSpPr>
        <p:spPr>
          <a:xfrm>
            <a:off x="9642197" y="1373280"/>
            <a:ext cx="8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EMPREENDIMENTO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037B5BD-03AD-9F17-C6F3-978CA7CD528D}"/>
              </a:ext>
            </a:extLst>
          </p:cNvPr>
          <p:cNvCxnSpPr>
            <a:cxnSpLocks/>
          </p:cNvCxnSpPr>
          <p:nvPr/>
        </p:nvCxnSpPr>
        <p:spPr>
          <a:xfrm>
            <a:off x="4919144" y="2094263"/>
            <a:ext cx="745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B89185-65C4-6A60-7D28-4E9475BA88F7}"/>
              </a:ext>
            </a:extLst>
          </p:cNvPr>
          <p:cNvSpPr txBox="1"/>
          <p:nvPr/>
        </p:nvSpPr>
        <p:spPr>
          <a:xfrm>
            <a:off x="5681143" y="2023556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FF00"/>
                </a:solidFill>
              </a:rPr>
              <a:t>BR-080/DF</a:t>
            </a:r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5446BDC-A19E-EABD-7BED-2690BF09A6E0}"/>
              </a:ext>
            </a:extLst>
          </p:cNvPr>
          <p:cNvSpPr txBox="1">
            <a:spLocks/>
          </p:cNvSpPr>
          <p:nvPr/>
        </p:nvSpPr>
        <p:spPr>
          <a:xfrm>
            <a:off x="339739" y="1883124"/>
            <a:ext cx="3622247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LICENCIAMENTO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DECFF650-BF5F-EA1B-17EA-204B40209083}"/>
              </a:ext>
            </a:extLst>
          </p:cNvPr>
          <p:cNvGrpSpPr/>
          <p:nvPr/>
        </p:nvGrpSpPr>
        <p:grpSpPr>
          <a:xfrm>
            <a:off x="4398240" y="2438846"/>
            <a:ext cx="5302985" cy="2478347"/>
            <a:chOff x="4398240" y="2438846"/>
            <a:chExt cx="5302985" cy="2478347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5B60DD65-9FDC-4DC0-7B43-8DC319E9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98240" y="2438846"/>
              <a:ext cx="5302985" cy="2478347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605C312-3E54-25F6-4AB4-5EC803851BF9}"/>
                </a:ext>
              </a:extLst>
            </p:cNvPr>
            <p:cNvSpPr txBox="1"/>
            <p:nvPr/>
          </p:nvSpPr>
          <p:spPr>
            <a:xfrm>
              <a:off x="5853124" y="2507960"/>
              <a:ext cx="18140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b="1" dirty="0"/>
                <a:t>DADOS DO EMPREENDIMENTO</a:t>
              </a: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459DD54-BA3F-9300-27FD-41E83A27B7D4}"/>
                </a:ext>
              </a:extLst>
            </p:cNvPr>
            <p:cNvCxnSpPr>
              <a:cxnSpLocks/>
            </p:cNvCxnSpPr>
            <p:nvPr/>
          </p:nvCxnSpPr>
          <p:spPr>
            <a:xfrm>
              <a:off x="4700478" y="2618138"/>
              <a:ext cx="9198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42CA786-2F10-8BE9-B9E3-957489746B1C}"/>
                </a:ext>
              </a:extLst>
            </p:cNvPr>
            <p:cNvSpPr txBox="1"/>
            <p:nvPr/>
          </p:nvSpPr>
          <p:spPr>
            <a:xfrm>
              <a:off x="4849136" y="2639542"/>
              <a:ext cx="633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dirty="0">
                  <a:solidFill>
                    <a:schemeClr val="accent1">
                      <a:lumMod val="50000"/>
                    </a:schemeClr>
                  </a:solidFill>
                </a:rPr>
                <a:t>BR-080/DF</a:t>
              </a:r>
            </a:p>
          </p:txBody>
        </p:sp>
      </p:grpSp>
      <p:sp>
        <p:nvSpPr>
          <p:cNvPr id="37" name="Título 3">
            <a:extLst>
              <a:ext uri="{FF2B5EF4-FFF2-40B4-BE49-F238E27FC236}">
                <a16:creationId xmlns:a16="http://schemas.microsoft.com/office/drawing/2014/main" id="{2E9BE650-F0D3-9701-BE95-B1A4DF01C6F7}"/>
              </a:ext>
            </a:extLst>
          </p:cNvPr>
          <p:cNvSpPr txBox="1">
            <a:spLocks/>
          </p:cNvSpPr>
          <p:nvPr/>
        </p:nvSpPr>
        <p:spPr>
          <a:xfrm>
            <a:off x="291648" y="2780752"/>
            <a:ext cx="3783268" cy="2240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Apresentar as </a:t>
            </a:r>
            <a:r>
              <a:rPr lang="pt-BR" sz="1600" u="sng" dirty="0">
                <a:latin typeface="+mn-lt"/>
              </a:rPr>
              <a:t>etapas</a:t>
            </a:r>
            <a:r>
              <a:rPr lang="pt-BR" sz="1600" dirty="0">
                <a:latin typeface="+mn-lt"/>
              </a:rPr>
              <a:t> e os </a:t>
            </a:r>
            <a:r>
              <a:rPr lang="pt-BR" sz="1600" u="sng" dirty="0">
                <a:latin typeface="+mn-lt"/>
              </a:rPr>
              <a:t>status</a:t>
            </a:r>
            <a:r>
              <a:rPr lang="pt-BR" sz="1600" dirty="0">
                <a:latin typeface="+mn-lt"/>
              </a:rPr>
              <a:t>, bem como as </a:t>
            </a:r>
            <a:r>
              <a:rPr lang="pt-BR" sz="1600" u="sng" dirty="0">
                <a:latin typeface="+mn-lt"/>
              </a:rPr>
              <a:t>licenças obtidas </a:t>
            </a:r>
            <a:r>
              <a:rPr lang="pt-BR" sz="1600" dirty="0">
                <a:latin typeface="+mn-lt"/>
              </a:rPr>
              <a:t>do empreendimento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*avaliar a inserção de fluxograma (ver ex. sistema bmt e Ibama</a:t>
            </a:r>
          </a:p>
          <a:p>
            <a:endParaRPr lang="pt-BR" sz="1600" dirty="0">
              <a:latin typeface="+mn-lt"/>
            </a:endParaRPr>
          </a:p>
        </p:txBody>
      </p:sp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ACFE0881-A3CF-8166-6A64-61FBCCC3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00895"/>
              </p:ext>
            </p:extLst>
          </p:nvPr>
        </p:nvGraphicFramePr>
        <p:xfrm>
          <a:off x="130298" y="4762236"/>
          <a:ext cx="2615208" cy="1926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127">
                  <a:extLst>
                    <a:ext uri="{9D8B030D-6E8A-4147-A177-3AD203B41FA5}">
                      <a16:colId xmlns:a16="http://schemas.microsoft.com/office/drawing/2014/main" val="4093467353"/>
                    </a:ext>
                  </a:extLst>
                </a:gridCol>
                <a:gridCol w="1303081">
                  <a:extLst>
                    <a:ext uri="{9D8B030D-6E8A-4147-A177-3AD203B41FA5}">
                      <a16:colId xmlns:a16="http://schemas.microsoft.com/office/drawing/2014/main" val="2271348067"/>
                    </a:ext>
                  </a:extLst>
                </a:gridCol>
              </a:tblGrid>
              <a:tr h="1615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Definição da Competência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6092644"/>
                  </a:ext>
                </a:extLst>
              </a:tr>
              <a:tr h="1615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Aguardando Licenciamento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657152"/>
                  </a:ext>
                </a:extLst>
              </a:tr>
              <a:tr h="1615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Localizador do Processo (SEI)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893337"/>
                  </a:ext>
                </a:extLst>
              </a:tr>
              <a:tr h="1615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Em fase de obtenção de LAP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LAP Requerida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6164955"/>
                  </a:ext>
                </a:extLst>
              </a:tr>
              <a:tr h="1615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LAP Emitida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0170450"/>
                  </a:ext>
                </a:extLst>
              </a:tr>
              <a:tr h="1615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ABIO Requerida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5700453"/>
                  </a:ext>
                </a:extLst>
              </a:tr>
              <a:tr h="1615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ABIO Emitida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4260066"/>
                  </a:ext>
                </a:extLst>
              </a:tr>
              <a:tr h="143024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5854893"/>
                  </a:ext>
                </a:extLst>
              </a:tr>
              <a:tr h="1615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Em fase de obtenção de LAI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LAI Requerida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9250398"/>
                  </a:ext>
                </a:extLst>
              </a:tr>
              <a:tr h="1615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LAI Emitida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2350690"/>
                  </a:ext>
                </a:extLst>
              </a:tr>
              <a:tr h="168264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ASV Requerida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155685"/>
                  </a:ext>
                </a:extLst>
              </a:tr>
              <a:tr h="16153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ASV Emitida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4042884"/>
                  </a:ext>
                </a:extLst>
              </a:tr>
            </a:tbl>
          </a:graphicData>
        </a:graphic>
      </p:graphicFrame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D0F556B-F72E-20E3-1F37-992AC9B7703D}"/>
              </a:ext>
            </a:extLst>
          </p:cNvPr>
          <p:cNvGrpSpPr/>
          <p:nvPr/>
        </p:nvGrpSpPr>
        <p:grpSpPr>
          <a:xfrm>
            <a:off x="3175447" y="1580647"/>
            <a:ext cx="8087768" cy="5189670"/>
            <a:chOff x="3175447" y="1580647"/>
            <a:chExt cx="8087768" cy="518967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B8F6D877-2C67-AD21-B139-37DCF3AD8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5447" y="4079788"/>
              <a:ext cx="4202945" cy="2661464"/>
            </a:xfrm>
            <a:prstGeom prst="rect">
              <a:avLst/>
            </a:prstGeom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582C451B-1136-0924-83CC-B87CC5A6F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7195" y="1580647"/>
              <a:ext cx="3696020" cy="5189670"/>
            </a:xfrm>
            <a:prstGeom prst="rect">
              <a:avLst/>
            </a:prstGeom>
          </p:spPr>
        </p:pic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874DDCFE-D379-AEB4-6D36-D3F52DD9B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365" y="2181684"/>
            <a:ext cx="3833192" cy="15317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926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026611" y="4828999"/>
            <a:ext cx="3835964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EMPREENDIMENTO –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Bold" panose="020B0903050000020004" pitchFamily="34" charset="0"/>
              </a:rPr>
              <a:t>ex. BR080DF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0EE3D23C-551A-CA18-58A7-734CDA5E0D9F}"/>
              </a:ext>
            </a:extLst>
          </p:cNvPr>
          <p:cNvSpPr txBox="1">
            <a:spLocks/>
          </p:cNvSpPr>
          <p:nvPr/>
        </p:nvSpPr>
        <p:spPr>
          <a:xfrm>
            <a:off x="255747" y="5837298"/>
            <a:ext cx="377517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 sz="1600" dirty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B3417E-BAED-41AE-CA99-92B7C0342DC4}"/>
              </a:ext>
            </a:extLst>
          </p:cNvPr>
          <p:cNvSpPr txBox="1"/>
          <p:nvPr/>
        </p:nvSpPr>
        <p:spPr>
          <a:xfrm>
            <a:off x="4700478" y="5683410"/>
            <a:ext cx="96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DO EMPREENDIMENTO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3AA42C-9885-6458-DE65-D95886AE2C8D}"/>
              </a:ext>
            </a:extLst>
          </p:cNvPr>
          <p:cNvSpPr txBox="1"/>
          <p:nvPr/>
        </p:nvSpPr>
        <p:spPr>
          <a:xfrm>
            <a:off x="5601158" y="5725545"/>
            <a:ext cx="741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OFÍCIOS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2EED5F-DC23-A453-1058-65774AB0E71D}"/>
              </a:ext>
            </a:extLst>
          </p:cNvPr>
          <p:cNvSpPr txBox="1"/>
          <p:nvPr/>
        </p:nvSpPr>
        <p:spPr>
          <a:xfrm>
            <a:off x="6165151" y="5738055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25E82B-620B-8B1E-FAD8-E89E9B5116DA}"/>
              </a:ext>
            </a:extLst>
          </p:cNvPr>
          <p:cNvSpPr txBox="1"/>
          <p:nvPr/>
        </p:nvSpPr>
        <p:spPr>
          <a:xfrm>
            <a:off x="6994992" y="5738055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sp>
        <p:nvSpPr>
          <p:cNvPr id="22" name="Título 3">
            <a:extLst>
              <a:ext uri="{FF2B5EF4-FFF2-40B4-BE49-F238E27FC236}">
                <a16:creationId xmlns:a16="http://schemas.microsoft.com/office/drawing/2014/main" id="{D6D9D674-B78A-037A-A5B2-FFFDCF594B0F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516028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EMPREENDIMENTO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2F03861-FEF3-D838-CA5D-76948E8494A3}"/>
              </a:ext>
            </a:extLst>
          </p:cNvPr>
          <p:cNvCxnSpPr>
            <a:cxnSpLocks/>
          </p:cNvCxnSpPr>
          <p:nvPr/>
        </p:nvCxnSpPr>
        <p:spPr>
          <a:xfrm>
            <a:off x="5538269" y="1465613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163C77-0838-884D-285D-2754E1037D57}"/>
              </a:ext>
            </a:extLst>
          </p:cNvPr>
          <p:cNvSpPr txBox="1"/>
          <p:nvPr/>
        </p:nvSpPr>
        <p:spPr>
          <a:xfrm>
            <a:off x="6062917" y="1373280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BR-080/DF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89F499-9541-6686-D7DA-F47B5FDF491F}"/>
              </a:ext>
            </a:extLst>
          </p:cNvPr>
          <p:cNvSpPr txBox="1"/>
          <p:nvPr/>
        </p:nvSpPr>
        <p:spPr>
          <a:xfrm>
            <a:off x="6209526" y="878474"/>
            <a:ext cx="785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</a:rPr>
              <a:t>BR-080/DF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775087-BC80-F0C3-B886-E37767FE9D74}"/>
              </a:ext>
            </a:extLst>
          </p:cNvPr>
          <p:cNvCxnSpPr>
            <a:cxnSpLocks/>
          </p:cNvCxnSpPr>
          <p:nvPr/>
        </p:nvCxnSpPr>
        <p:spPr>
          <a:xfrm>
            <a:off x="9386369" y="1465613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FBEAE8-B505-FEEE-3A5D-CEEB8CB595A1}"/>
              </a:ext>
            </a:extLst>
          </p:cNvPr>
          <p:cNvSpPr txBox="1"/>
          <p:nvPr/>
        </p:nvSpPr>
        <p:spPr>
          <a:xfrm>
            <a:off x="9642197" y="1373280"/>
            <a:ext cx="8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EMPREENDIMENTO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037B5BD-03AD-9F17-C6F3-978CA7CD528D}"/>
              </a:ext>
            </a:extLst>
          </p:cNvPr>
          <p:cNvCxnSpPr>
            <a:cxnSpLocks/>
          </p:cNvCxnSpPr>
          <p:nvPr/>
        </p:nvCxnSpPr>
        <p:spPr>
          <a:xfrm>
            <a:off x="4919144" y="2094263"/>
            <a:ext cx="745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B89185-65C4-6A60-7D28-4E9475BA88F7}"/>
              </a:ext>
            </a:extLst>
          </p:cNvPr>
          <p:cNvSpPr txBox="1"/>
          <p:nvPr/>
        </p:nvSpPr>
        <p:spPr>
          <a:xfrm>
            <a:off x="5681143" y="2023556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FF00"/>
                </a:solidFill>
              </a:rPr>
              <a:t>BR-080/DF</a:t>
            </a:r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5446BDC-A19E-EABD-7BED-2690BF09A6E0}"/>
              </a:ext>
            </a:extLst>
          </p:cNvPr>
          <p:cNvSpPr txBox="1">
            <a:spLocks/>
          </p:cNvSpPr>
          <p:nvPr/>
        </p:nvSpPr>
        <p:spPr>
          <a:xfrm>
            <a:off x="339739" y="1883124"/>
            <a:ext cx="3622247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LICENCIAMENTO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373D8D08-AB41-8AEE-9B78-9D0D927249EB}"/>
              </a:ext>
            </a:extLst>
          </p:cNvPr>
          <p:cNvSpPr txBox="1">
            <a:spLocks/>
          </p:cNvSpPr>
          <p:nvPr/>
        </p:nvSpPr>
        <p:spPr>
          <a:xfrm>
            <a:off x="259228" y="2854470"/>
            <a:ext cx="3783268" cy="2240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Serão listados todos os produtos (passíveis de medição) entregues até o momento no Contrato;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Organizar em:</a:t>
            </a:r>
          </a:p>
          <a:p>
            <a:endParaRPr lang="pt-BR" sz="1600" dirty="0">
              <a:latin typeface="+mn-lt"/>
            </a:endParaRPr>
          </a:p>
          <a:p>
            <a:pPr marL="342900" indent="-342900">
              <a:buAutoNum type="arabicParenR"/>
            </a:pPr>
            <a:r>
              <a:rPr lang="pt-BR" sz="1600" u="sng" dirty="0">
                <a:latin typeface="+mn-lt"/>
              </a:rPr>
              <a:t>PRODUTOS</a:t>
            </a:r>
          </a:p>
          <a:p>
            <a:pPr marL="342900" indent="-342900">
              <a:buAutoNum type="arabicParenR"/>
            </a:pPr>
            <a:r>
              <a:rPr lang="pt-BR" sz="1600" u="sng" dirty="0">
                <a:latin typeface="+mn-lt"/>
              </a:rPr>
              <a:t>SUBPODUTOS</a:t>
            </a:r>
          </a:p>
          <a:p>
            <a:pPr marL="342900" indent="-342900">
              <a:buAutoNum type="arabicParenR"/>
            </a:pPr>
            <a:r>
              <a:rPr lang="pt-BR" sz="1600" u="sng" dirty="0">
                <a:latin typeface="+mn-lt"/>
              </a:rPr>
              <a:t>FASES</a:t>
            </a:r>
            <a:endParaRPr lang="pt-BR" sz="1800" u="sng" dirty="0">
              <a:latin typeface="+mn-lt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61AFC9DC-7591-5EF4-D112-248FA5E5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507" y="2498746"/>
            <a:ext cx="5302985" cy="25148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C4F3325-C61D-BD67-8BFC-5311FC4072C6}"/>
              </a:ext>
            </a:extLst>
          </p:cNvPr>
          <p:cNvCxnSpPr>
            <a:cxnSpLocks/>
          </p:cNvCxnSpPr>
          <p:nvPr/>
        </p:nvCxnSpPr>
        <p:spPr>
          <a:xfrm>
            <a:off x="5226003" y="2610252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69DC17E-850A-6CBC-79B7-209A64326650}"/>
              </a:ext>
            </a:extLst>
          </p:cNvPr>
          <p:cNvSpPr txBox="1"/>
          <p:nvPr/>
        </p:nvSpPr>
        <p:spPr>
          <a:xfrm>
            <a:off x="5750651" y="2517919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BR-080/DF</a:t>
            </a:r>
          </a:p>
        </p:txBody>
      </p: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8EE63198-C7E3-0926-9494-BF89B778C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23603"/>
              </p:ext>
            </p:extLst>
          </p:nvPr>
        </p:nvGraphicFramePr>
        <p:xfrm>
          <a:off x="847682" y="2054926"/>
          <a:ext cx="7907552" cy="4506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3776">
                  <a:extLst>
                    <a:ext uri="{9D8B030D-6E8A-4147-A177-3AD203B41FA5}">
                      <a16:colId xmlns:a16="http://schemas.microsoft.com/office/drawing/2014/main" val="2721318004"/>
                    </a:ext>
                  </a:extLst>
                </a:gridCol>
                <a:gridCol w="3953776">
                  <a:extLst>
                    <a:ext uri="{9D8B030D-6E8A-4147-A177-3AD203B41FA5}">
                      <a16:colId xmlns:a16="http://schemas.microsoft.com/office/drawing/2014/main" val="3228322774"/>
                    </a:ext>
                  </a:extLst>
                </a:gridCol>
              </a:tblGrid>
              <a:tr h="1310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</a:t>
                      </a: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SUBPRODTO</a:t>
                      </a: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882852826"/>
                  </a:ext>
                </a:extLst>
              </a:tr>
              <a:tr h="13106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ESTUDOS DO LEVANTAMENTO DE FAUNA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Plano de Trabalho de fauna para obtenção da ABIO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1652126847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Campanha de levantamento da Fauna Bioindicadora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2316545875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Campanha de Levantamento do atropelamento da fauna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1247913893"/>
                  </a:ext>
                </a:extLst>
              </a:tr>
              <a:tr h="131064">
                <a:tc rowSpan="8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ESTUDOS ESPELEOLÓGICOS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Avaliação do Potencial Espeleológico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750934311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prospecção espeleológica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2982585999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Mapeamento espeleotopográfico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1932070507"/>
                  </a:ext>
                </a:extLst>
              </a:tr>
              <a:tr h="3145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delimitação das áreas de influência das cavernas, avaliação dos impactos e proposição do grau de relevância das cavernas e de medidas mitigadoras e compensatórias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3412410968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Programa de Monitoramento Espeleológico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2942175063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Programa de Resgate Espeleológico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1168695693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Programa de Mitigação para o Patrimônio Espeleológico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2947648357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Programa Compensatório para o Patrimônio Espeleológico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848298868"/>
                  </a:ext>
                </a:extLst>
              </a:tr>
              <a:tr h="131064">
                <a:tc rowSpan="7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ESTUDOS DOS BENS CULTURAIS ACAUTELADOS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Avaliação de Impacto aos Bens Culturais Tombados, Valorados e Registrados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1852710805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Projeto de Avaliação de Impacto ao Patrimônio Arqueológico (Nível III ou IV)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103718618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Avaliação de Impacto ao Patrimônio Arqueológico (Nível III ou IV)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2793610338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Projeto de Avaliação de Potencial de Impacto ao Patrimônio Arqueológico (Nível IV)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3551317666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Avaliação de Potencial de Impacto ao Patrimônio Arqueológico (Nível IV)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2917657501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Programa de Gestão dos Bens Culturais Tombados, Valorados e Registrados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517982818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Programa de Gestão do Patrimônio Arqueológico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1339115004"/>
                  </a:ext>
                </a:extLst>
              </a:tr>
              <a:tr h="13106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ESTUDOS DO COMPONENTE INDÍGENA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Estudo do Componente Indígena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3601868764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Reunião/Consulta em Terra Indígena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3519890775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Plano Básico Ambiental Indígena (PBAI)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2913321492"/>
                  </a:ext>
                </a:extLst>
              </a:tr>
              <a:tr h="13106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ESTUDOS DAS COMUNIDADES QUILOMBOLAS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Estudo das Comunidades Quilombolas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1722199655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Reunião/Consulta em Comunidade Quilombola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4037510806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Plano Básico Ambiental das Comunidades Quilombolas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2557499744"/>
                  </a:ext>
                </a:extLst>
              </a:tr>
              <a:tr h="13106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ESTUDOS MALARÍGENOS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Avaliação do Potencial Malarígeno (APM)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1326350081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Plano de Ação de Controle de Malária (PACM)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3530635861"/>
                  </a:ext>
                </a:extLst>
              </a:tr>
              <a:tr h="235916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ESTUDO DE IMPACTO AMBIENTAL (EIA) / ESTUDO 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AMBIENTAL (EA)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Estudo de Impacto Ambiental (EIA)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2898925593"/>
                  </a:ext>
                </a:extLst>
              </a:tr>
              <a:tr h="13106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IMPACTO AMBIENTAL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Impacto Ambiental (RIMA)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3696327779"/>
                  </a:ext>
                </a:extLst>
              </a:tr>
              <a:tr h="13106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AUDIÊNCIA PÚBLICA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Relatório de Audiência Pública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933105769"/>
                  </a:ext>
                </a:extLst>
              </a:tr>
              <a:tr h="13106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PLANO BÁSICO AMBIENTAL (PBA)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Plano Básico Ambiental (PBA)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557411906"/>
                  </a:ext>
                </a:extLst>
              </a:tr>
              <a:tr h="131064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OBTENÇÃO DA ASV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Relatório de obtenção de ASV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3" marR="5243" marT="5243" marB="0" anchor="ctr"/>
                </a:tc>
                <a:extLst>
                  <a:ext uri="{0D108BD9-81ED-4DB2-BD59-A6C34878D82A}">
                    <a16:rowId xmlns:a16="http://schemas.microsoft.com/office/drawing/2014/main" val="1192381969"/>
                  </a:ext>
                </a:extLst>
              </a:tr>
            </a:tbl>
          </a:graphicData>
        </a:graphic>
      </p:graphicFrame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A64943EA-4BA9-5EF0-B470-D2DD6E2E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42600"/>
              </p:ext>
            </p:extLst>
          </p:nvPr>
        </p:nvGraphicFramePr>
        <p:xfrm>
          <a:off x="9100681" y="3089633"/>
          <a:ext cx="1903174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3174">
                  <a:extLst>
                    <a:ext uri="{9D8B030D-6E8A-4147-A177-3AD203B41FA5}">
                      <a16:colId xmlns:a16="http://schemas.microsoft.com/office/drawing/2014/main" val="26527405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Estudo em Andamento 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1632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Estudo Entregue DNIT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7332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Estudo em Análise DNIT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5773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Estudo em Revisão DNIT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7240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Estudo Aprovado DNIT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9727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Estudo Protocolado no Órgão 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8590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Estudo em Análise no Órgão 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8791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>
                          <a:effectLst/>
                        </a:rPr>
                        <a:t>Solicitação de Complementação pelo Órgão</a:t>
                      </a:r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4175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Estudo Aprovado pelo Órgão 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446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20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0" y="2059118"/>
            <a:ext cx="9228620" cy="4320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EB7400-0638-7C15-7A85-4CCE4D86481A}"/>
              </a:ext>
            </a:extLst>
          </p:cNvPr>
          <p:cNvSpPr txBox="1"/>
          <p:nvPr/>
        </p:nvSpPr>
        <p:spPr>
          <a:xfrm>
            <a:off x="3329439" y="3444770"/>
            <a:ext cx="154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MEUS CONTRATOS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548CB0C-4030-E2E5-71B7-5776F7B09C7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200275" y="3567881"/>
            <a:ext cx="1129164" cy="3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E1D1ACE-D3EC-8900-C70F-EFD69314B13E}"/>
              </a:ext>
            </a:extLst>
          </p:cNvPr>
          <p:cNvCxnSpPr>
            <a:cxnSpLocks/>
          </p:cNvCxnSpPr>
          <p:nvPr/>
        </p:nvCxnSpPr>
        <p:spPr>
          <a:xfrm>
            <a:off x="9613356" y="3448764"/>
            <a:ext cx="464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FA84B69-E2F1-4536-0470-48488143FE4C}"/>
              </a:ext>
            </a:extLst>
          </p:cNvPr>
          <p:cNvSpPr txBox="1"/>
          <p:nvPr/>
        </p:nvSpPr>
        <p:spPr>
          <a:xfrm>
            <a:off x="10077450" y="3321659"/>
            <a:ext cx="1175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CONTRATO</a:t>
            </a:r>
          </a:p>
        </p:txBody>
      </p:sp>
      <p:sp>
        <p:nvSpPr>
          <p:cNvPr id="24" name="Título 3">
            <a:extLst>
              <a:ext uri="{FF2B5EF4-FFF2-40B4-BE49-F238E27FC236}">
                <a16:creationId xmlns:a16="http://schemas.microsoft.com/office/drawing/2014/main" id="{1568C427-849D-00B5-4B4A-25205A024807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016440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CONTRATO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sp>
        <p:nvSpPr>
          <p:cNvPr id="28" name="Título 3">
            <a:extLst>
              <a:ext uri="{FF2B5EF4-FFF2-40B4-BE49-F238E27FC236}">
                <a16:creationId xmlns:a16="http://schemas.microsoft.com/office/drawing/2014/main" id="{C2A37DC2-0AD3-46B4-53F7-A6E6B8C1C86A}"/>
              </a:ext>
            </a:extLst>
          </p:cNvPr>
          <p:cNvSpPr txBox="1">
            <a:spLocks/>
          </p:cNvSpPr>
          <p:nvPr/>
        </p:nvSpPr>
        <p:spPr>
          <a:xfrm>
            <a:off x="154245" y="1113389"/>
            <a:ext cx="7512967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Inicial – Tela 01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CC68670-85CE-B1F0-ACE3-F76447A1D204}"/>
              </a:ext>
            </a:extLst>
          </p:cNvPr>
          <p:cNvCxnSpPr>
            <a:cxnSpLocks/>
          </p:cNvCxnSpPr>
          <p:nvPr/>
        </p:nvCxnSpPr>
        <p:spPr>
          <a:xfrm>
            <a:off x="4316667" y="2219768"/>
            <a:ext cx="6839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0D06A80-D06F-D3F5-7D80-7C2C9E5DF39F}"/>
              </a:ext>
            </a:extLst>
          </p:cNvPr>
          <p:cNvCxnSpPr>
            <a:cxnSpLocks/>
          </p:cNvCxnSpPr>
          <p:nvPr/>
        </p:nvCxnSpPr>
        <p:spPr>
          <a:xfrm>
            <a:off x="5269167" y="2219768"/>
            <a:ext cx="4839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40EC821-DDDC-D2D0-A97D-D45C8F0C219D}"/>
              </a:ext>
            </a:extLst>
          </p:cNvPr>
          <p:cNvCxnSpPr>
            <a:cxnSpLocks/>
          </p:cNvCxnSpPr>
          <p:nvPr/>
        </p:nvCxnSpPr>
        <p:spPr>
          <a:xfrm>
            <a:off x="6164836" y="2219768"/>
            <a:ext cx="4839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C89647C-41B7-3B89-0C0E-ED43464EEAD5}"/>
              </a:ext>
            </a:extLst>
          </p:cNvPr>
          <p:cNvSpPr txBox="1"/>
          <p:nvPr/>
        </p:nvSpPr>
        <p:spPr>
          <a:xfrm>
            <a:off x="4060413" y="2379155"/>
            <a:ext cx="1292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>
                    <a:lumMod val="50000"/>
                  </a:schemeClr>
                </a:solidFill>
              </a:rPr>
              <a:t>MEUS CONTRATOS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329BB27-2FC5-0AA7-EAF3-2FEF8BF7AB44}"/>
              </a:ext>
            </a:extLst>
          </p:cNvPr>
          <p:cNvSpPr txBox="1"/>
          <p:nvPr/>
        </p:nvSpPr>
        <p:spPr>
          <a:xfrm>
            <a:off x="5128231" y="2366106"/>
            <a:ext cx="1292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>
                    <a:lumMod val="50000"/>
                  </a:schemeClr>
                </a:solidFill>
              </a:rPr>
              <a:t>CONTRATOS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DD018D9-C156-BF3E-2CCD-6464D992F2D7}"/>
              </a:ext>
            </a:extLst>
          </p:cNvPr>
          <p:cNvSpPr txBox="1"/>
          <p:nvPr/>
        </p:nvSpPr>
        <p:spPr>
          <a:xfrm>
            <a:off x="5957347" y="2366106"/>
            <a:ext cx="1292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>
                    <a:lumMod val="50000"/>
                  </a:schemeClr>
                </a:solidFill>
              </a:rPr>
              <a:t>EMPREENDIMENTOS</a:t>
            </a:r>
          </a:p>
        </p:txBody>
      </p:sp>
    </p:spTree>
    <p:extLst>
      <p:ext uri="{BB962C8B-B14F-4D97-AF65-F5344CB8AC3E}">
        <p14:creationId xmlns:p14="http://schemas.microsoft.com/office/powerpoint/2010/main" val="2208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36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Inicial – Tela 02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7502" y="2059118"/>
            <a:ext cx="6039895" cy="4320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4874E22-7750-E18E-2AD1-66F831C4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137" y="3804963"/>
            <a:ext cx="5121663" cy="16051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CB3545-012E-03D3-4932-7008C2A2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7" y="3414916"/>
            <a:ext cx="2981326" cy="1606919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4137597" y="4139337"/>
            <a:ext cx="3834365" cy="57945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F0B7EB-4A96-4825-C4FD-7A8DE8AC01B4}"/>
              </a:ext>
            </a:extLst>
          </p:cNvPr>
          <p:cNvSpPr txBox="1"/>
          <p:nvPr/>
        </p:nvSpPr>
        <p:spPr>
          <a:xfrm>
            <a:off x="6228824" y="4292538"/>
            <a:ext cx="116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CARD RESUMO COM DADOS CONTRATUAIS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04EACA-BC5B-320A-A58C-EABBB00805EA}"/>
              </a:ext>
            </a:extLst>
          </p:cNvPr>
          <p:cNvSpPr/>
          <p:nvPr/>
        </p:nvSpPr>
        <p:spPr>
          <a:xfrm>
            <a:off x="3274421" y="4796564"/>
            <a:ext cx="5917203" cy="15126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72012A6-82C4-734C-60D7-341A6721C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164" y="4987188"/>
            <a:ext cx="3543607" cy="84589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2422F3-FF85-4336-7A26-6023E78FBBC0}"/>
              </a:ext>
            </a:extLst>
          </p:cNvPr>
          <p:cNvSpPr txBox="1"/>
          <p:nvPr/>
        </p:nvSpPr>
        <p:spPr>
          <a:xfrm>
            <a:off x="4261422" y="2985997"/>
            <a:ext cx="1547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accent1">
                    <a:lumMod val="50000"/>
                  </a:schemeClr>
                </a:solidFill>
              </a:rPr>
              <a:t>MEUS CONTRATOS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62F2E2F-18CF-F0AB-BEC0-412464FC02E2}"/>
              </a:ext>
            </a:extLst>
          </p:cNvPr>
          <p:cNvCxnSpPr>
            <a:cxnSpLocks/>
          </p:cNvCxnSpPr>
          <p:nvPr/>
        </p:nvCxnSpPr>
        <p:spPr>
          <a:xfrm>
            <a:off x="3398246" y="3107658"/>
            <a:ext cx="863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95B1B99-609D-2665-ECB3-8EADB2E2EBEC}"/>
              </a:ext>
            </a:extLst>
          </p:cNvPr>
          <p:cNvCxnSpPr>
            <a:cxnSpLocks/>
          </p:cNvCxnSpPr>
          <p:nvPr/>
        </p:nvCxnSpPr>
        <p:spPr>
          <a:xfrm>
            <a:off x="8810625" y="2997734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B08E19F-67B0-80E4-8DC3-9C5F8765DD7C}"/>
              </a:ext>
            </a:extLst>
          </p:cNvPr>
          <p:cNvSpPr txBox="1"/>
          <p:nvPr/>
        </p:nvSpPr>
        <p:spPr>
          <a:xfrm>
            <a:off x="9092396" y="2922993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CONTRATO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722F6CA-F92B-80FE-2673-147A5D905EC2}"/>
              </a:ext>
            </a:extLst>
          </p:cNvPr>
          <p:cNvCxnSpPr>
            <a:cxnSpLocks/>
          </p:cNvCxnSpPr>
          <p:nvPr/>
        </p:nvCxnSpPr>
        <p:spPr>
          <a:xfrm>
            <a:off x="8632166" y="3692072"/>
            <a:ext cx="314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CABDE10-02FB-0D7D-E50D-5438496B49FE}"/>
              </a:ext>
            </a:extLst>
          </p:cNvPr>
          <p:cNvSpPr txBox="1"/>
          <p:nvPr/>
        </p:nvSpPr>
        <p:spPr>
          <a:xfrm>
            <a:off x="8913937" y="3617331"/>
            <a:ext cx="551919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50000"/>
                  </a:schemeClr>
                </a:solidFill>
              </a:rPr>
              <a:t>CONTRATO</a:t>
            </a:r>
          </a:p>
        </p:txBody>
      </p: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0E13556C-B33C-73F7-6F63-DAA49BBB486F}"/>
              </a:ext>
            </a:extLst>
          </p:cNvPr>
          <p:cNvCxnSpPr>
            <a:cxnSpLocks/>
          </p:cNvCxnSpPr>
          <p:nvPr/>
        </p:nvCxnSpPr>
        <p:spPr>
          <a:xfrm rot="10800000">
            <a:off x="3069045" y="3684968"/>
            <a:ext cx="961872" cy="5938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3">
            <a:extLst>
              <a:ext uri="{FF2B5EF4-FFF2-40B4-BE49-F238E27FC236}">
                <a16:creationId xmlns:a16="http://schemas.microsoft.com/office/drawing/2014/main" id="{1811A42B-13C9-77CC-9E2B-F3ACE9D12EF5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016440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CONTRATO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VER </a:t>
            </a:r>
            <a:r>
              <a:rPr lang="pt-BR" sz="24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projeto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 CONTRATO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195515" y="4493911"/>
            <a:ext cx="3949273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0EE3D23C-551A-CA18-58A7-734CDA5E0D9F}"/>
              </a:ext>
            </a:extLst>
          </p:cNvPr>
          <p:cNvSpPr txBox="1">
            <a:spLocks/>
          </p:cNvSpPr>
          <p:nvPr/>
        </p:nvSpPr>
        <p:spPr>
          <a:xfrm>
            <a:off x="255746" y="2821658"/>
            <a:ext cx="377517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No visualizador, serão identificados os empreendimentos previstos no Contrato e, se possível, os dados secundários.</a:t>
            </a:r>
            <a:br>
              <a:rPr lang="pt-BR" sz="1600" dirty="0">
                <a:latin typeface="+mn-lt"/>
              </a:rPr>
            </a:br>
            <a:endParaRPr lang="pt-BR" sz="1800" dirty="0">
              <a:latin typeface="+mn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B3417E-BAED-41AE-CA99-92B7C0342DC4}"/>
              </a:ext>
            </a:extLst>
          </p:cNvPr>
          <p:cNvSpPr txBox="1"/>
          <p:nvPr/>
        </p:nvSpPr>
        <p:spPr>
          <a:xfrm>
            <a:off x="4700478" y="568341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CONTRATUAIS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3AA42C-9885-6458-DE65-D95886AE2C8D}"/>
              </a:ext>
            </a:extLst>
          </p:cNvPr>
          <p:cNvSpPr txBox="1"/>
          <p:nvPr/>
        </p:nvSpPr>
        <p:spPr>
          <a:xfrm>
            <a:off x="5401214" y="5691284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GESTÃO DE OFÍCIOS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D41E62-ECFF-AA8E-7E5C-F250A61E2E44}"/>
              </a:ext>
            </a:extLst>
          </p:cNvPr>
          <p:cNvSpPr txBox="1"/>
          <p:nvPr/>
        </p:nvSpPr>
        <p:spPr>
          <a:xfrm>
            <a:off x="6121640" y="567467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ORDENS DE SERVIÇO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2EED5F-DC23-A453-1058-65774AB0E71D}"/>
              </a:ext>
            </a:extLst>
          </p:cNvPr>
          <p:cNvSpPr txBox="1"/>
          <p:nvPr/>
        </p:nvSpPr>
        <p:spPr>
          <a:xfrm>
            <a:off x="6822376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25E82B-620B-8B1E-FAD8-E89E9B5116DA}"/>
              </a:ext>
            </a:extLst>
          </p:cNvPr>
          <p:cNvSpPr txBox="1"/>
          <p:nvPr/>
        </p:nvSpPr>
        <p:spPr>
          <a:xfrm>
            <a:off x="7756992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sp>
        <p:nvSpPr>
          <p:cNvPr id="22" name="Título 3">
            <a:extLst>
              <a:ext uri="{FF2B5EF4-FFF2-40B4-BE49-F238E27FC236}">
                <a16:creationId xmlns:a16="http://schemas.microsoft.com/office/drawing/2014/main" id="{D6D9D674-B78A-037A-A5B2-FFFDCF594B0F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016440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CONTRATO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DADOS CONTRATUAIS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195515" y="4493911"/>
            <a:ext cx="3949273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536A2-9D74-2E12-1FF9-A8F6F7FC2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507" y="2498746"/>
            <a:ext cx="5302985" cy="25148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ítulo 3">
            <a:extLst>
              <a:ext uri="{FF2B5EF4-FFF2-40B4-BE49-F238E27FC236}">
                <a16:creationId xmlns:a16="http://schemas.microsoft.com/office/drawing/2014/main" id="{034CEB21-C2CE-B782-E094-CA667D28907C}"/>
              </a:ext>
            </a:extLst>
          </p:cNvPr>
          <p:cNvSpPr txBox="1">
            <a:spLocks/>
          </p:cNvSpPr>
          <p:nvPr/>
        </p:nvSpPr>
        <p:spPr>
          <a:xfrm>
            <a:off x="247650" y="2821658"/>
            <a:ext cx="3783268" cy="1494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Adaptar card para trazer resumo das informações do Contrato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a ideia aqui é elencar os documentos referentes ao Contrato, tais como:</a:t>
            </a:r>
          </a:p>
          <a:p>
            <a:pPr marL="342900" indent="-342900">
              <a:buAutoNum type="arabicParenR"/>
            </a:pPr>
            <a:r>
              <a:rPr lang="pt-BR" sz="1600" dirty="0">
                <a:latin typeface="+mn-lt"/>
                <a:hlinkClick r:id="rId4"/>
              </a:rPr>
              <a:t>Edital / TR</a:t>
            </a:r>
            <a:endParaRPr lang="pt-BR" sz="1600" dirty="0">
              <a:latin typeface="+mn-lt"/>
            </a:endParaRPr>
          </a:p>
          <a:p>
            <a:pPr marL="342900" indent="-342900">
              <a:buAutoNum type="arabicParenR"/>
            </a:pPr>
            <a:r>
              <a:rPr lang="pt-BR" sz="1600" dirty="0">
                <a:latin typeface="+mn-lt"/>
                <a:hlinkClick r:id="rId5"/>
              </a:rPr>
              <a:t>Cronogramas</a:t>
            </a:r>
            <a:endParaRPr lang="pt-BR" sz="1600" dirty="0">
              <a:latin typeface="+mn-lt"/>
            </a:endParaRPr>
          </a:p>
          <a:p>
            <a:pPr marL="342900" indent="-342900">
              <a:buAutoNum type="arabicParenR"/>
            </a:pPr>
            <a:r>
              <a:rPr lang="pt-BR" sz="1600" dirty="0">
                <a:latin typeface="+mn-lt"/>
                <a:hlinkClick r:id="rId6"/>
              </a:rPr>
              <a:t>Planilha de impacto contratual</a:t>
            </a:r>
            <a:endParaRPr lang="pt-BR" sz="1600" dirty="0">
              <a:latin typeface="+mn-lt"/>
            </a:endParaRPr>
          </a:p>
          <a:p>
            <a:pPr marL="342900" indent="-342900">
              <a:buAutoNum type="arabicParenR"/>
            </a:pPr>
            <a:r>
              <a:rPr lang="pt-BR" sz="1600" dirty="0">
                <a:latin typeface="+mn-lt"/>
                <a:hlinkClick r:id="rId7"/>
              </a:rPr>
              <a:t>Painel de indicadores</a:t>
            </a:r>
            <a:endParaRPr lang="pt-BR" sz="1600" dirty="0">
              <a:latin typeface="+mn-lt"/>
            </a:endParaRPr>
          </a:p>
          <a:p>
            <a:pPr marL="342900" indent="-342900">
              <a:buAutoNum type="arabicParenR"/>
            </a:pPr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*avaliar a elaboração de dashboards para o item 3 e 4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** avaliar forma de apresentar status do contrato</a:t>
            </a:r>
            <a:endParaRPr lang="pt-BR" sz="1800" dirty="0">
              <a:latin typeface="+mn-l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C92290-C857-E8E9-E1CF-975995859EDF}"/>
              </a:ext>
            </a:extLst>
          </p:cNvPr>
          <p:cNvSpPr txBox="1"/>
          <p:nvPr/>
        </p:nvSpPr>
        <p:spPr>
          <a:xfrm>
            <a:off x="4700478" y="568341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CONTRATUAIS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C42D46-6CFB-611C-51A4-87E95CFA298C}"/>
              </a:ext>
            </a:extLst>
          </p:cNvPr>
          <p:cNvSpPr txBox="1"/>
          <p:nvPr/>
        </p:nvSpPr>
        <p:spPr>
          <a:xfrm>
            <a:off x="5401214" y="5691284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GESTÃO DE OFÍCIOS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BCF58C-3B87-24EB-7D58-A76262E993A2}"/>
              </a:ext>
            </a:extLst>
          </p:cNvPr>
          <p:cNvSpPr txBox="1"/>
          <p:nvPr/>
        </p:nvSpPr>
        <p:spPr>
          <a:xfrm>
            <a:off x="6121640" y="567467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ORDENS DE SERVIÇO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B8E0B8-0E0C-EDF6-4B90-8E8A480F6626}"/>
              </a:ext>
            </a:extLst>
          </p:cNvPr>
          <p:cNvSpPr txBox="1"/>
          <p:nvPr/>
        </p:nvSpPr>
        <p:spPr>
          <a:xfrm>
            <a:off x="6822376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DD619FF-9585-37B9-5AE2-A25F0FA5EE77}"/>
              </a:ext>
            </a:extLst>
          </p:cNvPr>
          <p:cNvSpPr txBox="1"/>
          <p:nvPr/>
        </p:nvSpPr>
        <p:spPr>
          <a:xfrm>
            <a:off x="7756992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sp>
        <p:nvSpPr>
          <p:cNvPr id="27" name="Título 3">
            <a:extLst>
              <a:ext uri="{FF2B5EF4-FFF2-40B4-BE49-F238E27FC236}">
                <a16:creationId xmlns:a16="http://schemas.microsoft.com/office/drawing/2014/main" id="{11A54E99-7E35-0DBA-DF5F-FE99D95C74B0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016440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CONTRATO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16D95DA-54DA-0A73-980E-6997BCD1C682}"/>
              </a:ext>
            </a:extLst>
          </p:cNvPr>
          <p:cNvCxnSpPr>
            <a:cxnSpLocks/>
          </p:cNvCxnSpPr>
          <p:nvPr/>
        </p:nvCxnSpPr>
        <p:spPr>
          <a:xfrm>
            <a:off x="6195515" y="3780269"/>
            <a:ext cx="10904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FE7CBF-B709-0F07-1291-40D038B4201E}"/>
              </a:ext>
            </a:extLst>
          </p:cNvPr>
          <p:cNvSpPr txBox="1"/>
          <p:nvPr/>
        </p:nvSpPr>
        <p:spPr>
          <a:xfrm>
            <a:off x="6121640" y="3534600"/>
            <a:ext cx="3066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0000"/>
                </a:solidFill>
              </a:rPr>
              <a:t>Nome do Documento / Data / SEI/ Descrição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1BAA3A-B79D-258F-7A38-D5149080945B}"/>
              </a:ext>
            </a:extLst>
          </p:cNvPr>
          <p:cNvCxnSpPr>
            <a:cxnSpLocks/>
          </p:cNvCxnSpPr>
          <p:nvPr/>
        </p:nvCxnSpPr>
        <p:spPr>
          <a:xfrm>
            <a:off x="8158219" y="3780269"/>
            <a:ext cx="541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A03E6A1-7F44-984A-F123-9B8C7C132E7F}"/>
              </a:ext>
            </a:extLst>
          </p:cNvPr>
          <p:cNvCxnSpPr>
            <a:cxnSpLocks/>
          </p:cNvCxnSpPr>
          <p:nvPr/>
        </p:nvCxnSpPr>
        <p:spPr>
          <a:xfrm>
            <a:off x="7369948" y="3780269"/>
            <a:ext cx="6596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E036F37-F496-02AB-EBF9-CA5EDDEA9431}"/>
              </a:ext>
            </a:extLst>
          </p:cNvPr>
          <p:cNvSpPr/>
          <p:nvPr/>
        </p:nvSpPr>
        <p:spPr>
          <a:xfrm>
            <a:off x="6066035" y="4143375"/>
            <a:ext cx="3468490" cy="6547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E6EB1C-F164-5FDA-C3C2-63E870D87B57}"/>
              </a:ext>
            </a:extLst>
          </p:cNvPr>
          <p:cNvSpPr txBox="1"/>
          <p:nvPr/>
        </p:nvSpPr>
        <p:spPr>
          <a:xfrm>
            <a:off x="6314271" y="4400542"/>
            <a:ext cx="3066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</a:rPr>
              <a:t>Card com Dashboard para os itens 3 e 4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4CD14A0-59F0-5C3C-3E8F-E7179BBB7CAE}"/>
              </a:ext>
            </a:extLst>
          </p:cNvPr>
          <p:cNvCxnSpPr>
            <a:cxnSpLocks/>
          </p:cNvCxnSpPr>
          <p:nvPr/>
        </p:nvCxnSpPr>
        <p:spPr>
          <a:xfrm>
            <a:off x="4781959" y="3514394"/>
            <a:ext cx="1900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75DA1EC-EF0B-D8D9-C08B-81CC6D6DA85D}"/>
              </a:ext>
            </a:extLst>
          </p:cNvPr>
          <p:cNvCxnSpPr>
            <a:cxnSpLocks/>
          </p:cNvCxnSpPr>
          <p:nvPr/>
        </p:nvCxnSpPr>
        <p:spPr>
          <a:xfrm>
            <a:off x="4913596" y="3858093"/>
            <a:ext cx="796472" cy="683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D069B50-05CB-6616-B875-9195A669542F}"/>
              </a:ext>
            </a:extLst>
          </p:cNvPr>
          <p:cNvCxnSpPr>
            <a:cxnSpLocks/>
          </p:cNvCxnSpPr>
          <p:nvPr/>
        </p:nvCxnSpPr>
        <p:spPr>
          <a:xfrm flipV="1">
            <a:off x="4877004" y="3910608"/>
            <a:ext cx="977574" cy="751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988D566-35E6-CE98-9107-0A7D1D303117}"/>
              </a:ext>
            </a:extLst>
          </p:cNvPr>
          <p:cNvSpPr txBox="1"/>
          <p:nvPr/>
        </p:nvSpPr>
        <p:spPr>
          <a:xfrm>
            <a:off x="4919867" y="3441341"/>
            <a:ext cx="481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0000"/>
                </a:solidFill>
              </a:rPr>
              <a:t>SEI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515B3C0-C6C6-8EAE-9CD9-7EBFFC2BDF01}"/>
              </a:ext>
            </a:extLst>
          </p:cNvPr>
          <p:cNvSpPr txBox="1"/>
          <p:nvPr/>
        </p:nvSpPr>
        <p:spPr>
          <a:xfrm>
            <a:off x="6020911" y="3208799"/>
            <a:ext cx="15567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0000"/>
                </a:solidFill>
              </a:rPr>
              <a:t>Documentos contratuais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F7C927A-77FF-5A65-8E28-7216AF903F01}"/>
              </a:ext>
            </a:extLst>
          </p:cNvPr>
          <p:cNvCxnSpPr>
            <a:cxnSpLocks/>
          </p:cNvCxnSpPr>
          <p:nvPr/>
        </p:nvCxnSpPr>
        <p:spPr>
          <a:xfrm>
            <a:off x="6121640" y="3393134"/>
            <a:ext cx="15455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 animBg="1"/>
      <p:bldP spid="32" grpId="0"/>
      <p:bldP spid="41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GESTÃO DE OFÍCIOS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195515" y="4493911"/>
            <a:ext cx="3949273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536A2-9D74-2E12-1FF9-A8F6F7FC2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6328" y="1891999"/>
            <a:ext cx="5262023" cy="34020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ítulo 3">
            <a:extLst>
              <a:ext uri="{FF2B5EF4-FFF2-40B4-BE49-F238E27FC236}">
                <a16:creationId xmlns:a16="http://schemas.microsoft.com/office/drawing/2014/main" id="{034CEB21-C2CE-B782-E094-CA667D28907C}"/>
              </a:ext>
            </a:extLst>
          </p:cNvPr>
          <p:cNvSpPr txBox="1">
            <a:spLocks/>
          </p:cNvSpPr>
          <p:nvPr/>
        </p:nvSpPr>
        <p:spPr>
          <a:xfrm>
            <a:off x="247650" y="2821658"/>
            <a:ext cx="3783268" cy="1494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1º “importar” planilha de </a:t>
            </a:r>
            <a:r>
              <a:rPr lang="pt-BR" sz="1600" dirty="0">
                <a:latin typeface="+mn-lt"/>
                <a:hlinkClick r:id="rId4"/>
              </a:rPr>
              <a:t>Controle de Documentos Tramitados </a:t>
            </a:r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2º Reorganizar e compatibilizar colunas</a:t>
            </a:r>
          </a:p>
          <a:p>
            <a:r>
              <a:rPr lang="pt-BR" sz="1600" dirty="0">
                <a:latin typeface="+mn-lt"/>
              </a:rPr>
              <a:t>3º definir status dos ofícios</a:t>
            </a:r>
          </a:p>
          <a:p>
            <a:r>
              <a:rPr lang="pt-BR" sz="1600" dirty="0">
                <a:latin typeface="+mn-lt"/>
              </a:rPr>
              <a:t>4º elaborar dashboard*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*avaliar o agrupamento por classes dos ofícios (</a:t>
            </a:r>
            <a:r>
              <a:rPr lang="pt-BR" sz="1600" dirty="0" err="1">
                <a:latin typeface="+mn-lt"/>
              </a:rPr>
              <a:t>NTs</a:t>
            </a:r>
            <a:r>
              <a:rPr lang="pt-BR" sz="1600" dirty="0">
                <a:latin typeface="+mn-lt"/>
              </a:rPr>
              <a:t>, OS, Financeiro, Entregas, </a:t>
            </a:r>
            <a:r>
              <a:rPr lang="pt-BR" sz="1600" dirty="0" err="1">
                <a:latin typeface="+mn-lt"/>
              </a:rPr>
              <a:t>etc</a:t>
            </a:r>
            <a:r>
              <a:rPr lang="pt-BR" sz="1600" dirty="0">
                <a:latin typeface="+mn-lt"/>
              </a:rPr>
              <a:t>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C92290-C857-E8E9-E1CF-975995859EDF}"/>
              </a:ext>
            </a:extLst>
          </p:cNvPr>
          <p:cNvSpPr txBox="1"/>
          <p:nvPr/>
        </p:nvSpPr>
        <p:spPr>
          <a:xfrm>
            <a:off x="4700478" y="568341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CONTRATUAIS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C42D46-6CFB-611C-51A4-87E95CFA298C}"/>
              </a:ext>
            </a:extLst>
          </p:cNvPr>
          <p:cNvSpPr txBox="1"/>
          <p:nvPr/>
        </p:nvSpPr>
        <p:spPr>
          <a:xfrm>
            <a:off x="5401214" y="5691284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GESTÃO DE OFÍCIOS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BCF58C-3B87-24EB-7D58-A76262E993A2}"/>
              </a:ext>
            </a:extLst>
          </p:cNvPr>
          <p:cNvSpPr txBox="1"/>
          <p:nvPr/>
        </p:nvSpPr>
        <p:spPr>
          <a:xfrm>
            <a:off x="6121640" y="567467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ORDENS DE SERVIÇO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B8E0B8-0E0C-EDF6-4B90-8E8A480F6626}"/>
              </a:ext>
            </a:extLst>
          </p:cNvPr>
          <p:cNvSpPr txBox="1"/>
          <p:nvPr/>
        </p:nvSpPr>
        <p:spPr>
          <a:xfrm>
            <a:off x="6822376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DD619FF-9585-37B9-5AE2-A25F0FA5EE77}"/>
              </a:ext>
            </a:extLst>
          </p:cNvPr>
          <p:cNvSpPr txBox="1"/>
          <p:nvPr/>
        </p:nvSpPr>
        <p:spPr>
          <a:xfrm>
            <a:off x="7756992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22DDF7-F1A1-626C-0051-CF7EBD17E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29" y="5706886"/>
            <a:ext cx="4442845" cy="45724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0D5CE39C-3ED1-9A5B-5A1A-AA21EAE45CCA}"/>
              </a:ext>
            </a:extLst>
          </p:cNvPr>
          <p:cNvCxnSpPr>
            <a:cxnSpLocks/>
            <a:endCxn id="31" idx="1"/>
          </p:cNvCxnSpPr>
          <p:nvPr/>
        </p:nvCxnSpPr>
        <p:spPr>
          <a:xfrm rot="10800000" flipV="1">
            <a:off x="1081164" y="4909801"/>
            <a:ext cx="966049" cy="695764"/>
          </a:xfrm>
          <a:prstGeom prst="curvedConnector3">
            <a:avLst>
              <a:gd name="adj1" fmla="val 123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3">
            <a:extLst>
              <a:ext uri="{FF2B5EF4-FFF2-40B4-BE49-F238E27FC236}">
                <a16:creationId xmlns:a16="http://schemas.microsoft.com/office/drawing/2014/main" id="{C5945071-DFE3-57CF-960A-DBFAA2C12915}"/>
              </a:ext>
            </a:extLst>
          </p:cNvPr>
          <p:cNvSpPr txBox="1">
            <a:spLocks/>
          </p:cNvSpPr>
          <p:nvPr/>
        </p:nvSpPr>
        <p:spPr>
          <a:xfrm>
            <a:off x="2105312" y="4161376"/>
            <a:ext cx="1925605" cy="1494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>
                <a:latin typeface="+mn-lt"/>
              </a:rPr>
              <a:t>Avaliar quais “status” manter e onde alocar este painel</a:t>
            </a:r>
          </a:p>
        </p:txBody>
      </p:sp>
      <p:sp>
        <p:nvSpPr>
          <p:cNvPr id="21" name="Título 3">
            <a:extLst>
              <a:ext uri="{FF2B5EF4-FFF2-40B4-BE49-F238E27FC236}">
                <a16:creationId xmlns:a16="http://schemas.microsoft.com/office/drawing/2014/main" id="{E594EE9C-5E35-4581-9D43-3D139A37F7E1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016440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CONTRATO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7780758-ADBC-63F0-1872-165E58FC80E0}"/>
              </a:ext>
            </a:extLst>
          </p:cNvPr>
          <p:cNvSpPr txBox="1"/>
          <p:nvPr/>
        </p:nvSpPr>
        <p:spPr>
          <a:xfrm>
            <a:off x="5441586" y="4143095"/>
            <a:ext cx="3066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0000"/>
                </a:solidFill>
              </a:rPr>
              <a:t>ID / Documento /  Tipo / Emissor / Empreendimento / Nº SEI /  Data / Status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CC7DE0B-B912-3000-A969-0FCED8C2D117}"/>
              </a:ext>
            </a:extLst>
          </p:cNvPr>
          <p:cNvCxnSpPr>
            <a:cxnSpLocks/>
          </p:cNvCxnSpPr>
          <p:nvPr/>
        </p:nvCxnSpPr>
        <p:spPr>
          <a:xfrm>
            <a:off x="5441586" y="4400701"/>
            <a:ext cx="3454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EDEA7D8-D26A-381E-3343-C94D44A660B6}"/>
              </a:ext>
            </a:extLst>
          </p:cNvPr>
          <p:cNvCxnSpPr>
            <a:cxnSpLocks/>
          </p:cNvCxnSpPr>
          <p:nvPr/>
        </p:nvCxnSpPr>
        <p:spPr>
          <a:xfrm>
            <a:off x="8896350" y="4574234"/>
            <a:ext cx="876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4E5FA12-DA1E-2BC6-E023-A975835BA197}"/>
              </a:ext>
            </a:extLst>
          </p:cNvPr>
          <p:cNvSpPr txBox="1"/>
          <p:nvPr/>
        </p:nvSpPr>
        <p:spPr>
          <a:xfrm>
            <a:off x="9816420" y="4488788"/>
            <a:ext cx="3066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0000"/>
                </a:solidFill>
              </a:rPr>
              <a:t>DEATALHES OFÍCIO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02395832-7E80-F127-8A2C-B9B826FA752E}"/>
              </a:ext>
            </a:extLst>
          </p:cNvPr>
          <p:cNvSpPr/>
          <p:nvPr/>
        </p:nvSpPr>
        <p:spPr>
          <a:xfrm>
            <a:off x="609951" y="4169385"/>
            <a:ext cx="587077" cy="1344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F615C972-4045-1DE3-5AD7-00FFED0FB909}"/>
              </a:ext>
            </a:extLst>
          </p:cNvPr>
          <p:cNvSpPr txBox="1"/>
          <p:nvPr/>
        </p:nvSpPr>
        <p:spPr>
          <a:xfrm>
            <a:off x="5506110" y="3175094"/>
            <a:ext cx="3066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rgbClr val="FF0000"/>
                </a:solidFill>
              </a:rPr>
              <a:t>SEI</a:t>
            </a: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B6E4271-2322-25BB-A4A5-54C7BC9E7394}"/>
              </a:ext>
            </a:extLst>
          </p:cNvPr>
          <p:cNvCxnSpPr>
            <a:cxnSpLocks/>
          </p:cNvCxnSpPr>
          <p:nvPr/>
        </p:nvCxnSpPr>
        <p:spPr>
          <a:xfrm>
            <a:off x="5566112" y="3357004"/>
            <a:ext cx="387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BF290C8-04C2-8B9E-31CC-EB14DB27BE63}"/>
              </a:ext>
            </a:extLst>
          </p:cNvPr>
          <p:cNvGrpSpPr/>
          <p:nvPr/>
        </p:nvGrpSpPr>
        <p:grpSpPr>
          <a:xfrm>
            <a:off x="3075466" y="551533"/>
            <a:ext cx="5820883" cy="4941136"/>
            <a:chOff x="-1567145" y="276190"/>
            <a:chExt cx="5820883" cy="4941136"/>
          </a:xfrm>
        </p:grpSpPr>
        <p:sp>
          <p:nvSpPr>
            <p:cNvPr id="58" name="Título 3">
              <a:extLst>
                <a:ext uri="{FF2B5EF4-FFF2-40B4-BE49-F238E27FC236}">
                  <a16:creationId xmlns:a16="http://schemas.microsoft.com/office/drawing/2014/main" id="{DB1C3340-209C-036F-A8AC-EE3004F95A49}"/>
                </a:ext>
              </a:extLst>
            </p:cNvPr>
            <p:cNvSpPr txBox="1">
              <a:spLocks/>
            </p:cNvSpPr>
            <p:nvPr/>
          </p:nvSpPr>
          <p:spPr>
            <a:xfrm>
              <a:off x="255747" y="1716315"/>
              <a:ext cx="2016440" cy="6248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600" b="1" dirty="0">
                  <a:solidFill>
                    <a:schemeClr val="bg1">
                      <a:lumMod val="50000"/>
                    </a:schemeClr>
                  </a:solidFill>
                  <a:latin typeface="Fira Sans ExtraBold" panose="020B0903050000020004" pitchFamily="34" charset="0"/>
                </a:rPr>
                <a:t>Nível: CONTRATO</a:t>
              </a:r>
              <a:br>
                <a:rPr lang="pt-BR" sz="1600" b="1" dirty="0">
                  <a:solidFill>
                    <a:schemeClr val="bg1">
                      <a:lumMod val="50000"/>
                    </a:schemeClr>
                  </a:solidFill>
                  <a:latin typeface="Fira Sans ExtraBold" panose="020B0903050000020004" pitchFamily="34" charset="0"/>
                </a:rPr>
              </a:br>
              <a:endParaRPr lang="pt-BR" sz="18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135E08EB-F9A1-CDFF-4D05-70DB881F5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67145" y="276190"/>
              <a:ext cx="5820883" cy="494113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5D7A808C-AC01-6A05-3FD6-3DD1EB6F3D49}"/>
                </a:ext>
              </a:extLst>
            </p:cNvPr>
            <p:cNvCxnSpPr>
              <a:cxnSpLocks/>
            </p:cNvCxnSpPr>
            <p:nvPr/>
          </p:nvCxnSpPr>
          <p:spPr>
            <a:xfrm>
              <a:off x="255747" y="1162497"/>
              <a:ext cx="22112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80BB95A0-D1B6-AF70-07E7-19E94366C3C2}"/>
                </a:ext>
              </a:extLst>
            </p:cNvPr>
            <p:cNvSpPr txBox="1"/>
            <p:nvPr/>
          </p:nvSpPr>
          <p:spPr>
            <a:xfrm>
              <a:off x="293671" y="898578"/>
              <a:ext cx="3066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 dirty="0">
                  <a:solidFill>
                    <a:srgbClr val="FF0000"/>
                  </a:solidFill>
                </a:rPr>
                <a:t>DEATALHES OFÍCIO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CA4EEFF0-22C9-0CF3-67A4-8959AFEABB94}"/>
                </a:ext>
              </a:extLst>
            </p:cNvPr>
            <p:cNvSpPr txBox="1"/>
            <p:nvPr/>
          </p:nvSpPr>
          <p:spPr>
            <a:xfrm>
              <a:off x="-1341609" y="2004281"/>
              <a:ext cx="30662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OFÍCIO</a:t>
              </a: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0EC5514A-C0E0-41AD-2164-AE3BD66E560C}"/>
                </a:ext>
              </a:extLst>
            </p:cNvPr>
            <p:cNvSpPr/>
            <p:nvPr/>
          </p:nvSpPr>
          <p:spPr>
            <a:xfrm>
              <a:off x="-1181100" y="1757500"/>
              <a:ext cx="742950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03763FE9-3628-371C-BEC7-BC459BEDABF2}"/>
                </a:ext>
              </a:extLst>
            </p:cNvPr>
            <p:cNvSpPr/>
            <p:nvPr/>
          </p:nvSpPr>
          <p:spPr>
            <a:xfrm>
              <a:off x="600346" y="1757499"/>
              <a:ext cx="742950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E96D74C2-8DC0-EA9E-C7ED-55E918A187A3}"/>
                </a:ext>
              </a:extLst>
            </p:cNvPr>
            <p:cNvSpPr/>
            <p:nvPr/>
          </p:nvSpPr>
          <p:spPr>
            <a:xfrm>
              <a:off x="2467246" y="1747917"/>
              <a:ext cx="742950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7A0320FB-1BEF-05E2-A9DE-85AAA408EDC8}"/>
                </a:ext>
              </a:extLst>
            </p:cNvPr>
            <p:cNvSpPr/>
            <p:nvPr/>
          </p:nvSpPr>
          <p:spPr>
            <a:xfrm>
              <a:off x="-1173784" y="2129222"/>
              <a:ext cx="742950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D76174D7-E4C9-734E-4D9B-EF44B11C8D32}"/>
                </a:ext>
              </a:extLst>
            </p:cNvPr>
            <p:cNvSpPr/>
            <p:nvPr/>
          </p:nvSpPr>
          <p:spPr>
            <a:xfrm>
              <a:off x="160540" y="2143686"/>
              <a:ext cx="742950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A3C28A7A-7434-9503-D1E7-C0453DBBAF25}"/>
                </a:ext>
              </a:extLst>
            </p:cNvPr>
            <p:cNvSpPr/>
            <p:nvPr/>
          </p:nvSpPr>
          <p:spPr>
            <a:xfrm>
              <a:off x="-1263352" y="3058015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7CFD5312-40E4-EDDE-D180-B479E7264CE7}"/>
                </a:ext>
              </a:extLst>
            </p:cNvPr>
            <p:cNvSpPr/>
            <p:nvPr/>
          </p:nvSpPr>
          <p:spPr>
            <a:xfrm>
              <a:off x="2420219" y="3429000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67DBED6E-88F3-9355-1167-AEC54A8E0DFC}"/>
                </a:ext>
              </a:extLst>
            </p:cNvPr>
            <p:cNvSpPr/>
            <p:nvPr/>
          </p:nvSpPr>
          <p:spPr>
            <a:xfrm>
              <a:off x="-372482" y="3075234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532DCDCA-F21B-E737-FE46-F38D0AE569AB}"/>
                </a:ext>
              </a:extLst>
            </p:cNvPr>
            <p:cNvSpPr/>
            <p:nvPr/>
          </p:nvSpPr>
          <p:spPr>
            <a:xfrm>
              <a:off x="565666" y="3075234"/>
              <a:ext cx="567996" cy="1170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AA502ED-ABB3-43DF-1CDE-1B629F2138CE}"/>
                </a:ext>
              </a:extLst>
            </p:cNvPr>
            <p:cNvSpPr/>
            <p:nvPr/>
          </p:nvSpPr>
          <p:spPr>
            <a:xfrm>
              <a:off x="1508154" y="3066739"/>
              <a:ext cx="567996" cy="1170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FEC5C2F0-C63F-F2B8-E3FB-E3485DE0C2B2}"/>
                </a:ext>
              </a:extLst>
            </p:cNvPr>
            <p:cNvSpPr/>
            <p:nvPr/>
          </p:nvSpPr>
          <p:spPr>
            <a:xfrm>
              <a:off x="-1156442" y="3454562"/>
              <a:ext cx="1156442" cy="1344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443836B3-9CC7-DC64-FD4E-0D265E9A93AB}"/>
                </a:ext>
              </a:extLst>
            </p:cNvPr>
            <p:cNvSpPr/>
            <p:nvPr/>
          </p:nvSpPr>
          <p:spPr>
            <a:xfrm>
              <a:off x="1460137" y="2418860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86CEB599-A540-F3CF-DC91-57D2E6193CFE}"/>
                </a:ext>
              </a:extLst>
            </p:cNvPr>
            <p:cNvSpPr/>
            <p:nvPr/>
          </p:nvSpPr>
          <p:spPr>
            <a:xfrm>
              <a:off x="2398285" y="2418860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72F1A16D-5DB7-2016-0798-AB2F37F7D7EA}"/>
                </a:ext>
              </a:extLst>
            </p:cNvPr>
            <p:cNvSpPr/>
            <p:nvPr/>
          </p:nvSpPr>
          <p:spPr>
            <a:xfrm>
              <a:off x="3323650" y="2396371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C4B0A8A3-3339-1E0D-747C-44FC846E8C7B}"/>
                </a:ext>
              </a:extLst>
            </p:cNvPr>
            <p:cNvSpPr/>
            <p:nvPr/>
          </p:nvSpPr>
          <p:spPr>
            <a:xfrm>
              <a:off x="3358367" y="3429000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719AD2A1-8A90-3416-4048-A2FD35A616D5}"/>
                </a:ext>
              </a:extLst>
            </p:cNvPr>
            <p:cNvSpPr/>
            <p:nvPr/>
          </p:nvSpPr>
          <p:spPr>
            <a:xfrm>
              <a:off x="2420219" y="3812159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5E918F57-FA41-7BB6-AAB8-8D726794D387}"/>
                </a:ext>
              </a:extLst>
            </p:cNvPr>
            <p:cNvSpPr/>
            <p:nvPr/>
          </p:nvSpPr>
          <p:spPr>
            <a:xfrm>
              <a:off x="1523452" y="3792949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EA93BD2F-A2F5-BE11-85D6-F50577274ADE}"/>
                </a:ext>
              </a:extLst>
            </p:cNvPr>
            <p:cNvSpPr/>
            <p:nvPr/>
          </p:nvSpPr>
          <p:spPr>
            <a:xfrm>
              <a:off x="609951" y="4169385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8E90803C-7E92-2602-8E69-A260E02260BC}"/>
                </a:ext>
              </a:extLst>
            </p:cNvPr>
            <p:cNvSpPr/>
            <p:nvPr/>
          </p:nvSpPr>
          <p:spPr>
            <a:xfrm>
              <a:off x="-1197556" y="4178333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4CFE30A1-5F67-4B36-6CC0-9647638D544E}"/>
                </a:ext>
              </a:extLst>
            </p:cNvPr>
            <p:cNvSpPr/>
            <p:nvPr/>
          </p:nvSpPr>
          <p:spPr>
            <a:xfrm>
              <a:off x="-1179385" y="4538955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4D3CD940-6512-A3BA-CE2C-E49DF742FD09}"/>
                </a:ext>
              </a:extLst>
            </p:cNvPr>
            <p:cNvSpPr/>
            <p:nvPr/>
          </p:nvSpPr>
          <p:spPr>
            <a:xfrm>
              <a:off x="-1245181" y="3804898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2EC80726-0A87-2476-AEE2-E2F14021BD92}"/>
                </a:ext>
              </a:extLst>
            </p:cNvPr>
            <p:cNvSpPr/>
            <p:nvPr/>
          </p:nvSpPr>
          <p:spPr>
            <a:xfrm>
              <a:off x="-321256" y="3824249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C1C67B04-01ED-8E72-8868-AFEA386085A0}"/>
                </a:ext>
              </a:extLst>
            </p:cNvPr>
            <p:cNvSpPr/>
            <p:nvPr/>
          </p:nvSpPr>
          <p:spPr>
            <a:xfrm>
              <a:off x="573587" y="3793243"/>
              <a:ext cx="587077" cy="1344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AF6B6346-FFEB-761C-20E7-E9F0652A6A90}"/>
                </a:ext>
              </a:extLst>
            </p:cNvPr>
            <p:cNvSpPr txBox="1"/>
            <p:nvPr/>
          </p:nvSpPr>
          <p:spPr>
            <a:xfrm>
              <a:off x="-1348330" y="1509746"/>
              <a:ext cx="9051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EMPREENDIMENTO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6F33FA0-9D00-5AD8-0B4A-6E6FD133495A}"/>
                </a:ext>
              </a:extLst>
            </p:cNvPr>
            <p:cNvSpPr txBox="1"/>
            <p:nvPr/>
          </p:nvSpPr>
          <p:spPr>
            <a:xfrm>
              <a:off x="438162" y="1510232"/>
              <a:ext cx="9051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DOCUMENTO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9234D383-FD7C-EFD2-EC95-8F3B4E0D2AE1}"/>
                </a:ext>
              </a:extLst>
            </p:cNvPr>
            <p:cNvSpPr txBox="1"/>
            <p:nvPr/>
          </p:nvSpPr>
          <p:spPr>
            <a:xfrm>
              <a:off x="2239256" y="1490982"/>
              <a:ext cx="9051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TIPO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CF93A97A-2AE3-4CD1-E0AB-3DCF8E5119E6}"/>
                </a:ext>
              </a:extLst>
            </p:cNvPr>
            <p:cNvSpPr txBox="1"/>
            <p:nvPr/>
          </p:nvSpPr>
          <p:spPr>
            <a:xfrm>
              <a:off x="-7469" y="2005802"/>
              <a:ext cx="9051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Nº PROCESSO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07AC81D-31B9-F4E5-57E5-FE4FAACA28D4}"/>
                </a:ext>
              </a:extLst>
            </p:cNvPr>
            <p:cNvSpPr txBox="1"/>
            <p:nvPr/>
          </p:nvSpPr>
          <p:spPr>
            <a:xfrm>
              <a:off x="1378811" y="2006747"/>
              <a:ext cx="9051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Nº SEI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CCCCBA9-AE26-8467-E856-F171C8CD1E82}"/>
                </a:ext>
              </a:extLst>
            </p:cNvPr>
            <p:cNvSpPr txBox="1"/>
            <p:nvPr/>
          </p:nvSpPr>
          <p:spPr>
            <a:xfrm>
              <a:off x="1373859" y="2299865"/>
              <a:ext cx="9051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Nº PROTOCOLO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36AF0347-A34D-E235-1DF4-C1278189E739}"/>
                </a:ext>
              </a:extLst>
            </p:cNvPr>
            <p:cNvSpPr txBox="1"/>
            <p:nvPr/>
          </p:nvSpPr>
          <p:spPr>
            <a:xfrm>
              <a:off x="2278993" y="2270522"/>
              <a:ext cx="9051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STATUS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672BBFA-EFD0-556C-1882-4C6AB029CF20}"/>
                </a:ext>
              </a:extLst>
            </p:cNvPr>
            <p:cNvSpPr txBox="1"/>
            <p:nvPr/>
          </p:nvSpPr>
          <p:spPr>
            <a:xfrm>
              <a:off x="-1337500" y="2654425"/>
              <a:ext cx="9051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ASSUNTO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E69A9F2E-5E64-85B0-8800-F3240DC321D8}"/>
                </a:ext>
              </a:extLst>
            </p:cNvPr>
            <p:cNvSpPr txBox="1"/>
            <p:nvPr/>
          </p:nvSpPr>
          <p:spPr>
            <a:xfrm>
              <a:off x="1374640" y="2662303"/>
              <a:ext cx="90513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RESPONSÁVEL</a:t>
              </a:r>
            </a:p>
          </p:txBody>
        </p:sp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8EADC27E-6610-4747-A570-70D6D37AC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313016" y="2922943"/>
              <a:ext cx="5258460" cy="2120679"/>
            </a:xfrm>
            <a:prstGeom prst="rect">
              <a:avLst/>
            </a:prstGeom>
          </p:spPr>
        </p:pic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50AA09D1-A88A-8560-FF7F-2261E9706D22}"/>
                </a:ext>
              </a:extLst>
            </p:cNvPr>
            <p:cNvSpPr/>
            <p:nvPr/>
          </p:nvSpPr>
          <p:spPr>
            <a:xfrm>
              <a:off x="-1248923" y="2959523"/>
              <a:ext cx="1241453" cy="1437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6E14A967-9771-6997-E07E-DA966C489468}"/>
                </a:ext>
              </a:extLst>
            </p:cNvPr>
            <p:cNvSpPr/>
            <p:nvPr/>
          </p:nvSpPr>
          <p:spPr>
            <a:xfrm>
              <a:off x="609568" y="2972662"/>
              <a:ext cx="1788717" cy="159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313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ORDENS DE SERVIÇOS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A081709-29E5-4C55-9A89-88DB37A4D605}"/>
              </a:ext>
            </a:extLst>
          </p:cNvPr>
          <p:cNvSpPr txBox="1"/>
          <p:nvPr/>
        </p:nvSpPr>
        <p:spPr>
          <a:xfrm>
            <a:off x="4700478" y="568341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CONTRATUAIS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195515" y="4493911"/>
            <a:ext cx="3949273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536A2-9D74-2E12-1FF9-A8F6F7FC2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066" y="3726062"/>
            <a:ext cx="5937291" cy="11837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ítulo 3">
            <a:extLst>
              <a:ext uri="{FF2B5EF4-FFF2-40B4-BE49-F238E27FC236}">
                <a16:creationId xmlns:a16="http://schemas.microsoft.com/office/drawing/2014/main" id="{034CEB21-C2CE-B782-E094-CA667D28907C}"/>
              </a:ext>
            </a:extLst>
          </p:cNvPr>
          <p:cNvSpPr txBox="1">
            <a:spLocks/>
          </p:cNvSpPr>
          <p:nvPr/>
        </p:nvSpPr>
        <p:spPr>
          <a:xfrm>
            <a:off x="247649" y="2382676"/>
            <a:ext cx="3783268" cy="2853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Aqui, a ideia é elencar todas as </a:t>
            </a:r>
            <a:r>
              <a:rPr lang="pt-BR" sz="1600" u="sng" dirty="0">
                <a:latin typeface="+mn-lt"/>
              </a:rPr>
              <a:t>fases</a:t>
            </a:r>
            <a:r>
              <a:rPr lang="pt-BR" sz="1600" dirty="0">
                <a:latin typeface="+mn-lt"/>
              </a:rPr>
              <a:t> das </a:t>
            </a:r>
            <a:r>
              <a:rPr lang="pt-BR" sz="1600" dirty="0" err="1">
                <a:latin typeface="+mn-lt"/>
              </a:rPr>
              <a:t>OS’s</a:t>
            </a:r>
            <a:r>
              <a:rPr lang="pt-BR" sz="1600" dirty="0">
                <a:latin typeface="+mn-lt"/>
              </a:rPr>
              <a:t> e disponibilizar o acesso direto às telas dos empreendimentos, ao clicar na OS;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As telas do empreendimento terão a mesma funcionalidade, ou seja, serão replicadas as telas do contrato, porém adaptadas;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*Avaliar a elaboração de dashboard resumindo as </a:t>
            </a:r>
            <a:r>
              <a:rPr lang="pt-BR" sz="1600" dirty="0" err="1">
                <a:latin typeface="+mn-lt"/>
              </a:rPr>
              <a:t>OS’s</a:t>
            </a:r>
            <a:r>
              <a:rPr lang="pt-BR" sz="1600" dirty="0">
                <a:latin typeface="+mn-lt"/>
              </a:rPr>
              <a:t> do Contrato (quantas em cada fase; datas; status e </a:t>
            </a:r>
            <a:r>
              <a:rPr lang="pt-BR" sz="1600" dirty="0" err="1">
                <a:latin typeface="+mn-lt"/>
              </a:rPr>
              <a:t>etc</a:t>
            </a:r>
            <a:r>
              <a:rPr lang="pt-BR" sz="1600" dirty="0">
                <a:latin typeface="+mn-lt"/>
              </a:rPr>
              <a:t>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C92290-C857-E8E9-E1CF-975995859ED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10460" y="564767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CONTRATUAIS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C42D46-6CFB-611C-51A4-87E95CFA298C}"/>
              </a:ext>
            </a:extLst>
          </p:cNvPr>
          <p:cNvSpPr txBox="1"/>
          <p:nvPr/>
        </p:nvSpPr>
        <p:spPr>
          <a:xfrm>
            <a:off x="4411196" y="5655544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GESTÃO DE OFÍCIOS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BCF58C-3B87-24EB-7D58-A76262E993A2}"/>
              </a:ext>
            </a:extLst>
          </p:cNvPr>
          <p:cNvSpPr txBox="1"/>
          <p:nvPr/>
        </p:nvSpPr>
        <p:spPr>
          <a:xfrm>
            <a:off x="6121640" y="567467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ORDENS DE SERVIÇO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B8E0B8-0E0C-EDF6-4B90-8E8A480F6626}"/>
              </a:ext>
            </a:extLst>
          </p:cNvPr>
          <p:cNvSpPr txBox="1"/>
          <p:nvPr/>
        </p:nvSpPr>
        <p:spPr>
          <a:xfrm>
            <a:off x="6822376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DD619FF-9585-37B9-5AE2-A25F0FA5EE77}"/>
              </a:ext>
            </a:extLst>
          </p:cNvPr>
          <p:cNvSpPr txBox="1"/>
          <p:nvPr/>
        </p:nvSpPr>
        <p:spPr>
          <a:xfrm>
            <a:off x="7756992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A696BF9-FB78-452A-5B93-E36FE9ACB87E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016440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CONTRATO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DC06358-A2DA-8F77-4B0C-C0CADC3BC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56415"/>
              </p:ext>
            </p:extLst>
          </p:nvPr>
        </p:nvGraphicFramePr>
        <p:xfrm>
          <a:off x="173738" y="5484204"/>
          <a:ext cx="1807462" cy="1137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7462">
                  <a:extLst>
                    <a:ext uri="{9D8B030D-6E8A-4147-A177-3AD203B41FA5}">
                      <a16:colId xmlns:a16="http://schemas.microsoft.com/office/drawing/2014/main" val="663186476"/>
                    </a:ext>
                  </a:extLst>
                </a:gridCol>
              </a:tblGrid>
              <a:tr h="22756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Manifestação de Interesse em análise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2858403"/>
                  </a:ext>
                </a:extLst>
              </a:tr>
              <a:tr h="22756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Ordem de Serviço Emitida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0835464"/>
                  </a:ext>
                </a:extLst>
              </a:tr>
              <a:tr h="22756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OS em Andamento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0967352"/>
                  </a:ext>
                </a:extLst>
              </a:tr>
              <a:tr h="22756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OS paralisada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4140607"/>
                  </a:ext>
                </a:extLst>
              </a:tr>
              <a:tr h="22756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OS Finalizada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1789908"/>
                  </a:ext>
                </a:extLst>
              </a:tr>
            </a:tbl>
          </a:graphicData>
        </a:graphic>
      </p:graphicFrame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29A526ED-4C54-255C-40A7-29A0C6AC8711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740118" y="3084110"/>
            <a:ext cx="2737445" cy="2062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4AE6DB32-F640-5F90-FBDA-0DAD31E5BE81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963008387"/>
              </p:ext>
            </p:extLst>
          </p:nvPr>
        </p:nvGraphicFramePr>
        <p:xfrm>
          <a:off x="2168801" y="4708865"/>
          <a:ext cx="1425388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5388">
                  <a:extLst>
                    <a:ext uri="{9D8B030D-6E8A-4147-A177-3AD203B41FA5}">
                      <a16:colId xmlns:a16="http://schemas.microsoft.com/office/drawing/2014/main" val="571139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Plano de Trabalho Solicitado</a:t>
                      </a:r>
                    </a:p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0125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Plano de Trabalho em Andamento</a:t>
                      </a:r>
                    </a:p>
                    <a:p>
                      <a:pPr algn="l" fontAlgn="b"/>
                      <a:endParaRPr lang="pt-BR" sz="700" u="none" strike="noStrike" dirty="0">
                        <a:effectLst/>
                      </a:endParaRPr>
                    </a:p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264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Plano de Trabalho Entregue DNIT</a:t>
                      </a:r>
                    </a:p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255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Plano de Trabalho em Análise DNIT</a:t>
                      </a:r>
                    </a:p>
                    <a:p>
                      <a:pPr algn="l" fontAlgn="b"/>
                      <a:endParaRPr lang="pt-BR" sz="700" u="none" strike="noStrike" dirty="0">
                        <a:effectLst/>
                      </a:endParaRPr>
                    </a:p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4570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Plano de Trabalho em Revisão </a:t>
                      </a:r>
                    </a:p>
                    <a:p>
                      <a:pPr algn="l" fontAlgn="b"/>
                      <a:endParaRPr lang="pt-BR" sz="700" u="none" strike="noStrike" dirty="0">
                        <a:effectLst/>
                      </a:endParaRPr>
                    </a:p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8534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Plano de Trabalho Aprovado DNIT</a:t>
                      </a:r>
                    </a:p>
                    <a:p>
                      <a:pPr algn="l" fontAlgn="b"/>
                      <a:endParaRPr lang="pt-BR" sz="700" u="none" strike="noStrike" dirty="0">
                        <a:effectLst/>
                      </a:endParaRPr>
                    </a:p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2136342"/>
                  </a:ext>
                </a:extLst>
              </a:tr>
            </a:tbl>
          </a:graphicData>
        </a:graphic>
      </p:graphicFrame>
      <p:sp>
        <p:nvSpPr>
          <p:cNvPr id="21" name="Chave Esquerda 20">
            <a:extLst>
              <a:ext uri="{FF2B5EF4-FFF2-40B4-BE49-F238E27FC236}">
                <a16:creationId xmlns:a16="http://schemas.microsoft.com/office/drawing/2014/main" id="{A3E48C12-F44E-B053-072B-4FF095E499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21630" y="4715867"/>
            <a:ext cx="166540" cy="342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CD6C9E14-0DB8-3BAD-E955-7D35BD8A7204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799844906"/>
              </p:ext>
            </p:extLst>
          </p:nvPr>
        </p:nvGraphicFramePr>
        <p:xfrm>
          <a:off x="3841991" y="4718423"/>
          <a:ext cx="1199546" cy="34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546">
                  <a:extLst>
                    <a:ext uri="{9D8B030D-6E8A-4147-A177-3AD203B41FA5}">
                      <a16:colId xmlns:a16="http://schemas.microsoft.com/office/drawing/2014/main" val="57113998"/>
                    </a:ext>
                  </a:extLst>
                </a:gridCol>
              </a:tblGrid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0125439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264417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255451"/>
                  </a:ext>
                </a:extLst>
              </a:tr>
            </a:tbl>
          </a:graphicData>
        </a:graphic>
      </p:graphicFrame>
      <p:sp>
        <p:nvSpPr>
          <p:cNvPr id="28" name="Chave Esquerda 27">
            <a:extLst>
              <a:ext uri="{FF2B5EF4-FFF2-40B4-BE49-F238E27FC236}">
                <a16:creationId xmlns:a16="http://schemas.microsoft.com/office/drawing/2014/main" id="{C80C013D-D719-07B0-9D13-25A17B4C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21630" y="5100723"/>
            <a:ext cx="166540" cy="342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38B03146-8C6C-C5F7-F0F2-7399741BECA6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217393496"/>
              </p:ext>
            </p:extLst>
          </p:nvPr>
        </p:nvGraphicFramePr>
        <p:xfrm>
          <a:off x="3841991" y="5103279"/>
          <a:ext cx="1199546" cy="34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546">
                  <a:extLst>
                    <a:ext uri="{9D8B030D-6E8A-4147-A177-3AD203B41FA5}">
                      <a16:colId xmlns:a16="http://schemas.microsoft.com/office/drawing/2014/main" val="57113998"/>
                    </a:ext>
                  </a:extLst>
                </a:gridCol>
              </a:tblGrid>
              <a:tr h="879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BR-116/RS - Ponte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0125439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264417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255451"/>
                  </a:ext>
                </a:extLst>
              </a:tr>
            </a:tbl>
          </a:graphicData>
        </a:graphic>
      </p:graphicFrame>
      <p:sp>
        <p:nvSpPr>
          <p:cNvPr id="30" name="Chave Esquerda 29">
            <a:extLst>
              <a:ext uri="{FF2B5EF4-FFF2-40B4-BE49-F238E27FC236}">
                <a16:creationId xmlns:a16="http://schemas.microsoft.com/office/drawing/2014/main" id="{49BA8E83-660C-4B50-F91F-4D72E927B3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21630" y="5441068"/>
            <a:ext cx="166540" cy="342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A16BDBB4-7514-C178-C105-7F80841436CD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144338460"/>
              </p:ext>
            </p:extLst>
          </p:nvPr>
        </p:nvGraphicFramePr>
        <p:xfrm>
          <a:off x="3841991" y="5443624"/>
          <a:ext cx="1199546" cy="34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546">
                  <a:extLst>
                    <a:ext uri="{9D8B030D-6E8A-4147-A177-3AD203B41FA5}">
                      <a16:colId xmlns:a16="http://schemas.microsoft.com/office/drawing/2014/main" val="57113998"/>
                    </a:ext>
                  </a:extLst>
                </a:gridCol>
              </a:tblGrid>
              <a:tr h="879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BR-116/RS – Ponte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0125439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Hidrovia Lagoa Mirim - 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264417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255451"/>
                  </a:ext>
                </a:extLst>
              </a:tr>
            </a:tbl>
          </a:graphicData>
        </a:graphic>
      </p:graphicFrame>
      <p:sp>
        <p:nvSpPr>
          <p:cNvPr id="33" name="Chave Esquerda 32">
            <a:extLst>
              <a:ext uri="{FF2B5EF4-FFF2-40B4-BE49-F238E27FC236}">
                <a16:creationId xmlns:a16="http://schemas.microsoft.com/office/drawing/2014/main" id="{FBC31EC1-07EF-8132-B7B6-C79FCD0377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21630" y="5761097"/>
            <a:ext cx="166540" cy="342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A0A51A92-A73B-053E-3CC0-CA3F6278760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087480726"/>
              </p:ext>
            </p:extLst>
          </p:nvPr>
        </p:nvGraphicFramePr>
        <p:xfrm>
          <a:off x="3841991" y="5763653"/>
          <a:ext cx="1199546" cy="34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546">
                  <a:extLst>
                    <a:ext uri="{9D8B030D-6E8A-4147-A177-3AD203B41FA5}">
                      <a16:colId xmlns:a16="http://schemas.microsoft.com/office/drawing/2014/main" val="57113998"/>
                    </a:ext>
                  </a:extLst>
                </a:gridCol>
              </a:tblGrid>
              <a:tr h="879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BR-116/RS - Ponte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0125439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264417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255451"/>
                  </a:ext>
                </a:extLst>
              </a:tr>
            </a:tbl>
          </a:graphicData>
        </a:graphic>
      </p:graphicFrame>
      <p:sp>
        <p:nvSpPr>
          <p:cNvPr id="35" name="Chave Esquerda 34">
            <a:extLst>
              <a:ext uri="{FF2B5EF4-FFF2-40B4-BE49-F238E27FC236}">
                <a16:creationId xmlns:a16="http://schemas.microsoft.com/office/drawing/2014/main" id="{D4C4645D-0949-CD39-8B1A-9CEBEDA170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3461" y="6068434"/>
            <a:ext cx="166540" cy="342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B7F47189-A183-FD1C-BCD9-19A1CCAF6F0C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758085277"/>
              </p:ext>
            </p:extLst>
          </p:nvPr>
        </p:nvGraphicFramePr>
        <p:xfrm>
          <a:off x="3803822" y="6070990"/>
          <a:ext cx="1199546" cy="34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546">
                  <a:extLst>
                    <a:ext uri="{9D8B030D-6E8A-4147-A177-3AD203B41FA5}">
                      <a16:colId xmlns:a16="http://schemas.microsoft.com/office/drawing/2014/main" val="57113998"/>
                    </a:ext>
                  </a:extLst>
                </a:gridCol>
              </a:tblGrid>
              <a:tr h="879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Hidrovia Lagoa Mirim - 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0125439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264417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255451"/>
                  </a:ext>
                </a:extLst>
              </a:tr>
            </a:tbl>
          </a:graphicData>
        </a:graphic>
      </p:graphicFrame>
      <p:sp>
        <p:nvSpPr>
          <p:cNvPr id="37" name="Chave Esquerda 36">
            <a:extLst>
              <a:ext uri="{FF2B5EF4-FFF2-40B4-BE49-F238E27FC236}">
                <a16:creationId xmlns:a16="http://schemas.microsoft.com/office/drawing/2014/main" id="{554CD6BF-00D5-B7A9-C679-832E9F0725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21630" y="6361823"/>
            <a:ext cx="166540" cy="342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83C1AE08-580C-F3FC-DB65-057D4C976AA0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104832272"/>
              </p:ext>
            </p:extLst>
          </p:nvPr>
        </p:nvGraphicFramePr>
        <p:xfrm>
          <a:off x="3841991" y="6364379"/>
          <a:ext cx="1199546" cy="34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546">
                  <a:extLst>
                    <a:ext uri="{9D8B030D-6E8A-4147-A177-3AD203B41FA5}">
                      <a16:colId xmlns:a16="http://schemas.microsoft.com/office/drawing/2014/main" val="57113998"/>
                    </a:ext>
                  </a:extLst>
                </a:gridCol>
              </a:tblGrid>
              <a:tr h="879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BR-080/DF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0125439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264417"/>
                  </a:ext>
                </a:extLst>
              </a:tr>
              <a:tr h="87997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255451"/>
                  </a:ext>
                </a:extLst>
              </a:tr>
            </a:tbl>
          </a:graphicData>
        </a:graphic>
      </p:graphicFrame>
      <p:sp>
        <p:nvSpPr>
          <p:cNvPr id="40" name="Chave Esquerda 39">
            <a:extLst>
              <a:ext uri="{FF2B5EF4-FFF2-40B4-BE49-F238E27FC236}">
                <a16:creationId xmlns:a16="http://schemas.microsoft.com/office/drawing/2014/main" id="{9387E53F-6B27-37D5-4036-AD894B46D0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76776" y="4715867"/>
            <a:ext cx="208996" cy="18973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8571B60-6D33-D73D-4EBE-1015CE047D28}"/>
              </a:ext>
            </a:extLst>
          </p:cNvPr>
          <p:cNvSpPr txBox="1"/>
          <p:nvPr/>
        </p:nvSpPr>
        <p:spPr>
          <a:xfrm>
            <a:off x="5401214" y="5691284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GESTÃO DE OFÍCIOS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DC96D49-61AC-A1AB-8E90-76674E7D9889}"/>
              </a:ext>
            </a:extLst>
          </p:cNvPr>
          <p:cNvGrpSpPr/>
          <p:nvPr/>
        </p:nvGrpSpPr>
        <p:grpSpPr>
          <a:xfrm>
            <a:off x="1077469" y="619437"/>
            <a:ext cx="6829256" cy="3996963"/>
            <a:chOff x="-233185" y="235971"/>
            <a:chExt cx="6561942" cy="3779078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73ADF01E-0AD9-BBAC-DDF4-6B90D4A31C81}"/>
                </a:ext>
              </a:extLst>
            </p:cNvPr>
            <p:cNvSpPr/>
            <p:nvPr/>
          </p:nvSpPr>
          <p:spPr>
            <a:xfrm>
              <a:off x="4459861" y="3519044"/>
              <a:ext cx="802879" cy="4960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936CFC99-DE3D-9BAA-82C7-81E495594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233135" y="235971"/>
              <a:ext cx="6561892" cy="3516502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1F7FB743-D6DB-32DA-6E76-328E475C3430}"/>
                </a:ext>
              </a:extLst>
            </p:cNvPr>
            <p:cNvSpPr/>
            <p:nvPr/>
          </p:nvSpPr>
          <p:spPr>
            <a:xfrm>
              <a:off x="-233185" y="3075372"/>
              <a:ext cx="6543675" cy="6556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BB881324-A3D5-DAA8-212F-9807DB056749}"/>
                </a:ext>
              </a:extLst>
            </p:cNvPr>
            <p:cNvSpPr/>
            <p:nvPr/>
          </p:nvSpPr>
          <p:spPr>
            <a:xfrm>
              <a:off x="-61677" y="2931752"/>
              <a:ext cx="6048317" cy="694806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AE235956-E3F9-795B-F0F3-B39D27196626}"/>
                </a:ext>
              </a:extLst>
            </p:cNvPr>
            <p:cNvSpPr/>
            <p:nvPr/>
          </p:nvSpPr>
          <p:spPr>
            <a:xfrm>
              <a:off x="1067452" y="332784"/>
              <a:ext cx="1023463" cy="6670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6A5081-A7D1-B57B-6F2D-A6D8B8591224}"/>
              </a:ext>
            </a:extLst>
          </p:cNvPr>
          <p:cNvCxnSpPr>
            <a:cxnSpLocks/>
          </p:cNvCxnSpPr>
          <p:nvPr/>
        </p:nvCxnSpPr>
        <p:spPr>
          <a:xfrm>
            <a:off x="1285018" y="2746758"/>
            <a:ext cx="49104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3985938-A77F-323E-B0F2-DF8BF422DD40}"/>
              </a:ext>
            </a:extLst>
          </p:cNvPr>
          <p:cNvSpPr txBox="1"/>
          <p:nvPr/>
        </p:nvSpPr>
        <p:spPr>
          <a:xfrm>
            <a:off x="1117948" y="2439554"/>
            <a:ext cx="3066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rgbClr val="FF0000"/>
                </a:solidFill>
              </a:rPr>
              <a:t>ORDENS DE OFÍCIO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E7CA8BD-0034-3937-EE0C-C1FFF8BC565D}"/>
              </a:ext>
            </a:extLst>
          </p:cNvPr>
          <p:cNvSpPr txBox="1"/>
          <p:nvPr/>
        </p:nvSpPr>
        <p:spPr>
          <a:xfrm>
            <a:off x="3610140" y="1185717"/>
            <a:ext cx="102678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</a:rPr>
              <a:t>PARALISADA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C890F1B-D0EB-784C-4F80-FCF41D5B3F3B}"/>
              </a:ext>
            </a:extLst>
          </p:cNvPr>
          <p:cNvSpPr txBox="1"/>
          <p:nvPr/>
        </p:nvSpPr>
        <p:spPr>
          <a:xfrm>
            <a:off x="4568472" y="1213414"/>
            <a:ext cx="10718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</a:rPr>
              <a:t>OS EM ANDAMENTO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6764E66-564A-68BF-2802-1AB6647B3AAE}"/>
              </a:ext>
            </a:extLst>
          </p:cNvPr>
          <p:cNvSpPr txBox="1"/>
          <p:nvPr/>
        </p:nvSpPr>
        <p:spPr>
          <a:xfrm>
            <a:off x="5678287" y="1213413"/>
            <a:ext cx="10718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</a:rPr>
              <a:t>OS EMITIDA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722066F-FCC0-0815-06DF-2A8CCF764A4E}"/>
              </a:ext>
            </a:extLst>
          </p:cNvPr>
          <p:cNvSpPr txBox="1"/>
          <p:nvPr/>
        </p:nvSpPr>
        <p:spPr>
          <a:xfrm>
            <a:off x="6841146" y="1181193"/>
            <a:ext cx="10718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</a:rPr>
              <a:t>OS FINALIZADA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E951D22E-3A05-A5F7-01D6-C67A5B129D6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1049" y="836308"/>
            <a:ext cx="838480" cy="507985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F216576B-3333-782C-2D16-7757B4C5F808}"/>
              </a:ext>
            </a:extLst>
          </p:cNvPr>
          <p:cNvSpPr txBox="1"/>
          <p:nvPr/>
        </p:nvSpPr>
        <p:spPr>
          <a:xfrm>
            <a:off x="2613104" y="1177204"/>
            <a:ext cx="11463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</a:rPr>
              <a:t>MANIFESTAÇÃO DE INTERESSE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28FDD4C-26AF-0BBE-41DB-4B487D1F6803}"/>
              </a:ext>
            </a:extLst>
          </p:cNvPr>
          <p:cNvSpPr txBox="1"/>
          <p:nvPr/>
        </p:nvSpPr>
        <p:spPr>
          <a:xfrm>
            <a:off x="4905983" y="691112"/>
            <a:ext cx="28897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</a:rPr>
              <a:t>Nº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4E347AD-B0A4-E143-4BCD-7C6FDB8E1169}"/>
              </a:ext>
            </a:extLst>
          </p:cNvPr>
          <p:cNvSpPr txBox="1"/>
          <p:nvPr/>
        </p:nvSpPr>
        <p:spPr>
          <a:xfrm>
            <a:off x="3007453" y="681286"/>
            <a:ext cx="28897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</a:rPr>
              <a:t>Nº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6D0E017-68E9-EB69-A485-91AA17E44B76}"/>
              </a:ext>
            </a:extLst>
          </p:cNvPr>
          <p:cNvSpPr txBox="1"/>
          <p:nvPr/>
        </p:nvSpPr>
        <p:spPr>
          <a:xfrm>
            <a:off x="3838222" y="710387"/>
            <a:ext cx="28897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</a:rPr>
              <a:t>Nº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45DDDC-7266-442C-BBED-DC90DC35F509}"/>
              </a:ext>
            </a:extLst>
          </p:cNvPr>
          <p:cNvSpPr txBox="1"/>
          <p:nvPr/>
        </p:nvSpPr>
        <p:spPr>
          <a:xfrm>
            <a:off x="5973744" y="665839"/>
            <a:ext cx="28897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</a:rPr>
              <a:t>Nº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B9712BB-89DA-CEB3-AFF7-9764E305A809}"/>
              </a:ext>
            </a:extLst>
          </p:cNvPr>
          <p:cNvSpPr txBox="1"/>
          <p:nvPr/>
        </p:nvSpPr>
        <p:spPr>
          <a:xfrm>
            <a:off x="7079229" y="665839"/>
            <a:ext cx="28897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</a:rPr>
              <a:t>Nº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9003619-B2E2-A61D-A6FD-E7025138F3CB}"/>
              </a:ext>
            </a:extLst>
          </p:cNvPr>
          <p:cNvSpPr txBox="1"/>
          <p:nvPr/>
        </p:nvSpPr>
        <p:spPr>
          <a:xfrm>
            <a:off x="1908641" y="3678815"/>
            <a:ext cx="26195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800" dirty="0"/>
              <a:t>dashboard resumindo as </a:t>
            </a:r>
            <a:r>
              <a:rPr lang="pt-BR" sz="800" dirty="0" err="1"/>
              <a:t>OS’s</a:t>
            </a:r>
            <a:r>
              <a:rPr lang="pt-BR" sz="800" dirty="0"/>
              <a:t> do Contrato (quantas em cada fase; datas; status e </a:t>
            </a:r>
            <a:r>
              <a:rPr lang="pt-BR" sz="800" dirty="0" err="1"/>
              <a:t>etc</a:t>
            </a:r>
            <a:r>
              <a:rPr lang="pt-BR" sz="800" dirty="0"/>
              <a:t>)</a:t>
            </a:r>
            <a:endParaRPr lang="pt-BR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6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1" grpId="0" animBg="1"/>
      <p:bldP spid="28" grpId="0" animBg="1"/>
      <p:bldP spid="30" grpId="0" animBg="1"/>
      <p:bldP spid="33" grpId="0" animBg="1"/>
      <p:bldP spid="35" grpId="0" animBg="1"/>
      <p:bldP spid="37" grpId="0" animBg="1"/>
      <p:bldP spid="40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LICENCIAMENTO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195515" y="4493911"/>
            <a:ext cx="3949273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536A2-9D74-2E12-1FF9-A8F6F7FC2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1193" y="1682269"/>
            <a:ext cx="7133834" cy="33339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ítulo 3">
            <a:extLst>
              <a:ext uri="{FF2B5EF4-FFF2-40B4-BE49-F238E27FC236}">
                <a16:creationId xmlns:a16="http://schemas.microsoft.com/office/drawing/2014/main" id="{034CEB21-C2CE-B782-E094-CA667D28907C}"/>
              </a:ext>
            </a:extLst>
          </p:cNvPr>
          <p:cNvSpPr txBox="1">
            <a:spLocks/>
          </p:cNvSpPr>
          <p:nvPr/>
        </p:nvSpPr>
        <p:spPr>
          <a:xfrm>
            <a:off x="247650" y="2821657"/>
            <a:ext cx="3783268" cy="2240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A nível de Contrato, a ideia será apresentar a listagem das licenças obtidas de todos os empreendimentos com OSE emitidas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*avaliar melhor forma de apresentação para não ficar igual à tela de licenciamento no nível do empreendimento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*até o momento, pode-se apresentar a ABIO da BR080/DF</a:t>
            </a:r>
            <a:endParaRPr lang="pt-BR" sz="1800" dirty="0">
              <a:latin typeface="+mn-l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C92290-C857-E8E9-E1CF-975995859EDF}"/>
              </a:ext>
            </a:extLst>
          </p:cNvPr>
          <p:cNvSpPr txBox="1"/>
          <p:nvPr/>
        </p:nvSpPr>
        <p:spPr>
          <a:xfrm>
            <a:off x="4700478" y="568341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CONTRATUAIS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C42D46-6CFB-611C-51A4-87E95CFA298C}"/>
              </a:ext>
            </a:extLst>
          </p:cNvPr>
          <p:cNvSpPr txBox="1"/>
          <p:nvPr/>
        </p:nvSpPr>
        <p:spPr>
          <a:xfrm>
            <a:off x="5401214" y="5691284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GESTÃO DE OFÍCIOS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BCF58C-3B87-24EB-7D58-A76262E993A2}"/>
              </a:ext>
            </a:extLst>
          </p:cNvPr>
          <p:cNvSpPr txBox="1"/>
          <p:nvPr/>
        </p:nvSpPr>
        <p:spPr>
          <a:xfrm>
            <a:off x="6121640" y="567467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ORDENS DE SERVIÇO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B8E0B8-0E0C-EDF6-4B90-8E8A480F6626}"/>
              </a:ext>
            </a:extLst>
          </p:cNvPr>
          <p:cNvSpPr txBox="1"/>
          <p:nvPr/>
        </p:nvSpPr>
        <p:spPr>
          <a:xfrm>
            <a:off x="6822376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DD619FF-9585-37B9-5AE2-A25F0FA5EE77}"/>
              </a:ext>
            </a:extLst>
          </p:cNvPr>
          <p:cNvSpPr txBox="1"/>
          <p:nvPr/>
        </p:nvSpPr>
        <p:spPr>
          <a:xfrm>
            <a:off x="7756992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sp>
        <p:nvSpPr>
          <p:cNvPr id="27" name="Título 3">
            <a:extLst>
              <a:ext uri="{FF2B5EF4-FFF2-40B4-BE49-F238E27FC236}">
                <a16:creationId xmlns:a16="http://schemas.microsoft.com/office/drawing/2014/main" id="{11A54E99-7E35-0DBA-DF5F-FE99D95C74B0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016440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CONTRATO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21020E-A7D8-5FF2-7CA8-802EF7B5FD07}"/>
              </a:ext>
            </a:extLst>
          </p:cNvPr>
          <p:cNvSpPr txBox="1"/>
          <p:nvPr/>
        </p:nvSpPr>
        <p:spPr>
          <a:xfrm>
            <a:off x="6926103" y="3913160"/>
            <a:ext cx="21131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ORDENS DE </a:t>
            </a:r>
            <a:r>
              <a:rPr lang="pt-BR" sz="700" b="1" dirty="0" err="1"/>
              <a:t>SERVIçÇO</a:t>
            </a:r>
            <a:r>
              <a:rPr lang="pt-BR" sz="700" b="1" dirty="0"/>
              <a:t> LISTADAS</a:t>
            </a:r>
          </a:p>
        </p:txBody>
      </p:sp>
    </p:spTree>
    <p:extLst>
      <p:ext uri="{BB962C8B-B14F-4D97-AF65-F5344CB8AC3E}">
        <p14:creationId xmlns:p14="http://schemas.microsoft.com/office/powerpoint/2010/main" val="17456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59F70A-6B56-618F-0D5F-1D1E1DF706B5}"/>
              </a:ext>
            </a:extLst>
          </p:cNvPr>
          <p:cNvSpPr txBox="1"/>
          <p:nvPr/>
        </p:nvSpPr>
        <p:spPr>
          <a:xfrm>
            <a:off x="154242" y="194855"/>
            <a:ext cx="751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SISTEMA PROSUL</a:t>
            </a:r>
            <a:b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SGC-DNIT</a:t>
            </a:r>
            <a:endParaRPr lang="pt-B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D4E228-901C-6825-EC02-28CBD39F7AEA}"/>
              </a:ext>
            </a:extLst>
          </p:cNvPr>
          <p:cNvCxnSpPr>
            <a:cxnSpLocks/>
          </p:cNvCxnSpPr>
          <p:nvPr/>
        </p:nvCxnSpPr>
        <p:spPr>
          <a:xfrm>
            <a:off x="154242" y="902741"/>
            <a:ext cx="38766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3">
            <a:extLst>
              <a:ext uri="{FF2B5EF4-FFF2-40B4-BE49-F238E27FC236}">
                <a16:creationId xmlns:a16="http://schemas.microsoft.com/office/drawing/2014/main" id="{22EF195E-7ACF-E49F-BF31-3E513DA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5" y="1113389"/>
            <a:ext cx="7512967" cy="1224136"/>
          </a:xfrm>
        </p:spPr>
        <p:txBody>
          <a:bodyPr>
            <a:no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  <a:t>Tela PRODUTOS</a:t>
            </a:r>
            <a:b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Bold" panose="020B0903050000020004" pitchFamily="34" charset="0"/>
              </a:rPr>
            </a:b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Bold" panose="020B09030500000200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0805" y="2746758"/>
            <a:ext cx="10651280" cy="893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tângulo 30"/>
          <p:cNvSpPr/>
          <p:nvPr/>
        </p:nvSpPr>
        <p:spPr>
          <a:xfrm>
            <a:off x="1081163" y="4901927"/>
            <a:ext cx="10651280" cy="14072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EA3E81-3EEE-EF4B-C36B-E93748AB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09" y="22566"/>
            <a:ext cx="5530278" cy="677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DB1C53-7D75-8F5E-EE49-A6AF8DEDB99D}"/>
              </a:ext>
            </a:extLst>
          </p:cNvPr>
          <p:cNvSpPr/>
          <p:nvPr/>
        </p:nvSpPr>
        <p:spPr>
          <a:xfrm>
            <a:off x="6195515" y="4493911"/>
            <a:ext cx="3949273" cy="3628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C26153B-3326-25EF-C86D-6C9C48A4C6AF}"/>
              </a:ext>
            </a:extLst>
          </p:cNvPr>
          <p:cNvSpPr/>
          <p:nvPr/>
        </p:nvSpPr>
        <p:spPr>
          <a:xfrm>
            <a:off x="5664596" y="4413796"/>
            <a:ext cx="802879" cy="496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3">
            <a:extLst>
              <a:ext uri="{FF2B5EF4-FFF2-40B4-BE49-F238E27FC236}">
                <a16:creationId xmlns:a16="http://schemas.microsoft.com/office/drawing/2014/main" id="{034CEB21-C2CE-B782-E094-CA667D28907C}"/>
              </a:ext>
            </a:extLst>
          </p:cNvPr>
          <p:cNvSpPr txBox="1">
            <a:spLocks/>
          </p:cNvSpPr>
          <p:nvPr/>
        </p:nvSpPr>
        <p:spPr>
          <a:xfrm>
            <a:off x="247650" y="2821657"/>
            <a:ext cx="3783268" cy="2240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+mn-lt"/>
              </a:rPr>
              <a:t>Serão listados todos os produtos (passíveis de medição) entregues até o momento no Contrato;</a:t>
            </a:r>
          </a:p>
          <a:p>
            <a:endParaRPr lang="pt-BR" sz="1600" dirty="0">
              <a:latin typeface="+mn-lt"/>
            </a:endParaRPr>
          </a:p>
          <a:p>
            <a:r>
              <a:rPr lang="pt-BR" sz="1600" dirty="0">
                <a:latin typeface="+mn-lt"/>
              </a:rPr>
              <a:t>Organizar em:</a:t>
            </a:r>
          </a:p>
          <a:p>
            <a:endParaRPr lang="pt-BR" sz="1600" dirty="0">
              <a:latin typeface="+mn-lt"/>
            </a:endParaRPr>
          </a:p>
          <a:p>
            <a:pPr marL="342900" indent="-342900">
              <a:buAutoNum type="arabicParenR"/>
            </a:pPr>
            <a:r>
              <a:rPr lang="pt-BR" sz="1600" u="sng" dirty="0">
                <a:latin typeface="+mn-lt"/>
              </a:rPr>
              <a:t>RCES</a:t>
            </a:r>
            <a:r>
              <a:rPr lang="pt-BR" sz="1600" dirty="0">
                <a:latin typeface="+mn-lt"/>
              </a:rPr>
              <a:t> – Relatório de Coordenação de Execução de Serviços</a:t>
            </a:r>
          </a:p>
          <a:p>
            <a:pPr marL="342900" indent="-342900">
              <a:buAutoNum type="arabicParenR"/>
            </a:pPr>
            <a:r>
              <a:rPr lang="pt-BR" sz="1600" u="sng" dirty="0">
                <a:latin typeface="+mn-lt"/>
              </a:rPr>
              <a:t>Empreendimentos </a:t>
            </a:r>
            <a:endParaRPr lang="pt-BR" sz="1800" u="sng" dirty="0">
              <a:latin typeface="+mn-l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C92290-C857-E8E9-E1CF-975995859EDF}"/>
              </a:ext>
            </a:extLst>
          </p:cNvPr>
          <p:cNvSpPr txBox="1"/>
          <p:nvPr/>
        </p:nvSpPr>
        <p:spPr>
          <a:xfrm>
            <a:off x="4700478" y="568341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DADOS CONTRATUAIS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C42D46-6CFB-611C-51A4-87E95CFA298C}"/>
              </a:ext>
            </a:extLst>
          </p:cNvPr>
          <p:cNvSpPr txBox="1"/>
          <p:nvPr/>
        </p:nvSpPr>
        <p:spPr>
          <a:xfrm>
            <a:off x="5401214" y="5691284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GESTÃO DE OFÍCIOS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BCF58C-3B87-24EB-7D58-A76262E993A2}"/>
              </a:ext>
            </a:extLst>
          </p:cNvPr>
          <p:cNvSpPr txBox="1"/>
          <p:nvPr/>
        </p:nvSpPr>
        <p:spPr>
          <a:xfrm>
            <a:off x="6121640" y="5674670"/>
            <a:ext cx="74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ORDENS DE SERVIÇO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B8E0B8-0E0C-EDF6-4B90-8E8A480F6626}"/>
              </a:ext>
            </a:extLst>
          </p:cNvPr>
          <p:cNvSpPr txBox="1"/>
          <p:nvPr/>
        </p:nvSpPr>
        <p:spPr>
          <a:xfrm>
            <a:off x="6822376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LICENCIAMENTO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DD619FF-9585-37B9-5AE2-A25F0FA5EE77}"/>
              </a:ext>
            </a:extLst>
          </p:cNvPr>
          <p:cNvSpPr txBox="1"/>
          <p:nvPr/>
        </p:nvSpPr>
        <p:spPr>
          <a:xfrm>
            <a:off x="7756992" y="5728530"/>
            <a:ext cx="942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dirty="0"/>
              <a:t>PRODUTOS</a:t>
            </a:r>
          </a:p>
        </p:txBody>
      </p:sp>
      <p:sp>
        <p:nvSpPr>
          <p:cNvPr id="27" name="Título 3">
            <a:extLst>
              <a:ext uri="{FF2B5EF4-FFF2-40B4-BE49-F238E27FC236}">
                <a16:creationId xmlns:a16="http://schemas.microsoft.com/office/drawing/2014/main" id="{11A54E99-7E35-0DBA-DF5F-FE99D95C74B0}"/>
              </a:ext>
            </a:extLst>
          </p:cNvPr>
          <p:cNvSpPr txBox="1">
            <a:spLocks/>
          </p:cNvSpPr>
          <p:nvPr/>
        </p:nvSpPr>
        <p:spPr>
          <a:xfrm>
            <a:off x="255747" y="1716315"/>
            <a:ext cx="2016440" cy="62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  <a:t>Nível: CONTRATO</a:t>
            </a:r>
            <a:br>
              <a:rPr lang="pt-BR" sz="1600" b="1" dirty="0">
                <a:solidFill>
                  <a:schemeClr val="bg1">
                    <a:lumMod val="50000"/>
                  </a:schemeClr>
                </a:solidFill>
                <a:latin typeface="Fira Sans ExtraBold" panose="020B0903050000020004" pitchFamily="34" charset="0"/>
              </a:rPr>
            </a:br>
            <a:endParaRPr lang="pt-BR" sz="1800" b="1" dirty="0">
              <a:solidFill>
                <a:schemeClr val="bg1">
                  <a:lumMod val="50000"/>
                </a:schemeClr>
              </a:solidFill>
              <a:latin typeface="Fira Sans ExtraBold" panose="020B09030500000200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3A33FC-73CB-7E5D-1A1F-8733EAAB2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507" y="2498746"/>
            <a:ext cx="5302985" cy="25148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36D4FB5A-5FE4-9FCC-67F9-8D0F6BAA5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60134"/>
              </p:ext>
            </p:extLst>
          </p:nvPr>
        </p:nvGraphicFramePr>
        <p:xfrm>
          <a:off x="235325" y="5383759"/>
          <a:ext cx="1425388" cy="117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5388">
                  <a:extLst>
                    <a:ext uri="{9D8B030D-6E8A-4147-A177-3AD203B41FA5}">
                      <a16:colId xmlns:a16="http://schemas.microsoft.com/office/drawing/2014/main" val="571139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RCES 01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0125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RCES 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264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RCES 03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255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RCES 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4570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RCES 05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8534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u="none" strike="noStrike" dirty="0">
                          <a:effectLst/>
                        </a:rPr>
                        <a:t>RCES 06</a:t>
                      </a:r>
                    </a:p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,,,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2136342"/>
                  </a:ext>
                </a:extLst>
              </a:tr>
            </a:tbl>
          </a:graphicData>
        </a:graphic>
      </p:graphicFrame>
      <p:sp>
        <p:nvSpPr>
          <p:cNvPr id="14" name="Chave Esquerda 13">
            <a:extLst>
              <a:ext uri="{FF2B5EF4-FFF2-40B4-BE49-F238E27FC236}">
                <a16:creationId xmlns:a16="http://schemas.microsoft.com/office/drawing/2014/main" id="{C024D75B-D37E-6C1B-991B-374DF034F135}"/>
              </a:ext>
            </a:extLst>
          </p:cNvPr>
          <p:cNvSpPr/>
          <p:nvPr/>
        </p:nvSpPr>
        <p:spPr>
          <a:xfrm>
            <a:off x="2686158" y="5431073"/>
            <a:ext cx="275703" cy="10279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44EBEA23-BDF2-579B-F9CB-B0A9ACF3C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6207"/>
              </p:ext>
            </p:extLst>
          </p:nvPr>
        </p:nvGraphicFramePr>
        <p:xfrm>
          <a:off x="2961861" y="5358949"/>
          <a:ext cx="1425388" cy="1137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5388">
                  <a:extLst>
                    <a:ext uri="{9D8B030D-6E8A-4147-A177-3AD203B41FA5}">
                      <a16:colId xmlns:a16="http://schemas.microsoft.com/office/drawing/2014/main" val="571139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Listar produtos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0125439"/>
                  </a:ext>
                </a:extLst>
              </a:tr>
              <a:tr h="184601">
                <a:tc>
                  <a:txBody>
                    <a:bodyPr/>
                    <a:lstStyle/>
                    <a:p>
                      <a:pPr algn="l" fontAlgn="b"/>
                      <a:endParaRPr lang="pt-BR" sz="700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264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255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700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4570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8534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2136342"/>
                  </a:ext>
                </a:extLst>
              </a:tr>
            </a:tbl>
          </a:graphicData>
        </a:graphic>
      </p:graphicFrame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D8FAA2D-717C-6461-968B-84FB0FEA4100}"/>
              </a:ext>
            </a:extLst>
          </p:cNvPr>
          <p:cNvCxnSpPr>
            <a:cxnSpLocks/>
          </p:cNvCxnSpPr>
          <p:nvPr/>
        </p:nvCxnSpPr>
        <p:spPr>
          <a:xfrm rot="5400000">
            <a:off x="162794" y="4683543"/>
            <a:ext cx="865038" cy="4857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CCEEB0C-184E-588D-F69C-C79ECC12C839}"/>
              </a:ext>
            </a:extLst>
          </p:cNvPr>
          <p:cNvSpPr txBox="1"/>
          <p:nvPr/>
        </p:nvSpPr>
        <p:spPr>
          <a:xfrm>
            <a:off x="2092579" y="5837298"/>
            <a:ext cx="681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BR 080 DF</a:t>
            </a:r>
          </a:p>
        </p:txBody>
      </p:sp>
    </p:spTree>
    <p:extLst>
      <p:ext uri="{BB962C8B-B14F-4D97-AF65-F5344CB8AC3E}">
        <p14:creationId xmlns:p14="http://schemas.microsoft.com/office/powerpoint/2010/main" val="9676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1458</Words>
  <Application>Microsoft Office PowerPoint</Application>
  <PresentationFormat>Widescreen</PresentationFormat>
  <Paragraphs>347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Fira Sans ExtraBold</vt:lpstr>
      <vt:lpstr>Tema do Office</vt:lpstr>
      <vt:lpstr>Apresentação do PowerPoint</vt:lpstr>
      <vt:lpstr>Apresentação do PowerPoint</vt:lpstr>
      <vt:lpstr>Tela Inicial – Tela 02 </vt:lpstr>
      <vt:lpstr>Tela VER projeto CONTRATO </vt:lpstr>
      <vt:lpstr>Tela DADOS CONTRATUAIS </vt:lpstr>
      <vt:lpstr>Tela GESTÃO DE OFÍCIOS </vt:lpstr>
      <vt:lpstr>Tela ORDENS DE SERVIÇOS </vt:lpstr>
      <vt:lpstr>Tela LICENCIAMENTO </vt:lpstr>
      <vt:lpstr>Tela PRODUTOS </vt:lpstr>
      <vt:lpstr>Tela EMPREENDIMENTO – ex. BR080DF </vt:lpstr>
      <vt:lpstr>Tela EMPREENDIMENTO – ex. BR080DF </vt:lpstr>
      <vt:lpstr>Tela EMPREENDIMENTO – ex. BR080DF </vt:lpstr>
      <vt:lpstr>Tela EMPREENDIMENTO – ex. BR080DF </vt:lpstr>
      <vt:lpstr>Tela EMPREENDIMENTO – ex. BR080DF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Mauro Ribeiro</dc:creator>
  <cp:lastModifiedBy>Mauro Ribeiro</cp:lastModifiedBy>
  <cp:revision>150</cp:revision>
  <dcterms:created xsi:type="dcterms:W3CDTF">2022-11-10T17:02:02Z</dcterms:created>
  <dcterms:modified xsi:type="dcterms:W3CDTF">2023-06-05T19:41:12Z</dcterms:modified>
</cp:coreProperties>
</file>