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3" r:id="rId12"/>
    <p:sldId id="272" r:id="rId13"/>
    <p:sldId id="271" r:id="rId14"/>
    <p:sldId id="273" r:id="rId15"/>
    <p:sldId id="262" r:id="rId16"/>
    <p:sldId id="264" r:id="rId17"/>
    <p:sldId id="275" r:id="rId18"/>
    <p:sldId id="274" r:id="rId19"/>
    <p:sldId id="276" r:id="rId20"/>
    <p:sldId id="265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3240" autoAdjust="0"/>
  </p:normalViewPr>
  <p:slideViewPr>
    <p:cSldViewPr>
      <p:cViewPr varScale="1">
        <p:scale>
          <a:sx n="78" d="100"/>
          <a:sy n="78" d="100"/>
        </p:scale>
        <p:origin x="-9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F962-7C4E-4084-8C16-1ABF8311BE45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F9D5F-DA09-4F20-8EE9-51D9513DAE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F9D5F-DA09-4F20-8EE9-51D9513DAE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accent2">
                    <a:lumMod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solidFill>
            <a:schemeClr val="tx1"/>
          </a:solidFill>
          <a:ln>
            <a:noFill/>
          </a:ln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200"/>
            <a:ext cx="9144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Skeleton Extraction by Mesh Contraction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3352800" cy="990600"/>
          </a:xfrm>
          <a:noFill/>
        </p:spPr>
        <p:txBody>
          <a:bodyPr>
            <a:noAutofit/>
          </a:bodyPr>
          <a:lstStyle/>
          <a:p>
            <a:r>
              <a:rPr lang="en-US" b="1" dirty="0" err="1" smtClean="0"/>
              <a:t>Guilherme</a:t>
            </a:r>
            <a:r>
              <a:rPr lang="en-US" b="1" dirty="0" smtClean="0"/>
              <a:t> N. Oliveira</a:t>
            </a:r>
          </a:p>
          <a:p>
            <a:r>
              <a:rPr lang="en-US" b="1" dirty="0" err="1" smtClean="0"/>
              <a:t>Jonatas</a:t>
            </a:r>
            <a:r>
              <a:rPr lang="en-US" b="1" dirty="0" smtClean="0"/>
              <a:t> Medeiros</a:t>
            </a:r>
          </a:p>
          <a:p>
            <a:r>
              <a:rPr lang="en-US" b="1" dirty="0" err="1" smtClean="0"/>
              <a:t>Rosália</a:t>
            </a:r>
            <a:r>
              <a:rPr lang="en-US" b="1" dirty="0" smtClean="0"/>
              <a:t> </a:t>
            </a:r>
            <a:r>
              <a:rPr lang="en-US" b="1" dirty="0" err="1" smtClean="0"/>
              <a:t>Galiazzi</a:t>
            </a:r>
            <a:r>
              <a:rPr lang="en-US" b="1" dirty="0" smtClean="0"/>
              <a:t> Schneider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92190"/>
            <a:ext cx="2362200" cy="247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057400"/>
            <a:ext cx="1066800" cy="37041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1" y="2514600"/>
            <a:ext cx="1295400" cy="37608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895600"/>
            <a:ext cx="1700893" cy="381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685800" y="3352800"/>
            <a:ext cx="6680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where A is the average face are of the mesh.</a:t>
            </a:r>
            <a:endParaRPr lang="pt-B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275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Quadric Error Metric Simplification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GARLAND , M . , and HECKBERT, P. S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simpliﬁcation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using quadric error metrics</a:t>
            </a:r>
            <a:r>
              <a:rPr lang="en-US" sz="3200" dirty="0" smtClean="0"/>
              <a:t>. In </a:t>
            </a:r>
            <a:r>
              <a:rPr lang="en-US" sz="3200" i="1" dirty="0" smtClean="0"/>
              <a:t>Proceedings of ACM SIGGRAPH 97</a:t>
            </a:r>
            <a:endParaRPr lang="pt-BR" sz="32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191000"/>
            <a:ext cx="54959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8288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QEM over edges instead of faces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connected vertices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baseline="0" dirty="0" smtClean="0"/>
              <a:t>Ordered</a:t>
            </a:r>
            <a:r>
              <a:rPr lang="en-US" sz="3200" dirty="0" smtClean="0"/>
              <a:t> contraction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minimization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20" y="4648200"/>
            <a:ext cx="795838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14800"/>
            <a:ext cx="40386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8288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3200" dirty="0" smtClean="0"/>
              <a:t>Shape cost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Vertex error metric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3200" dirty="0" smtClean="0"/>
              <a:t>   is the normalized edge vector of edge (</a:t>
            </a:r>
            <a:r>
              <a:rPr lang="en-US" sz="3200" dirty="0" err="1" smtClean="0"/>
              <a:t>i,j</a:t>
            </a:r>
            <a:r>
              <a:rPr lang="en-US" sz="3200" dirty="0" smtClean="0"/>
              <a:t>) 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Surgery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466975"/>
            <a:ext cx="2790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2550" y="3524250"/>
            <a:ext cx="4819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913539"/>
            <a:ext cx="1295400" cy="48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677" y="5471541"/>
            <a:ext cx="243923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Connectivity Surgery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Sampling</a:t>
            </a:r>
            <a:r>
              <a:rPr lang="pt-BR" dirty="0" smtClean="0"/>
              <a:t> </a:t>
            </a:r>
            <a:r>
              <a:rPr lang="pt-BR" dirty="0" err="1" smtClean="0"/>
              <a:t>Cost</a:t>
            </a:r>
            <a:endParaRPr lang="pt-BR" dirty="0" smtClean="0"/>
          </a:p>
          <a:p>
            <a:r>
              <a:rPr lang="pt-BR" sz="2400" dirty="0" err="1" smtClean="0"/>
              <a:t>Avoids</a:t>
            </a:r>
            <a:r>
              <a:rPr lang="pt-BR" sz="2400" dirty="0" smtClean="0"/>
              <a:t> </a:t>
            </a:r>
            <a:r>
              <a:rPr lang="pt-BR" sz="2400" dirty="0" err="1" smtClean="0"/>
              <a:t>over-simplification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/>
              <a:t>skeleton</a:t>
            </a:r>
            <a:r>
              <a:rPr lang="pt-BR" sz="2400" dirty="0" smtClean="0"/>
              <a:t> </a:t>
            </a:r>
            <a:r>
              <a:rPr lang="pt-BR" sz="2400" dirty="0" err="1" smtClean="0"/>
              <a:t>edges</a:t>
            </a:r>
            <a:r>
              <a:rPr lang="pt-BR" sz="2400" dirty="0" smtClean="0"/>
              <a:t> in </a:t>
            </a:r>
            <a:r>
              <a:rPr lang="pt-BR" sz="2400" dirty="0" err="1" smtClean="0"/>
              <a:t>straight</a:t>
            </a:r>
            <a:r>
              <a:rPr lang="pt-BR" sz="2400" dirty="0" smtClean="0"/>
              <a:t> </a:t>
            </a:r>
            <a:r>
              <a:rPr lang="pt-BR" sz="2400" dirty="0" err="1" smtClean="0"/>
              <a:t>regions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Total </a:t>
            </a:r>
            <a:r>
              <a:rPr lang="pt-BR" dirty="0" err="1" smtClean="0"/>
              <a:t>Cost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76600"/>
            <a:ext cx="3857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5238750"/>
            <a:ext cx="3629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791200"/>
            <a:ext cx="99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5791200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Centralizes the skeleton</a:t>
            </a:r>
          </a:p>
          <a:p>
            <a:r>
              <a:rPr lang="en-US" dirty="0" smtClean="0"/>
              <a:t>Ensure the skeletons edges are inside their respective regions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3581400"/>
            <a:ext cx="8915401" cy="167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i="1" dirty="0" smtClean="0"/>
              <a:t>C++</a:t>
            </a:r>
          </a:p>
          <a:p>
            <a:pPr lvl="1"/>
            <a:r>
              <a:rPr lang="en-US" i="1" dirty="0" smtClean="0"/>
              <a:t>OpenGL</a:t>
            </a:r>
          </a:p>
          <a:p>
            <a:pPr lvl="1"/>
            <a:r>
              <a:rPr lang="en-US" i="1" dirty="0" smtClean="0"/>
              <a:t>Qt</a:t>
            </a:r>
            <a:r>
              <a:rPr lang="en-US" dirty="0" smtClean="0"/>
              <a:t> for UI</a:t>
            </a:r>
          </a:p>
          <a:p>
            <a:pPr lvl="1"/>
            <a:r>
              <a:rPr lang="en-US" i="1" dirty="0" err="1" smtClean="0"/>
              <a:t>OpenMesh</a:t>
            </a:r>
            <a:r>
              <a:rPr lang="en-US" dirty="0" smtClean="0"/>
              <a:t> for mesh management</a:t>
            </a:r>
          </a:p>
          <a:p>
            <a:pPr lvl="1"/>
            <a:r>
              <a:rPr lang="en-US" i="1" dirty="0" err="1" smtClean="0"/>
              <a:t>Cholmod</a:t>
            </a:r>
            <a:r>
              <a:rPr lang="en-US" dirty="0" smtClean="0"/>
              <a:t> for system solving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Torus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Guilherme\Skeleton-Extraction\Docs\pics\torus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420" y="2433638"/>
            <a:ext cx="2954526" cy="2062162"/>
          </a:xfrm>
          <a:prstGeom prst="rect">
            <a:avLst/>
          </a:prstGeom>
          <a:noFill/>
        </p:spPr>
      </p:pic>
      <p:pic>
        <p:nvPicPr>
          <p:cNvPr id="2051" name="Picture 3" descr="C:\Users\Guilherme\Skeleton-Extraction\Docs\pics\torus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4020" y="2362200"/>
            <a:ext cx="3168017" cy="2205038"/>
          </a:xfrm>
          <a:prstGeom prst="rect">
            <a:avLst/>
          </a:prstGeom>
          <a:noFill/>
        </p:spPr>
      </p:pic>
      <p:pic>
        <p:nvPicPr>
          <p:cNvPr id="2052" name="Picture 4" descr="C:\Users\Guilherme\Skeleton-Extraction\Docs\pics\torus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72762"/>
            <a:ext cx="3081020" cy="2149549"/>
          </a:xfrm>
          <a:prstGeom prst="rect">
            <a:avLst/>
          </a:prstGeom>
          <a:noFill/>
        </p:spPr>
      </p:pic>
      <p:pic>
        <p:nvPicPr>
          <p:cNvPr id="2053" name="Picture 5" descr="C:\Users\Guilherme\Skeleton-Extraction\Docs\pics\torus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24020" y="4396054"/>
            <a:ext cx="3200400" cy="22381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Bitorus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Guilherme\Skeleton-Extraction\Docs\pics\bitorus_0.png"/>
          <p:cNvPicPr>
            <a:picLocks noChangeAspect="1" noChangeArrowheads="1"/>
          </p:cNvPicPr>
          <p:nvPr/>
        </p:nvPicPr>
        <p:blipFill>
          <a:blip r:embed="rId2"/>
          <a:srcRect l="20160" t="26805" r="21259" b="26805"/>
          <a:stretch>
            <a:fillRect/>
          </a:stretch>
        </p:blipFill>
        <p:spPr bwMode="auto">
          <a:xfrm>
            <a:off x="1254728" y="2667000"/>
            <a:ext cx="2873709" cy="1586991"/>
          </a:xfrm>
          <a:prstGeom prst="rect">
            <a:avLst/>
          </a:prstGeom>
          <a:noFill/>
        </p:spPr>
      </p:pic>
      <p:pic>
        <p:nvPicPr>
          <p:cNvPr id="1028" name="Picture 4" descr="C:\Users\Guilherme\Skeleton-Extraction\Docs\pics\bitorus_2.png"/>
          <p:cNvPicPr>
            <a:picLocks noChangeAspect="1" noChangeArrowheads="1"/>
          </p:cNvPicPr>
          <p:nvPr/>
        </p:nvPicPr>
        <p:blipFill>
          <a:blip r:embed="rId3"/>
          <a:srcRect l="18345" t="26207" r="18345" b="26207"/>
          <a:stretch>
            <a:fillRect/>
          </a:stretch>
        </p:blipFill>
        <p:spPr bwMode="auto">
          <a:xfrm>
            <a:off x="4378928" y="2590800"/>
            <a:ext cx="3184018" cy="1675270"/>
          </a:xfrm>
          <a:prstGeom prst="rect">
            <a:avLst/>
          </a:prstGeom>
          <a:noFill/>
        </p:spPr>
      </p:pic>
      <p:pic>
        <p:nvPicPr>
          <p:cNvPr id="1029" name="Picture 5" descr="C:\Users\Guilherme\Skeleton-Extraction\Docs\pics\bitorus_3.png"/>
          <p:cNvPicPr>
            <a:picLocks noChangeAspect="1" noChangeArrowheads="1"/>
          </p:cNvPicPr>
          <p:nvPr/>
        </p:nvPicPr>
        <p:blipFill>
          <a:blip r:embed="rId4"/>
          <a:srcRect l="18256" t="26316" r="18256" b="26316"/>
          <a:stretch>
            <a:fillRect/>
          </a:stretch>
        </p:blipFill>
        <p:spPr bwMode="auto">
          <a:xfrm>
            <a:off x="1115600" y="4343400"/>
            <a:ext cx="3238944" cy="1676400"/>
          </a:xfrm>
          <a:prstGeom prst="rect">
            <a:avLst/>
          </a:prstGeom>
          <a:noFill/>
        </p:spPr>
      </p:pic>
      <p:pic>
        <p:nvPicPr>
          <p:cNvPr id="1030" name="Picture 6" descr="C:\Users\Guilherme\Skeleton-Extraction\Docs\pics\bitorus_4.png"/>
          <p:cNvPicPr>
            <a:picLocks noChangeAspect="1" noChangeArrowheads="1"/>
          </p:cNvPicPr>
          <p:nvPr/>
        </p:nvPicPr>
        <p:blipFill>
          <a:blip r:embed="rId5"/>
          <a:srcRect l="18345" t="26280" r="18345" b="26280"/>
          <a:stretch>
            <a:fillRect/>
          </a:stretch>
        </p:blipFill>
        <p:spPr bwMode="auto">
          <a:xfrm>
            <a:off x="4378928" y="4328160"/>
            <a:ext cx="3317272" cy="1735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Guilherme\Skeleton-Extraction\Docs\pics\fertility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67238"/>
            <a:ext cx="3060734" cy="21383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Fertility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 descr="C:\Users\Guilherme\Skeleton-Extraction\Docs\pics\fertility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514600"/>
            <a:ext cx="2939369" cy="2047875"/>
          </a:xfrm>
          <a:prstGeom prst="rect">
            <a:avLst/>
          </a:prstGeom>
          <a:noFill/>
        </p:spPr>
      </p:pic>
      <p:pic>
        <p:nvPicPr>
          <p:cNvPr id="3077" name="Picture 5" descr="C:\Users\Guilherme\Skeleton-Extraction\Docs\pics\fertility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599" y="4648200"/>
            <a:ext cx="2961279" cy="2057400"/>
          </a:xfrm>
          <a:prstGeom prst="rect">
            <a:avLst/>
          </a:prstGeom>
          <a:noFill/>
        </p:spPr>
      </p:pic>
      <p:pic>
        <p:nvPicPr>
          <p:cNvPr id="3074" name="Picture 2" descr="C:\Users\Guilherme\Skeleton-Extraction\Docs\pics\fertility_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514600"/>
            <a:ext cx="2895600" cy="2016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7" name="Picture 3" descr="C:\Users\Guilherme\Desktop\Skeletonization_Page_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3896497" cy="5029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419600" y="18288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Skeleton extraction by mesh contraction. </a:t>
            </a:r>
          </a:p>
          <a:p>
            <a:endParaRPr lang="en-US" dirty="0" smtClean="0"/>
          </a:p>
          <a:p>
            <a:r>
              <a:rPr lang="en-US" dirty="0" smtClean="0"/>
              <a:t>Au, O. K. C., Tai, C. L., Chu, H. K., Cohen-Or, D., and Lee, T. Y.  </a:t>
            </a:r>
          </a:p>
          <a:p>
            <a:endParaRPr lang="en-US" dirty="0" smtClean="0"/>
          </a:p>
          <a:p>
            <a:r>
              <a:rPr lang="en-US" i="1" dirty="0" smtClean="0"/>
              <a:t>ACM Trans. Graph.</a:t>
            </a:r>
            <a:r>
              <a:rPr lang="en-US" dirty="0" smtClean="0"/>
              <a:t> 27, 3, Article 44 (August 2008)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0800"/>
            <a:ext cx="9144000" cy="155752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Guilherme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599" y="3918508"/>
            <a:ext cx="4068763" cy="21576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Animation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Shape Retrieval</a:t>
            </a:r>
          </a:p>
          <a:p>
            <a:endParaRPr lang="en-US" dirty="0" smtClean="0"/>
          </a:p>
          <a:p>
            <a:r>
              <a:rPr lang="en-US" dirty="0" smtClean="0"/>
              <a:t>Morphing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Geometry Contraction</a:t>
            </a:r>
          </a:p>
          <a:p>
            <a:pPr lvl="1"/>
            <a:r>
              <a:rPr lang="en-US" dirty="0" smtClean="0"/>
              <a:t>Connectivity Surgery</a:t>
            </a:r>
          </a:p>
          <a:p>
            <a:pPr lvl="1"/>
            <a:r>
              <a:rPr lang="en-US" dirty="0" smtClean="0"/>
              <a:t>Embedding Refinement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077200" cy="4625609"/>
          </a:xfrm>
        </p:spPr>
        <p:txBody>
          <a:bodyPr/>
          <a:lstStyle/>
          <a:p>
            <a:r>
              <a:rPr lang="en-US" dirty="0" smtClean="0"/>
              <a:t>Smoothly contract the mesh</a:t>
            </a:r>
          </a:p>
          <a:p>
            <a:endParaRPr lang="en-US" dirty="0" smtClean="0"/>
          </a:p>
          <a:p>
            <a:r>
              <a:rPr lang="en-US" dirty="0" smtClean="0"/>
              <a:t>Retain overall shape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Iterative 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953000"/>
            <a:ext cx="8077200" cy="11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the triangle mesh G=(V,E)</a:t>
            </a:r>
          </a:p>
          <a:p>
            <a:pPr lvl="1"/>
            <a:r>
              <a:rPr lang="en-US" dirty="0" smtClean="0"/>
              <a:t>V = (V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T</a:t>
            </a:r>
            <a:r>
              <a:rPr lang="en-US" dirty="0" smtClean="0"/>
              <a:t>, ...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 = edges of 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Find new vertices V’ such that the mesh G’=(V’,E) is a contracted version of 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244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V’ by solving LV’ = 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</a:t>
            </a:r>
            <a:r>
              <a:rPr lang="en-US" baseline="-25000" dirty="0" smtClean="0"/>
              <a:t>nxn</a:t>
            </a:r>
            <a:r>
              <a:rPr lang="en-US" dirty="0" smtClean="0"/>
              <a:t> is the curvature-flow </a:t>
            </a:r>
            <a:r>
              <a:rPr lang="en-US" dirty="0" err="1" smtClean="0"/>
              <a:t>Laplacian</a:t>
            </a:r>
            <a:r>
              <a:rPr lang="en-US" dirty="0" smtClean="0"/>
              <a:t> operator: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with </a:t>
            </a:r>
            <a:r>
              <a:rPr lang="el-GR" dirty="0" smtClean="0"/>
              <a:t>α</a:t>
            </a:r>
            <a:r>
              <a:rPr lang="pt-BR" dirty="0" smtClean="0"/>
              <a:t> and </a:t>
            </a:r>
            <a:r>
              <a:rPr lang="el-GR" dirty="0" smtClean="0"/>
              <a:t>β</a:t>
            </a:r>
            <a:r>
              <a:rPr lang="pt-BR" dirty="0" smtClean="0"/>
              <a:t> being the oposite angles of edge (i,j)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The rows </a:t>
            </a:r>
            <a:r>
              <a:rPr lang="pt-BR" dirty="0" smtClean="0"/>
              <a:t>of L are the </a:t>
            </a:r>
            <a:r>
              <a:rPr lang="pt-BR" i="1" dirty="0" smtClean="0">
                <a:solidFill>
                  <a:schemeClr val="accent1">
                    <a:lumMod val="75000"/>
                  </a:schemeClr>
                </a:solidFill>
              </a:rPr>
              <a:t>contraction constraints</a:t>
            </a:r>
            <a:endParaRPr lang="en-US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352800"/>
            <a:ext cx="7162800" cy="1107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more constraints to force a unique solution for V’, and ensure that the contracted mesh retain the overall original shape. The new constraints are called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attraction constraints.</a:t>
            </a:r>
          </a:p>
          <a:p>
            <a:r>
              <a:rPr lang="en-US" sz="2400" dirty="0" smtClean="0"/>
              <a:t>System LV’ = 0 becomes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where  and  are diagonal matrices to balance the contraction and attraction factors respectively.</a:t>
            </a:r>
          </a:p>
          <a:p>
            <a:r>
              <a:rPr lang="en-US" sz="2400" dirty="0" smtClean="0"/>
              <a:t>The new system is over-determined.</a:t>
            </a:r>
          </a:p>
          <a:p>
            <a:r>
              <a:rPr lang="en-US" sz="2400" dirty="0" smtClean="0"/>
              <a:t>Uses least-squares to solve.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657600"/>
            <a:ext cx="2701636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Contraction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6256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Iteration </a:t>
            </a:r>
            <a:r>
              <a:rPr lang="en-US" sz="3600" i="1" dirty="0" smtClean="0"/>
              <a:t>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Solve                                            for</a:t>
            </a:r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/>
              <a:t>Update</a:t>
            </a:r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lvl="0" indent="-514350">
              <a:buFont typeface="+mj-lt"/>
              <a:buAutoNum type="arabicPeriod"/>
            </a:pPr>
            <a:r>
              <a:rPr lang="en-US" sz="2800" dirty="0" smtClean="0"/>
              <a:t>Update                                        where      and      are the current and the original one-ring area of the vertex 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  <a:endParaRPr lang="pt-BR" sz="2800" dirty="0" smtClean="0"/>
          </a:p>
          <a:p>
            <a:pPr marL="633222" lvl="0" indent="-514350">
              <a:buFont typeface="+mj-lt"/>
              <a:buAutoNum type="arabicPeriod"/>
            </a:pPr>
            <a:r>
              <a:rPr lang="en-US" sz="2800" dirty="0" smtClean="0"/>
              <a:t>Compute the new           with the new          vertex positions </a:t>
            </a:r>
            <a:endParaRPr lang="pt-BR" sz="2800" dirty="0" smtClean="0"/>
          </a:p>
          <a:p>
            <a:pPr marL="633222" indent="-514350">
              <a:buNone/>
            </a:pPr>
            <a:r>
              <a:rPr lang="en-US" sz="2800" dirty="0" smtClean="0"/>
              <a:t>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7657" y="2286000"/>
            <a:ext cx="2702943" cy="762000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2438400"/>
            <a:ext cx="553914" cy="400049"/>
          </a:xfrm>
          <a:prstGeom prst="rect">
            <a:avLst/>
          </a:prstGeom>
          <a:noFill/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200400"/>
            <a:ext cx="1759656" cy="409575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761936"/>
            <a:ext cx="2483304" cy="695325"/>
          </a:xfrm>
          <a:prstGeom prst="rect">
            <a:avLst/>
          </a:prstGeom>
          <a:noFill/>
        </p:spPr>
      </p:pic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3963967"/>
            <a:ext cx="304800" cy="417094"/>
          </a:xfrm>
          <a:prstGeom prst="rect">
            <a:avLst/>
          </a:prstGeom>
          <a:noFill/>
        </p:spPr>
      </p:pic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5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3971486"/>
            <a:ext cx="318558" cy="409575"/>
          </a:xfrm>
          <a:prstGeom prst="rect">
            <a:avLst/>
          </a:prstGeom>
          <a:noFill/>
        </p:spPr>
      </p:pic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1071" y="5128554"/>
            <a:ext cx="538529" cy="400050"/>
          </a:xfrm>
          <a:prstGeom prst="rect">
            <a:avLst/>
          </a:prstGeom>
          <a:noFill/>
        </p:spPr>
      </p:pic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5153464"/>
            <a:ext cx="553915" cy="40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770</TotalTime>
  <Words>399</Words>
  <Application>Microsoft Office PowerPoint</Application>
  <PresentationFormat>Apresentação na tela (4:3)</PresentationFormat>
  <Paragraphs>140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Module</vt:lpstr>
      <vt:lpstr>Skeleton Extraction by Mesh Contraction</vt:lpstr>
      <vt:lpstr>Introduction</vt:lpstr>
      <vt:lpstr>Motivation</vt:lpstr>
      <vt:lpstr>Outline</vt:lpstr>
      <vt:lpstr>Geometry Contraction</vt:lpstr>
      <vt:lpstr>Geometry Contraction</vt:lpstr>
      <vt:lpstr>Geometry Contraction</vt:lpstr>
      <vt:lpstr>Geometry Contraction</vt:lpstr>
      <vt:lpstr>Geometry Contraction</vt:lpstr>
      <vt:lpstr>Geometry Contraction</vt:lpstr>
      <vt:lpstr>Connectivity Surgery</vt:lpstr>
      <vt:lpstr>Connectivity Surgery</vt:lpstr>
      <vt:lpstr>Connectivity Surgery</vt:lpstr>
      <vt:lpstr>Connectivity Surgery</vt:lpstr>
      <vt:lpstr>Embedding Refinement</vt:lpstr>
      <vt:lpstr>Results</vt:lpstr>
      <vt:lpstr>Results</vt:lpstr>
      <vt:lpstr>Results</vt:lpstr>
      <vt:lpstr>Results</vt:lpstr>
      <vt:lpstr>Conclusion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Reasoning for Assembly-Based 3D Modeling</dc:title>
  <dc:creator>Rosalia</dc:creator>
  <cp:lastModifiedBy>Guilherme</cp:lastModifiedBy>
  <cp:revision>100</cp:revision>
  <dcterms:created xsi:type="dcterms:W3CDTF">2006-08-16T00:00:00Z</dcterms:created>
  <dcterms:modified xsi:type="dcterms:W3CDTF">2011-07-04T16:45:22Z</dcterms:modified>
</cp:coreProperties>
</file>