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13716000" cx="24384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  <p:embeddedFont>
      <p:font typeface="Helvetica Neue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jBN4bwEmDZvSMSBMfvW2XVt4Cs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1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10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3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2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showMasterSp="0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ted-image.tiff" id="11" name="Google Shape;1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0"/>
          <p:cNvSpPr txBox="1"/>
          <p:nvPr>
            <p:ph type="title"/>
          </p:nvPr>
        </p:nvSpPr>
        <p:spPr>
          <a:xfrm>
            <a:off x="4387453" y="1384489"/>
            <a:ext cx="15609094" cy="2062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5D5"/>
              </a:buClr>
              <a:buSzPts val="6000"/>
              <a:buFont typeface="Helvetica Neue"/>
              <a:buNone/>
              <a:defRPr sz="6000">
                <a:solidFill>
                  <a:srgbClr val="D6D5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body"/>
          </p:nvPr>
        </p:nvSpPr>
        <p:spPr>
          <a:xfrm>
            <a:off x="4387453" y="3661330"/>
            <a:ext cx="15609094" cy="8840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5969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D6D5D5"/>
              </a:buClr>
              <a:buSzPts val="5800"/>
              <a:buFont typeface="Helvetica Neue"/>
              <a:buChar char="•"/>
              <a:defRPr sz="4000">
                <a:solidFill>
                  <a:srgbClr val="D6D5D5"/>
                </a:solidFill>
              </a:defRPr>
            </a:lvl1pPr>
            <a:lvl2pPr indent="-5969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D6D5D5"/>
              </a:buClr>
              <a:buSzPts val="5800"/>
              <a:buFont typeface="Helvetica Neue"/>
              <a:buChar char="•"/>
              <a:defRPr sz="4000">
                <a:solidFill>
                  <a:srgbClr val="D6D5D5"/>
                </a:solidFill>
              </a:defRPr>
            </a:lvl2pPr>
            <a:lvl3pPr indent="-5969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D6D5D5"/>
              </a:buClr>
              <a:buSzPts val="5800"/>
              <a:buFont typeface="Helvetica Neue"/>
              <a:buChar char="•"/>
              <a:defRPr sz="4000">
                <a:solidFill>
                  <a:srgbClr val="D6D5D5"/>
                </a:solidFill>
              </a:defRPr>
            </a:lvl3pPr>
            <a:lvl4pPr indent="-5969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D6D5D5"/>
              </a:buClr>
              <a:buSzPts val="5800"/>
              <a:buFont typeface="Helvetica Neue"/>
              <a:buChar char="•"/>
              <a:defRPr sz="4000">
                <a:solidFill>
                  <a:srgbClr val="D6D5D5"/>
                </a:solidFill>
              </a:defRPr>
            </a:lvl4pPr>
            <a:lvl5pPr indent="-5969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D6D5D5"/>
              </a:buClr>
              <a:buSzPts val="5800"/>
              <a:buFont typeface="Helvetica Neue"/>
              <a:buChar char="•"/>
              <a:defRPr sz="4000">
                <a:solidFill>
                  <a:srgbClr val="D6D5D5"/>
                </a:solidFill>
              </a:defRPr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/>
          <p:nvPr>
            <p:ph idx="1" type="body"/>
          </p:nvPr>
        </p:nvSpPr>
        <p:spPr>
          <a:xfrm>
            <a:off x="4833937" y="8947546"/>
            <a:ext cx="14716127" cy="647702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/>
            </a:lvl1pPr>
            <a:lvl2pPr indent="-52324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i="1" sz="3200"/>
            </a:lvl2pPr>
            <a:lvl3pPr indent="-523239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i="1" sz="3200"/>
            </a:lvl3pPr>
            <a:lvl4pPr indent="-523239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i="1" sz="3200"/>
            </a:lvl4pPr>
            <a:lvl5pPr indent="-523239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i="1" sz="3200"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2" type="body"/>
          </p:nvPr>
        </p:nvSpPr>
        <p:spPr>
          <a:xfrm>
            <a:off x="4833937" y="5997575"/>
            <a:ext cx="14716128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2" type="sldNum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/>
          <p:nvPr>
            <p:ph idx="2" type="pic"/>
          </p:nvPr>
        </p:nvSpPr>
        <p:spPr>
          <a:xfrm>
            <a:off x="1712268" y="0"/>
            <a:ext cx="20959465" cy="13983891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40"/>
          <p:cNvSpPr txBox="1"/>
          <p:nvPr>
            <p:ph idx="12" type="sldNum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/>
          <p:nvPr>
            <p:ph idx="12" type="sldNum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showMasterSp="0">
  <p:cSld name="Title - Top 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4387453" y="1348567"/>
            <a:ext cx="15609094" cy="2139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back-powerpoint.2jpg.jpg" id="59" name="Google Shape;5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2"/>
          <p:cNvSpPr txBox="1"/>
          <p:nvPr>
            <p:ph idx="12" type="sldNum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title"/>
          </p:nvPr>
        </p:nvSpPr>
        <p:spPr>
          <a:xfrm>
            <a:off x="4833937" y="3296449"/>
            <a:ext cx="14716127" cy="228116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5D5"/>
              </a:buClr>
              <a:buSzPts val="6500"/>
              <a:buFont typeface="Helvetica Neue"/>
              <a:buNone/>
              <a:defRPr sz="6500">
                <a:solidFill>
                  <a:srgbClr val="D6D5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body"/>
          </p:nvPr>
        </p:nvSpPr>
        <p:spPr>
          <a:xfrm>
            <a:off x="4833937" y="6399608"/>
            <a:ext cx="14716127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5D5"/>
              </a:buClr>
              <a:buSzPts val="5200"/>
              <a:buFont typeface="Helvetica Neue"/>
              <a:buNone/>
              <a:defRPr sz="5200">
                <a:solidFill>
                  <a:srgbClr val="D6D5D5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5D5"/>
              </a:buClr>
              <a:buSzPts val="5200"/>
              <a:buFont typeface="Helvetica Neue"/>
              <a:buNone/>
              <a:defRPr sz="5200">
                <a:solidFill>
                  <a:srgbClr val="D6D5D5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5D5"/>
              </a:buClr>
              <a:buSzPts val="5200"/>
              <a:buFont typeface="Helvetica Neue"/>
              <a:buNone/>
              <a:defRPr sz="5200">
                <a:solidFill>
                  <a:srgbClr val="D6D5D5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5D5"/>
              </a:buClr>
              <a:buSzPts val="5200"/>
              <a:buFont typeface="Helvetica Neue"/>
              <a:buNone/>
              <a:defRPr sz="5200">
                <a:solidFill>
                  <a:srgbClr val="D6D5D5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D5D5"/>
              </a:buClr>
              <a:buSzPts val="5200"/>
              <a:buFont typeface="Helvetica Neue"/>
              <a:buNone/>
              <a:defRPr sz="5200">
                <a:solidFill>
                  <a:srgbClr val="D6D5D5"/>
                </a:solidFill>
              </a:defRPr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2" type="sldNum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 showMasterSp="0">
  <p:cSld name="Photo - Horizont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/>
          <p:nvPr>
            <p:ph idx="2" type="pic"/>
          </p:nvPr>
        </p:nvSpPr>
        <p:spPr>
          <a:xfrm>
            <a:off x="5329061" y="406546"/>
            <a:ext cx="13716005" cy="9148765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32"/>
          <p:cNvSpPr txBox="1"/>
          <p:nvPr>
            <p:ph type="title"/>
          </p:nvPr>
        </p:nvSpPr>
        <p:spPr>
          <a:xfrm>
            <a:off x="4833937" y="9447609"/>
            <a:ext cx="14716127" cy="2000252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" type="body"/>
          </p:nvPr>
        </p:nvSpPr>
        <p:spPr>
          <a:xfrm>
            <a:off x="4833937" y="11465717"/>
            <a:ext cx="14716127" cy="15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2" type="sldNum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>
  <p:cSld name="Title - Cent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/>
          <p:nvPr>
            <p:ph type="title"/>
          </p:nvPr>
        </p:nvSpPr>
        <p:spPr>
          <a:xfrm>
            <a:off x="4833937" y="4536280"/>
            <a:ext cx="14716127" cy="464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/>
          <p:nvPr>
            <p:ph idx="2" type="pic"/>
          </p:nvPr>
        </p:nvSpPr>
        <p:spPr>
          <a:xfrm>
            <a:off x="6231432" y="863203"/>
            <a:ext cx="17439683" cy="11626455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4"/>
          <p:cNvSpPr txBox="1"/>
          <p:nvPr>
            <p:ph type="title"/>
          </p:nvPr>
        </p:nvSpPr>
        <p:spPr>
          <a:xfrm>
            <a:off x="4387453" y="892967"/>
            <a:ext cx="7500939" cy="560784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4387453" y="6643686"/>
            <a:ext cx="7500939" cy="5786439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/>
          <p:nvPr>
            <p:ph type="title"/>
          </p:nvPr>
        </p:nvSpPr>
        <p:spPr>
          <a:xfrm>
            <a:off x="4387453" y="1348567"/>
            <a:ext cx="15609094" cy="2139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>
  <p:cSld name="Title, Bullets &amp; Ph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>
            <p:ph idx="2" type="pic"/>
          </p:nvPr>
        </p:nvSpPr>
        <p:spPr>
          <a:xfrm>
            <a:off x="8794253" y="3637357"/>
            <a:ext cx="13260588" cy="8840393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36"/>
          <p:cNvSpPr txBox="1"/>
          <p:nvPr>
            <p:ph type="title"/>
          </p:nvPr>
        </p:nvSpPr>
        <p:spPr>
          <a:xfrm>
            <a:off x="4387453" y="357186"/>
            <a:ext cx="15609094" cy="3036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" type="body"/>
          </p:nvPr>
        </p:nvSpPr>
        <p:spPr>
          <a:xfrm>
            <a:off x="4387453" y="3643312"/>
            <a:ext cx="7500939" cy="8840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57848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/>
            </a:lvl1pPr>
            <a:lvl2pPr indent="-57848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/>
            </a:lvl2pPr>
            <a:lvl3pPr indent="-57848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/>
            </a:lvl3pPr>
            <a:lvl4pPr indent="-57848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/>
            </a:lvl4pPr>
            <a:lvl5pPr indent="-57848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11954104" y="13073062"/>
            <a:ext cx="466267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idx="1" type="body"/>
          </p:nvPr>
        </p:nvSpPr>
        <p:spPr>
          <a:xfrm>
            <a:off x="4387453" y="1785936"/>
            <a:ext cx="15609094" cy="10144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 showMasterSp="0">
  <p:cSld name="Photo - 3 Up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/>
          <p:nvPr>
            <p:ph idx="2" type="pic"/>
          </p:nvPr>
        </p:nvSpPr>
        <p:spPr>
          <a:xfrm>
            <a:off x="12442031" y="7072311"/>
            <a:ext cx="8514490" cy="5679283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8"/>
          <p:cNvSpPr/>
          <p:nvPr>
            <p:ph idx="3" type="pic"/>
          </p:nvPr>
        </p:nvSpPr>
        <p:spPr>
          <a:xfrm>
            <a:off x="12192000" y="1250155"/>
            <a:ext cx="8251033" cy="5500691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38"/>
          <p:cNvSpPr/>
          <p:nvPr>
            <p:ph idx="4" type="pic"/>
          </p:nvPr>
        </p:nvSpPr>
        <p:spPr>
          <a:xfrm>
            <a:off x="-291704" y="1250155"/>
            <a:ext cx="16850321" cy="11233549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ted-image.tiff" id="6" name="Google Shape;6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9"/>
          <p:cNvSpPr txBox="1"/>
          <p:nvPr>
            <p:ph type="title"/>
          </p:nvPr>
        </p:nvSpPr>
        <p:spPr>
          <a:xfrm>
            <a:off x="4387453" y="1348567"/>
            <a:ext cx="15609094" cy="2139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" type="body"/>
          </p:nvPr>
        </p:nvSpPr>
        <p:spPr>
          <a:xfrm>
            <a:off x="13610166" y="3962400"/>
            <a:ext cx="9550401" cy="9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63373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373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373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373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3729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3729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3729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3729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3729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2" type="sldNum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0.jp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/>
        </p:nvSpPr>
        <p:spPr>
          <a:xfrm>
            <a:off x="7126032" y="6259705"/>
            <a:ext cx="10131933" cy="119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7000"/>
              <a:buFont typeface="Helvetica Neue"/>
              <a:buNone/>
            </a:pPr>
            <a:r>
              <a:rPr b="1" i="0" lang="en-US" sz="7000" u="none" cap="none" strike="noStrike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Hexagonal Architecture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4387453" y="1681219"/>
            <a:ext cx="15609094" cy="2062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Principais termos</a:t>
            </a:r>
            <a:endParaRPr/>
          </a:p>
        </p:txBody>
      </p:sp>
      <p:sp>
        <p:nvSpPr>
          <p:cNvPr id="121" name="Google Shape;121;p10"/>
          <p:cNvSpPr txBox="1"/>
          <p:nvPr/>
        </p:nvSpPr>
        <p:spPr>
          <a:xfrm>
            <a:off x="2226178" y="3767010"/>
            <a:ext cx="11941500" cy="71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Entities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 Interactors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Interface Adapters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Controllers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Presenter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Gateway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Frameworks and Drivers</a:t>
            </a:r>
            <a:endParaRPr/>
          </a:p>
        </p:txBody>
      </p:sp>
      <p:pic>
        <p:nvPicPr>
          <p:cNvPr descr="clean-architecture.png" id="122" name="Google Shape;1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1554" y="3547275"/>
            <a:ext cx="9198831" cy="66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0"/>
          <p:cNvSpPr/>
          <p:nvPr/>
        </p:nvSpPr>
        <p:spPr>
          <a:xfrm>
            <a:off x="14502358" y="6401506"/>
            <a:ext cx="1474013" cy="1392408"/>
          </a:xfrm>
          <a:prstGeom prst="ellipse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13787194" y="5671500"/>
            <a:ext cx="2904342" cy="2852421"/>
          </a:xfrm>
          <a:prstGeom prst="ellipse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13057362" y="4868714"/>
            <a:ext cx="4364006" cy="4457992"/>
          </a:xfrm>
          <a:prstGeom prst="ellipse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14172200" y="4835058"/>
            <a:ext cx="2134329" cy="829091"/>
          </a:xfrm>
          <a:prstGeom prst="ellipse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10"/>
          <p:cNvSpPr/>
          <p:nvPr/>
        </p:nvSpPr>
        <p:spPr>
          <a:xfrm rot="-2820000">
            <a:off x="15552853" y="7711059"/>
            <a:ext cx="2228176" cy="878054"/>
          </a:xfrm>
          <a:prstGeom prst="ellipse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10"/>
          <p:cNvSpPr/>
          <p:nvPr/>
        </p:nvSpPr>
        <p:spPr>
          <a:xfrm rot="2820000">
            <a:off x="12734494" y="7889566"/>
            <a:ext cx="2228176" cy="878054"/>
          </a:xfrm>
          <a:prstGeom prst="ellipse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2408042" y="4346800"/>
            <a:ext cx="5695200" cy="5599800"/>
          </a:xfrm>
          <a:prstGeom prst="ellipse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4387453" y="1681219"/>
            <a:ext cx="15609094" cy="2062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Principais conceitos</a:t>
            </a:r>
            <a:endParaRPr/>
          </a:p>
        </p:txBody>
      </p:sp>
      <p:sp>
        <p:nvSpPr>
          <p:cNvPr id="135" name="Google Shape;135;p11"/>
          <p:cNvSpPr txBox="1"/>
          <p:nvPr/>
        </p:nvSpPr>
        <p:spPr>
          <a:xfrm>
            <a:off x="2149978" y="4220654"/>
            <a:ext cx="15717300" cy="57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4000"/>
              <a:buFont typeface="Helvetica Neue"/>
              <a:buChar char="●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Mappers</a:t>
            </a:r>
            <a:endParaRPr/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4000"/>
              <a:buFont typeface="Helvetica Neue"/>
              <a:buChar char="●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Humble Object pattern</a:t>
            </a:r>
            <a:endParaRPr/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4000"/>
              <a:buFont typeface="Helvetica Neue"/>
              <a:buChar char="●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Screaming Architecture</a:t>
            </a:r>
            <a:endParaRPr/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4000"/>
              <a:buFont typeface="Helvetica Neue"/>
              <a:buChar char="●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Dependency Rule</a:t>
            </a:r>
            <a:endParaRPr/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4000"/>
              <a:buFont typeface="Helvetica Neue"/>
              <a:buChar char="●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Business Rules</a:t>
            </a:r>
            <a:endParaRPr/>
          </a:p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4000"/>
              <a:buFont typeface="Helvetica Neue"/>
              <a:buChar char="●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Enterprise Business Rules</a:t>
            </a:r>
            <a:endParaRPr b="0" i="0" sz="4000" u="none" cap="none" strike="noStrike">
              <a:solidFill>
                <a:srgbClr val="D1D1D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4000"/>
              <a:buFont typeface="Helvetica Neue"/>
              <a:buChar char="●"/>
            </a:pPr>
            <a:r>
              <a:rPr lang="en-US" sz="4000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Isolar casos de uso, entidades e interface adapters de frameworks e bibliotecas externas</a:t>
            </a:r>
            <a:endParaRPr sz="4000">
              <a:solidFill>
                <a:srgbClr val="D1D1D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36" name="Google Shape;136;p11"/>
          <p:cNvGrpSpPr/>
          <p:nvPr/>
        </p:nvGrpSpPr>
        <p:grpSpPr>
          <a:xfrm>
            <a:off x="11390710" y="3943350"/>
            <a:ext cx="12179301" cy="6540524"/>
            <a:chOff x="0" y="0"/>
            <a:chExt cx="12179300" cy="6540523"/>
          </a:xfrm>
        </p:grpSpPr>
        <p:pic>
          <p:nvPicPr>
            <p:cNvPr descr="poeaa-ch10-data-mapper.png" id="137" name="Google Shape;13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79300" cy="5829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1"/>
            <p:cNvSpPr txBox="1"/>
            <p:nvPr/>
          </p:nvSpPr>
          <p:spPr>
            <a:xfrm>
              <a:off x="2784599" y="6029348"/>
              <a:ext cx="6356797" cy="511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Patterns of Enterprise Application Architecture</a:t>
              </a: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13397310" y="4762511"/>
            <a:ext cx="8166101" cy="5721363"/>
            <a:chOff x="0" y="0"/>
            <a:chExt cx="8166100" cy="5721362"/>
          </a:xfrm>
        </p:grpSpPr>
        <p:sp>
          <p:nvSpPr>
            <p:cNvPr id="140" name="Google Shape;140;p11"/>
            <p:cNvSpPr txBox="1"/>
            <p:nvPr/>
          </p:nvSpPr>
          <p:spPr>
            <a:xfrm>
              <a:off x="777999" y="5210187"/>
              <a:ext cx="6610101" cy="511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spcFirstLastPara="1" rIns="71425" wrap="square" tIns="7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http://xunitpatterns.com/Humble%20Object.html</a:t>
              </a:r>
              <a:endParaRPr/>
            </a:p>
          </p:txBody>
        </p:sp>
        <p:pic>
          <p:nvPicPr>
            <p:cNvPr descr="humbleobject.png" id="141" name="Google Shape;141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8166100" cy="4902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blueprint.jpeg" id="142" name="Google Shape;14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80843" y="3442589"/>
            <a:ext cx="10799034" cy="75420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dependencyrule.png" id="143" name="Google Shape;14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70360" y="5784850"/>
            <a:ext cx="7620001" cy="21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4387453" y="36352"/>
            <a:ext cx="15609094" cy="2062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 de classes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2023-08-27 às 17.29.39.png" id="153" name="Google Shape;1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4283" y="1900092"/>
            <a:ext cx="9282103" cy="43612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3"/>
          <p:cNvSpPr txBox="1"/>
          <p:nvPr>
            <p:ph type="title"/>
          </p:nvPr>
        </p:nvSpPr>
        <p:spPr>
          <a:xfrm>
            <a:off x="4387453" y="36352"/>
            <a:ext cx="15609094" cy="2062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 de classes</a:t>
            </a:r>
            <a:endParaRPr/>
          </a:p>
        </p:txBody>
      </p:sp>
      <p:sp>
        <p:nvSpPr>
          <p:cNvPr id="155" name="Google Shape;155;p13"/>
          <p:cNvSpPr txBox="1"/>
          <p:nvPr/>
        </p:nvSpPr>
        <p:spPr>
          <a:xfrm>
            <a:off x="3730181" y="12132807"/>
            <a:ext cx="16923639" cy="62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Architecture: A Craftsman's Guide to Software Structure and Design - Capítulo 8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2023-08-27 às 17.29.51.png" id="160" name="Google Shape;1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1389" y="1864778"/>
            <a:ext cx="12411276" cy="436123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/>
          <p:nvPr>
            <p:ph type="title"/>
          </p:nvPr>
        </p:nvSpPr>
        <p:spPr>
          <a:xfrm>
            <a:off x="4387453" y="36352"/>
            <a:ext cx="15609094" cy="2062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 de classes</a:t>
            </a:r>
            <a:endParaRPr/>
          </a:p>
        </p:txBody>
      </p:sp>
      <p:sp>
        <p:nvSpPr>
          <p:cNvPr id="162" name="Google Shape;162;p14"/>
          <p:cNvSpPr txBox="1"/>
          <p:nvPr/>
        </p:nvSpPr>
        <p:spPr>
          <a:xfrm>
            <a:off x="3730181" y="12132807"/>
            <a:ext cx="16923639" cy="62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Architecture: A Craftsman's Guide to Software Structure and Design - Capítulo 8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Tela 2023-08-27 às 17.30.13.png" id="167" name="Google Shape;1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2650" y="1871615"/>
            <a:ext cx="5676821" cy="7511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Tela 2023-08-27 às 17.29.39.png" id="168" name="Google Shape;1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5320" y="1864778"/>
            <a:ext cx="9282103" cy="4361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Tela 2023-08-27 às 17.29.51.png" id="169" name="Google Shape;16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7792" y="1864778"/>
            <a:ext cx="12411275" cy="436123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 txBox="1"/>
          <p:nvPr>
            <p:ph type="title"/>
          </p:nvPr>
        </p:nvSpPr>
        <p:spPr>
          <a:xfrm>
            <a:off x="4387453" y="36352"/>
            <a:ext cx="15609094" cy="2062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 de classes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3730181" y="12132807"/>
            <a:ext cx="16923639" cy="62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Architecture: A Craftsman's Guide to Software Structure and Design - Capítulo 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ean-architecture0diagram.png" id="176" name="Google Shape;1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5479" y="1881591"/>
            <a:ext cx="14253042" cy="995281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 txBox="1"/>
          <p:nvPr>
            <p:ph type="title"/>
          </p:nvPr>
        </p:nvSpPr>
        <p:spPr>
          <a:xfrm>
            <a:off x="4387453" y="36352"/>
            <a:ext cx="15609094" cy="2062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 de classes</a:t>
            </a: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3730181" y="12132807"/>
            <a:ext cx="16923639" cy="62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Architecture: A Craftsman's Guide to Software Structure and Design - Capítulo 8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4387453" y="36352"/>
            <a:ext cx="15609094" cy="2062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 de classes &amp; Flow of control</a:t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1730308" y="11454482"/>
            <a:ext cx="14568551" cy="62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Architecture: A Craftsman's Guide to Software Structure and Design</a:t>
            </a:r>
            <a:endParaRPr/>
          </a:p>
        </p:txBody>
      </p:sp>
      <p:pic>
        <p:nvPicPr>
          <p:cNvPr descr="Captura de Tela 2023-08-26 às 23.20.36.png" id="185" name="Google Shape;1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4068" y="3001140"/>
            <a:ext cx="10981030" cy="8228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Tela 2023-08-27 às 20.48.05.png" id="186" name="Google Shape;1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91725" y="5887437"/>
            <a:ext cx="2478675" cy="19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4387453" y="5826959"/>
            <a:ext cx="15609094" cy="2062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Architecture vs Ports and Adapters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/>
        </p:nvSpPr>
        <p:spPr>
          <a:xfrm>
            <a:off x="2024926" y="5193098"/>
            <a:ext cx="20334148" cy="3329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4600"/>
              <a:buFont typeface="Helvetica Neue"/>
              <a:buNone/>
            </a:pPr>
            <a:r>
              <a:rPr b="0" i="0" lang="en-US" sz="46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“Toda aplicação Clean Arch é Hexagonal, mas nem toda Hexagonal é Clean Arch. O Clean Arch define mais coisas, separa </a:t>
            </a:r>
            <a:r>
              <a:rPr b="0" i="1" lang="en-US" sz="46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frameworks and drivers</a:t>
            </a:r>
            <a:r>
              <a:rPr b="0" i="0" lang="en-US" sz="46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b="0" i="1" lang="en-US" sz="46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interfaces adapters</a:t>
            </a:r>
            <a:r>
              <a:rPr b="0" i="0" lang="en-US" sz="46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separa </a:t>
            </a:r>
            <a:r>
              <a:rPr b="0" i="1" lang="en-US" sz="46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cases</a:t>
            </a:r>
            <a:r>
              <a:rPr b="0" i="0" lang="en-US" sz="46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b="0" i="1" lang="en-US" sz="46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entities</a:t>
            </a:r>
            <a:r>
              <a:rPr b="0" i="0" lang="en-US" sz="46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prega </a:t>
            </a:r>
            <a:r>
              <a:rPr b="0" i="1" lang="en-US" sz="46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screaming architecture.</a:t>
            </a:r>
            <a:r>
              <a:rPr b="0" i="0" lang="en-US" sz="46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(Rodrigo Branas, 2023).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2024926" y="5610561"/>
            <a:ext cx="20334148" cy="249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4600"/>
              <a:buFont typeface="Helvetica Neue"/>
              <a:buNone/>
            </a:pPr>
            <a:r>
              <a:rPr b="0" i="0" lang="en-US" sz="46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b="0" i="1" lang="en-US" sz="46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an application to be equally be driven by users, programs, automated tests, batch scripts, and to be developed and tested in isolation from its eventual run-time devices and databases</a:t>
            </a:r>
            <a:r>
              <a:rPr b="0" i="0" lang="en-US" sz="46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(Alistair Cockburn, 2005).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4387453" y="1681219"/>
            <a:ext cx="15609094" cy="2062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Architecture vs Ports and Adapters</a:t>
            </a: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2294688" y="4406882"/>
            <a:ext cx="19794600" cy="7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Architecture impõem mais conceitos!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Screaming Architecture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Não utilizar frameworks e bibliotecas em casos de uso</a:t>
            </a:r>
            <a:r>
              <a:rPr lang="en-US" sz="4000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entidades de domínio e, se poss</a:t>
            </a:r>
            <a:r>
              <a:rPr lang="en-US" sz="4000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ível, interface adapters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Gateway ao invés de Repository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Presenter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 “Entities” de “Use cases”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 “Frameworks and Drivers” de “Interface Adapters”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4387453" y="5826959"/>
            <a:ext cx="15609094" cy="2062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Entidades e sua relativização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4387453" y="1681219"/>
            <a:ext cx="15609094" cy="2062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Entidades e sua relativização</a:t>
            </a:r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2226178" y="4674298"/>
            <a:ext cx="11941500" cy="51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Modelo anêmico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Relacionamento entre entidades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Posso utilizar libs externas no domain?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Entidade de dominio vs entidade JPA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Até onde usar DTOs/Data structures?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4387453" y="5826959"/>
            <a:ext cx="15609094" cy="2062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Cases e suas controvérsias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4387453" y="1681219"/>
            <a:ext cx="15609094" cy="2062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Cases e suas controvérsias</a:t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2226174" y="4300400"/>
            <a:ext cx="18589500" cy="6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Quem deve ser responsável pela criação do caso de uso?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Qual deve ser o ciclo de vida do caso de uso?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caso de uso deve interagir com outros?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 o caso de uso deve trabalhar com múltiplos repositórios?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Posso utilizar libs externas nos meus casos de uso?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Caso de uso e Interactors são a mesma coisa?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4387453" y="5826959"/>
            <a:ext cx="15609094" cy="2062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DDD Patterns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4387453" y="1681219"/>
            <a:ext cx="15609094" cy="2062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DDD Patterns</a:t>
            </a: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2226178" y="4674298"/>
            <a:ext cx="14316300" cy="51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 Objects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Entities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 Root</a:t>
            </a:r>
            <a:endParaRPr/>
          </a:p>
          <a:p>
            <a:pPr indent="-555625" lvl="0" marL="5556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 events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4387453" y="5826959"/>
            <a:ext cx="15609094" cy="2062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Tratamento de eventos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4387453" y="1681219"/>
            <a:ext cx="15609094" cy="2062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Tratamento de eventos</a:t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2226178" y="4739830"/>
            <a:ext cx="14316300" cy="43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4000"/>
              <a:buFont typeface="Helvetica Neue"/>
              <a:buChar char="•"/>
            </a:pPr>
            <a:r>
              <a:rPr lang="en-US" sz="4000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 events</a:t>
            </a:r>
            <a:endParaRPr sz="4000">
              <a:solidFill>
                <a:srgbClr val="D1D1D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 right away</a:t>
            </a:r>
            <a:endParaRPr sz="4000">
              <a:solidFill>
                <a:srgbClr val="D1D1D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 after persistence</a:t>
            </a:r>
            <a:endParaRPr sz="4000">
              <a:solidFill>
                <a:srgbClr val="D1D1D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4000"/>
              <a:buFont typeface="Helvetica Neue"/>
              <a:buChar char="○"/>
            </a:pPr>
            <a:r>
              <a:rPr lang="en-US" sz="4000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Publish through persistence (Job ou CDC)</a:t>
            </a:r>
            <a:endParaRPr sz="4000">
              <a:solidFill>
                <a:srgbClr val="D1D1D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4000"/>
              <a:buFont typeface="Helvetica Neue"/>
              <a:buChar char="•"/>
            </a:pPr>
            <a:r>
              <a:rPr lang="en-US" sz="4000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 Event Publisher</a:t>
            </a:r>
            <a:endParaRPr sz="4000">
              <a:solidFill>
                <a:srgbClr val="D1D1D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4000"/>
              <a:buFont typeface="Helvetica Neue"/>
              <a:buChar char="•"/>
            </a:pPr>
            <a:r>
              <a:rPr lang="en-US" sz="4000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Gateways</a:t>
            </a:r>
            <a:endParaRPr sz="4000">
              <a:solidFill>
                <a:srgbClr val="D1D1D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ted-image.tiff" id="75" name="Google Shape;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6757" y="1660129"/>
            <a:ext cx="13870485" cy="1039574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 txBox="1"/>
          <p:nvPr>
            <p:ph type="title"/>
          </p:nvPr>
        </p:nvSpPr>
        <p:spPr>
          <a:xfrm>
            <a:off x="4387453" y="175458"/>
            <a:ext cx="15609094" cy="1167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Hexagonal Architecture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7109395" y="12132806"/>
            <a:ext cx="10165207" cy="62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https://alistair.cockburn.us/hexagonal-architecture/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4387453" y="1681219"/>
            <a:ext cx="15609094" cy="2062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Principais termos</a:t>
            </a:r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2226178" y="5127942"/>
            <a:ext cx="11941403" cy="3460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-555625" lvl="0" marL="555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Drivers / Primary actors</a:t>
            </a:r>
            <a:endParaRPr/>
          </a:p>
          <a:p>
            <a:pPr indent="-555625" lvl="0" marL="555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Adapters</a:t>
            </a:r>
            <a:endParaRPr/>
          </a:p>
          <a:p>
            <a:pPr indent="-555625" lvl="0" marL="555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Ports</a:t>
            </a:r>
            <a:endParaRPr/>
          </a:p>
          <a:p>
            <a:pPr indent="-555625" lvl="0" marL="555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Driven actors / Secondary actors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s-and-adapters-miro.jpg"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59190"/>
            <a:ext cx="24384000" cy="7997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4387453" y="1681219"/>
            <a:ext cx="15609094" cy="2062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Principais conceitos</a:t>
            </a:r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2149978" y="4220654"/>
            <a:ext cx="15717267" cy="5274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-555625" lvl="0" marL="555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cases first!</a:t>
            </a:r>
            <a:endParaRPr/>
          </a:p>
          <a:p>
            <a:pPr indent="-555625" lvl="0" marL="555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Dependence Inversion Principle</a:t>
            </a:r>
            <a:endParaRPr/>
          </a:p>
          <a:p>
            <a:pPr indent="-555625" lvl="0" marL="555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Portas são de entrada ou saída do hexágono</a:t>
            </a:r>
            <a:endParaRPr/>
          </a:p>
          <a:p>
            <a:pPr indent="-555625" lvl="0" marL="555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adapters se localizam entre a porta e o hexágono</a:t>
            </a:r>
            <a:endParaRPr/>
          </a:p>
          <a:p>
            <a:pPr indent="-555625" lvl="0" marL="555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portas são agrupadas por contexto</a:t>
            </a:r>
            <a:endParaRPr/>
          </a:p>
          <a:p>
            <a:pPr indent="-555625" lvl="0" marL="55562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5800"/>
              <a:buFont typeface="Helvetica Neue"/>
              <a:buChar char="•"/>
            </a:pPr>
            <a:r>
              <a:rPr b="0" i="0" lang="en-US" sz="4000" u="none" cap="none" strike="noStrike">
                <a:solidFill>
                  <a:srgbClr val="D1D1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padrão não impõem como organizar as pastas da aplicação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4387453" y="277059"/>
            <a:ext cx="15609094" cy="1300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Hexagonal Architecture</a:t>
            </a:r>
            <a:endParaRPr/>
          </a:p>
        </p:txBody>
      </p:sp>
      <p:pic>
        <p:nvPicPr>
          <p:cNvPr descr="port-and-adapters-original-completo.png" id="100" name="Google Shape;1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1909" y="1558815"/>
            <a:ext cx="16860182" cy="1095396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 txBox="1"/>
          <p:nvPr/>
        </p:nvSpPr>
        <p:spPr>
          <a:xfrm>
            <a:off x="7109395" y="12437606"/>
            <a:ext cx="10165207" cy="62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https://alistair.cockburn.us/hexagonal-architecture/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/>
        </p:nvSpPr>
        <p:spPr>
          <a:xfrm>
            <a:off x="6457349" y="6247200"/>
            <a:ext cx="11469300" cy="12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7000"/>
              <a:buFont typeface="Helvetica Neue"/>
              <a:buNone/>
            </a:pPr>
            <a:r>
              <a:rPr b="1" i="0" lang="en-US" sz="7000" u="none" cap="none" strike="noStrike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Architecture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4387453" y="175458"/>
            <a:ext cx="15609094" cy="1167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BA01"/>
              </a:buClr>
              <a:buSzPts val="5000"/>
              <a:buFont typeface="Helvetica Neue"/>
              <a:buNone/>
            </a:pPr>
            <a:r>
              <a:rPr b="1" lang="en-US" sz="5000">
                <a:solidFill>
                  <a:srgbClr val="F7BA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Architecture</a:t>
            </a:r>
            <a:endParaRPr/>
          </a:p>
        </p:txBody>
      </p:sp>
      <p:sp>
        <p:nvSpPr>
          <p:cNvPr id="112" name="Google Shape;112;p9"/>
          <p:cNvSpPr txBox="1"/>
          <p:nvPr/>
        </p:nvSpPr>
        <p:spPr>
          <a:xfrm>
            <a:off x="4467600" y="12285200"/>
            <a:ext cx="157503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https://blog.cleancoder.com/uncle-bob/2012/08/13/the-clean-architecture.html</a:t>
            </a:r>
            <a:endParaRPr/>
          </a:p>
        </p:txBody>
      </p:sp>
      <p:pic>
        <p:nvPicPr>
          <p:cNvPr descr="clean-architecture.png" id="113" name="Google Shape;1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7097" y="1808572"/>
            <a:ext cx="14029806" cy="100988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Oriented Software Engineering. Notice the subtitle of the book- A Use Case Driven Approachjpg.jpeg" id="114" name="Google Shape;11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7160" y="2060766"/>
            <a:ext cx="6811091" cy="95944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eaa.jpeg" id="115" name="Google Shape;11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67265" y="2162060"/>
            <a:ext cx="7311044" cy="939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