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26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6AB69F-E036-4198-8DC1-6505190C5E37}">
  <a:tblStyle styleId="{DC6AB69F-E036-4198-8DC1-6505190C5E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5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04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97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82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3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66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07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371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910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005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52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804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282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35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52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97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72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46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073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01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61268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090569" y="1908969"/>
            <a:ext cx="5897562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56569" y="-643731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0863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0863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1850" y="2174875"/>
            <a:ext cx="5156200" cy="399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89663" y="1535113"/>
            <a:ext cx="51577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89663" y="2174875"/>
            <a:ext cx="5157787" cy="399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46663" y="685800"/>
            <a:ext cx="63007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1850" y="1846263"/>
            <a:ext cx="4013200" cy="43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2505075" y="685800"/>
            <a:ext cx="7177088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05075" y="5367338"/>
            <a:ext cx="717708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16/02/2018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524000" y="1041399"/>
            <a:ext cx="9144000" cy="310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70C0"/>
              </a:buClr>
            </a:pPr>
            <a:r>
              <a:rPr lang="pt-BR" b="1" dirty="0">
                <a:solidFill>
                  <a:srgbClr val="0070C0"/>
                </a:solidFill>
              </a:rPr>
              <a:t>Algoritmo Genético aplicado ao problema de redução de perdas em redes primárias de </a:t>
            </a:r>
            <a:r>
              <a:rPr lang="pt-BR" b="1" dirty="0" smtClean="0">
                <a:solidFill>
                  <a:srgbClr val="0070C0"/>
                </a:solidFill>
              </a:rPr>
              <a:t>distribuição</a:t>
            </a:r>
            <a:endParaRPr sz="5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0" y="5181608"/>
            <a:ext cx="12192000" cy="11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pt-BR" sz="21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Aluno:</a:t>
            </a:r>
            <a:r>
              <a:rPr lang="pt-BR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Jônatas Trabuco </a:t>
            </a:r>
            <a:r>
              <a:rPr lang="pt-BR" sz="217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Belotti</a:t>
            </a: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CONFIGURAÇÕES TESTADAS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7"/>
          <p:cNvSpPr txBox="1">
            <a:spLocks/>
          </p:cNvSpPr>
          <p:nvPr/>
        </p:nvSpPr>
        <p:spPr>
          <a:xfrm>
            <a:off x="838200" y="1683657"/>
            <a:ext cx="10515600" cy="46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Conf6: Mutação adaptativa baseada no desvio padrão indo até 50%;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Conf7: Elitismo de 1 individuo;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Conf8: Nova população se junta com a anterior e são selecionados os melhores;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Conf9: Com Busca Local;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3170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CONFIGURAÇÕES TESTADAS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7"/>
          <p:cNvSpPr txBox="1">
            <a:spLocks/>
          </p:cNvSpPr>
          <p:nvPr/>
        </p:nvSpPr>
        <p:spPr>
          <a:xfrm>
            <a:off x="838200" y="1683657"/>
            <a:ext cx="10515600" cy="46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Conf10: Seleção por </a:t>
            </a:r>
            <a:r>
              <a:rPr lang="pt-BR" sz="2800" dirty="0" smtClean="0"/>
              <a:t>Amostragem Universal Estocástica, </a:t>
            </a:r>
            <a:r>
              <a:rPr lang="pt-BR" sz="2800" dirty="0"/>
              <a:t>Cruzamento </a:t>
            </a:r>
            <a:r>
              <a:rPr lang="pt-BR" sz="2800" dirty="0" smtClean="0"/>
              <a:t>Uniforme, </a:t>
            </a:r>
            <a:r>
              <a:rPr lang="pt-BR" sz="2800" dirty="0"/>
              <a:t>Mutação adaptativa baseada no desvio padrão indo até 50%</a:t>
            </a:r>
            <a:r>
              <a:rPr lang="pt-BR" sz="2800" dirty="0" smtClean="0"/>
              <a:t>, </a:t>
            </a:r>
            <a:r>
              <a:rPr lang="pt-BR" sz="2800" dirty="0"/>
              <a:t>Nova população se junta com a anterior e são selecionados os melhores</a:t>
            </a:r>
            <a:r>
              <a:rPr lang="pt-BR" sz="2800" dirty="0" smtClean="0"/>
              <a:t> </a:t>
            </a:r>
            <a:r>
              <a:rPr lang="pt-BR" sz="2800" dirty="0"/>
              <a:t>e Sem Busca Local;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41858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INSTÂNCIAS TESTADAS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61914"/>
              </p:ext>
            </p:extLst>
          </p:nvPr>
        </p:nvGraphicFramePr>
        <p:xfrm>
          <a:off x="967816" y="1650663"/>
          <a:ext cx="9003497" cy="3103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450">
                  <a:extLst>
                    <a:ext uri="{9D8B030D-6E8A-4147-A177-3AD203B41FA5}">
                      <a16:colId xmlns:a16="http://schemas.microsoft.com/office/drawing/2014/main" val="1611637931"/>
                    </a:ext>
                  </a:extLst>
                </a:gridCol>
                <a:gridCol w="1770782">
                  <a:extLst>
                    <a:ext uri="{9D8B030D-6E8A-4147-A177-3AD203B41FA5}">
                      <a16:colId xmlns:a16="http://schemas.microsoft.com/office/drawing/2014/main" val="460610213"/>
                    </a:ext>
                  </a:extLst>
                </a:gridCol>
                <a:gridCol w="1493272">
                  <a:extLst>
                    <a:ext uri="{9D8B030D-6E8A-4147-A177-3AD203B41FA5}">
                      <a16:colId xmlns:a16="http://schemas.microsoft.com/office/drawing/2014/main" val="3487153733"/>
                    </a:ext>
                  </a:extLst>
                </a:gridCol>
                <a:gridCol w="1493272">
                  <a:extLst>
                    <a:ext uri="{9D8B030D-6E8A-4147-A177-3AD203B41FA5}">
                      <a16:colId xmlns:a16="http://schemas.microsoft.com/office/drawing/2014/main" val="3677059514"/>
                    </a:ext>
                  </a:extLst>
                </a:gridCol>
                <a:gridCol w="2074721">
                  <a:extLst>
                    <a:ext uri="{9D8B030D-6E8A-4147-A177-3AD203B41FA5}">
                      <a16:colId xmlns:a16="http://schemas.microsoft.com/office/drawing/2014/main" val="2019678218"/>
                    </a:ext>
                  </a:extLst>
                </a:gridCol>
              </a:tblGrid>
              <a:tr h="296237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Instância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Vértices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Arestas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Fontes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Tam. população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1884233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bus_13_3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13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16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7230840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bus_29_1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29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598377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bus_32_1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32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37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0566611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bus_83_11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83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96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55747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bus_135_8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135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156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8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287519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bus_201_3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201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216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580689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bus_873_7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873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900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7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50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602032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algn="l" fontAlgn="b"/>
                      <a:r>
                        <a:rPr lang="pt-BR" sz="2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bus_10476_84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10476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10736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84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100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600197"/>
                  </a:ext>
                </a:extLst>
              </a:tr>
            </a:tbl>
          </a:graphicData>
        </a:graphic>
      </p:graphicFrame>
      <p:sp>
        <p:nvSpPr>
          <p:cNvPr id="7" name="Shape 97"/>
          <p:cNvSpPr txBox="1">
            <a:spLocks/>
          </p:cNvSpPr>
          <p:nvPr/>
        </p:nvSpPr>
        <p:spPr>
          <a:xfrm>
            <a:off x="838200" y="5370286"/>
            <a:ext cx="10515600" cy="98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O critério de parada para todas as instâncias foi 30 minutos de execução.</a:t>
            </a:r>
            <a:endParaRPr lang="pt-BR" sz="2800" dirty="0"/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756211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bus_13_3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70519"/>
              </p:ext>
            </p:extLst>
          </p:nvPr>
        </p:nvGraphicFramePr>
        <p:xfrm>
          <a:off x="954405" y="2061030"/>
          <a:ext cx="10399396" cy="4295319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541732">
                  <a:extLst>
                    <a:ext uri="{9D8B030D-6E8A-4147-A177-3AD203B41FA5}">
                      <a16:colId xmlns:a16="http://schemas.microsoft.com/office/drawing/2014/main" val="1891979347"/>
                    </a:ext>
                  </a:extLst>
                </a:gridCol>
                <a:gridCol w="2544301">
                  <a:extLst>
                    <a:ext uri="{9D8B030D-6E8A-4147-A177-3AD203B41FA5}">
                      <a16:colId xmlns:a16="http://schemas.microsoft.com/office/drawing/2014/main" val="3416526186"/>
                    </a:ext>
                  </a:extLst>
                </a:gridCol>
                <a:gridCol w="2544301">
                  <a:extLst>
                    <a:ext uri="{9D8B030D-6E8A-4147-A177-3AD203B41FA5}">
                      <a16:colId xmlns:a16="http://schemas.microsoft.com/office/drawing/2014/main" val="3238618420"/>
                    </a:ext>
                  </a:extLst>
                </a:gridCol>
                <a:gridCol w="2769062">
                  <a:extLst>
                    <a:ext uri="{9D8B030D-6E8A-4147-A177-3AD203B41FA5}">
                      <a16:colId xmlns:a16="http://schemas.microsoft.com/office/drawing/2014/main" val="2802087855"/>
                    </a:ext>
                  </a:extLst>
                </a:gridCol>
              </a:tblGrid>
              <a:tr h="463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Perda original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Fitness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 Melhora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2292782975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113,9088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631374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3440880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080756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339881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2458190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024690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3379005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5446212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3828652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113,9088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105,99475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6,94%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226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790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bus_29_1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86569"/>
              </p:ext>
            </p:extLst>
          </p:nvPr>
        </p:nvGraphicFramePr>
        <p:xfrm>
          <a:off x="954405" y="2061025"/>
          <a:ext cx="10399395" cy="4295324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302842">
                  <a:extLst>
                    <a:ext uri="{9D8B030D-6E8A-4147-A177-3AD203B41FA5}">
                      <a16:colId xmlns:a16="http://schemas.microsoft.com/office/drawing/2014/main" val="631657053"/>
                    </a:ext>
                  </a:extLst>
                </a:gridCol>
                <a:gridCol w="2405591">
                  <a:extLst>
                    <a:ext uri="{9D8B030D-6E8A-4147-A177-3AD203B41FA5}">
                      <a16:colId xmlns:a16="http://schemas.microsoft.com/office/drawing/2014/main" val="2900165428"/>
                    </a:ext>
                  </a:extLst>
                </a:gridCol>
                <a:gridCol w="2349079">
                  <a:extLst>
                    <a:ext uri="{9D8B030D-6E8A-4147-A177-3AD203B41FA5}">
                      <a16:colId xmlns:a16="http://schemas.microsoft.com/office/drawing/2014/main" val="1646170971"/>
                    </a:ext>
                  </a:extLst>
                </a:gridCol>
                <a:gridCol w="3341883">
                  <a:extLst>
                    <a:ext uri="{9D8B030D-6E8A-4147-A177-3AD203B41FA5}">
                      <a16:colId xmlns:a16="http://schemas.microsoft.com/office/drawing/2014/main" val="1083443497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Perda original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Fitness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 Melhora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855792024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00902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93566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7439939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805340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05601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316863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9524834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761416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548518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0,013709432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0,013709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0,00315%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14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13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bus_32_1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03921"/>
              </p:ext>
            </p:extLst>
          </p:nvPr>
        </p:nvGraphicFramePr>
        <p:xfrm>
          <a:off x="953770" y="2061025"/>
          <a:ext cx="10400030" cy="4295324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466715">
                  <a:extLst>
                    <a:ext uri="{9D8B030D-6E8A-4147-A177-3AD203B41FA5}">
                      <a16:colId xmlns:a16="http://schemas.microsoft.com/office/drawing/2014/main" val="73528067"/>
                    </a:ext>
                  </a:extLst>
                </a:gridCol>
                <a:gridCol w="2503973">
                  <a:extLst>
                    <a:ext uri="{9D8B030D-6E8A-4147-A177-3AD203B41FA5}">
                      <a16:colId xmlns:a16="http://schemas.microsoft.com/office/drawing/2014/main" val="1658017615"/>
                    </a:ext>
                  </a:extLst>
                </a:gridCol>
                <a:gridCol w="2519389">
                  <a:extLst>
                    <a:ext uri="{9D8B030D-6E8A-4147-A177-3AD203B41FA5}">
                      <a16:colId xmlns:a16="http://schemas.microsoft.com/office/drawing/2014/main" val="657408416"/>
                    </a:ext>
                  </a:extLst>
                </a:gridCol>
                <a:gridCol w="2909953">
                  <a:extLst>
                    <a:ext uri="{9D8B030D-6E8A-4147-A177-3AD203B41FA5}">
                      <a16:colId xmlns:a16="http://schemas.microsoft.com/office/drawing/2014/main" val="399138254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Perda original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Fitness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 Melhora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3020307522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55631859,18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40437254,585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27,3127%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82691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55631859,18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40569392,2075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27,0752%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674851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55631859,18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39954096,9075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28,1812%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635918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55631859,18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39221067,155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29,4989%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967505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55631859,18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38654432,925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30,5174%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8164982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55631859,18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39954096,9075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28,1812%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3750061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55631859,18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38654432,925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30,5174%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476653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Conf8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55631859,18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38558920,065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</a:t>
                      </a:r>
                      <a:r>
                        <a:rPr lang="pt-BR" sz="1800" b="1" dirty="0" smtClean="0">
                          <a:effectLst/>
                        </a:rPr>
                        <a:t>30,6891%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0406211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Conf9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55631859,18 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 38558920,065 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</a:t>
                      </a:r>
                      <a:r>
                        <a:rPr lang="pt-BR" sz="1800" b="1" dirty="0" smtClean="0">
                          <a:effectLst/>
                        </a:rPr>
                        <a:t>30,6891%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7808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Conf10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55631859,18 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 38558920,065 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</a:t>
                      </a:r>
                      <a:r>
                        <a:rPr lang="pt-BR" sz="1800" b="1" dirty="0" smtClean="0">
                          <a:effectLst/>
                        </a:rPr>
                        <a:t>30,6891%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74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950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bus_83_11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99098"/>
              </p:ext>
            </p:extLst>
          </p:nvPr>
        </p:nvGraphicFramePr>
        <p:xfrm>
          <a:off x="953770" y="2061025"/>
          <a:ext cx="10400030" cy="4295324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470570">
                  <a:extLst>
                    <a:ext uri="{9D8B030D-6E8A-4147-A177-3AD203B41FA5}">
                      <a16:colId xmlns:a16="http://schemas.microsoft.com/office/drawing/2014/main" val="3258005060"/>
                    </a:ext>
                  </a:extLst>
                </a:gridCol>
                <a:gridCol w="2506542">
                  <a:extLst>
                    <a:ext uri="{9D8B030D-6E8A-4147-A177-3AD203B41FA5}">
                      <a16:colId xmlns:a16="http://schemas.microsoft.com/office/drawing/2014/main" val="2366020105"/>
                    </a:ext>
                  </a:extLst>
                </a:gridCol>
                <a:gridCol w="2512965">
                  <a:extLst>
                    <a:ext uri="{9D8B030D-6E8A-4147-A177-3AD203B41FA5}">
                      <a16:colId xmlns:a16="http://schemas.microsoft.com/office/drawing/2014/main" val="2849337500"/>
                    </a:ext>
                  </a:extLst>
                </a:gridCol>
                <a:gridCol w="2909953">
                  <a:extLst>
                    <a:ext uri="{9D8B030D-6E8A-4147-A177-3AD203B41FA5}">
                      <a16:colId xmlns:a16="http://schemas.microsoft.com/office/drawing/2014/main" val="3526683058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Perda original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Fitness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 Melhora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631029172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117574888,85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5,0705%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7353269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122905991,0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0,7662%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718019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118650549,11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4,202%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49250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113073479,59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8,7049%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11800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119462784,21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3,5462%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53323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118893877,53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4,0055%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99066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122128604,39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1,3938%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770615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129527901,04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4,5802%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9404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Conf9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123854986,7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111024024,11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</a:t>
                      </a:r>
                      <a:r>
                        <a:rPr lang="pt-BR" sz="1800" b="1" dirty="0" smtClean="0">
                          <a:effectLst/>
                        </a:rPr>
                        <a:t>10,3596%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036403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123854986,7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112168575,68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9,4355%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38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906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bus_135_8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97378"/>
              </p:ext>
            </p:extLst>
          </p:nvPr>
        </p:nvGraphicFramePr>
        <p:xfrm>
          <a:off x="911225" y="2061025"/>
          <a:ext cx="10442574" cy="4295324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447898">
                  <a:extLst>
                    <a:ext uri="{9D8B030D-6E8A-4147-A177-3AD203B41FA5}">
                      <a16:colId xmlns:a16="http://schemas.microsoft.com/office/drawing/2014/main" val="2077259682"/>
                    </a:ext>
                  </a:extLst>
                </a:gridCol>
                <a:gridCol w="2487545">
                  <a:extLst>
                    <a:ext uri="{9D8B030D-6E8A-4147-A177-3AD203B41FA5}">
                      <a16:colId xmlns:a16="http://schemas.microsoft.com/office/drawing/2014/main" val="4067317200"/>
                    </a:ext>
                  </a:extLst>
                </a:gridCol>
                <a:gridCol w="2520798">
                  <a:extLst>
                    <a:ext uri="{9D8B030D-6E8A-4147-A177-3AD203B41FA5}">
                      <a16:colId xmlns:a16="http://schemas.microsoft.com/office/drawing/2014/main" val="3392805648"/>
                    </a:ext>
                  </a:extLst>
                </a:gridCol>
                <a:gridCol w="2986333">
                  <a:extLst>
                    <a:ext uri="{9D8B030D-6E8A-4147-A177-3AD203B41FA5}">
                      <a16:colId xmlns:a16="http://schemas.microsoft.com/office/drawing/2014/main" val="3787216192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Perda original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Fitness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 Melhora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1704049763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93501699,539268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4,3054%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82181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Conf2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97708466,33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89035792,638231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</a:t>
                      </a:r>
                      <a:r>
                        <a:rPr lang="pt-BR" sz="1800" b="1" dirty="0" smtClean="0">
                          <a:effectLst/>
                        </a:rPr>
                        <a:t>8,8760%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987793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89136798,323128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8,7726%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285203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96791747,7865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0,9382%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85800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96818755,473554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0,9105%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81393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97244928,233904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0,4744%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683528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92371092,785871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5,4625%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997952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123391280,82535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26,2851%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1636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93569595,835209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4,2359%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0294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97708466,33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94979944,223239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2,7925%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83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687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bus_201_3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71014"/>
              </p:ext>
            </p:extLst>
          </p:nvPr>
        </p:nvGraphicFramePr>
        <p:xfrm>
          <a:off x="838200" y="2061025"/>
          <a:ext cx="10515600" cy="4295324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376055">
                  <a:extLst>
                    <a:ext uri="{9D8B030D-6E8A-4147-A177-3AD203B41FA5}">
                      <a16:colId xmlns:a16="http://schemas.microsoft.com/office/drawing/2014/main" val="3831356181"/>
                    </a:ext>
                  </a:extLst>
                </a:gridCol>
                <a:gridCol w="2417108">
                  <a:extLst>
                    <a:ext uri="{9D8B030D-6E8A-4147-A177-3AD203B41FA5}">
                      <a16:colId xmlns:a16="http://schemas.microsoft.com/office/drawing/2014/main" val="528219861"/>
                    </a:ext>
                  </a:extLst>
                </a:gridCol>
                <a:gridCol w="2459404">
                  <a:extLst>
                    <a:ext uri="{9D8B030D-6E8A-4147-A177-3AD203B41FA5}">
                      <a16:colId xmlns:a16="http://schemas.microsoft.com/office/drawing/2014/main" val="1692017833"/>
                    </a:ext>
                  </a:extLst>
                </a:gridCol>
                <a:gridCol w="3263033">
                  <a:extLst>
                    <a:ext uri="{9D8B030D-6E8A-4147-A177-3AD203B41FA5}">
                      <a16:colId xmlns:a16="http://schemas.microsoft.com/office/drawing/2014/main" val="417966988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Perda original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Fitness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 Melhora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3272238093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325293840,87621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76,3015%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7993391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184509887,639038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2,1157e-08</a:t>
                      </a:r>
                      <a:r>
                        <a:rPr lang="pt-BR" sz="1800" dirty="0">
                          <a:effectLst/>
                        </a:rPr>
                        <a:t>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62141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183489356,761331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0,5531%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331951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267251964,477108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44,8442%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93587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191552605,182492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3,8169%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05691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180254401,29452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2,3063%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827223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226132879,540237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22,5586%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41807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235414668,466637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27,5891%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450454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184509887,6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180539954,324424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2,1516%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29999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Conf10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184509887,6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177267903,602767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</a:t>
                      </a:r>
                      <a:r>
                        <a:rPr lang="pt-BR" sz="1800" b="1" dirty="0" smtClean="0">
                          <a:effectLst/>
                        </a:rPr>
                        <a:t>3,9249%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08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41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bus_873_7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34423"/>
              </p:ext>
            </p:extLst>
          </p:nvPr>
        </p:nvGraphicFramePr>
        <p:xfrm>
          <a:off x="846455" y="2061025"/>
          <a:ext cx="10507346" cy="4295324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414503">
                  <a:extLst>
                    <a:ext uri="{9D8B030D-6E8A-4147-A177-3AD203B41FA5}">
                      <a16:colId xmlns:a16="http://schemas.microsoft.com/office/drawing/2014/main" val="1224908930"/>
                    </a:ext>
                  </a:extLst>
                </a:gridCol>
                <a:gridCol w="2466632">
                  <a:extLst>
                    <a:ext uri="{9D8B030D-6E8A-4147-A177-3AD203B41FA5}">
                      <a16:colId xmlns:a16="http://schemas.microsoft.com/office/drawing/2014/main" val="3478951466"/>
                    </a:ext>
                  </a:extLst>
                </a:gridCol>
                <a:gridCol w="2746354">
                  <a:extLst>
                    <a:ext uri="{9D8B030D-6E8A-4147-A177-3AD203B41FA5}">
                      <a16:colId xmlns:a16="http://schemas.microsoft.com/office/drawing/2014/main" val="634763142"/>
                    </a:ext>
                  </a:extLst>
                </a:gridCol>
                <a:gridCol w="2879857">
                  <a:extLst>
                    <a:ext uri="{9D8B030D-6E8A-4147-A177-3AD203B41FA5}">
                      <a16:colId xmlns:a16="http://schemas.microsoft.com/office/drawing/2014/main" val="1830588628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Perda original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Fitness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 Melhora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373526251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45803330890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20576500979,213936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55,0764%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1688532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45803330890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18039863508,737392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60,6145%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27435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45803330890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16699630231,703117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63,5405%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39437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45803330890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16600256473,504797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63,7575%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8865493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45803330890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18359267826,918983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59,9171%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96337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Conf6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45803330890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15998265272,958487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</a:t>
                      </a:r>
                      <a:r>
                        <a:rPr lang="pt-BR" sz="1800" b="1" dirty="0" smtClean="0">
                          <a:effectLst/>
                        </a:rPr>
                        <a:t>65,0718%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906921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45803330890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23888383471,162514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47,8457%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623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45803330890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21409563021,696877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53,2576%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194193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45803330890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16809903946,876883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63,2998%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09123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45803330890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18934281958,67709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58,6617%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094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4184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REDE DE DISTRIBUIÇÃO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00513"/>
            <a:ext cx="8686800" cy="40576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52600" y="5799479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Queiroz (2005).</a:t>
            </a:r>
            <a:endParaRPr lang="pt-BR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bus_10476_84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70154"/>
              </p:ext>
            </p:extLst>
          </p:nvPr>
        </p:nvGraphicFramePr>
        <p:xfrm>
          <a:off x="838200" y="2061025"/>
          <a:ext cx="10515599" cy="4295324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159947">
                  <a:extLst>
                    <a:ext uri="{9D8B030D-6E8A-4147-A177-3AD203B41FA5}">
                      <a16:colId xmlns:a16="http://schemas.microsoft.com/office/drawing/2014/main" val="1159226477"/>
                    </a:ext>
                  </a:extLst>
                </a:gridCol>
                <a:gridCol w="2711878">
                  <a:extLst>
                    <a:ext uri="{9D8B030D-6E8A-4147-A177-3AD203B41FA5}">
                      <a16:colId xmlns:a16="http://schemas.microsoft.com/office/drawing/2014/main" val="3120180870"/>
                    </a:ext>
                  </a:extLst>
                </a:gridCol>
                <a:gridCol w="2613813">
                  <a:extLst>
                    <a:ext uri="{9D8B030D-6E8A-4147-A177-3AD203B41FA5}">
                      <a16:colId xmlns:a16="http://schemas.microsoft.com/office/drawing/2014/main" val="4130348716"/>
                    </a:ext>
                  </a:extLst>
                </a:gridCol>
                <a:gridCol w="3029961">
                  <a:extLst>
                    <a:ext uri="{9D8B030D-6E8A-4147-A177-3AD203B41FA5}">
                      <a16:colId xmlns:a16="http://schemas.microsoft.com/office/drawing/2014/main" val="3207380058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Perda original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Fitness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 Melhora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207811798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601126855410,8429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12,4595%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38205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778714733253,3881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-</a:t>
                      </a:r>
                      <a:r>
                        <a:rPr lang="pt-BR" sz="1800" dirty="0" smtClean="0">
                          <a:effectLst/>
                        </a:rPr>
                        <a:t>45,6829%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81904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495213551200,69867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7,3548%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46430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Conf4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534527141823,62 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 318968752519,4673 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 </a:t>
                      </a:r>
                      <a:r>
                        <a:rPr lang="pt-BR" sz="1800" b="1" dirty="0" smtClean="0">
                          <a:effectLst/>
                        </a:rPr>
                        <a:t>40,3269%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888653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434462299906,562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18,7202%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86944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424325723812,9178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20,6166%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06709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512008994975,2709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4,2127%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96967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502933564227,95337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5,9105%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99729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-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842637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534527141823,62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 339252807064,8275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36,5321%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318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320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b="1" dirty="0" smtClean="0">
                <a:solidFill>
                  <a:srgbClr val="0070C0"/>
                </a:solidFill>
              </a:rPr>
              <a:t>RESULTADOS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7"/>
          <p:cNvSpPr txBox="1">
            <a:spLocks/>
          </p:cNvSpPr>
          <p:nvPr/>
        </p:nvSpPr>
        <p:spPr>
          <a:xfrm>
            <a:off x="838200" y="1302327"/>
            <a:ext cx="10515600" cy="75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Geral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19309"/>
              </p:ext>
            </p:extLst>
          </p:nvPr>
        </p:nvGraphicFramePr>
        <p:xfrm>
          <a:off x="1635130" y="2061026"/>
          <a:ext cx="8921740" cy="4295324"/>
        </p:xfrm>
        <a:graphic>
          <a:graphicData uri="http://schemas.openxmlformats.org/drawingml/2006/table">
            <a:tbl>
              <a:tblPr firstRow="1" bandRow="1">
                <a:tableStyleId>{DC6AB69F-E036-4198-8DC1-6505190C5E37}</a:tableStyleId>
              </a:tblPr>
              <a:tblGrid>
                <a:gridCol w="2675238">
                  <a:extLst>
                    <a:ext uri="{9D8B030D-6E8A-4147-A177-3AD203B41FA5}">
                      <a16:colId xmlns:a16="http://schemas.microsoft.com/office/drawing/2014/main" val="1159226477"/>
                    </a:ext>
                  </a:extLst>
                </a:gridCol>
                <a:gridCol w="2887662">
                  <a:extLst>
                    <a:ext uri="{9D8B030D-6E8A-4147-A177-3AD203B41FA5}">
                      <a16:colId xmlns:a16="http://schemas.microsoft.com/office/drawing/2014/main" val="3303311121"/>
                    </a:ext>
                  </a:extLst>
                </a:gridCol>
                <a:gridCol w="3358840">
                  <a:extLst>
                    <a:ext uri="{9D8B030D-6E8A-4147-A177-3AD203B41FA5}">
                      <a16:colId xmlns:a16="http://schemas.microsoft.com/office/drawing/2014/main" val="3120180870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Num vitórias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60" marR="86360" marT="43180" marB="43180" anchor="ctr"/>
                </a:tc>
                <a:extLst>
                  <a:ext uri="{0D108BD9-81ED-4DB2-BD59-A6C34878D82A}">
                    <a16:rowId xmlns:a16="http://schemas.microsoft.com/office/drawing/2014/main" val="207811798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Conf1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2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38205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Seleção por Roleta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81904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Seleção por Amostragem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 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46430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Cruzamento Uniforme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 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888653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Mutação 20%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 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869445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Mutação Adaptativa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 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067096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Elitismo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 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969677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Conf8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Seleciona melhores indivíduos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 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99729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Conf9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Busca Local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 4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842637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Conf10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Misto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 4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318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93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4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838200" y="1440873"/>
            <a:ext cx="10515600" cy="473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SzPts val="2100"/>
              <a:buNone/>
            </a:pPr>
            <a:r>
              <a:rPr lang="pt-BR" sz="2200" dirty="0"/>
              <a:t>L. M. O. de Queiroz, </a:t>
            </a:r>
            <a:r>
              <a:rPr lang="pt-BR" sz="2200" dirty="0" smtClean="0"/>
              <a:t>“Algoritmos </a:t>
            </a:r>
            <a:r>
              <a:rPr lang="pt-BR" sz="2200" dirty="0"/>
              <a:t>genéticos híbridos para redução de perdas </a:t>
            </a:r>
            <a:r>
              <a:rPr lang="pt-BR" sz="2200" dirty="0" smtClean="0"/>
              <a:t>técnicas </a:t>
            </a:r>
            <a:r>
              <a:rPr lang="pt-BR" sz="2200" dirty="0"/>
              <a:t>em redes primárias de distribuição considerando variações de </a:t>
            </a:r>
            <a:r>
              <a:rPr lang="pt-BR" sz="2200" dirty="0" smtClean="0"/>
              <a:t>demandas”, Dissertação de Mestrado, Universidade </a:t>
            </a:r>
            <a:r>
              <a:rPr lang="pt-BR" sz="2200" dirty="0"/>
              <a:t>Estadual de Campinas (UNICAMP), Campinas</a:t>
            </a:r>
            <a:r>
              <a:rPr lang="pt-BR" sz="2200" dirty="0" smtClean="0"/>
              <a:t>, SP</a:t>
            </a:r>
            <a:r>
              <a:rPr lang="pt-BR" sz="2200" dirty="0"/>
              <a:t>, 2005</a:t>
            </a:r>
            <a:r>
              <a:rPr lang="pt-BR" sz="2200" dirty="0" smtClean="0"/>
              <a:t>.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2100"/>
              <a:buNone/>
            </a:pPr>
            <a:endParaRPr lang="pt-BR" sz="2200" dirty="0"/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2100"/>
              <a:buNone/>
            </a:pPr>
            <a:r>
              <a:rPr lang="pt-BR" sz="2200" dirty="0"/>
              <a:t>E. M. B. Cavalheiro, A. H. B. Vergílio e C. Lyra. </a:t>
            </a:r>
            <a:r>
              <a:rPr lang="pt-BR" sz="2200" dirty="0" smtClean="0"/>
              <a:t>“</a:t>
            </a:r>
            <a:r>
              <a:rPr lang="pt-BR" sz="2200" dirty="0" err="1" smtClean="0"/>
              <a:t>Optimal</a:t>
            </a:r>
            <a:r>
              <a:rPr lang="pt-BR" sz="2200" dirty="0" smtClean="0"/>
              <a:t> </a:t>
            </a:r>
            <a:r>
              <a:rPr lang="pt-BR" sz="2200" dirty="0" err="1"/>
              <a:t>configuration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</a:t>
            </a:r>
            <a:r>
              <a:rPr lang="pt-BR" sz="2200" dirty="0" err="1"/>
              <a:t>power</a:t>
            </a:r>
            <a:r>
              <a:rPr lang="pt-BR" sz="2200" dirty="0"/>
              <a:t> </a:t>
            </a:r>
            <a:r>
              <a:rPr lang="pt-BR" sz="2200" dirty="0" err="1"/>
              <a:t>distribution</a:t>
            </a:r>
            <a:r>
              <a:rPr lang="pt-BR" sz="2200" dirty="0"/>
              <a:t> networks </a:t>
            </a:r>
            <a:r>
              <a:rPr lang="pt-BR" sz="2200" dirty="0" err="1"/>
              <a:t>with</a:t>
            </a:r>
            <a:r>
              <a:rPr lang="pt-BR" sz="2200" dirty="0"/>
              <a:t> </a:t>
            </a:r>
            <a:r>
              <a:rPr lang="pt-BR" sz="2200" dirty="0" err="1"/>
              <a:t>variable</a:t>
            </a:r>
            <a:r>
              <a:rPr lang="pt-BR" sz="2200" dirty="0"/>
              <a:t> </a:t>
            </a:r>
            <a:r>
              <a:rPr lang="pt-BR" sz="2200" dirty="0" err="1"/>
              <a:t>renewable</a:t>
            </a:r>
            <a:r>
              <a:rPr lang="pt-BR" sz="2200" dirty="0"/>
              <a:t> </a:t>
            </a:r>
            <a:r>
              <a:rPr lang="pt-BR" sz="2200" dirty="0" err="1"/>
              <a:t>energy</a:t>
            </a:r>
            <a:r>
              <a:rPr lang="pt-BR" sz="2200" dirty="0"/>
              <a:t> </a:t>
            </a:r>
            <a:r>
              <a:rPr lang="pt-BR" sz="2200" dirty="0" err="1" smtClean="0"/>
              <a:t>resources</a:t>
            </a:r>
            <a:r>
              <a:rPr lang="pt-BR" sz="2200" dirty="0" smtClean="0"/>
              <a:t>” </a:t>
            </a:r>
            <a:r>
              <a:rPr lang="pt-BR" sz="2200" dirty="0" err="1"/>
              <a:t>Computers</a:t>
            </a:r>
            <a:r>
              <a:rPr lang="pt-BR" sz="2200" dirty="0"/>
              <a:t> &amp; </a:t>
            </a:r>
            <a:r>
              <a:rPr lang="pt-BR" sz="2200" dirty="0" err="1"/>
              <a:t>Operations</a:t>
            </a:r>
            <a:r>
              <a:rPr lang="pt-BR" sz="2200" dirty="0"/>
              <a:t> </a:t>
            </a:r>
            <a:r>
              <a:rPr lang="pt-BR" sz="2200" dirty="0" err="1"/>
              <a:t>Research</a:t>
            </a:r>
            <a:r>
              <a:rPr lang="pt-BR" sz="2200" dirty="0"/>
              <a:t> 96 (2018</a:t>
            </a:r>
            <a:r>
              <a:rPr lang="pt-BR" sz="2200" dirty="0" smtClean="0"/>
              <a:t>), p </a:t>
            </a:r>
            <a:r>
              <a:rPr lang="pt-BR" sz="2200" dirty="0"/>
              <a:t>272-280.</a:t>
            </a:r>
            <a:endParaRPr lang="pt-BR" sz="2200" dirty="0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15/02/2019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REDE DE DISTRIBUIÇÃO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4587" y="6048573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Queiroz (2005).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1302327"/>
            <a:ext cx="7362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61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CALCULO DAS PERDAS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97"/>
              <p:cNvSpPr txBox="1">
                <a:spLocks/>
              </p:cNvSpPr>
              <p:nvPr/>
            </p:nvSpPr>
            <p:spPr>
              <a:xfrm>
                <a:off x="838200" y="1683657"/>
                <a:ext cx="4561114" cy="1669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numCol="2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4064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Potência ativa:</a:t>
                </a:r>
                <a:endParaRPr lang="pt-BR" sz="2400" dirty="0" smtClean="0"/>
              </a:p>
              <a:p>
                <a:pPr marL="914400" lvl="2" indent="0" algn="just">
                  <a:spcBef>
                    <a:spcPts val="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sz="2800" dirty="0" smtClean="0"/>
              </a:p>
            </p:txBody>
          </p:sp>
        </mc:Choice>
        <mc:Fallback>
          <p:sp>
            <p:nvSpPr>
              <p:cNvPr id="9" name="Shap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3657"/>
                <a:ext cx="4561114" cy="1669143"/>
              </a:xfrm>
              <a:prstGeom prst="rect">
                <a:avLst/>
              </a:prstGeom>
              <a:blipFill>
                <a:blip r:embed="rId3"/>
                <a:stretch>
                  <a:fillRect l="-3209" t="-6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97"/>
              <p:cNvSpPr txBox="1">
                <a:spLocks/>
              </p:cNvSpPr>
              <p:nvPr/>
            </p:nvSpPr>
            <p:spPr>
              <a:xfrm>
                <a:off x="6792686" y="1683656"/>
                <a:ext cx="4561114" cy="1669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numCol="2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4064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 indent="-3429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Potência reativa:</a:t>
                </a:r>
                <a:endParaRPr lang="pt-BR" sz="2800" dirty="0"/>
              </a:p>
              <a:p>
                <a:pPr marL="914400" lvl="2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800100" lvl="1" indent="-3429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marL="914400" lvl="2" indent="0" algn="just">
                  <a:spcBef>
                    <a:spcPts val="0"/>
                  </a:spcBef>
                  <a:buFont typeface="Arial"/>
                  <a:buNone/>
                </a:pPr>
                <a:endParaRPr lang="pt-BR" sz="2400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sz="2800" dirty="0" smtClean="0"/>
              </a:p>
            </p:txBody>
          </p:sp>
        </mc:Choice>
        <mc:Fallback>
          <p:sp>
            <p:nvSpPr>
              <p:cNvPr id="10" name="Shap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86" y="1683656"/>
                <a:ext cx="4561114" cy="1669143"/>
              </a:xfrm>
              <a:prstGeom prst="rect">
                <a:avLst/>
              </a:prstGeom>
              <a:blipFill>
                <a:blip r:embed="rId4"/>
                <a:stretch>
                  <a:fillRect l="-3071" t="-6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hape 97"/>
              <p:cNvSpPr txBox="1">
                <a:spLocks/>
              </p:cNvSpPr>
              <p:nvPr/>
            </p:nvSpPr>
            <p:spPr>
              <a:xfrm>
                <a:off x="838200" y="3471305"/>
                <a:ext cx="10515600" cy="2885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4064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400" dirty="0" smtClean="0"/>
                  <a:t> é o fluxo de potência ativa entre os vértices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 smtClean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400" dirty="0" smtClean="0"/>
                  <a:t>;</a:t>
                </a:r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pt-BR" sz="2400" dirty="0" smtClean="0"/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400" dirty="0"/>
                  <a:t> é o fluxo de potência </a:t>
                </a:r>
                <a:r>
                  <a:rPr lang="pt-BR" sz="2400" dirty="0" smtClean="0"/>
                  <a:t>reativa </a:t>
                </a:r>
                <a:r>
                  <a:rPr lang="pt-BR" sz="2400" dirty="0"/>
                  <a:t>entre os vértices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400" dirty="0" smtClean="0"/>
                  <a:t>;</a:t>
                </a:r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𝐿𝑠</m:t>
                        </m:r>
                      </m:sub>
                    </m:sSub>
                  </m:oMath>
                </a14:m>
                <a:r>
                  <a:rPr lang="pt-BR" sz="2400" dirty="0"/>
                  <a:t> </a:t>
                </a:r>
                <a:r>
                  <a:rPr lang="pt-BR" sz="2400" dirty="0" smtClean="0"/>
                  <a:t>é a potência ativa da carga do nó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400" dirty="0" smtClean="0"/>
                  <a:t>;</a:t>
                </a:r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𝐿𝑠</m:t>
                        </m:r>
                      </m:sub>
                    </m:sSub>
                  </m:oMath>
                </a14:m>
                <a:r>
                  <a:rPr lang="pt-BR" sz="2400" dirty="0"/>
                  <a:t> </a:t>
                </a:r>
                <a:r>
                  <a:rPr lang="pt-BR" sz="2400" dirty="0"/>
                  <a:t>é a potência </a:t>
                </a:r>
                <a:r>
                  <a:rPr lang="pt-BR" sz="2400" dirty="0" smtClean="0"/>
                  <a:t>reativa </a:t>
                </a:r>
                <a:r>
                  <a:rPr lang="pt-BR" sz="2400" dirty="0"/>
                  <a:t>da carga do nó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400" dirty="0" smtClean="0"/>
                  <a:t>;</a:t>
                </a:r>
                <a:endParaRPr lang="pt-BR" sz="2400" dirty="0"/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pt-BR" sz="2400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sz="2800" dirty="0" smtClean="0"/>
              </a:p>
            </p:txBody>
          </p:sp>
        </mc:Choice>
        <mc:Fallback>
          <p:sp>
            <p:nvSpPr>
              <p:cNvPr id="11" name="Shap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1305"/>
                <a:ext cx="10515600" cy="2885044"/>
              </a:xfrm>
              <a:prstGeom prst="rect">
                <a:avLst/>
              </a:prstGeom>
              <a:blipFill>
                <a:blip r:embed="rId5"/>
                <a:stretch>
                  <a:fillRect l="-1391" t="-5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282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97"/>
              <p:cNvSpPr txBox="1">
                <a:spLocks/>
              </p:cNvSpPr>
              <p:nvPr/>
            </p:nvSpPr>
            <p:spPr>
              <a:xfrm>
                <a:off x="838200" y="1683657"/>
                <a:ext cx="10515600" cy="46726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numCol="2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4064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Função objetivo:</a:t>
                </a:r>
              </a:p>
              <a:p>
                <a:pPr indent="-4572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pt-BR" sz="2400" dirty="0" smtClean="0"/>
              </a:p>
              <a:p>
                <a:pPr marL="914400" lvl="2" indent="0" algn="just">
                  <a:spcBef>
                    <a:spcPts val="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pt-BR" sz="2400" dirty="0" smtClean="0"/>
              </a:p>
              <a:p>
                <a:pPr marL="914400" lvl="2" indent="0" algn="just">
                  <a:spcBef>
                    <a:spcPts val="0"/>
                  </a:spcBef>
                  <a:buFont typeface="Arial"/>
                  <a:buNone/>
                </a:pPr>
                <a:r>
                  <a:rPr lang="pt-BR" dirty="0" smtClean="0"/>
                  <a:t>s.a.</a:t>
                </a:r>
              </a:p>
              <a:p>
                <a:pPr marL="914400" lvl="2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ba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bar>
                            <m:barPr>
                              <m:pos m:val="top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bar>
                        </m:e>
                        <m:sub/>
                      </m:sSub>
                    </m:oMath>
                  </m:oMathPara>
                </a14:m>
                <a:endParaRPr lang="pt-BR" dirty="0" smtClean="0"/>
              </a:p>
              <a:p>
                <a:pPr marL="914400" lvl="2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ba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bar>
                            <m:barPr>
                              <m:pos m:val="top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bar>
                        </m:e>
                        <m:sub/>
                      </m:sSub>
                    </m:oMath>
                  </m:oMathPara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 marL="914400" lvl="2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é 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uma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 á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rvore</m:t>
                          </m:r>
                        </m:e>
                        <m:sub/>
                      </m:sSub>
                    </m:oMath>
                  </m:oMathPara>
                </a14:m>
                <a:endParaRPr lang="pt-BR" dirty="0" smtClean="0"/>
              </a:p>
              <a:p>
                <a:pPr marL="914400" lvl="2" indent="0" algn="just">
                  <a:spcBef>
                    <a:spcPts val="0"/>
                  </a:spcBef>
                  <a:buNone/>
                </a:pPr>
                <a:endParaRPr lang="pt-BR" sz="2400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sz="2800" dirty="0" smtClean="0"/>
              </a:p>
            </p:txBody>
          </p:sp>
        </mc:Choice>
        <mc:Fallback>
          <p:sp>
            <p:nvSpPr>
              <p:cNvPr id="9" name="Shap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3657"/>
                <a:ext cx="10515600" cy="4672693"/>
              </a:xfrm>
              <a:prstGeom prst="rect">
                <a:avLst/>
              </a:prstGeom>
              <a:blipFill>
                <a:blip r:embed="rId3"/>
                <a:stretch>
                  <a:fillRect l="-1391" t="-23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5900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REVISÃO LITERATURA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7"/>
          <p:cNvSpPr txBox="1">
            <a:spLocks/>
          </p:cNvSpPr>
          <p:nvPr/>
        </p:nvSpPr>
        <p:spPr>
          <a:xfrm>
            <a:off x="838200" y="1683657"/>
            <a:ext cx="10515600" cy="46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L. M. O. de Queiroz, “Algoritmos genéticos híbridos para redução de perdas </a:t>
            </a:r>
            <a:r>
              <a:rPr lang="pt-BR" sz="2800" dirty="0" smtClean="0"/>
              <a:t>técnicas </a:t>
            </a:r>
            <a:r>
              <a:rPr lang="pt-BR" sz="2800" dirty="0"/>
              <a:t>em redes primárias de distribuição considerando variações de </a:t>
            </a:r>
            <a:r>
              <a:rPr lang="pt-BR" sz="2800" dirty="0" smtClean="0"/>
              <a:t>demandas”, (2005);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E. M. B. Cavalheiro, A. H. B. Vergílio e C. Lyra, “</a:t>
            </a:r>
            <a:r>
              <a:rPr lang="en-US" sz="2800" dirty="0"/>
              <a:t>Optimal configuration of power distribution networks with variable renewable energy resources</a:t>
            </a:r>
            <a:r>
              <a:rPr lang="pt-BR" sz="2800" dirty="0" smtClean="0"/>
              <a:t>”, (2018).</a:t>
            </a:r>
          </a:p>
        </p:txBody>
      </p:sp>
    </p:spTree>
    <p:extLst>
      <p:ext uri="{BB962C8B-B14F-4D97-AF65-F5344CB8AC3E}">
        <p14:creationId xmlns:p14="http://schemas.microsoft.com/office/powerpoint/2010/main" val="11063521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ALGORITMO GENÉTICO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7"/>
          <p:cNvSpPr txBox="1">
            <a:spLocks/>
          </p:cNvSpPr>
          <p:nvPr/>
        </p:nvSpPr>
        <p:spPr>
          <a:xfrm>
            <a:off x="838200" y="1683657"/>
            <a:ext cx="10515600" cy="46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Crie a população inicial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Avalie a população inicial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/>
              <a:t>Repita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 smtClean="0"/>
              <a:t>Selecione os pais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 smtClean="0"/>
              <a:t>Realize o cruzamento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 smtClean="0"/>
              <a:t>Realize a mutação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 smtClean="0"/>
              <a:t>Avalie os novos indivíduos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 smtClean="0"/>
              <a:t>Realize a busca local em todos os novos indivíduos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 smtClean="0"/>
              <a:t>Selecione a nova população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/>
              <a:t>Até</a:t>
            </a:r>
            <a:r>
              <a:rPr lang="pt-BR" sz="2400" dirty="0" smtClean="0"/>
              <a:t> que a condição de parada seja atendida</a:t>
            </a:r>
          </a:p>
        </p:txBody>
      </p:sp>
    </p:spTree>
    <p:extLst>
      <p:ext uri="{BB962C8B-B14F-4D97-AF65-F5344CB8AC3E}">
        <p14:creationId xmlns:p14="http://schemas.microsoft.com/office/powerpoint/2010/main" val="15039402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REPRESENTAÇÃO DA SOLUÇÃO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31520"/>
              </p:ext>
            </p:extLst>
          </p:nvPr>
        </p:nvGraphicFramePr>
        <p:xfrm>
          <a:off x="967820" y="1302327"/>
          <a:ext cx="10385980" cy="1455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598">
                  <a:extLst>
                    <a:ext uri="{9D8B030D-6E8A-4147-A177-3AD203B41FA5}">
                      <a16:colId xmlns:a16="http://schemas.microsoft.com/office/drawing/2014/main" val="1611637931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460610213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3487153733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2019678218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2643644319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110463576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576834318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4159816752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3112342287"/>
                    </a:ext>
                  </a:extLst>
                </a:gridCol>
                <a:gridCol w="1038598">
                  <a:extLst>
                    <a:ext uri="{9D8B030D-6E8A-4147-A177-3AD203B41FA5}">
                      <a16:colId xmlns:a16="http://schemas.microsoft.com/office/drawing/2014/main" val="3908636427"/>
                    </a:ext>
                  </a:extLst>
                </a:gridCol>
              </a:tblGrid>
              <a:tr h="379487">
                <a:tc gridSpan="10">
                  <a:txBody>
                    <a:bodyPr/>
                    <a:lstStyle/>
                    <a:p>
                      <a:pPr algn="ctr"/>
                      <a:r>
                        <a:rPr lang="pt-BR" sz="2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Arestas</a:t>
                      </a:r>
                      <a:endParaRPr lang="pt-BR" sz="2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6060" marR="86060" marT="43030" marB="430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589560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4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5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7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8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9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10</a:t>
                      </a:r>
                      <a:endParaRPr lang="pt-BR" sz="2200" b="1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1884233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7230840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29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85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9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15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63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5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44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77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34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72</a:t>
                      </a:r>
                      <a:endParaRPr lang="pt-BR" sz="22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598377"/>
                  </a:ext>
                </a:extLst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08" y="3103065"/>
            <a:ext cx="4084183" cy="35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152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274638"/>
            <a:ext cx="10515600" cy="102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CONFIGURAÇÕES TESTADAS</a:t>
            </a:r>
            <a:endParaRPr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13/06/2019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7"/>
          <p:cNvSpPr txBox="1">
            <a:spLocks/>
          </p:cNvSpPr>
          <p:nvPr/>
        </p:nvSpPr>
        <p:spPr>
          <a:xfrm>
            <a:off x="838200" y="1683657"/>
            <a:ext cx="10515600" cy="46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Conf1 (PADRÃO</a:t>
            </a:r>
            <a:r>
              <a:rPr lang="pt-BR" sz="2800" dirty="0" smtClean="0"/>
              <a:t>): Seleção por Torneio, Cruzamento de Ponto, Mutação Estática com taxa de 10%, Nova população substitui a antiga e Sem Busca Local;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Conf2: Seleção por Roleta;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Conf3: Seleção por Amostragem Universal Estocástica;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Conf4: Cruzamento Uniforme;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Conf5: Mutação Estática com taxa de 20%;</a:t>
            </a:r>
          </a:p>
        </p:txBody>
      </p:sp>
    </p:spTree>
    <p:extLst>
      <p:ext uri="{BB962C8B-B14F-4D97-AF65-F5344CB8AC3E}">
        <p14:creationId xmlns:p14="http://schemas.microsoft.com/office/powerpoint/2010/main" val="7716541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rgbClr val="000000"/>
      </a:dk1>
      <a:lt1>
        <a:srgbClr val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1244</Words>
  <Application>Microsoft Office PowerPoint</Application>
  <PresentationFormat>Widescreen</PresentationFormat>
  <Paragraphs>615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Blank</vt:lpstr>
      <vt:lpstr>Algoritmo Genético aplicado ao problema de redução de perdas em redes primárias de distribuição</vt:lpstr>
      <vt:lpstr>REDE DE DISTRIBUIÇÃO</vt:lpstr>
      <vt:lpstr>REDE DE DISTRIBUIÇÃO</vt:lpstr>
      <vt:lpstr>CALCULO DAS PERDAS</vt:lpstr>
      <vt:lpstr>PROBLEMA</vt:lpstr>
      <vt:lpstr>REVISÃO LITERATURA</vt:lpstr>
      <vt:lpstr>ALGORITMO GENÉTICO</vt:lpstr>
      <vt:lpstr>REPRESENTAÇÃO DA SOLUÇÃO</vt:lpstr>
      <vt:lpstr>CONFIGURAÇÕES TESTADAS</vt:lpstr>
      <vt:lpstr>CONFIGURAÇÕES TESTADAS</vt:lpstr>
      <vt:lpstr>CONFIGURAÇÕES TESTADAS</vt:lpstr>
      <vt:lpstr>INSTÂNCIAS TESTADAS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de vazões afluentes utilizando Redes Neurais Artificiais</dc:title>
  <cp:lastModifiedBy>Jonatas Trabuco Belotti</cp:lastModifiedBy>
  <cp:revision>143</cp:revision>
  <dcterms:modified xsi:type="dcterms:W3CDTF">2019-06-13T21:20:01Z</dcterms:modified>
</cp:coreProperties>
</file>