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7" roundtripDataSignature="AMtx7mhS0pZfgO/Zm97z/CwXP9kiJRjm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B112DB-7480-49FF-92E2-847B923D6AC4}">
  <a:tblStyle styleId="{6DB112DB-7480-49FF-92E2-847B923D6A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ac9e33010_2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34ac9e33010_2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1st screenshot shows local Flask server running </a:t>
            </a:r>
            <a:endParaRPr/>
          </a:p>
          <a:p>
            <a:pPr indent="-317500" lvl="0" marL="457200" rtl="0" algn="l">
              <a:spcBef>
                <a:spcPts val="0"/>
              </a:spcBef>
              <a:spcAft>
                <a:spcPts val="0"/>
              </a:spcAft>
              <a:buSzPts val="1400"/>
              <a:buChar char="-"/>
            </a:pPr>
            <a:r>
              <a:rPr lang="en-US"/>
              <a:t>2nd screenshot shows important Model Metrics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4a196efe6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4a196efe6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34a196efe6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a196efe6f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4a196efe6f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34a196efe6f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4ac9e33010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4ac9e33010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1st screenshot: ex of an orders table, </a:t>
            </a:r>
            <a:r>
              <a:rPr lang="en-US"/>
              <a:t>which</a:t>
            </a:r>
            <a:r>
              <a:rPr lang="en-US"/>
              <a:t> allows every type of info to be visible, such as item name, the user who placed order + email, quantity, etc</a:t>
            </a:r>
            <a:endParaRPr/>
          </a:p>
          <a:p>
            <a:pPr indent="-317500" lvl="0" marL="457200" rtl="0" algn="l">
              <a:spcBef>
                <a:spcPts val="0"/>
              </a:spcBef>
              <a:spcAft>
                <a:spcPts val="0"/>
              </a:spcAft>
              <a:buSzPts val="1400"/>
              <a:buChar char="-"/>
            </a:pPr>
            <a:r>
              <a:rPr lang="en-US"/>
              <a:t>2nd screenshot: shows different query response times </a:t>
            </a:r>
            <a:endParaRPr/>
          </a:p>
        </p:txBody>
      </p:sp>
      <p:sp>
        <p:nvSpPr>
          <p:cNvPr id="154" name="Google Shape;154;g34ac9e33010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ac9e3301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4ac9e3301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34ac9e33010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4ac9e33010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4ac9e33010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34ac9e33010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4ac9e3301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4ac9e33010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34ac9e33010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a196efe6f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34a196efe6f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a196efe6f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34a196efe6f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a196efe6f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34a196efe6f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4069b522d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g34069b522d0_0_0:notes"/>
          <p:cNvSpPr/>
          <p:nvPr>
            <p:ph idx="2" type="sldImg"/>
          </p:nvPr>
        </p:nvSpPr>
        <p:spPr>
          <a:xfrm>
            <a:off x="381140" y="685800"/>
            <a:ext cx="6096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ac9e33010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34ac9e33010_0_26:notes"/>
          <p:cNvSpPr/>
          <p:nvPr>
            <p:ph idx="2" type="sldImg"/>
          </p:nvPr>
        </p:nvSpPr>
        <p:spPr>
          <a:xfrm>
            <a:off x="381157" y="685800"/>
            <a:ext cx="6096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069b522d0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g34069b522d0_0_51:notes"/>
          <p:cNvSpPr/>
          <p:nvPr>
            <p:ph idx="2" type="sldImg"/>
          </p:nvPr>
        </p:nvSpPr>
        <p:spPr>
          <a:xfrm>
            <a:off x="381140" y="685800"/>
            <a:ext cx="6096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069b522d0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77" name="Google Shape;77;g34069b522d0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ac9e33010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ac9e33010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34ac9e33010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4ac9e33010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34ac9e33010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34ac9e33010_1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4ac9e3301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4ac9e33010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34ac9e33010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ac9e33010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ac9e33010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34ac9e33010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ac9e33010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ac9e33010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34ac9e33010_2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9"/>
          <p:cNvSpPr txBox="1"/>
          <p:nvPr>
            <p:ph type="title"/>
          </p:nvPr>
        </p:nvSpPr>
        <p:spPr>
          <a:xfrm>
            <a:off x="457200" y="786883"/>
            <a:ext cx="8229600" cy="6027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body"/>
          </p:nvPr>
        </p:nvSpPr>
        <p:spPr>
          <a:xfrm>
            <a:off x="457200" y="1536953"/>
            <a:ext cx="8229600" cy="3057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1" name="Google Shape;21;p9"/>
          <p:cNvPicPr preferRelativeResize="0"/>
          <p:nvPr/>
        </p:nvPicPr>
        <p:blipFill rotWithShape="1">
          <a:blip r:embed="rId3">
            <a:alphaModFix/>
          </a:blip>
          <a:srcRect b="0" l="0" r="0" t="0"/>
          <a:stretch/>
        </p:blipFill>
        <p:spPr>
          <a:xfrm>
            <a:off x="450851" y="175610"/>
            <a:ext cx="1832900" cy="3094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10"/>
          <p:cNvSpPr txBox="1"/>
          <p:nvPr>
            <p:ph type="ctrTitle"/>
          </p:nvPr>
        </p:nvSpPr>
        <p:spPr>
          <a:xfrm>
            <a:off x="3969582" y="1597819"/>
            <a:ext cx="4488600" cy="11025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0"/>
          <p:cNvSpPr txBox="1"/>
          <p:nvPr>
            <p:ph idx="1" type="subTitle"/>
          </p:nvPr>
        </p:nvSpPr>
        <p:spPr>
          <a:xfrm>
            <a:off x="3124200" y="2914650"/>
            <a:ext cx="5334000" cy="1314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5" name="Google Shape;25;p1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1"/>
          <p:cNvSpPr txBox="1"/>
          <p:nvPr>
            <p:ph idx="1" type="body"/>
          </p:nvPr>
        </p:nvSpPr>
        <p:spPr>
          <a:xfrm>
            <a:off x="457200" y="1481733"/>
            <a:ext cx="4038600" cy="31128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11"/>
          <p:cNvSpPr txBox="1"/>
          <p:nvPr>
            <p:ph idx="2" type="body"/>
          </p:nvPr>
        </p:nvSpPr>
        <p:spPr>
          <a:xfrm>
            <a:off x="4648200" y="1481733"/>
            <a:ext cx="4038600" cy="31128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1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1"/>
          <p:cNvSpPr txBox="1"/>
          <p:nvPr>
            <p:ph type="title"/>
          </p:nvPr>
        </p:nvSpPr>
        <p:spPr>
          <a:xfrm>
            <a:off x="457200" y="786883"/>
            <a:ext cx="8229600" cy="6027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2"/>
          <p:cNvSpPr txBox="1"/>
          <p:nvPr>
            <p:ph type="title"/>
          </p:nvPr>
        </p:nvSpPr>
        <p:spPr>
          <a:xfrm>
            <a:off x="457200" y="2175487"/>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3"/>
          <p:cNvSpPr txBox="1"/>
          <p:nvPr>
            <p:ph type="title"/>
          </p:nvPr>
        </p:nvSpPr>
        <p:spPr>
          <a:xfrm>
            <a:off x="457200" y="800226"/>
            <a:ext cx="3008400" cy="552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3575050" y="805290"/>
            <a:ext cx="5111700" cy="37893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13"/>
          <p:cNvSpPr txBox="1"/>
          <p:nvPr>
            <p:ph idx="2" type="body"/>
          </p:nvPr>
        </p:nvSpPr>
        <p:spPr>
          <a:xfrm>
            <a:off x="457200" y="1352888"/>
            <a:ext cx="3008400" cy="32418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4"/>
          <p:cNvSpPr txBox="1"/>
          <p:nvPr>
            <p:ph type="title"/>
          </p:nvPr>
        </p:nvSpPr>
        <p:spPr>
          <a:xfrm>
            <a:off x="457200" y="897323"/>
            <a:ext cx="2573700" cy="425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4"/>
          <p:cNvSpPr/>
          <p:nvPr>
            <p:ph idx="2" type="pic"/>
          </p:nvPr>
        </p:nvSpPr>
        <p:spPr>
          <a:xfrm>
            <a:off x="3200400" y="897322"/>
            <a:ext cx="5486400" cy="3637800"/>
          </a:xfrm>
          <a:prstGeom prst="rect">
            <a:avLst/>
          </a:prstGeom>
          <a:noFill/>
          <a:ln>
            <a:noFill/>
          </a:ln>
        </p:spPr>
      </p:sp>
      <p:sp>
        <p:nvSpPr>
          <p:cNvPr id="50" name="Google Shape;50;p14"/>
          <p:cNvSpPr txBox="1"/>
          <p:nvPr>
            <p:ph idx="1" type="body"/>
          </p:nvPr>
        </p:nvSpPr>
        <p:spPr>
          <a:xfrm>
            <a:off x="457200" y="1326032"/>
            <a:ext cx="2573700" cy="32091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1" name="Google Shape;51;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ph type="ctrTitle"/>
          </p:nvPr>
        </p:nvSpPr>
        <p:spPr>
          <a:xfrm>
            <a:off x="2394500" y="3183725"/>
            <a:ext cx="6527400" cy="1202400"/>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lt1"/>
              </a:buClr>
              <a:buSzPct val="153191"/>
              <a:buFont typeface="Arial"/>
              <a:buNone/>
            </a:pPr>
            <a:r>
              <a:rPr lang="en-US"/>
              <a:t>ECEN 404 Final Presentation</a:t>
            </a:r>
            <a:br>
              <a:rPr lang="en-US"/>
            </a:br>
            <a:r>
              <a:rPr lang="en-US"/>
              <a:t>Team 55: Research Lab Inventory Tracker</a:t>
            </a:r>
            <a:br>
              <a:rPr lang="en-US"/>
            </a:br>
            <a:r>
              <a:rPr b="0" lang="en-US" sz="2350"/>
              <a:t>Lizzett Tapia</a:t>
            </a:r>
            <a:endParaRPr b="0" sz="2350"/>
          </a:p>
          <a:p>
            <a:pPr indent="0" lvl="0" marL="0" rtl="0" algn="r">
              <a:spcBef>
                <a:spcPts val="0"/>
              </a:spcBef>
              <a:spcAft>
                <a:spcPts val="0"/>
              </a:spcAft>
              <a:buClr>
                <a:schemeClr val="lt1"/>
              </a:buClr>
              <a:buSzPct val="170212"/>
              <a:buFont typeface="Arial"/>
              <a:buNone/>
            </a:pPr>
            <a:r>
              <a:rPr b="0" lang="en-US" sz="2350"/>
              <a:t>Sumedha Bhattacharyaa</a:t>
            </a:r>
            <a:endParaRPr b="0" sz="2350"/>
          </a:p>
          <a:p>
            <a:pPr indent="0" lvl="0" marL="0" rtl="0" algn="r">
              <a:spcBef>
                <a:spcPts val="0"/>
              </a:spcBef>
              <a:spcAft>
                <a:spcPts val="0"/>
              </a:spcAft>
              <a:buClr>
                <a:schemeClr val="lt1"/>
              </a:buClr>
              <a:buSzPct val="170212"/>
              <a:buFont typeface="Arial"/>
              <a:buNone/>
            </a:pPr>
            <a:r>
              <a:rPr b="0" lang="en-US" sz="2350"/>
              <a:t>Jonathan Moore</a:t>
            </a:r>
            <a:endParaRPr b="0" sz="2350"/>
          </a:p>
          <a:p>
            <a:pPr indent="0" lvl="0" marL="0" rtl="0" algn="r">
              <a:spcBef>
                <a:spcPts val="0"/>
              </a:spcBef>
              <a:spcAft>
                <a:spcPts val="0"/>
              </a:spcAft>
              <a:buClr>
                <a:schemeClr val="lt1"/>
              </a:buClr>
              <a:buSzPct val="153191"/>
              <a:buFont typeface="Arial"/>
              <a:buNone/>
            </a:pPr>
            <a:r>
              <a:rPr b="0" lang="en-US" sz="2350"/>
              <a:t>Evan Ross</a:t>
            </a:r>
            <a:br>
              <a:rPr lang="en-US"/>
            </a:br>
            <a:r>
              <a:rPr lang="en-US" sz="2100"/>
              <a:t>TA: Niloofar Borzooei</a:t>
            </a:r>
            <a:br>
              <a:rPr lang="en-US"/>
            </a:br>
            <a:endParaRPr/>
          </a:p>
        </p:txBody>
      </p:sp>
      <p:pic>
        <p:nvPicPr>
          <p:cNvPr descr="DLCOE_logo_HWHT.png" id="59" name="Google Shape;59;p2"/>
          <p:cNvPicPr preferRelativeResize="0"/>
          <p:nvPr/>
        </p:nvPicPr>
        <p:blipFill rotWithShape="1">
          <a:blip r:embed="rId3">
            <a:alphaModFix/>
          </a:blip>
          <a:srcRect b="0" l="0" r="0" t="0"/>
          <a:stretch/>
        </p:blipFill>
        <p:spPr>
          <a:xfrm>
            <a:off x="5344000" y="828989"/>
            <a:ext cx="2335650" cy="394331"/>
          </a:xfrm>
          <a:prstGeom prst="rect">
            <a:avLst/>
          </a:prstGeom>
          <a:noFill/>
          <a:ln>
            <a:noFill/>
          </a:ln>
        </p:spPr>
      </p:pic>
      <p:pic>
        <p:nvPicPr>
          <p:cNvPr id="60" name="Google Shape;60;p2"/>
          <p:cNvPicPr preferRelativeResize="0"/>
          <p:nvPr/>
        </p:nvPicPr>
        <p:blipFill>
          <a:blip r:embed="rId4">
            <a:alphaModFix/>
          </a:blip>
          <a:stretch>
            <a:fillRect/>
          </a:stretch>
        </p:blipFill>
        <p:spPr>
          <a:xfrm>
            <a:off x="-53525" y="-192075"/>
            <a:ext cx="5201400" cy="4662900"/>
          </a:xfrm>
          <a:prstGeom prst="diagStripe">
            <a:avLst>
              <a:gd fmla="val 50000" name="adj"/>
            </a:avLst>
          </a:prstGeom>
          <a:noFill/>
          <a:ln cap="flat" cmpd="sng" w="114300">
            <a:solidFill>
              <a:srgbClr val="1F497D"/>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4ac9e33010_2_77"/>
          <p:cNvSpPr txBox="1"/>
          <p:nvPr>
            <p:ph type="title"/>
          </p:nvPr>
        </p:nvSpPr>
        <p:spPr>
          <a:xfrm>
            <a:off x="674475" y="706558"/>
            <a:ext cx="8229600" cy="602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Machine Learning Model</a:t>
            </a:r>
            <a:endParaRPr/>
          </a:p>
        </p:txBody>
      </p:sp>
      <p:pic>
        <p:nvPicPr>
          <p:cNvPr id="133" name="Google Shape;133;g34ac9e33010_2_77"/>
          <p:cNvPicPr preferRelativeResize="0"/>
          <p:nvPr/>
        </p:nvPicPr>
        <p:blipFill>
          <a:blip r:embed="rId3">
            <a:alphaModFix/>
          </a:blip>
          <a:stretch>
            <a:fillRect/>
          </a:stretch>
        </p:blipFill>
        <p:spPr>
          <a:xfrm>
            <a:off x="216238" y="1444250"/>
            <a:ext cx="8711527" cy="1056253"/>
          </a:xfrm>
          <a:prstGeom prst="rect">
            <a:avLst/>
          </a:prstGeom>
          <a:noFill/>
          <a:ln>
            <a:noFill/>
          </a:ln>
        </p:spPr>
      </p:pic>
      <p:pic>
        <p:nvPicPr>
          <p:cNvPr id="134" name="Google Shape;134;g34ac9e33010_2_77" title="Screenshot 2025-04-09 at 4.18.07 PM.png"/>
          <p:cNvPicPr preferRelativeResize="0"/>
          <p:nvPr/>
        </p:nvPicPr>
        <p:blipFill>
          <a:blip r:embed="rId4">
            <a:alphaModFix/>
          </a:blip>
          <a:stretch>
            <a:fillRect/>
          </a:stretch>
        </p:blipFill>
        <p:spPr>
          <a:xfrm>
            <a:off x="2793640" y="2635500"/>
            <a:ext cx="3991274" cy="200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4a196efe6f_0_0"/>
          <p:cNvSpPr txBox="1"/>
          <p:nvPr>
            <p:ph type="title"/>
          </p:nvPr>
        </p:nvSpPr>
        <p:spPr>
          <a:xfrm>
            <a:off x="457200" y="786883"/>
            <a:ext cx="8229600" cy="60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Database Server Design &amp; Implementation</a:t>
            </a:r>
            <a:endParaRPr/>
          </a:p>
        </p:txBody>
      </p:sp>
      <p:sp>
        <p:nvSpPr>
          <p:cNvPr id="141" name="Google Shape;141;g34a196efe6f_0_0"/>
          <p:cNvSpPr txBox="1"/>
          <p:nvPr>
            <p:ph idx="1" type="body"/>
          </p:nvPr>
        </p:nvSpPr>
        <p:spPr>
          <a:xfrm>
            <a:off x="457200" y="1536953"/>
            <a:ext cx="8229600" cy="3057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400"/>
              <a:t>Design &amp; Integration</a:t>
            </a:r>
            <a:endParaRPr sz="1400"/>
          </a:p>
          <a:p>
            <a:pPr indent="-317500" lvl="0" marL="457200" rtl="0" algn="l">
              <a:spcBef>
                <a:spcPts val="360"/>
              </a:spcBef>
              <a:spcAft>
                <a:spcPts val="0"/>
              </a:spcAft>
              <a:buSzPts val="1400"/>
              <a:buChar char="•"/>
            </a:pPr>
            <a:r>
              <a:rPr lang="en-US" sz="1400"/>
              <a:t>Designed and implemented a MySQL database on AWS RDS to support real-time inventory tracking for a research lab</a:t>
            </a:r>
            <a:endParaRPr sz="1400"/>
          </a:p>
          <a:p>
            <a:pPr indent="-317500" lvl="0" marL="457200" rtl="0" algn="l">
              <a:spcBef>
                <a:spcPts val="0"/>
              </a:spcBef>
              <a:spcAft>
                <a:spcPts val="0"/>
              </a:spcAft>
              <a:buSzPts val="1400"/>
              <a:buChar char="•"/>
            </a:pPr>
            <a:r>
              <a:rPr lang="en-US" sz="1400"/>
              <a:t>Developed schema with core data tables:</a:t>
            </a:r>
            <a:endParaRPr sz="1400"/>
          </a:p>
          <a:p>
            <a:pPr indent="-317500" lvl="1" marL="914400" rtl="0" algn="l">
              <a:spcBef>
                <a:spcPts val="0"/>
              </a:spcBef>
              <a:spcAft>
                <a:spcPts val="0"/>
              </a:spcAft>
              <a:buSzPts val="1400"/>
              <a:buChar char="–"/>
            </a:pPr>
            <a:r>
              <a:rPr lang="en-US" sz="1400"/>
              <a:t>users, items, category, cart, orders, returns</a:t>
            </a:r>
            <a:endParaRPr sz="1400"/>
          </a:p>
          <a:p>
            <a:pPr indent="-317500" lvl="0" marL="457200" rtl="0" algn="l">
              <a:spcBef>
                <a:spcPts val="0"/>
              </a:spcBef>
              <a:spcAft>
                <a:spcPts val="0"/>
              </a:spcAft>
              <a:buSzPts val="1400"/>
              <a:buChar char="•"/>
            </a:pPr>
            <a:r>
              <a:rPr lang="en-US" sz="1400"/>
              <a:t>Ensured secure, remote access for website and mobile subsystems</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Challenges &amp; Solutions</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t/>
            </a:r>
            <a:endParaRPr sz="1400"/>
          </a:p>
        </p:txBody>
      </p:sp>
      <p:graphicFrame>
        <p:nvGraphicFramePr>
          <p:cNvPr id="142" name="Google Shape;142;g34a196efe6f_0_0"/>
          <p:cNvGraphicFramePr/>
          <p:nvPr/>
        </p:nvGraphicFramePr>
        <p:xfrm>
          <a:off x="582900" y="3601825"/>
          <a:ext cx="3000000" cy="3000000"/>
        </p:xfrm>
        <a:graphic>
          <a:graphicData uri="http://schemas.openxmlformats.org/drawingml/2006/table">
            <a:tbl>
              <a:tblPr>
                <a:noFill/>
                <a:tableStyleId>{6DB112DB-7480-49FF-92E2-847B923D6AC4}</a:tableStyleId>
              </a:tblPr>
              <a:tblGrid>
                <a:gridCol w="3619500"/>
                <a:gridCol w="3619500"/>
              </a:tblGrid>
              <a:tr h="381000">
                <a:tc>
                  <a:txBody>
                    <a:bodyPr/>
                    <a:lstStyle/>
                    <a:p>
                      <a:pPr indent="0" lvl="0" marL="0" rtl="0" algn="l">
                        <a:spcBef>
                          <a:spcPts val="0"/>
                        </a:spcBef>
                        <a:spcAft>
                          <a:spcPts val="0"/>
                        </a:spcAft>
                        <a:buNone/>
                      </a:pPr>
                      <a:r>
                        <a:rPr lang="en-US"/>
                        <a:t>Data redundancy due to unnormalized structure </a:t>
                      </a:r>
                      <a:endParaRPr/>
                    </a:p>
                  </a:txBody>
                  <a:tcPr marT="91425" marB="91425" marR="91425" marL="91425"/>
                </a:tc>
                <a:tc>
                  <a:txBody>
                    <a:bodyPr/>
                    <a:lstStyle/>
                    <a:p>
                      <a:pPr indent="0" lvl="0" marL="0" rtl="0" algn="l">
                        <a:spcBef>
                          <a:spcPts val="0"/>
                        </a:spcBef>
                        <a:spcAft>
                          <a:spcPts val="0"/>
                        </a:spcAft>
                        <a:buNone/>
                      </a:pPr>
                      <a:r>
                        <a:rPr lang="en-US"/>
                        <a:t>Revised schema MySQL connection </a:t>
                      </a:r>
                      <a:endParaRPr/>
                    </a:p>
                  </a:txBody>
                  <a:tcPr marT="91425" marB="91425" marR="91425" marL="91425"/>
                </a:tc>
              </a:tr>
              <a:tr h="381000">
                <a:tc>
                  <a:txBody>
                    <a:bodyPr/>
                    <a:lstStyle/>
                    <a:p>
                      <a:pPr indent="0" lvl="0" marL="0" rtl="0" algn="l">
                        <a:spcBef>
                          <a:spcPts val="0"/>
                        </a:spcBef>
                        <a:spcAft>
                          <a:spcPts val="0"/>
                        </a:spcAft>
                        <a:buNone/>
                      </a:pPr>
                      <a:r>
                        <a:rPr lang="en-US"/>
                        <a:t>Unable to </a:t>
                      </a:r>
                      <a:r>
                        <a:rPr lang="en-US"/>
                        <a:t>establish</a:t>
                      </a:r>
                      <a:r>
                        <a:rPr lang="en-US"/>
                        <a:t> proper connection with ML model and mobile app </a:t>
                      </a:r>
                      <a:endParaRPr/>
                    </a:p>
                  </a:txBody>
                  <a:tcPr marT="91425" marB="91425" marR="91425" marL="91425"/>
                </a:tc>
                <a:tc>
                  <a:txBody>
                    <a:bodyPr/>
                    <a:lstStyle/>
                    <a:p>
                      <a:pPr indent="0" lvl="0" marL="0" rtl="0" algn="l">
                        <a:spcBef>
                          <a:spcPts val="0"/>
                        </a:spcBef>
                        <a:spcAft>
                          <a:spcPts val="0"/>
                        </a:spcAft>
                        <a:buNone/>
                      </a:pPr>
                      <a:r>
                        <a:rPr lang="en-US"/>
                        <a:t>ML model needed its own server </a:t>
                      </a:r>
                      <a:endParaRPr/>
                    </a:p>
                    <a:p>
                      <a:pPr indent="0" lvl="0" marL="0" rtl="0" algn="l">
                        <a:spcBef>
                          <a:spcPts val="0"/>
                        </a:spcBef>
                        <a:spcAft>
                          <a:spcPts val="0"/>
                        </a:spcAft>
                        <a:buNone/>
                      </a:pPr>
                      <a:r>
                        <a:rPr lang="en-US"/>
                        <a:t>Had to alter database permission access</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4a196efe6f_0_6"/>
          <p:cNvSpPr txBox="1"/>
          <p:nvPr>
            <p:ph type="title"/>
          </p:nvPr>
        </p:nvSpPr>
        <p:spPr>
          <a:xfrm>
            <a:off x="457200" y="718433"/>
            <a:ext cx="8229600" cy="602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Database Server Testing &amp; Validation</a:t>
            </a:r>
            <a:endParaRPr/>
          </a:p>
        </p:txBody>
      </p:sp>
      <p:graphicFrame>
        <p:nvGraphicFramePr>
          <p:cNvPr id="149" name="Google Shape;149;g34a196efe6f_0_6"/>
          <p:cNvGraphicFramePr/>
          <p:nvPr/>
        </p:nvGraphicFramePr>
        <p:xfrm>
          <a:off x="843000" y="1321125"/>
          <a:ext cx="3000000" cy="3000000"/>
        </p:xfrm>
        <a:graphic>
          <a:graphicData uri="http://schemas.openxmlformats.org/drawingml/2006/table">
            <a:tbl>
              <a:tblPr>
                <a:noFill/>
                <a:tableStyleId>{6DB112DB-7480-49FF-92E2-847B923D6AC4}</a:tableStyleId>
              </a:tblPr>
              <a:tblGrid>
                <a:gridCol w="2413000"/>
                <a:gridCol w="2413000"/>
                <a:gridCol w="2413000"/>
              </a:tblGrid>
              <a:tr h="381000">
                <a:tc>
                  <a:txBody>
                    <a:bodyPr/>
                    <a:lstStyle/>
                    <a:p>
                      <a:pPr indent="0" lvl="0" marL="0" rtl="0" algn="l">
                        <a:spcBef>
                          <a:spcPts val="0"/>
                        </a:spcBef>
                        <a:spcAft>
                          <a:spcPts val="0"/>
                        </a:spcAft>
                        <a:buNone/>
                      </a:pPr>
                      <a:r>
                        <a:rPr b="1" lang="en-US"/>
                        <a:t>Requirement </a:t>
                      </a:r>
                      <a:endParaRPr b="1"/>
                    </a:p>
                  </a:txBody>
                  <a:tcPr marT="91425" marB="91425" marR="91425" marL="91425"/>
                </a:tc>
                <a:tc>
                  <a:txBody>
                    <a:bodyPr/>
                    <a:lstStyle/>
                    <a:p>
                      <a:pPr indent="0" lvl="0" marL="0" rtl="0" algn="l">
                        <a:spcBef>
                          <a:spcPts val="0"/>
                        </a:spcBef>
                        <a:spcAft>
                          <a:spcPts val="0"/>
                        </a:spcAft>
                        <a:buNone/>
                      </a:pPr>
                      <a:r>
                        <a:rPr b="1" lang="en-US"/>
                        <a:t>Target Spec </a:t>
                      </a:r>
                      <a:endParaRPr b="1"/>
                    </a:p>
                  </a:txBody>
                  <a:tcPr marT="91425" marB="91425" marR="91425" marL="91425"/>
                </a:tc>
                <a:tc>
                  <a:txBody>
                    <a:bodyPr/>
                    <a:lstStyle/>
                    <a:p>
                      <a:pPr indent="0" lvl="0" marL="0" rtl="0" algn="l">
                        <a:spcBef>
                          <a:spcPts val="0"/>
                        </a:spcBef>
                        <a:spcAft>
                          <a:spcPts val="0"/>
                        </a:spcAft>
                        <a:buNone/>
                      </a:pPr>
                      <a:r>
                        <a:rPr b="1" lang="en-US"/>
                        <a:t>Test Results</a:t>
                      </a:r>
                      <a:endParaRPr b="1"/>
                    </a:p>
                  </a:txBody>
                  <a:tcPr marT="91425" marB="91425" marR="91425" marL="91425"/>
                </a:tc>
              </a:tr>
              <a:tr h="381000">
                <a:tc>
                  <a:txBody>
                    <a:bodyPr/>
                    <a:lstStyle/>
                    <a:p>
                      <a:pPr indent="0" lvl="0" marL="0" rtl="0" algn="l">
                        <a:spcBef>
                          <a:spcPts val="0"/>
                        </a:spcBef>
                        <a:spcAft>
                          <a:spcPts val="0"/>
                        </a:spcAft>
                        <a:buNone/>
                      </a:pPr>
                      <a:r>
                        <a:rPr lang="en-US"/>
                        <a:t>Remote database connectivity </a:t>
                      </a:r>
                      <a:endParaRPr/>
                    </a:p>
                  </a:txBody>
                  <a:tcPr marT="91425" marB="91425" marR="91425" marL="91425"/>
                </a:tc>
                <a:tc>
                  <a:txBody>
                    <a:bodyPr/>
                    <a:lstStyle/>
                    <a:p>
                      <a:pPr indent="0" lvl="0" marL="0" rtl="0" algn="l">
                        <a:spcBef>
                          <a:spcPts val="0"/>
                        </a:spcBef>
                        <a:spcAft>
                          <a:spcPts val="0"/>
                        </a:spcAft>
                        <a:buNone/>
                      </a:pPr>
                      <a:r>
                        <a:rPr lang="en-US"/>
                        <a:t>100% successful connections</a:t>
                      </a:r>
                      <a:endParaRPr/>
                    </a:p>
                  </a:txBody>
                  <a:tcPr marT="91425" marB="91425" marR="91425" marL="91425"/>
                </a:tc>
                <a:tc>
                  <a:txBody>
                    <a:bodyPr/>
                    <a:lstStyle/>
                    <a:p>
                      <a:pPr indent="0" lvl="0" marL="0" rtl="0" algn="l">
                        <a:spcBef>
                          <a:spcPts val="0"/>
                        </a:spcBef>
                        <a:spcAft>
                          <a:spcPts val="0"/>
                        </a:spcAft>
                        <a:buNone/>
                      </a:pPr>
                      <a:r>
                        <a:rPr lang="en-US"/>
                        <a:t>100% success from website &amp; mobile app</a:t>
                      </a:r>
                      <a:endParaRPr/>
                    </a:p>
                  </a:txBody>
                  <a:tcPr marT="91425" marB="91425" marR="91425" marL="91425"/>
                </a:tc>
              </a:tr>
              <a:tr h="381000">
                <a:tc>
                  <a:txBody>
                    <a:bodyPr/>
                    <a:lstStyle/>
                    <a:p>
                      <a:pPr indent="0" lvl="0" marL="0" rtl="0" algn="l">
                        <a:spcBef>
                          <a:spcPts val="0"/>
                        </a:spcBef>
                        <a:spcAft>
                          <a:spcPts val="0"/>
                        </a:spcAft>
                        <a:buNone/>
                      </a:pPr>
                      <a:r>
                        <a:rPr lang="en-US"/>
                        <a:t>Data accuracy on insert/update/delete </a:t>
                      </a:r>
                      <a:endParaRPr/>
                    </a:p>
                  </a:txBody>
                  <a:tcPr marT="91425" marB="91425" marR="91425" marL="91425"/>
                </a:tc>
                <a:tc>
                  <a:txBody>
                    <a:bodyPr/>
                    <a:lstStyle/>
                    <a:p>
                      <a:pPr indent="0" lvl="0" marL="0" rtl="0" algn="l">
                        <a:spcBef>
                          <a:spcPts val="0"/>
                        </a:spcBef>
                        <a:spcAft>
                          <a:spcPts val="0"/>
                        </a:spcAft>
                        <a:buNone/>
                      </a:pPr>
                      <a:r>
                        <a:rPr lang="en-US"/>
                        <a:t>0% corruption or inconsistency </a:t>
                      </a:r>
                      <a:endParaRPr/>
                    </a:p>
                  </a:txBody>
                  <a:tcPr marT="91425" marB="91425" marR="91425" marL="91425"/>
                </a:tc>
                <a:tc>
                  <a:txBody>
                    <a:bodyPr/>
                    <a:lstStyle/>
                    <a:p>
                      <a:pPr indent="0" lvl="0" marL="0" rtl="0" algn="l">
                        <a:spcBef>
                          <a:spcPts val="0"/>
                        </a:spcBef>
                        <a:spcAft>
                          <a:spcPts val="0"/>
                        </a:spcAft>
                        <a:buNone/>
                      </a:pPr>
                      <a:r>
                        <a:rPr lang="en-US"/>
                        <a:t>All operations performed with 100% data integrity</a:t>
                      </a:r>
                      <a:endParaRPr/>
                    </a:p>
                  </a:txBody>
                  <a:tcPr marT="91425" marB="91425" marR="91425" marL="91425"/>
                </a:tc>
              </a:tr>
              <a:tr h="381000">
                <a:tc>
                  <a:txBody>
                    <a:bodyPr/>
                    <a:lstStyle/>
                    <a:p>
                      <a:pPr indent="0" lvl="0" marL="0" rtl="0" algn="l">
                        <a:spcBef>
                          <a:spcPts val="0"/>
                        </a:spcBef>
                        <a:spcAft>
                          <a:spcPts val="0"/>
                        </a:spcAft>
                        <a:buNone/>
                      </a:pPr>
                      <a:r>
                        <a:rPr lang="en-US"/>
                        <a:t>Automated backup availability </a:t>
                      </a:r>
                      <a:endParaRPr/>
                    </a:p>
                  </a:txBody>
                  <a:tcPr marT="91425" marB="91425" marR="91425" marL="91425"/>
                </a:tc>
                <a:tc>
                  <a:txBody>
                    <a:bodyPr/>
                    <a:lstStyle/>
                    <a:p>
                      <a:pPr indent="0" lvl="0" marL="0" rtl="0" algn="l">
                        <a:spcBef>
                          <a:spcPts val="0"/>
                        </a:spcBef>
                        <a:spcAft>
                          <a:spcPts val="0"/>
                        </a:spcAft>
                        <a:buNone/>
                      </a:pPr>
                      <a:r>
                        <a:rPr lang="en-US"/>
                        <a:t>Snapshots for 7-day recovery window </a:t>
                      </a:r>
                      <a:endParaRPr/>
                    </a:p>
                  </a:txBody>
                  <a:tcPr marT="91425" marB="91425" marR="91425" marL="91425"/>
                </a:tc>
                <a:tc>
                  <a:txBody>
                    <a:bodyPr/>
                    <a:lstStyle/>
                    <a:p>
                      <a:pPr indent="0" lvl="0" marL="0" rtl="0" algn="l">
                        <a:spcBef>
                          <a:spcPts val="0"/>
                        </a:spcBef>
                        <a:spcAft>
                          <a:spcPts val="0"/>
                        </a:spcAft>
                        <a:buNone/>
                      </a:pPr>
                      <a:r>
                        <a:rPr lang="en-US"/>
                        <a:t>Verified weekly through AWS database instance</a:t>
                      </a:r>
                      <a:endParaRPr/>
                    </a:p>
                  </a:txBody>
                  <a:tcPr marT="91425" marB="91425" marR="91425" marL="91425"/>
                </a:tc>
              </a:tr>
              <a:tr h="381000">
                <a:tc>
                  <a:txBody>
                    <a:bodyPr/>
                    <a:lstStyle/>
                    <a:p>
                      <a:pPr indent="0" lvl="0" marL="0" rtl="0" algn="l">
                        <a:spcBef>
                          <a:spcPts val="0"/>
                        </a:spcBef>
                        <a:spcAft>
                          <a:spcPts val="0"/>
                        </a:spcAft>
                        <a:buNone/>
                      </a:pPr>
                      <a:r>
                        <a:rPr lang="en-US"/>
                        <a:t>Query response time </a:t>
                      </a:r>
                      <a:endParaRPr/>
                    </a:p>
                  </a:txBody>
                  <a:tcPr marT="91425" marB="91425" marR="91425" marL="91425"/>
                </a:tc>
                <a:tc>
                  <a:txBody>
                    <a:bodyPr/>
                    <a:lstStyle/>
                    <a:p>
                      <a:pPr indent="0" lvl="0" marL="0" rtl="0" algn="l">
                        <a:spcBef>
                          <a:spcPts val="0"/>
                        </a:spcBef>
                        <a:spcAft>
                          <a:spcPts val="0"/>
                        </a:spcAft>
                        <a:buNone/>
                      </a:pPr>
                      <a:r>
                        <a:rPr lang="en-US"/>
                        <a:t>&lt; 500 ms average response </a:t>
                      </a:r>
                      <a:endParaRPr/>
                    </a:p>
                  </a:txBody>
                  <a:tcPr marT="91425" marB="91425" marR="91425" marL="91425"/>
                </a:tc>
                <a:tc>
                  <a:txBody>
                    <a:bodyPr/>
                    <a:lstStyle/>
                    <a:p>
                      <a:pPr indent="0" lvl="0" marL="0" rtl="0" algn="l">
                        <a:spcBef>
                          <a:spcPts val="0"/>
                        </a:spcBef>
                        <a:spcAft>
                          <a:spcPts val="0"/>
                        </a:spcAft>
                        <a:buNone/>
                      </a:pPr>
                      <a:r>
                        <a:rPr lang="en-US"/>
                        <a:t>Min: 46ms, Max: 63ms </a:t>
                      </a:r>
                      <a:endParaRPr/>
                    </a:p>
                  </a:txBody>
                  <a:tcPr marT="91425" marB="91425" marR="91425" marL="91425"/>
                </a:tc>
              </a:tr>
            </a:tbl>
          </a:graphicData>
        </a:graphic>
      </p:graphicFrame>
      <p:sp>
        <p:nvSpPr>
          <p:cNvPr id="150" name="Google Shape;150;g34a196efe6f_0_6"/>
          <p:cNvSpPr txBox="1"/>
          <p:nvPr/>
        </p:nvSpPr>
        <p:spPr>
          <a:xfrm>
            <a:off x="843000" y="4071000"/>
            <a:ext cx="7966800" cy="7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Validation Tools:</a:t>
            </a:r>
            <a:endParaRPr b="1">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MySQL Workbench for live testing</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Custom test scripts to simulate insert/query operations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AWS Console for backup verification</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4ac9e33010_3_0"/>
          <p:cNvSpPr txBox="1"/>
          <p:nvPr>
            <p:ph type="title"/>
          </p:nvPr>
        </p:nvSpPr>
        <p:spPr>
          <a:xfrm>
            <a:off x="457200" y="786883"/>
            <a:ext cx="8229600" cy="602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Database Server </a:t>
            </a:r>
            <a:endParaRPr/>
          </a:p>
        </p:txBody>
      </p:sp>
      <p:pic>
        <p:nvPicPr>
          <p:cNvPr id="157" name="Google Shape;157;g34ac9e33010_3_0"/>
          <p:cNvPicPr preferRelativeResize="0"/>
          <p:nvPr/>
        </p:nvPicPr>
        <p:blipFill>
          <a:blip r:embed="rId3">
            <a:alphaModFix/>
          </a:blip>
          <a:stretch>
            <a:fillRect/>
          </a:stretch>
        </p:blipFill>
        <p:spPr>
          <a:xfrm>
            <a:off x="118000" y="3479900"/>
            <a:ext cx="8907999" cy="1356175"/>
          </a:xfrm>
          <a:prstGeom prst="rect">
            <a:avLst/>
          </a:prstGeom>
          <a:noFill/>
          <a:ln>
            <a:noFill/>
          </a:ln>
        </p:spPr>
      </p:pic>
      <p:pic>
        <p:nvPicPr>
          <p:cNvPr id="158" name="Google Shape;158;g34ac9e33010_3_0"/>
          <p:cNvPicPr preferRelativeResize="0"/>
          <p:nvPr/>
        </p:nvPicPr>
        <p:blipFill rotWithShape="1">
          <a:blip r:embed="rId4">
            <a:alphaModFix/>
          </a:blip>
          <a:srcRect b="0" l="0" r="17837" t="0"/>
          <a:stretch/>
        </p:blipFill>
        <p:spPr>
          <a:xfrm>
            <a:off x="2220775" y="1641325"/>
            <a:ext cx="4702442" cy="1586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4ac9e33010_0_1"/>
          <p:cNvSpPr txBox="1"/>
          <p:nvPr>
            <p:ph type="title"/>
          </p:nvPr>
        </p:nvSpPr>
        <p:spPr>
          <a:xfrm>
            <a:off x="457200" y="786883"/>
            <a:ext cx="8229600" cy="602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Website Design and Implementation</a:t>
            </a:r>
            <a:endParaRPr/>
          </a:p>
        </p:txBody>
      </p:sp>
      <p:sp>
        <p:nvSpPr>
          <p:cNvPr id="165" name="Google Shape;165;g34ac9e33010_0_1"/>
          <p:cNvSpPr txBox="1"/>
          <p:nvPr>
            <p:ph idx="1" type="body"/>
          </p:nvPr>
        </p:nvSpPr>
        <p:spPr>
          <a:xfrm>
            <a:off x="457200" y="1536953"/>
            <a:ext cx="8229600" cy="3057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400"/>
              <a:t>Design &amp; Integration</a:t>
            </a:r>
            <a:endParaRPr sz="1400"/>
          </a:p>
          <a:p>
            <a:pPr indent="-317500" lvl="0" marL="457200" rtl="0" algn="l">
              <a:spcBef>
                <a:spcPts val="360"/>
              </a:spcBef>
              <a:spcAft>
                <a:spcPts val="0"/>
              </a:spcAft>
              <a:buSzPts val="1400"/>
              <a:buChar char="•"/>
            </a:pPr>
            <a:r>
              <a:rPr lang="en-US" sz="1400"/>
              <a:t>Express.js server using RESTful API endpoints to manage all functionality associated with managing the database.</a:t>
            </a:r>
            <a:endParaRPr sz="1400"/>
          </a:p>
          <a:p>
            <a:pPr indent="-317500" lvl="0" marL="457200" rtl="0" algn="l">
              <a:spcBef>
                <a:spcPts val="0"/>
              </a:spcBef>
              <a:spcAft>
                <a:spcPts val="0"/>
              </a:spcAft>
              <a:buSzPts val="1400"/>
              <a:buChar char="•"/>
            </a:pPr>
            <a:r>
              <a:rPr lang="en-US" sz="1400"/>
              <a:t>Designed user interface to intuitively guide users through usage while staying responsive and stylish.</a:t>
            </a:r>
            <a:endParaRPr sz="1400"/>
          </a:p>
          <a:p>
            <a:pPr indent="-317500" lvl="0" marL="457200" rtl="0" algn="l">
              <a:spcBef>
                <a:spcPts val="0"/>
              </a:spcBef>
              <a:spcAft>
                <a:spcPts val="0"/>
              </a:spcAft>
              <a:buSzPts val="1400"/>
              <a:buChar char="•"/>
            </a:pPr>
            <a:r>
              <a:rPr lang="en-US" sz="1400"/>
              <a:t>Integrated with the database with room for increased scalability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Challenges &amp; Solutions</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t/>
            </a:r>
            <a:endParaRPr sz="1400"/>
          </a:p>
        </p:txBody>
      </p:sp>
      <p:graphicFrame>
        <p:nvGraphicFramePr>
          <p:cNvPr id="166" name="Google Shape;166;g34ac9e33010_0_1"/>
          <p:cNvGraphicFramePr/>
          <p:nvPr/>
        </p:nvGraphicFramePr>
        <p:xfrm>
          <a:off x="582900" y="3601825"/>
          <a:ext cx="3000000" cy="3000000"/>
        </p:xfrm>
        <a:graphic>
          <a:graphicData uri="http://schemas.openxmlformats.org/drawingml/2006/table">
            <a:tbl>
              <a:tblPr>
                <a:noFill/>
                <a:tableStyleId>{6DB112DB-7480-49FF-92E2-847B923D6AC4}</a:tableStyleId>
              </a:tblPr>
              <a:tblGrid>
                <a:gridCol w="3619500"/>
                <a:gridCol w="3619500"/>
              </a:tblGrid>
              <a:tr h="381000">
                <a:tc>
                  <a:txBody>
                    <a:bodyPr/>
                    <a:lstStyle/>
                    <a:p>
                      <a:pPr indent="0" lvl="0" marL="0" rtl="0" algn="l">
                        <a:spcBef>
                          <a:spcPts val="0"/>
                        </a:spcBef>
                        <a:spcAft>
                          <a:spcPts val="0"/>
                        </a:spcAft>
                        <a:buNone/>
                      </a:pPr>
                      <a:r>
                        <a:rPr lang="en-US"/>
                        <a:t>Data integrity (e.g. two checkouts on same item simultaneously)</a:t>
                      </a:r>
                      <a:endParaRPr/>
                    </a:p>
                  </a:txBody>
                  <a:tcPr marT="91425" marB="91425" marR="91425" marL="91425"/>
                </a:tc>
                <a:tc>
                  <a:txBody>
                    <a:bodyPr/>
                    <a:lstStyle/>
                    <a:p>
                      <a:pPr indent="0" lvl="0" marL="0" rtl="0" algn="l">
                        <a:spcBef>
                          <a:spcPts val="0"/>
                        </a:spcBef>
                        <a:spcAft>
                          <a:spcPts val="0"/>
                        </a:spcAft>
                        <a:buNone/>
                      </a:pPr>
                      <a:r>
                        <a:rPr lang="en-US"/>
                        <a:t>Blocking using atomic SQL transactions so only one checkout per item at a time</a:t>
                      </a:r>
                      <a:endParaRPr/>
                    </a:p>
                  </a:txBody>
                  <a:tcPr marT="91425" marB="91425" marR="91425" marL="91425"/>
                </a:tc>
              </a:tr>
              <a:tr h="381000">
                <a:tc>
                  <a:txBody>
                    <a:bodyPr/>
                    <a:lstStyle/>
                    <a:p>
                      <a:pPr indent="0" lvl="0" marL="0" rtl="0" algn="l">
                        <a:spcBef>
                          <a:spcPts val="0"/>
                        </a:spcBef>
                        <a:spcAft>
                          <a:spcPts val="0"/>
                        </a:spcAft>
                        <a:buNone/>
                      </a:pPr>
                      <a:r>
                        <a:rPr lang="en-US"/>
                        <a:t>Authentication not possible through Google OAuth</a:t>
                      </a:r>
                      <a:endParaRPr/>
                    </a:p>
                  </a:txBody>
                  <a:tcPr marT="91425" marB="91425" marR="91425" marL="91425"/>
                </a:tc>
                <a:tc>
                  <a:txBody>
                    <a:bodyPr/>
                    <a:lstStyle/>
                    <a:p>
                      <a:pPr indent="0" lvl="0" marL="0" rtl="0" algn="l">
                        <a:spcBef>
                          <a:spcPts val="0"/>
                        </a:spcBef>
                        <a:spcAft>
                          <a:spcPts val="0"/>
                        </a:spcAft>
                        <a:buNone/>
                      </a:pPr>
                      <a:r>
                        <a:rPr lang="en-US"/>
                        <a:t>Creating own authentication using bcrypt and prepared SQL </a:t>
                      </a:r>
                      <a:r>
                        <a:rPr lang="en-US"/>
                        <a:t>queries</a:t>
                      </a:r>
                      <a:r>
                        <a:rPr lang="en-US"/>
                        <a:t> to prevent injection</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4ac9e33010_0_15"/>
          <p:cNvSpPr txBox="1"/>
          <p:nvPr>
            <p:ph type="title"/>
          </p:nvPr>
        </p:nvSpPr>
        <p:spPr>
          <a:xfrm>
            <a:off x="457200" y="811758"/>
            <a:ext cx="8229600" cy="602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Website User Interface</a:t>
            </a:r>
            <a:endParaRPr/>
          </a:p>
        </p:txBody>
      </p:sp>
      <p:pic>
        <p:nvPicPr>
          <p:cNvPr id="173" name="Google Shape;173;g34ac9e33010_0_15"/>
          <p:cNvPicPr preferRelativeResize="0"/>
          <p:nvPr/>
        </p:nvPicPr>
        <p:blipFill>
          <a:blip r:embed="rId3">
            <a:alphaModFix/>
          </a:blip>
          <a:stretch>
            <a:fillRect/>
          </a:stretch>
        </p:blipFill>
        <p:spPr>
          <a:xfrm>
            <a:off x="82750" y="1651900"/>
            <a:ext cx="5149600" cy="3085474"/>
          </a:xfrm>
          <a:prstGeom prst="rect">
            <a:avLst/>
          </a:prstGeom>
          <a:noFill/>
          <a:ln cap="flat" cmpd="sng" w="19050">
            <a:solidFill>
              <a:schemeClr val="dk2"/>
            </a:solidFill>
            <a:prstDash val="solid"/>
            <a:round/>
            <a:headEnd len="sm" w="sm" type="none"/>
            <a:tailEnd len="sm" w="sm" type="none"/>
          </a:ln>
        </p:spPr>
      </p:pic>
      <p:pic>
        <p:nvPicPr>
          <p:cNvPr id="174" name="Google Shape;174;g34ac9e33010_0_15"/>
          <p:cNvPicPr preferRelativeResize="0"/>
          <p:nvPr/>
        </p:nvPicPr>
        <p:blipFill>
          <a:blip r:embed="rId4">
            <a:alphaModFix/>
          </a:blip>
          <a:stretch>
            <a:fillRect/>
          </a:stretch>
        </p:blipFill>
        <p:spPr>
          <a:xfrm>
            <a:off x="5359875" y="1911420"/>
            <a:ext cx="3567050" cy="256643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4ac9e33010_0_8"/>
          <p:cNvSpPr txBox="1"/>
          <p:nvPr>
            <p:ph type="title"/>
          </p:nvPr>
        </p:nvSpPr>
        <p:spPr>
          <a:xfrm>
            <a:off x="457200" y="718433"/>
            <a:ext cx="8229600" cy="602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Website Testing &amp; Validation</a:t>
            </a:r>
            <a:endParaRPr/>
          </a:p>
        </p:txBody>
      </p:sp>
      <p:graphicFrame>
        <p:nvGraphicFramePr>
          <p:cNvPr id="181" name="Google Shape;181;g34ac9e33010_0_8"/>
          <p:cNvGraphicFramePr/>
          <p:nvPr/>
        </p:nvGraphicFramePr>
        <p:xfrm>
          <a:off x="843000" y="1321125"/>
          <a:ext cx="3000000" cy="3000000"/>
        </p:xfrm>
        <a:graphic>
          <a:graphicData uri="http://schemas.openxmlformats.org/drawingml/2006/table">
            <a:tbl>
              <a:tblPr>
                <a:noFill/>
                <a:tableStyleId>{6DB112DB-7480-49FF-92E2-847B923D6AC4}</a:tableStyleId>
              </a:tblPr>
              <a:tblGrid>
                <a:gridCol w="2413000"/>
                <a:gridCol w="2413000"/>
                <a:gridCol w="2413000"/>
              </a:tblGrid>
              <a:tr h="381000">
                <a:tc>
                  <a:txBody>
                    <a:bodyPr/>
                    <a:lstStyle/>
                    <a:p>
                      <a:pPr indent="0" lvl="0" marL="0" rtl="0" algn="l">
                        <a:spcBef>
                          <a:spcPts val="0"/>
                        </a:spcBef>
                        <a:spcAft>
                          <a:spcPts val="0"/>
                        </a:spcAft>
                        <a:buNone/>
                      </a:pPr>
                      <a:r>
                        <a:rPr b="1" lang="en-US"/>
                        <a:t>Requirement </a:t>
                      </a:r>
                      <a:endParaRPr b="1"/>
                    </a:p>
                  </a:txBody>
                  <a:tcPr marT="91425" marB="91425" marR="91425" marL="91425"/>
                </a:tc>
                <a:tc>
                  <a:txBody>
                    <a:bodyPr/>
                    <a:lstStyle/>
                    <a:p>
                      <a:pPr indent="0" lvl="0" marL="0" rtl="0" algn="l">
                        <a:spcBef>
                          <a:spcPts val="0"/>
                        </a:spcBef>
                        <a:spcAft>
                          <a:spcPts val="0"/>
                        </a:spcAft>
                        <a:buNone/>
                      </a:pPr>
                      <a:r>
                        <a:rPr b="1" lang="en-US"/>
                        <a:t>Target Spec </a:t>
                      </a:r>
                      <a:endParaRPr b="1"/>
                    </a:p>
                  </a:txBody>
                  <a:tcPr marT="91425" marB="91425" marR="91425" marL="91425"/>
                </a:tc>
                <a:tc>
                  <a:txBody>
                    <a:bodyPr/>
                    <a:lstStyle/>
                    <a:p>
                      <a:pPr indent="0" lvl="0" marL="0" rtl="0" algn="l">
                        <a:spcBef>
                          <a:spcPts val="0"/>
                        </a:spcBef>
                        <a:spcAft>
                          <a:spcPts val="0"/>
                        </a:spcAft>
                        <a:buNone/>
                      </a:pPr>
                      <a:r>
                        <a:rPr b="1" lang="en-US"/>
                        <a:t>Test Results</a:t>
                      </a:r>
                      <a:endParaRPr b="1"/>
                    </a:p>
                  </a:txBody>
                  <a:tcPr marT="91425" marB="91425" marR="91425" marL="91425"/>
                </a:tc>
              </a:tr>
              <a:tr h="381000">
                <a:tc>
                  <a:txBody>
                    <a:bodyPr/>
                    <a:lstStyle/>
                    <a:p>
                      <a:pPr indent="0" lvl="0" marL="0" rtl="0" algn="l">
                        <a:spcBef>
                          <a:spcPts val="0"/>
                        </a:spcBef>
                        <a:spcAft>
                          <a:spcPts val="0"/>
                        </a:spcAft>
                        <a:buNone/>
                      </a:pPr>
                      <a:r>
                        <a:rPr lang="en-US"/>
                        <a:t>UI Consistency across browsers</a:t>
                      </a:r>
                      <a:endParaRPr/>
                    </a:p>
                  </a:txBody>
                  <a:tcPr marT="91425" marB="91425" marR="91425" marL="91425"/>
                </a:tc>
                <a:tc>
                  <a:txBody>
                    <a:bodyPr/>
                    <a:lstStyle/>
                    <a:p>
                      <a:pPr indent="0" lvl="0" marL="0" rtl="0" algn="l">
                        <a:spcBef>
                          <a:spcPts val="0"/>
                        </a:spcBef>
                        <a:spcAft>
                          <a:spcPts val="0"/>
                        </a:spcAft>
                        <a:buNone/>
                      </a:pPr>
                      <a:r>
                        <a:rPr lang="en-US"/>
                        <a:t>100% successful regression testing</a:t>
                      </a:r>
                      <a:endParaRPr/>
                    </a:p>
                  </a:txBody>
                  <a:tcPr marT="91425" marB="91425" marR="91425" marL="91425"/>
                </a:tc>
                <a:tc>
                  <a:txBody>
                    <a:bodyPr/>
                    <a:lstStyle/>
                    <a:p>
                      <a:pPr indent="0" lvl="0" marL="0" rtl="0" algn="l">
                        <a:spcBef>
                          <a:spcPts val="0"/>
                        </a:spcBef>
                        <a:spcAft>
                          <a:spcPts val="0"/>
                        </a:spcAft>
                        <a:buNone/>
                      </a:pPr>
                      <a:r>
                        <a:rPr lang="en-US"/>
                        <a:t>100% success</a:t>
                      </a:r>
                      <a:endParaRPr/>
                    </a:p>
                  </a:txBody>
                  <a:tcPr marT="91425" marB="91425" marR="91425" marL="91425"/>
                </a:tc>
              </a:tr>
              <a:tr h="381000">
                <a:tc>
                  <a:txBody>
                    <a:bodyPr/>
                    <a:lstStyle/>
                    <a:p>
                      <a:pPr indent="0" lvl="0" marL="0" rtl="0" algn="l">
                        <a:spcBef>
                          <a:spcPts val="0"/>
                        </a:spcBef>
                        <a:spcAft>
                          <a:spcPts val="0"/>
                        </a:spcAft>
                        <a:buNone/>
                      </a:pPr>
                      <a:r>
                        <a:rPr lang="en-US"/>
                        <a:t>Website security testing</a:t>
                      </a:r>
                      <a:endParaRPr/>
                    </a:p>
                  </a:txBody>
                  <a:tcPr marT="91425" marB="91425" marR="91425" marL="91425"/>
                </a:tc>
                <a:tc>
                  <a:txBody>
                    <a:bodyPr/>
                    <a:lstStyle/>
                    <a:p>
                      <a:pPr indent="0" lvl="0" marL="0" rtl="0" algn="l">
                        <a:spcBef>
                          <a:spcPts val="0"/>
                        </a:spcBef>
                        <a:spcAft>
                          <a:spcPts val="0"/>
                        </a:spcAft>
                        <a:buNone/>
                      </a:pPr>
                      <a:r>
                        <a:rPr lang="en-US"/>
                        <a:t>No possible HTTP requests, cookie modifications, etc.</a:t>
                      </a:r>
                      <a:endParaRPr/>
                    </a:p>
                  </a:txBody>
                  <a:tcPr marT="91425" marB="91425" marR="91425" marL="91425"/>
                </a:tc>
                <a:tc>
                  <a:txBody>
                    <a:bodyPr/>
                    <a:lstStyle/>
                    <a:p>
                      <a:pPr indent="0" lvl="0" marL="0" rtl="0" algn="l">
                        <a:spcBef>
                          <a:spcPts val="0"/>
                        </a:spcBef>
                        <a:spcAft>
                          <a:spcPts val="0"/>
                        </a:spcAft>
                        <a:buNone/>
                      </a:pPr>
                      <a:r>
                        <a:rPr lang="en-US"/>
                        <a:t>All confirmed by hosting website through Render</a:t>
                      </a:r>
                      <a:endParaRPr/>
                    </a:p>
                  </a:txBody>
                  <a:tcPr marT="91425" marB="91425" marR="91425" marL="91425"/>
                </a:tc>
              </a:tr>
              <a:tr h="381000">
                <a:tc>
                  <a:txBody>
                    <a:bodyPr/>
                    <a:lstStyle/>
                    <a:p>
                      <a:pPr indent="0" lvl="0" marL="0" rtl="0" algn="l">
                        <a:spcBef>
                          <a:spcPts val="0"/>
                        </a:spcBef>
                        <a:spcAft>
                          <a:spcPts val="0"/>
                        </a:spcAft>
                        <a:buNone/>
                      </a:pPr>
                      <a:r>
                        <a:rPr lang="en-US"/>
                        <a:t>Data Integrity when on heavy load</a:t>
                      </a:r>
                      <a:endParaRPr/>
                    </a:p>
                  </a:txBody>
                  <a:tcPr marT="91425" marB="91425" marR="91425" marL="91425"/>
                </a:tc>
                <a:tc>
                  <a:txBody>
                    <a:bodyPr/>
                    <a:lstStyle/>
                    <a:p>
                      <a:pPr indent="0" lvl="0" marL="0" rtl="0" algn="l">
                        <a:spcBef>
                          <a:spcPts val="0"/>
                        </a:spcBef>
                        <a:spcAft>
                          <a:spcPts val="0"/>
                        </a:spcAft>
                        <a:buNone/>
                      </a:pPr>
                      <a:r>
                        <a:rPr lang="en-US"/>
                        <a:t>Maintain all </a:t>
                      </a:r>
                      <a:r>
                        <a:rPr lang="en-US"/>
                        <a:t>functionality</a:t>
                      </a:r>
                      <a:r>
                        <a:rPr lang="en-US"/>
                        <a:t> and retention when busy</a:t>
                      </a:r>
                      <a:endParaRPr/>
                    </a:p>
                  </a:txBody>
                  <a:tcPr marT="91425" marB="91425" marR="91425" marL="91425"/>
                </a:tc>
                <a:tc>
                  <a:txBody>
                    <a:bodyPr/>
                    <a:lstStyle/>
                    <a:p>
                      <a:pPr indent="0" lvl="0" marL="0" rtl="0" algn="l">
                        <a:spcBef>
                          <a:spcPts val="0"/>
                        </a:spcBef>
                        <a:spcAft>
                          <a:spcPts val="0"/>
                        </a:spcAft>
                        <a:buNone/>
                      </a:pPr>
                      <a:r>
                        <a:rPr lang="en-US"/>
                        <a:t>Website was consistent across Firefox’s speeds</a:t>
                      </a:r>
                      <a:endParaRPr/>
                    </a:p>
                  </a:txBody>
                  <a:tcPr marT="91425" marB="91425" marR="91425" marL="91425"/>
                </a:tc>
              </a:tr>
              <a:tr h="381000">
                <a:tc>
                  <a:txBody>
                    <a:bodyPr/>
                    <a:lstStyle/>
                    <a:p>
                      <a:pPr indent="0" lvl="0" marL="0" rtl="0" algn="l">
                        <a:spcBef>
                          <a:spcPts val="0"/>
                        </a:spcBef>
                        <a:spcAft>
                          <a:spcPts val="0"/>
                        </a:spcAft>
                        <a:buNone/>
                      </a:pPr>
                      <a:r>
                        <a:rPr lang="en-US"/>
                        <a:t>DB API response time </a:t>
                      </a:r>
                      <a:endParaRPr/>
                    </a:p>
                  </a:txBody>
                  <a:tcPr marT="91425" marB="91425" marR="91425" marL="91425"/>
                </a:tc>
                <a:tc>
                  <a:txBody>
                    <a:bodyPr/>
                    <a:lstStyle/>
                    <a:p>
                      <a:pPr indent="0" lvl="0" marL="0" rtl="0" algn="l">
                        <a:spcBef>
                          <a:spcPts val="0"/>
                        </a:spcBef>
                        <a:spcAft>
                          <a:spcPts val="0"/>
                        </a:spcAft>
                        <a:buNone/>
                      </a:pPr>
                      <a:r>
                        <a:rPr lang="en-US"/>
                        <a:t>&lt; 500 ms average response </a:t>
                      </a:r>
                      <a:endParaRPr/>
                    </a:p>
                  </a:txBody>
                  <a:tcPr marT="91425" marB="91425" marR="91425" marL="91425"/>
                </a:tc>
                <a:tc>
                  <a:txBody>
                    <a:bodyPr/>
                    <a:lstStyle/>
                    <a:p>
                      <a:pPr indent="0" lvl="0" marL="0" rtl="0" algn="l">
                        <a:spcBef>
                          <a:spcPts val="0"/>
                        </a:spcBef>
                        <a:spcAft>
                          <a:spcPts val="0"/>
                        </a:spcAft>
                        <a:buNone/>
                      </a:pPr>
                      <a:r>
                        <a:rPr lang="en-US"/>
                        <a:t>Avg: 73ms, Peak: 124ms</a:t>
                      </a:r>
                      <a:endParaRPr/>
                    </a:p>
                  </a:txBody>
                  <a:tcPr marT="91425" marB="91425" marR="91425" marL="91425"/>
                </a:tc>
              </a:tr>
            </a:tbl>
          </a:graphicData>
        </a:graphic>
      </p:graphicFrame>
      <p:sp>
        <p:nvSpPr>
          <p:cNvPr id="182" name="Google Shape;182;g34ac9e33010_0_8"/>
          <p:cNvSpPr txBox="1"/>
          <p:nvPr/>
        </p:nvSpPr>
        <p:spPr>
          <a:xfrm>
            <a:off x="803200" y="3942175"/>
            <a:ext cx="7966800" cy="7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Validation Tools:</a:t>
            </a:r>
            <a:endParaRPr b="1">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Postman API testing</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Playwright UI tests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MySQL Workbench for DB connection</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Firefox for data transfer rate throttling</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4a196efe6f_0_15"/>
          <p:cNvSpPr txBox="1"/>
          <p:nvPr>
            <p:ph type="title"/>
          </p:nvPr>
        </p:nvSpPr>
        <p:spPr>
          <a:xfrm>
            <a:off x="457200" y="677383"/>
            <a:ext cx="8229600" cy="602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Integrated System Results for Website</a:t>
            </a:r>
            <a:endParaRPr/>
          </a:p>
        </p:txBody>
      </p:sp>
      <p:sp>
        <p:nvSpPr>
          <p:cNvPr id="188" name="Google Shape;188;g34a196efe6f_0_15"/>
          <p:cNvSpPr txBox="1"/>
          <p:nvPr>
            <p:ph idx="1" type="body"/>
          </p:nvPr>
        </p:nvSpPr>
        <p:spPr>
          <a:xfrm>
            <a:off x="457200" y="1197928"/>
            <a:ext cx="8229600" cy="3477900"/>
          </a:xfrm>
          <a:prstGeom prst="rect">
            <a:avLst/>
          </a:prstGeom>
          <a:noFill/>
          <a:ln>
            <a:noFill/>
          </a:ln>
        </p:spPr>
        <p:txBody>
          <a:bodyPr anchorCtr="0" anchor="t" bIns="45700" lIns="91425" spcFirstLastPara="1" rIns="91425" wrap="square" tIns="45700">
            <a:normAutofit/>
          </a:bodyPr>
          <a:lstStyle/>
          <a:p>
            <a:pPr indent="0" lvl="0" marL="0" rtl="0" algn="l">
              <a:spcBef>
                <a:spcPts val="560"/>
              </a:spcBef>
              <a:spcAft>
                <a:spcPts val="0"/>
              </a:spcAft>
              <a:buNone/>
            </a:pPr>
            <a:r>
              <a:rPr lang="en-US" sz="1400"/>
              <a:t>Viewing and Editing </a:t>
            </a:r>
            <a:r>
              <a:rPr lang="en-US" sz="1400"/>
              <a:t>Inventory</a:t>
            </a:r>
            <a:r>
              <a:rPr lang="en-US" sz="1400"/>
              <a:t> via Website</a:t>
            </a:r>
            <a:endParaRPr sz="1400"/>
          </a:p>
          <a:p>
            <a:pPr indent="-317500" lvl="0" marL="457200" rtl="0" algn="l">
              <a:spcBef>
                <a:spcPts val="560"/>
              </a:spcBef>
              <a:spcAft>
                <a:spcPts val="0"/>
              </a:spcAft>
              <a:buSzPts val="1400"/>
              <a:buAutoNum type="arabicPeriod"/>
            </a:pPr>
            <a:r>
              <a:rPr lang="en-US" sz="1400"/>
              <a:t>Professors and Administrators can manage items and observe orders and users.</a:t>
            </a:r>
            <a:endParaRPr sz="1400"/>
          </a:p>
          <a:p>
            <a:pPr indent="-317500" lvl="0" marL="457200" rtl="0" algn="l">
              <a:spcBef>
                <a:spcPts val="0"/>
              </a:spcBef>
              <a:spcAft>
                <a:spcPts val="0"/>
              </a:spcAft>
              <a:buSzPts val="1400"/>
              <a:buAutoNum type="arabicPeriod"/>
            </a:pPr>
            <a:r>
              <a:rPr lang="en-US" sz="1400"/>
              <a:t>Students and faculty can create larger orders than possible on the mobile application. </a:t>
            </a:r>
            <a:endParaRPr sz="1400"/>
          </a:p>
          <a:p>
            <a:pPr indent="-317500" lvl="0" marL="457200" rtl="0" algn="l">
              <a:spcBef>
                <a:spcPts val="0"/>
              </a:spcBef>
              <a:spcAft>
                <a:spcPts val="0"/>
              </a:spcAft>
              <a:buSzPts val="1400"/>
              <a:buAutoNum type="arabicPeriod"/>
            </a:pPr>
            <a:r>
              <a:rPr lang="en-US" sz="1400"/>
              <a:t>All users can edit their personal information from the website.</a:t>
            </a:r>
            <a:endParaRPr sz="1400"/>
          </a:p>
          <a:p>
            <a:pPr indent="0" lvl="0" marL="0" rtl="0" algn="l">
              <a:spcBef>
                <a:spcPts val="560"/>
              </a:spcBef>
              <a:spcAft>
                <a:spcPts val="0"/>
              </a:spcAft>
              <a:buNone/>
            </a:pPr>
            <a:br>
              <a:rPr lang="en-US" sz="1400"/>
            </a:br>
            <a:endParaRPr sz="1400"/>
          </a:p>
          <a:p>
            <a:pPr indent="0" lvl="0" marL="0" rtl="0" algn="l">
              <a:spcBef>
                <a:spcPts val="560"/>
              </a:spcBef>
              <a:spcAft>
                <a:spcPts val="0"/>
              </a:spcAft>
              <a:buNone/>
            </a:pPr>
            <a:r>
              <a:rPr lang="en-US" sz="1400"/>
              <a:t>Performance Results:</a:t>
            </a:r>
            <a:endParaRPr sz="1400"/>
          </a:p>
          <a:p>
            <a:pPr indent="0" lvl="0" marL="0" rtl="0" algn="l">
              <a:spcBef>
                <a:spcPts val="560"/>
              </a:spcBef>
              <a:spcAft>
                <a:spcPts val="0"/>
              </a:spcAft>
              <a:buNone/>
            </a:pPr>
            <a:r>
              <a:t/>
            </a:r>
            <a:endParaRPr sz="1400"/>
          </a:p>
        </p:txBody>
      </p:sp>
      <p:graphicFrame>
        <p:nvGraphicFramePr>
          <p:cNvPr id="189" name="Google Shape;189;g34a196efe6f_0_15"/>
          <p:cNvGraphicFramePr/>
          <p:nvPr/>
        </p:nvGraphicFramePr>
        <p:xfrm>
          <a:off x="801900" y="2995100"/>
          <a:ext cx="3000000" cy="3000000"/>
        </p:xfrm>
        <a:graphic>
          <a:graphicData uri="http://schemas.openxmlformats.org/drawingml/2006/table">
            <a:tbl>
              <a:tblPr>
                <a:noFill/>
                <a:tableStyleId>{6DB112DB-7480-49FF-92E2-847B923D6AC4}</a:tableStyleId>
              </a:tblPr>
              <a:tblGrid>
                <a:gridCol w="2413000"/>
                <a:gridCol w="2413000"/>
                <a:gridCol w="2413000"/>
              </a:tblGrid>
              <a:tr h="381000">
                <a:tc>
                  <a:txBody>
                    <a:bodyPr/>
                    <a:lstStyle/>
                    <a:p>
                      <a:pPr indent="0" lvl="0" marL="0" rtl="0" algn="l">
                        <a:spcBef>
                          <a:spcPts val="0"/>
                        </a:spcBef>
                        <a:spcAft>
                          <a:spcPts val="0"/>
                        </a:spcAft>
                        <a:buNone/>
                      </a:pPr>
                      <a:r>
                        <a:rPr b="1" lang="en-US"/>
                        <a:t>Metric</a:t>
                      </a:r>
                      <a:r>
                        <a:rPr b="1" lang="en-US"/>
                        <a:t> </a:t>
                      </a:r>
                      <a:endParaRPr b="1"/>
                    </a:p>
                  </a:txBody>
                  <a:tcPr marT="91425" marB="91425" marR="91425" marL="91425"/>
                </a:tc>
                <a:tc>
                  <a:txBody>
                    <a:bodyPr/>
                    <a:lstStyle/>
                    <a:p>
                      <a:pPr indent="0" lvl="0" marL="0" rtl="0" algn="l">
                        <a:spcBef>
                          <a:spcPts val="0"/>
                        </a:spcBef>
                        <a:spcAft>
                          <a:spcPts val="0"/>
                        </a:spcAft>
                        <a:buNone/>
                      </a:pPr>
                      <a:r>
                        <a:rPr b="1" lang="en-US"/>
                        <a:t>Target</a:t>
                      </a:r>
                      <a:endParaRPr b="1"/>
                    </a:p>
                  </a:txBody>
                  <a:tcPr marT="91425" marB="91425" marR="91425" marL="91425"/>
                </a:tc>
                <a:tc>
                  <a:txBody>
                    <a:bodyPr/>
                    <a:lstStyle/>
                    <a:p>
                      <a:pPr indent="0" lvl="0" marL="0" rtl="0" algn="l">
                        <a:spcBef>
                          <a:spcPts val="0"/>
                        </a:spcBef>
                        <a:spcAft>
                          <a:spcPts val="0"/>
                        </a:spcAft>
                        <a:buNone/>
                      </a:pPr>
                      <a:r>
                        <a:rPr b="1" lang="en-US"/>
                        <a:t>Result </a:t>
                      </a:r>
                      <a:endParaRPr b="1"/>
                    </a:p>
                  </a:txBody>
                  <a:tcPr marT="91425" marB="91425" marR="91425" marL="91425"/>
                </a:tc>
              </a:tr>
              <a:tr h="381000">
                <a:tc>
                  <a:txBody>
                    <a:bodyPr/>
                    <a:lstStyle/>
                    <a:p>
                      <a:pPr indent="0" lvl="0" marL="0" rtl="0" algn="l">
                        <a:spcBef>
                          <a:spcPts val="0"/>
                        </a:spcBef>
                        <a:spcAft>
                          <a:spcPts val="0"/>
                        </a:spcAft>
                        <a:buNone/>
                      </a:pPr>
                      <a:r>
                        <a:rPr lang="en-US"/>
                        <a:t>Query response time </a:t>
                      </a:r>
                      <a:endParaRPr/>
                    </a:p>
                  </a:txBody>
                  <a:tcPr marT="91425" marB="91425" marR="91425" marL="91425"/>
                </a:tc>
                <a:tc>
                  <a:txBody>
                    <a:bodyPr/>
                    <a:lstStyle/>
                    <a:p>
                      <a:pPr indent="0" lvl="0" marL="0" rtl="0" algn="l">
                        <a:spcBef>
                          <a:spcPts val="0"/>
                        </a:spcBef>
                        <a:spcAft>
                          <a:spcPts val="0"/>
                        </a:spcAft>
                        <a:buNone/>
                      </a:pPr>
                      <a:r>
                        <a:rPr lang="en-US"/>
                        <a:t>≤ 200 ms </a:t>
                      </a:r>
                      <a:endParaRPr/>
                    </a:p>
                  </a:txBody>
                  <a:tcPr marT="91425" marB="91425" marR="91425" marL="91425"/>
                </a:tc>
                <a:tc>
                  <a:txBody>
                    <a:bodyPr/>
                    <a:lstStyle/>
                    <a:p>
                      <a:pPr indent="0" lvl="0" marL="0" rtl="0" algn="l">
                        <a:spcBef>
                          <a:spcPts val="0"/>
                        </a:spcBef>
                        <a:spcAft>
                          <a:spcPts val="0"/>
                        </a:spcAft>
                        <a:buNone/>
                      </a:pPr>
                      <a:r>
                        <a:rPr lang="en-US"/>
                        <a:t>Avg: 32 ms </a:t>
                      </a:r>
                      <a:endParaRPr/>
                    </a:p>
                  </a:txBody>
                  <a:tcPr marT="91425" marB="91425" marR="91425" marL="91425"/>
                </a:tc>
              </a:tr>
              <a:tr h="381000">
                <a:tc>
                  <a:txBody>
                    <a:bodyPr/>
                    <a:lstStyle/>
                    <a:p>
                      <a:pPr indent="0" lvl="0" marL="0" rtl="0" algn="l">
                        <a:spcBef>
                          <a:spcPts val="0"/>
                        </a:spcBef>
                        <a:spcAft>
                          <a:spcPts val="0"/>
                        </a:spcAft>
                        <a:buNone/>
                      </a:pPr>
                      <a:r>
                        <a:rPr lang="en-US"/>
                        <a:t>Edit/Update operation success rate</a:t>
                      </a:r>
                      <a:endParaRPr/>
                    </a:p>
                  </a:txBody>
                  <a:tcPr marT="91425" marB="91425" marR="91425" marL="91425"/>
                </a:tc>
                <a:tc>
                  <a:txBody>
                    <a:bodyPr/>
                    <a:lstStyle/>
                    <a:p>
                      <a:pPr indent="0" lvl="0" marL="0" rtl="0" algn="l">
                        <a:spcBef>
                          <a:spcPts val="0"/>
                        </a:spcBef>
                        <a:spcAft>
                          <a:spcPts val="0"/>
                        </a:spcAft>
                        <a:buNone/>
                      </a:pPr>
                      <a:r>
                        <a:rPr lang="en-US"/>
                        <a:t>Perfect</a:t>
                      </a:r>
                      <a:endParaRPr/>
                    </a:p>
                  </a:txBody>
                  <a:tcPr marT="91425" marB="91425" marR="91425" marL="91425"/>
                </a:tc>
                <a:tc>
                  <a:txBody>
                    <a:bodyPr/>
                    <a:lstStyle/>
                    <a:p>
                      <a:pPr indent="0" lvl="0" marL="0" rtl="0" algn="l">
                        <a:spcBef>
                          <a:spcPts val="0"/>
                        </a:spcBef>
                        <a:spcAft>
                          <a:spcPts val="0"/>
                        </a:spcAft>
                        <a:buNone/>
                      </a:pPr>
                      <a:r>
                        <a:rPr lang="en-US"/>
                        <a:t>Apart from user error, perfect</a:t>
                      </a:r>
                      <a:endParaRPr/>
                    </a:p>
                  </a:txBody>
                  <a:tcPr marT="91425" marB="91425" marR="91425" marL="91425"/>
                </a:tc>
              </a:tr>
              <a:tr h="381000">
                <a:tc>
                  <a:txBody>
                    <a:bodyPr/>
                    <a:lstStyle/>
                    <a:p>
                      <a:pPr indent="0" lvl="0" marL="0" rtl="0" algn="l">
                        <a:spcBef>
                          <a:spcPts val="0"/>
                        </a:spcBef>
                        <a:spcAft>
                          <a:spcPts val="0"/>
                        </a:spcAft>
                        <a:buNone/>
                      </a:pPr>
                      <a:r>
                        <a:rPr lang="en-US"/>
                        <a:t>User Interface update propagation delay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  2 seconds </a:t>
                      </a:r>
                      <a:endParaRPr/>
                    </a:p>
                  </a:txBody>
                  <a:tcPr marT="91425" marB="91425" marR="91425" marL="91425"/>
                </a:tc>
                <a:tc>
                  <a:txBody>
                    <a:bodyPr/>
                    <a:lstStyle/>
                    <a:p>
                      <a:pPr indent="0" lvl="0" marL="0" rtl="0" algn="l">
                        <a:spcBef>
                          <a:spcPts val="0"/>
                        </a:spcBef>
                        <a:spcAft>
                          <a:spcPts val="0"/>
                        </a:spcAft>
                        <a:buNone/>
                      </a:pPr>
                      <a:r>
                        <a:rPr lang="en-US"/>
                        <a:t>Avg: 0.9 s</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4a196efe6f_0_30"/>
          <p:cNvSpPr txBox="1"/>
          <p:nvPr>
            <p:ph type="title"/>
          </p:nvPr>
        </p:nvSpPr>
        <p:spPr>
          <a:xfrm>
            <a:off x="457200" y="595233"/>
            <a:ext cx="8229600" cy="602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Integrated System Results for Mobile App</a:t>
            </a:r>
            <a:endParaRPr/>
          </a:p>
        </p:txBody>
      </p:sp>
      <p:sp>
        <p:nvSpPr>
          <p:cNvPr id="195" name="Google Shape;195;g34a196efe6f_0_30"/>
          <p:cNvSpPr txBox="1"/>
          <p:nvPr>
            <p:ph idx="1" type="body"/>
          </p:nvPr>
        </p:nvSpPr>
        <p:spPr>
          <a:xfrm>
            <a:off x="581075" y="1145175"/>
            <a:ext cx="8294100" cy="3477900"/>
          </a:xfrm>
          <a:prstGeom prst="rect">
            <a:avLst/>
          </a:prstGeom>
          <a:noFill/>
          <a:ln>
            <a:noFill/>
          </a:ln>
        </p:spPr>
        <p:txBody>
          <a:bodyPr anchorCtr="0" anchor="t" bIns="45700" lIns="91425" spcFirstLastPara="1" rIns="91425" wrap="square" tIns="45700">
            <a:normAutofit/>
          </a:bodyPr>
          <a:lstStyle/>
          <a:p>
            <a:pPr indent="0" lvl="0" marL="0" rtl="0" algn="l">
              <a:spcBef>
                <a:spcPts val="560"/>
              </a:spcBef>
              <a:spcAft>
                <a:spcPts val="0"/>
              </a:spcAft>
              <a:buNone/>
            </a:pPr>
            <a:r>
              <a:rPr lang="en-US" sz="1400"/>
              <a:t>Checking Items Back In via Mobile App</a:t>
            </a:r>
            <a:endParaRPr sz="1400"/>
          </a:p>
          <a:p>
            <a:pPr indent="-317500" lvl="0" marL="457200" rtl="0" algn="l">
              <a:spcBef>
                <a:spcPts val="560"/>
              </a:spcBef>
              <a:spcAft>
                <a:spcPts val="0"/>
              </a:spcAft>
              <a:buSzPts val="1400"/>
              <a:buAutoNum type="arabicPeriod"/>
            </a:pPr>
            <a:r>
              <a:rPr lang="en-US" sz="1400"/>
              <a:t>User logs in through the app and clicks on “scan Item” Icon </a:t>
            </a:r>
            <a:endParaRPr sz="1400"/>
          </a:p>
          <a:p>
            <a:pPr indent="-317500" lvl="0" marL="457200" rtl="0" algn="l">
              <a:spcBef>
                <a:spcPts val="0"/>
              </a:spcBef>
              <a:spcAft>
                <a:spcPts val="0"/>
              </a:spcAft>
              <a:buSzPts val="1400"/>
              <a:buAutoNum type="arabicPeriod"/>
            </a:pPr>
            <a:r>
              <a:rPr lang="en-US" sz="1400"/>
              <a:t>User uses device camera to scan item </a:t>
            </a:r>
            <a:endParaRPr sz="1400"/>
          </a:p>
          <a:p>
            <a:pPr indent="-317500" lvl="0" marL="457200" rtl="0" algn="l">
              <a:spcBef>
                <a:spcPts val="0"/>
              </a:spcBef>
              <a:spcAft>
                <a:spcPts val="0"/>
              </a:spcAft>
              <a:buSzPts val="1400"/>
              <a:buAutoNum type="arabicPeriod"/>
            </a:pPr>
            <a:r>
              <a:rPr lang="en-US" sz="1400"/>
              <a:t>ML model classifies the item </a:t>
            </a:r>
            <a:endParaRPr sz="1400"/>
          </a:p>
          <a:p>
            <a:pPr indent="-317500" lvl="0" marL="457200" rtl="0" algn="l">
              <a:spcBef>
                <a:spcPts val="0"/>
              </a:spcBef>
              <a:spcAft>
                <a:spcPts val="0"/>
              </a:spcAft>
              <a:buSzPts val="1400"/>
              <a:buAutoNum type="arabicPeriod"/>
            </a:pPr>
            <a:r>
              <a:rPr lang="en-US" sz="1400"/>
              <a:t>App fetches item info from the database and updates item inventory</a:t>
            </a:r>
            <a:endParaRPr sz="1400"/>
          </a:p>
          <a:p>
            <a:pPr indent="-317500" lvl="0" marL="457200" rtl="0" algn="l">
              <a:spcBef>
                <a:spcPts val="0"/>
              </a:spcBef>
              <a:spcAft>
                <a:spcPts val="0"/>
              </a:spcAft>
              <a:buSzPts val="1400"/>
              <a:buAutoNum type="arabicPeriod"/>
            </a:pPr>
            <a:r>
              <a:rPr lang="en-US" sz="1400"/>
              <a:t>The update is </a:t>
            </a:r>
            <a:r>
              <a:rPr lang="en-US" sz="1400"/>
              <a:t>immediately</a:t>
            </a:r>
            <a:r>
              <a:rPr lang="en-US" sz="1400"/>
              <a:t> visible on all ends </a:t>
            </a:r>
            <a:br>
              <a:rPr lang="en-US" sz="1400"/>
            </a:br>
            <a:endParaRPr sz="1400"/>
          </a:p>
          <a:p>
            <a:pPr indent="0" lvl="0" marL="0" rtl="0" algn="l">
              <a:spcBef>
                <a:spcPts val="560"/>
              </a:spcBef>
              <a:spcAft>
                <a:spcPts val="0"/>
              </a:spcAft>
              <a:buNone/>
            </a:pPr>
            <a:r>
              <a:rPr lang="en-US" sz="1400"/>
              <a:t>Performance Results:</a:t>
            </a:r>
            <a:endParaRPr sz="1400"/>
          </a:p>
          <a:p>
            <a:pPr indent="0" lvl="0" marL="0" rtl="0" algn="l">
              <a:spcBef>
                <a:spcPts val="560"/>
              </a:spcBef>
              <a:spcAft>
                <a:spcPts val="0"/>
              </a:spcAft>
              <a:buNone/>
            </a:pPr>
            <a:r>
              <a:t/>
            </a:r>
            <a:endParaRPr sz="1400"/>
          </a:p>
          <a:p>
            <a:pPr indent="0" lvl="0" marL="0" rtl="0" algn="l">
              <a:spcBef>
                <a:spcPts val="560"/>
              </a:spcBef>
              <a:spcAft>
                <a:spcPts val="0"/>
              </a:spcAft>
              <a:buNone/>
            </a:pPr>
            <a:r>
              <a:t/>
            </a:r>
            <a:endParaRPr sz="1400"/>
          </a:p>
        </p:txBody>
      </p:sp>
      <p:graphicFrame>
        <p:nvGraphicFramePr>
          <p:cNvPr id="196" name="Google Shape;196;g34a196efe6f_0_30"/>
          <p:cNvGraphicFramePr/>
          <p:nvPr/>
        </p:nvGraphicFramePr>
        <p:xfrm>
          <a:off x="748350" y="3066200"/>
          <a:ext cx="3000000" cy="3000000"/>
        </p:xfrm>
        <a:graphic>
          <a:graphicData uri="http://schemas.openxmlformats.org/drawingml/2006/table">
            <a:tbl>
              <a:tblPr>
                <a:noFill/>
                <a:tableStyleId>{6DB112DB-7480-49FF-92E2-847B923D6AC4}</a:tableStyleId>
              </a:tblPr>
              <a:tblGrid>
                <a:gridCol w="2413000"/>
                <a:gridCol w="2413000"/>
                <a:gridCol w="2413000"/>
              </a:tblGrid>
              <a:tr h="364950">
                <a:tc>
                  <a:txBody>
                    <a:bodyPr/>
                    <a:lstStyle/>
                    <a:p>
                      <a:pPr indent="0" lvl="0" marL="0" rtl="0" algn="l">
                        <a:spcBef>
                          <a:spcPts val="0"/>
                        </a:spcBef>
                        <a:spcAft>
                          <a:spcPts val="0"/>
                        </a:spcAft>
                        <a:buNone/>
                      </a:pPr>
                      <a:r>
                        <a:rPr lang="en-US"/>
                        <a:t>Metric </a:t>
                      </a:r>
                      <a:endParaRPr/>
                    </a:p>
                  </a:txBody>
                  <a:tcPr marT="91425" marB="91425" marR="91425" marL="91425"/>
                </a:tc>
                <a:tc>
                  <a:txBody>
                    <a:bodyPr/>
                    <a:lstStyle/>
                    <a:p>
                      <a:pPr indent="0" lvl="0" marL="0" rtl="0" algn="l">
                        <a:spcBef>
                          <a:spcPts val="0"/>
                        </a:spcBef>
                        <a:spcAft>
                          <a:spcPts val="0"/>
                        </a:spcAft>
                        <a:buNone/>
                      </a:pPr>
                      <a:r>
                        <a:rPr lang="en-US"/>
                        <a:t>Target </a:t>
                      </a:r>
                      <a:endParaRPr/>
                    </a:p>
                  </a:txBody>
                  <a:tcPr marT="91425" marB="91425" marR="91425" marL="91425"/>
                </a:tc>
                <a:tc>
                  <a:txBody>
                    <a:bodyPr/>
                    <a:lstStyle/>
                    <a:p>
                      <a:pPr indent="0" lvl="0" marL="0" rtl="0" algn="l">
                        <a:spcBef>
                          <a:spcPts val="0"/>
                        </a:spcBef>
                        <a:spcAft>
                          <a:spcPts val="0"/>
                        </a:spcAft>
                        <a:buNone/>
                      </a:pPr>
                      <a:r>
                        <a:rPr lang="en-US"/>
                        <a:t>Result </a:t>
                      </a:r>
                      <a:endParaRPr/>
                    </a:p>
                  </a:txBody>
                  <a:tcPr marT="91425" marB="91425" marR="91425" marL="91425"/>
                </a:tc>
              </a:tr>
              <a:tr h="364950">
                <a:tc>
                  <a:txBody>
                    <a:bodyPr/>
                    <a:lstStyle/>
                    <a:p>
                      <a:pPr indent="0" lvl="0" marL="0" rtl="0" algn="l">
                        <a:spcBef>
                          <a:spcPts val="0"/>
                        </a:spcBef>
                        <a:spcAft>
                          <a:spcPts val="0"/>
                        </a:spcAft>
                        <a:buNone/>
                      </a:pPr>
                      <a:r>
                        <a:rPr lang="en-US"/>
                        <a:t>Item Classification Accuracy </a:t>
                      </a:r>
                      <a:endParaRPr/>
                    </a:p>
                  </a:txBody>
                  <a:tcPr marT="91425" marB="91425" marR="91425" marL="91425"/>
                </a:tc>
                <a:tc>
                  <a:txBody>
                    <a:bodyPr/>
                    <a:lstStyle/>
                    <a:p>
                      <a:pPr indent="0" lvl="0" marL="0" rtl="0" algn="l">
                        <a:spcBef>
                          <a:spcPts val="0"/>
                        </a:spcBef>
                        <a:spcAft>
                          <a:spcPts val="0"/>
                        </a:spcAft>
                        <a:buNone/>
                      </a:pPr>
                      <a:r>
                        <a:rPr lang="en-US"/>
                        <a:t>&gt;85%</a:t>
                      </a:r>
                      <a:endParaRPr/>
                    </a:p>
                  </a:txBody>
                  <a:tcPr marT="91425" marB="91425" marR="91425" marL="91425"/>
                </a:tc>
                <a:tc>
                  <a:txBody>
                    <a:bodyPr/>
                    <a:lstStyle/>
                    <a:p>
                      <a:pPr indent="0" lvl="0" marL="0" rtl="0" algn="l">
                        <a:spcBef>
                          <a:spcPts val="0"/>
                        </a:spcBef>
                        <a:spcAft>
                          <a:spcPts val="0"/>
                        </a:spcAft>
                        <a:buNone/>
                      </a:pPr>
                      <a:r>
                        <a:rPr lang="en-US"/>
                        <a:t>89%</a:t>
                      </a:r>
                      <a:endParaRPr/>
                    </a:p>
                  </a:txBody>
                  <a:tcPr marT="91425" marB="91425" marR="91425" marL="91425"/>
                </a:tc>
              </a:tr>
              <a:tr h="364950">
                <a:tc>
                  <a:txBody>
                    <a:bodyPr/>
                    <a:lstStyle/>
                    <a:p>
                      <a:pPr indent="0" lvl="0" marL="0" rtl="0" algn="l">
                        <a:spcBef>
                          <a:spcPts val="0"/>
                        </a:spcBef>
                        <a:spcAft>
                          <a:spcPts val="0"/>
                        </a:spcAft>
                        <a:buNone/>
                      </a:pPr>
                      <a:r>
                        <a:rPr lang="en-US"/>
                        <a:t>Fetch Database Info</a:t>
                      </a:r>
                      <a:endParaRPr/>
                    </a:p>
                  </a:txBody>
                  <a:tcPr marT="91425" marB="91425" marR="91425" marL="91425"/>
                </a:tc>
                <a:tc>
                  <a:txBody>
                    <a:bodyPr/>
                    <a:lstStyle/>
                    <a:p>
                      <a:pPr indent="0" lvl="0" marL="0" rtl="0" algn="l">
                        <a:spcBef>
                          <a:spcPts val="0"/>
                        </a:spcBef>
                        <a:spcAft>
                          <a:spcPts val="0"/>
                        </a:spcAft>
                        <a:buNone/>
                      </a:pPr>
                      <a:r>
                        <a:rPr lang="en-US"/>
                        <a:t>&lt; 1 sec</a:t>
                      </a:r>
                      <a:endParaRPr/>
                    </a:p>
                  </a:txBody>
                  <a:tcPr marT="91425" marB="91425" marR="91425" marL="91425"/>
                </a:tc>
                <a:tc>
                  <a:txBody>
                    <a:bodyPr/>
                    <a:lstStyle/>
                    <a:p>
                      <a:pPr indent="0" lvl="0" marL="0" rtl="0" algn="l">
                        <a:spcBef>
                          <a:spcPts val="0"/>
                        </a:spcBef>
                        <a:spcAft>
                          <a:spcPts val="0"/>
                        </a:spcAft>
                        <a:buNone/>
                      </a:pPr>
                      <a:r>
                        <a:rPr lang="en-US"/>
                        <a:t>0.5 sec</a:t>
                      </a:r>
                      <a:endParaRPr/>
                    </a:p>
                  </a:txBody>
                  <a:tcPr marT="91425" marB="91425" marR="91425" marL="91425"/>
                </a:tc>
              </a:tr>
              <a:tr h="364950">
                <a:tc>
                  <a:txBody>
                    <a:bodyPr/>
                    <a:lstStyle/>
                    <a:p>
                      <a:pPr indent="0" lvl="0" marL="0" rtl="0" algn="l">
                        <a:spcBef>
                          <a:spcPts val="0"/>
                        </a:spcBef>
                        <a:spcAft>
                          <a:spcPts val="0"/>
                        </a:spcAft>
                        <a:buNone/>
                      </a:pPr>
                      <a:r>
                        <a:rPr lang="en-US"/>
                        <a:t>ML model connection rate</a:t>
                      </a:r>
                      <a:endParaRPr/>
                    </a:p>
                  </a:txBody>
                  <a:tcPr marT="91425" marB="91425" marR="91425" marL="91425"/>
                </a:tc>
                <a:tc>
                  <a:txBody>
                    <a:bodyPr/>
                    <a:lstStyle/>
                    <a:p>
                      <a:pPr indent="0" lvl="0" marL="0" rtl="0" algn="l">
                        <a:spcBef>
                          <a:spcPts val="0"/>
                        </a:spcBef>
                        <a:spcAft>
                          <a:spcPts val="0"/>
                        </a:spcAft>
                        <a:buNone/>
                      </a:pPr>
                      <a:r>
                        <a:rPr lang="en-US"/>
                        <a:t>100%</a:t>
                      </a:r>
                      <a:endParaRPr/>
                    </a:p>
                  </a:txBody>
                  <a:tcPr marT="91425" marB="91425" marR="91425" marL="91425"/>
                </a:tc>
                <a:tc>
                  <a:txBody>
                    <a:bodyPr/>
                    <a:lstStyle/>
                    <a:p>
                      <a:pPr indent="0" lvl="0" marL="0" rtl="0" algn="l">
                        <a:spcBef>
                          <a:spcPts val="0"/>
                        </a:spcBef>
                        <a:spcAft>
                          <a:spcPts val="0"/>
                        </a:spcAft>
                        <a:buNone/>
                      </a:pPr>
                      <a:r>
                        <a:rPr lang="en-US"/>
                        <a:t>100%</a:t>
                      </a:r>
                      <a:endParaRPr/>
                    </a:p>
                  </a:txBody>
                  <a:tcPr marT="91425" marB="91425" marR="91425" marL="91425"/>
                </a:tc>
              </a:tr>
              <a:tr h="385450">
                <a:tc>
                  <a:txBody>
                    <a:bodyPr/>
                    <a:lstStyle/>
                    <a:p>
                      <a:pPr indent="0" lvl="0" marL="0" rtl="0" algn="l">
                        <a:spcBef>
                          <a:spcPts val="0"/>
                        </a:spcBef>
                        <a:spcAft>
                          <a:spcPts val="0"/>
                        </a:spcAft>
                        <a:buNone/>
                      </a:pPr>
                      <a:r>
                        <a:rPr lang="en-US"/>
                        <a:t>DB update success rate</a:t>
                      </a:r>
                      <a:endParaRPr/>
                    </a:p>
                  </a:txBody>
                  <a:tcPr marT="91425" marB="91425" marR="91425" marL="91425"/>
                </a:tc>
                <a:tc>
                  <a:txBody>
                    <a:bodyPr/>
                    <a:lstStyle/>
                    <a:p>
                      <a:pPr indent="0" lvl="0" marL="0" rtl="0" algn="l">
                        <a:spcBef>
                          <a:spcPts val="0"/>
                        </a:spcBef>
                        <a:spcAft>
                          <a:spcPts val="0"/>
                        </a:spcAft>
                        <a:buNone/>
                      </a:pPr>
                      <a:r>
                        <a:rPr lang="en-US"/>
                        <a:t>100%</a:t>
                      </a:r>
                      <a:endParaRPr/>
                    </a:p>
                  </a:txBody>
                  <a:tcPr marT="91425" marB="91425" marR="91425" marL="91425"/>
                </a:tc>
                <a:tc>
                  <a:txBody>
                    <a:bodyPr/>
                    <a:lstStyle/>
                    <a:p>
                      <a:pPr indent="0" lvl="0" marL="0" rtl="0" algn="l">
                        <a:spcBef>
                          <a:spcPts val="0"/>
                        </a:spcBef>
                        <a:spcAft>
                          <a:spcPts val="0"/>
                        </a:spcAft>
                        <a:buNone/>
                      </a:pPr>
                      <a:r>
                        <a:rPr lang="en-US"/>
                        <a:t>100%</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4a196efe6f_0_21"/>
          <p:cNvSpPr txBox="1"/>
          <p:nvPr>
            <p:ph type="title"/>
          </p:nvPr>
        </p:nvSpPr>
        <p:spPr>
          <a:xfrm>
            <a:off x="457200" y="786883"/>
            <a:ext cx="8229600" cy="602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Conclusions</a:t>
            </a:r>
            <a:endParaRPr/>
          </a:p>
        </p:txBody>
      </p:sp>
      <p:sp>
        <p:nvSpPr>
          <p:cNvPr id="202" name="Google Shape;202;g34a196efe6f_0_21"/>
          <p:cNvSpPr txBox="1"/>
          <p:nvPr>
            <p:ph idx="1" type="body"/>
          </p:nvPr>
        </p:nvSpPr>
        <p:spPr>
          <a:xfrm>
            <a:off x="457200" y="1536953"/>
            <a:ext cx="8229600" cy="3477900"/>
          </a:xfrm>
          <a:prstGeom prst="rect">
            <a:avLst/>
          </a:prstGeom>
          <a:noFill/>
          <a:ln>
            <a:noFill/>
          </a:ln>
        </p:spPr>
        <p:txBody>
          <a:bodyPr anchorCtr="0" anchor="t" bIns="45700" lIns="91425" spcFirstLastPara="1" rIns="91425" wrap="square" tIns="45700">
            <a:normAutofit/>
          </a:bodyPr>
          <a:lstStyle/>
          <a:p>
            <a:pPr indent="-317500" lvl="0" marL="457200" rtl="0" algn="l">
              <a:lnSpc>
                <a:spcPct val="150000"/>
              </a:lnSpc>
              <a:spcBef>
                <a:spcPts val="640"/>
              </a:spcBef>
              <a:spcAft>
                <a:spcPts val="0"/>
              </a:spcAft>
              <a:buSzPts val="1400"/>
              <a:buChar char="•"/>
            </a:pPr>
            <a:r>
              <a:rPr lang="en-US" sz="1400" u="sng"/>
              <a:t>Current Status:</a:t>
            </a:r>
            <a:r>
              <a:rPr b="1" lang="en-US" sz="1400"/>
              <a:t> </a:t>
            </a:r>
            <a:endParaRPr b="1" sz="1400"/>
          </a:p>
          <a:p>
            <a:pPr indent="-317500" lvl="1" marL="914400" rtl="0" algn="l">
              <a:lnSpc>
                <a:spcPct val="150000"/>
              </a:lnSpc>
              <a:spcBef>
                <a:spcPts val="0"/>
              </a:spcBef>
              <a:spcAft>
                <a:spcPts val="0"/>
              </a:spcAft>
              <a:buSzPts val="1400"/>
              <a:buChar char="–"/>
            </a:pPr>
            <a:r>
              <a:rPr lang="en-US" sz="1400"/>
              <a:t>Integration completed, Validation still requires </a:t>
            </a:r>
            <a:r>
              <a:rPr lang="en-US" sz="1400">
                <a:highlight>
                  <a:schemeClr val="lt1"/>
                </a:highlight>
              </a:rPr>
              <a:t>5</a:t>
            </a:r>
            <a:r>
              <a:rPr lang="en-US" sz="1400">
                <a:highlight>
                  <a:schemeClr val="lt1"/>
                </a:highlight>
              </a:rPr>
              <a:t>/20</a:t>
            </a:r>
            <a:r>
              <a:rPr lang="en-US" sz="1400"/>
              <a:t> tests to be completed. </a:t>
            </a:r>
            <a:endParaRPr sz="1400"/>
          </a:p>
          <a:p>
            <a:pPr indent="-317500" lvl="1" marL="914400" rtl="0" algn="l">
              <a:lnSpc>
                <a:spcPct val="150000"/>
              </a:lnSpc>
              <a:spcBef>
                <a:spcPts val="0"/>
              </a:spcBef>
              <a:spcAft>
                <a:spcPts val="0"/>
              </a:spcAft>
              <a:buSzPts val="1400"/>
              <a:buChar char="–"/>
            </a:pPr>
            <a:r>
              <a:rPr lang="en-US" sz="1400"/>
              <a:t>Error Handling and User Feedback, App security from SQL injection, Version Control Consistency, Storage of data over time, Validation of Notifications.</a:t>
            </a:r>
            <a:endParaRPr sz="1400"/>
          </a:p>
          <a:p>
            <a:pPr indent="0" lvl="0" marL="0" rtl="0" algn="l">
              <a:lnSpc>
                <a:spcPct val="150000"/>
              </a:lnSpc>
              <a:spcBef>
                <a:spcPts val="640"/>
              </a:spcBef>
              <a:spcAft>
                <a:spcPts val="0"/>
              </a:spcAft>
              <a:buNone/>
            </a:pPr>
            <a:r>
              <a:t/>
            </a:r>
            <a:endParaRPr sz="1400"/>
          </a:p>
          <a:p>
            <a:pPr indent="-317500" lvl="0" marL="457200" rtl="0" algn="l">
              <a:lnSpc>
                <a:spcPct val="150000"/>
              </a:lnSpc>
              <a:spcBef>
                <a:spcPts val="640"/>
              </a:spcBef>
              <a:spcAft>
                <a:spcPts val="0"/>
              </a:spcAft>
              <a:buSzPts val="1400"/>
              <a:buChar char="•"/>
            </a:pPr>
            <a:r>
              <a:rPr lang="en-US" sz="1400" u="sng"/>
              <a:t>Design Changes:</a:t>
            </a:r>
            <a:r>
              <a:rPr lang="en-US" sz="1400"/>
              <a:t> </a:t>
            </a:r>
            <a:endParaRPr sz="1400"/>
          </a:p>
          <a:p>
            <a:pPr indent="-317500" lvl="1" marL="914400" rtl="0" algn="l">
              <a:lnSpc>
                <a:spcPct val="150000"/>
              </a:lnSpc>
              <a:spcBef>
                <a:spcPts val="0"/>
              </a:spcBef>
              <a:spcAft>
                <a:spcPts val="0"/>
              </a:spcAft>
              <a:buSzPts val="1400"/>
              <a:buChar char="–"/>
            </a:pPr>
            <a:r>
              <a:rPr lang="en-US" sz="1400"/>
              <a:t>ML Model hosted on local Flask server, instead of main AWS server.</a:t>
            </a:r>
            <a:endParaRPr sz="1400"/>
          </a:p>
          <a:p>
            <a:pPr indent="-317500" lvl="1" marL="914400" rtl="0" algn="l">
              <a:lnSpc>
                <a:spcPct val="150000"/>
              </a:lnSpc>
              <a:spcBef>
                <a:spcPts val="0"/>
              </a:spcBef>
              <a:spcAft>
                <a:spcPts val="0"/>
              </a:spcAft>
              <a:buSzPts val="1400"/>
              <a:buChar char="–"/>
            </a:pPr>
            <a:r>
              <a:rPr lang="en-US" sz="1400"/>
              <a:t>Website backend changes for MySQL.</a:t>
            </a:r>
            <a:endParaRPr sz="1400"/>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34069b522d0_0_0"/>
          <p:cNvSpPr txBox="1"/>
          <p:nvPr>
            <p:ph type="title"/>
          </p:nvPr>
        </p:nvSpPr>
        <p:spPr>
          <a:xfrm>
            <a:off x="381000" y="786883"/>
            <a:ext cx="6858000" cy="602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Problem Statement</a:t>
            </a:r>
            <a:endParaRPr/>
          </a:p>
        </p:txBody>
      </p:sp>
      <p:sp>
        <p:nvSpPr>
          <p:cNvPr id="66" name="Google Shape;66;g34069b522d0_0_0"/>
          <p:cNvSpPr txBox="1"/>
          <p:nvPr>
            <p:ph idx="1" type="body"/>
          </p:nvPr>
        </p:nvSpPr>
        <p:spPr>
          <a:xfrm>
            <a:off x="457200" y="1536956"/>
            <a:ext cx="4877100" cy="3478200"/>
          </a:xfrm>
          <a:prstGeom prst="rect">
            <a:avLst/>
          </a:prstGeom>
          <a:noFill/>
          <a:ln>
            <a:noFill/>
          </a:ln>
        </p:spPr>
        <p:txBody>
          <a:bodyPr anchorCtr="0" anchor="t" bIns="45700" lIns="91425" spcFirstLastPara="1" rIns="91425" wrap="square" tIns="45700">
            <a:normAutofit lnSpcReduction="20000"/>
          </a:bodyPr>
          <a:lstStyle/>
          <a:p>
            <a:pPr indent="-323850" lvl="0" marL="342900" rtl="0" algn="l">
              <a:spcBef>
                <a:spcPts val="0"/>
              </a:spcBef>
              <a:spcAft>
                <a:spcPts val="0"/>
              </a:spcAft>
              <a:buClr>
                <a:schemeClr val="dk1"/>
              </a:buClr>
              <a:buSzPts val="2900"/>
              <a:buChar char="•"/>
            </a:pPr>
            <a:r>
              <a:rPr lang="en-US" sz="2900"/>
              <a:t>“The current lab inventory tracking systems at Texas A&amp;M are inefficient, and it is necessary to create new, organized software to increase the overall performance and efficiency of the Lab.”</a:t>
            </a:r>
            <a:endParaRPr sz="2900"/>
          </a:p>
          <a:p>
            <a:pPr indent="0" lvl="0" marL="342900" rtl="0" algn="l">
              <a:spcBef>
                <a:spcPts val="0"/>
              </a:spcBef>
              <a:spcAft>
                <a:spcPts val="0"/>
              </a:spcAft>
              <a:buNone/>
            </a:pPr>
            <a:r>
              <a:t/>
            </a:r>
            <a:endParaRPr/>
          </a:p>
        </p:txBody>
      </p:sp>
      <p:pic>
        <p:nvPicPr>
          <p:cNvPr id="67" name="Google Shape;67;g34069b522d0_0_0"/>
          <p:cNvPicPr preferRelativeResize="0"/>
          <p:nvPr/>
        </p:nvPicPr>
        <p:blipFill>
          <a:blip r:embed="rId3">
            <a:alphaModFix/>
          </a:blip>
          <a:stretch>
            <a:fillRect/>
          </a:stretch>
        </p:blipFill>
        <p:spPr>
          <a:xfrm>
            <a:off x="5334000" y="1774556"/>
            <a:ext cx="2414000" cy="2414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4ac9e33010_0_26"/>
          <p:cNvSpPr txBox="1"/>
          <p:nvPr>
            <p:ph type="ctrTitle"/>
          </p:nvPr>
        </p:nvSpPr>
        <p:spPr>
          <a:xfrm>
            <a:off x="405375" y="2225702"/>
            <a:ext cx="8229600" cy="602700"/>
          </a:xfrm>
          <a:prstGeom prst="rect">
            <a:avLst/>
          </a:prstGeom>
          <a:noFill/>
          <a:ln>
            <a:noFill/>
          </a:ln>
        </p:spPr>
        <p:txBody>
          <a:bodyPr anchorCtr="0" anchor="ctr" bIns="36825" lIns="73650" spcFirstLastPara="1" rIns="73650" wrap="square" tIns="36825">
            <a:noAutofit/>
          </a:bodyPr>
          <a:lstStyle/>
          <a:p>
            <a:pPr indent="0" lvl="0" marL="0" rtl="0" algn="ctr">
              <a:lnSpc>
                <a:spcPct val="115000"/>
              </a:lnSpc>
              <a:spcBef>
                <a:spcPts val="0"/>
              </a:spcBef>
              <a:spcAft>
                <a:spcPts val="0"/>
              </a:spcAft>
              <a:buClr>
                <a:schemeClr val="dk1"/>
              </a:buClr>
              <a:buSzPts val="800"/>
              <a:buFont typeface="Arial"/>
              <a:buNone/>
            </a:pPr>
            <a:r>
              <a:rPr b="1" lang="en-US">
                <a:solidFill>
                  <a:schemeClr val="lt1"/>
                </a:solidFill>
              </a:rPr>
              <a:t>Thank You For Listening!</a:t>
            </a:r>
            <a:endParaRPr b="1" sz="24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34069b522d0_0_51"/>
          <p:cNvSpPr txBox="1"/>
          <p:nvPr>
            <p:ph type="title"/>
          </p:nvPr>
        </p:nvSpPr>
        <p:spPr>
          <a:xfrm>
            <a:off x="457200" y="590162"/>
            <a:ext cx="8229600" cy="452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Solution Proposal</a:t>
            </a:r>
            <a:endParaRPr/>
          </a:p>
        </p:txBody>
      </p:sp>
      <p:sp>
        <p:nvSpPr>
          <p:cNvPr id="73" name="Google Shape;73;g34069b522d0_0_51"/>
          <p:cNvSpPr txBox="1"/>
          <p:nvPr>
            <p:ph idx="1" type="body"/>
          </p:nvPr>
        </p:nvSpPr>
        <p:spPr>
          <a:xfrm>
            <a:off x="457200" y="1536953"/>
            <a:ext cx="8229600" cy="3478200"/>
          </a:xfrm>
          <a:prstGeom prst="rect">
            <a:avLst/>
          </a:prstGeom>
          <a:noFill/>
          <a:ln>
            <a:noFill/>
          </a:ln>
        </p:spPr>
        <p:txBody>
          <a:bodyPr anchorCtr="0" anchor="t" bIns="45700" lIns="91425" spcFirstLastPara="1" rIns="91425" wrap="square" tIns="45700">
            <a:normAutofit/>
          </a:bodyPr>
          <a:lstStyle/>
          <a:p>
            <a:pPr indent="-298450" lvl="0" marL="342900" rtl="0" algn="l">
              <a:spcBef>
                <a:spcPts val="0"/>
              </a:spcBef>
              <a:spcAft>
                <a:spcPts val="0"/>
              </a:spcAft>
              <a:buSzPts val="1100"/>
              <a:buChar char="•"/>
            </a:pPr>
            <a:r>
              <a:rPr lang="en-US" sz="2500"/>
              <a:t>“Develop a web and mobile application integrated with a database to streamline inventory management in TAMU labs. The mobile app uses a machine learning-based image classification system to allow users to easily check items in and out by scanning them.”</a:t>
            </a:r>
            <a:endParaRPr sz="2500"/>
          </a:p>
        </p:txBody>
      </p:sp>
      <p:pic>
        <p:nvPicPr>
          <p:cNvPr id="74" name="Google Shape;74;g34069b522d0_0_51"/>
          <p:cNvPicPr preferRelativeResize="0"/>
          <p:nvPr/>
        </p:nvPicPr>
        <p:blipFill>
          <a:blip r:embed="rId3">
            <a:alphaModFix/>
          </a:blip>
          <a:stretch>
            <a:fillRect/>
          </a:stretch>
        </p:blipFill>
        <p:spPr>
          <a:xfrm>
            <a:off x="2736477" y="3475352"/>
            <a:ext cx="2669475" cy="149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34069b522d0_0_102"/>
          <p:cNvSpPr txBox="1"/>
          <p:nvPr>
            <p:ph type="title"/>
          </p:nvPr>
        </p:nvSpPr>
        <p:spPr>
          <a:xfrm>
            <a:off x="3333900" y="169029"/>
            <a:ext cx="6131700" cy="30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80"/>
              <a:buFont typeface="Arial"/>
              <a:buNone/>
            </a:pPr>
            <a:r>
              <a:rPr lang="en-US" sz="2080"/>
              <a:t>Integrated System Diagram</a:t>
            </a:r>
            <a:endParaRPr sz="2080"/>
          </a:p>
        </p:txBody>
      </p:sp>
      <p:pic>
        <p:nvPicPr>
          <p:cNvPr id="80" name="Google Shape;80;g34069b522d0_0_102" title="Screenshot 2025-03-25 at 2.43.53 PM.png"/>
          <p:cNvPicPr preferRelativeResize="0"/>
          <p:nvPr/>
        </p:nvPicPr>
        <p:blipFill rotWithShape="1">
          <a:blip r:embed="rId3">
            <a:alphaModFix/>
          </a:blip>
          <a:srcRect b="0" l="823" r="0" t="1332"/>
          <a:stretch/>
        </p:blipFill>
        <p:spPr>
          <a:xfrm>
            <a:off x="665225" y="769925"/>
            <a:ext cx="7813527" cy="4315026"/>
          </a:xfrm>
          <a:prstGeom prst="rect">
            <a:avLst/>
          </a:prstGeom>
          <a:noFill/>
          <a:ln>
            <a:noFill/>
          </a:ln>
        </p:spPr>
      </p:pic>
      <p:pic>
        <p:nvPicPr>
          <p:cNvPr id="81" name="Google Shape;81;g34069b522d0_0_102"/>
          <p:cNvPicPr preferRelativeResize="0"/>
          <p:nvPr/>
        </p:nvPicPr>
        <p:blipFill>
          <a:blip r:embed="rId4">
            <a:alphaModFix/>
          </a:blip>
          <a:stretch>
            <a:fillRect/>
          </a:stretch>
        </p:blipFill>
        <p:spPr>
          <a:xfrm>
            <a:off x="3089450" y="701725"/>
            <a:ext cx="5909999" cy="183340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34ac9e33010_1_13"/>
          <p:cNvSpPr txBox="1"/>
          <p:nvPr>
            <p:ph type="title"/>
          </p:nvPr>
        </p:nvSpPr>
        <p:spPr>
          <a:xfrm>
            <a:off x="457200" y="786883"/>
            <a:ext cx="8229600" cy="602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Mobile App Design and Implementation </a:t>
            </a:r>
            <a:endParaRPr/>
          </a:p>
        </p:txBody>
      </p:sp>
      <p:sp>
        <p:nvSpPr>
          <p:cNvPr id="88" name="Google Shape;88;g34ac9e33010_1_13"/>
          <p:cNvSpPr txBox="1"/>
          <p:nvPr>
            <p:ph idx="1" type="body"/>
          </p:nvPr>
        </p:nvSpPr>
        <p:spPr>
          <a:xfrm>
            <a:off x="457200" y="1536953"/>
            <a:ext cx="8229600" cy="3057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400"/>
              <a:t>Software and Methodology:</a:t>
            </a:r>
            <a:endParaRPr sz="1400"/>
          </a:p>
          <a:p>
            <a:pPr indent="-317500" lvl="0" marL="457200" rtl="0" algn="l">
              <a:spcBef>
                <a:spcPts val="360"/>
              </a:spcBef>
              <a:spcAft>
                <a:spcPts val="0"/>
              </a:spcAft>
              <a:buSzPts val="1400"/>
              <a:buChar char="•"/>
            </a:pPr>
            <a:r>
              <a:rPr lang="en-US" sz="1400"/>
              <a:t>The Mobile app was developed using Android Studio with the Flutter Plugin</a:t>
            </a:r>
            <a:endParaRPr sz="1400"/>
          </a:p>
          <a:p>
            <a:pPr indent="-317500" lvl="0" marL="457200" rtl="0" algn="l">
              <a:spcBef>
                <a:spcPts val="0"/>
              </a:spcBef>
              <a:spcAft>
                <a:spcPts val="0"/>
              </a:spcAft>
              <a:buSzPts val="1400"/>
              <a:buChar char="•"/>
            </a:pPr>
            <a:r>
              <a:rPr lang="en-US" sz="1400"/>
              <a:t>Uses the Dart development language</a:t>
            </a:r>
            <a:endParaRPr sz="1400"/>
          </a:p>
          <a:p>
            <a:pPr indent="-317500" lvl="0" marL="457200" rtl="0" algn="l">
              <a:spcBef>
                <a:spcPts val="0"/>
              </a:spcBef>
              <a:spcAft>
                <a:spcPts val="0"/>
              </a:spcAft>
              <a:buSzPts val="1400"/>
              <a:buChar char="•"/>
            </a:pPr>
            <a:r>
              <a:rPr lang="en-US" sz="1400"/>
              <a:t>Designed specifically for android phones</a:t>
            </a:r>
            <a:endParaRPr sz="1400"/>
          </a:p>
          <a:p>
            <a:pPr indent="-317500" lvl="0" marL="457200" rtl="0" algn="l">
              <a:spcBef>
                <a:spcPts val="0"/>
              </a:spcBef>
              <a:spcAft>
                <a:spcPts val="0"/>
              </a:spcAft>
              <a:buSzPts val="1400"/>
              <a:buChar char="•"/>
            </a:pPr>
            <a:r>
              <a:rPr lang="en-US" sz="1400"/>
              <a:t>Uses various plugins for fonts, temporary local database, password encryption ect.</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Functionality</a:t>
            </a:r>
            <a:endParaRPr sz="1400"/>
          </a:p>
          <a:p>
            <a:pPr indent="-317500" lvl="0" marL="457200" rtl="0" algn="l">
              <a:spcBef>
                <a:spcPts val="360"/>
              </a:spcBef>
              <a:spcAft>
                <a:spcPts val="0"/>
              </a:spcAft>
              <a:buSzPts val="1400"/>
              <a:buChar char="•"/>
            </a:pPr>
            <a:r>
              <a:rPr lang="en-US" sz="1400"/>
              <a:t>Works </a:t>
            </a:r>
            <a:r>
              <a:rPr lang="en-US" sz="1400"/>
              <a:t>largely</a:t>
            </a:r>
            <a:r>
              <a:rPr lang="en-US" sz="1400"/>
              <a:t> in the same way as the website with some minor differences as there is a different use case.</a:t>
            </a:r>
            <a:endParaRPr sz="1400"/>
          </a:p>
          <a:p>
            <a:pPr indent="-317500" lvl="0" marL="457200" rtl="0" algn="l">
              <a:spcBef>
                <a:spcPts val="0"/>
              </a:spcBef>
              <a:spcAft>
                <a:spcPts val="0"/>
              </a:spcAft>
              <a:buSzPts val="1400"/>
              <a:buChar char="•"/>
            </a:pPr>
            <a:r>
              <a:rPr lang="en-US" sz="1400"/>
              <a:t>Allows users to check in and check out items “on the go” in a </a:t>
            </a:r>
            <a:r>
              <a:rPr lang="en-US" sz="1400"/>
              <a:t>Laboratory</a:t>
            </a:r>
            <a:endParaRPr sz="1400"/>
          </a:p>
          <a:p>
            <a:pPr indent="-317500" lvl="0" marL="457200" rtl="0" algn="l">
              <a:spcBef>
                <a:spcPts val="0"/>
              </a:spcBef>
              <a:spcAft>
                <a:spcPts val="0"/>
              </a:spcAft>
              <a:buSzPts val="1400"/>
              <a:buChar char="•"/>
            </a:pPr>
            <a:r>
              <a:rPr lang="en-US" sz="1400"/>
              <a:t>Uses the camera along with the ML model to allow users to scan specific items</a:t>
            </a:r>
            <a:endParaRPr sz="1400"/>
          </a:p>
          <a:p>
            <a:pPr indent="-317500" lvl="0" marL="457200" rtl="0" algn="l">
              <a:spcBef>
                <a:spcPts val="0"/>
              </a:spcBef>
              <a:spcAft>
                <a:spcPts val="0"/>
              </a:spcAft>
              <a:buSzPts val="1400"/>
              <a:buChar char="•"/>
            </a:pPr>
            <a:r>
              <a:rPr lang="en-US" sz="1400"/>
              <a:t>Information regarding users and items is stored in the external database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34ac9e33010_1_6"/>
          <p:cNvSpPr txBox="1"/>
          <p:nvPr>
            <p:ph type="title"/>
          </p:nvPr>
        </p:nvSpPr>
        <p:spPr>
          <a:xfrm>
            <a:off x="-353350" y="1052900"/>
            <a:ext cx="4326900" cy="602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Mobile App </a:t>
            </a:r>
            <a:endParaRPr/>
          </a:p>
          <a:p>
            <a:pPr indent="0" lvl="0" marL="0" rtl="0" algn="ctr">
              <a:spcBef>
                <a:spcPts val="0"/>
              </a:spcBef>
              <a:spcAft>
                <a:spcPts val="0"/>
              </a:spcAft>
              <a:buNone/>
            </a:pPr>
            <a:r>
              <a:rPr lang="en-US"/>
              <a:t>Functionality and </a:t>
            </a:r>
            <a:endParaRPr/>
          </a:p>
          <a:p>
            <a:pPr indent="0" lvl="0" marL="0" rtl="0" algn="ctr">
              <a:spcBef>
                <a:spcPts val="0"/>
              </a:spcBef>
              <a:spcAft>
                <a:spcPts val="0"/>
              </a:spcAft>
              <a:buNone/>
            </a:pPr>
            <a:r>
              <a:rPr lang="en-US"/>
              <a:t>Challenges</a:t>
            </a:r>
            <a:endParaRPr/>
          </a:p>
        </p:txBody>
      </p:sp>
      <p:pic>
        <p:nvPicPr>
          <p:cNvPr id="95" name="Google Shape;95;g34ac9e33010_1_6"/>
          <p:cNvPicPr preferRelativeResize="0"/>
          <p:nvPr/>
        </p:nvPicPr>
        <p:blipFill rotWithShape="1">
          <a:blip r:embed="rId3">
            <a:alphaModFix/>
          </a:blip>
          <a:srcRect b="0" l="0" r="3512" t="0"/>
          <a:stretch/>
        </p:blipFill>
        <p:spPr>
          <a:xfrm>
            <a:off x="4012725" y="276671"/>
            <a:ext cx="903084" cy="2095581"/>
          </a:xfrm>
          <a:prstGeom prst="rect">
            <a:avLst/>
          </a:prstGeom>
          <a:noFill/>
          <a:ln>
            <a:noFill/>
          </a:ln>
        </p:spPr>
      </p:pic>
      <p:pic>
        <p:nvPicPr>
          <p:cNvPr id="96" name="Google Shape;96;g34ac9e33010_1_6"/>
          <p:cNvPicPr preferRelativeResize="0"/>
          <p:nvPr/>
        </p:nvPicPr>
        <p:blipFill rotWithShape="1">
          <a:blip r:embed="rId4">
            <a:alphaModFix/>
          </a:blip>
          <a:srcRect b="0" l="0" r="3016" t="0"/>
          <a:stretch/>
        </p:blipFill>
        <p:spPr>
          <a:xfrm>
            <a:off x="5285794" y="256136"/>
            <a:ext cx="947763" cy="2136650"/>
          </a:xfrm>
          <a:prstGeom prst="rect">
            <a:avLst/>
          </a:prstGeom>
          <a:noFill/>
          <a:ln>
            <a:noFill/>
          </a:ln>
        </p:spPr>
      </p:pic>
      <p:pic>
        <p:nvPicPr>
          <p:cNvPr id="97" name="Google Shape;97;g34ac9e33010_1_6"/>
          <p:cNvPicPr preferRelativeResize="0"/>
          <p:nvPr/>
        </p:nvPicPr>
        <p:blipFill>
          <a:blip r:embed="rId5">
            <a:alphaModFix/>
          </a:blip>
          <a:stretch>
            <a:fillRect/>
          </a:stretch>
        </p:blipFill>
        <p:spPr>
          <a:xfrm>
            <a:off x="6641982" y="256145"/>
            <a:ext cx="979839" cy="2166283"/>
          </a:xfrm>
          <a:prstGeom prst="rect">
            <a:avLst/>
          </a:prstGeom>
          <a:noFill/>
          <a:ln>
            <a:noFill/>
          </a:ln>
        </p:spPr>
      </p:pic>
      <p:pic>
        <p:nvPicPr>
          <p:cNvPr id="98" name="Google Shape;98;g34ac9e33010_1_6"/>
          <p:cNvPicPr preferRelativeResize="0"/>
          <p:nvPr/>
        </p:nvPicPr>
        <p:blipFill>
          <a:blip r:embed="rId6">
            <a:alphaModFix/>
          </a:blip>
          <a:stretch>
            <a:fillRect/>
          </a:stretch>
        </p:blipFill>
        <p:spPr>
          <a:xfrm>
            <a:off x="8030246" y="219875"/>
            <a:ext cx="1003804" cy="2238826"/>
          </a:xfrm>
          <a:prstGeom prst="rect">
            <a:avLst/>
          </a:prstGeom>
          <a:noFill/>
          <a:ln>
            <a:noFill/>
          </a:ln>
        </p:spPr>
      </p:pic>
      <p:cxnSp>
        <p:nvCxnSpPr>
          <p:cNvPr id="99" name="Google Shape;99;g34ac9e33010_1_6"/>
          <p:cNvCxnSpPr/>
          <p:nvPr/>
        </p:nvCxnSpPr>
        <p:spPr>
          <a:xfrm>
            <a:off x="4975708" y="1391610"/>
            <a:ext cx="250200" cy="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g34ac9e33010_1_6"/>
          <p:cNvCxnSpPr/>
          <p:nvPr/>
        </p:nvCxnSpPr>
        <p:spPr>
          <a:xfrm>
            <a:off x="6312657" y="1339299"/>
            <a:ext cx="250200" cy="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g34ac9e33010_1_6"/>
          <p:cNvCxnSpPr/>
          <p:nvPr/>
        </p:nvCxnSpPr>
        <p:spPr>
          <a:xfrm>
            <a:off x="7621804" y="1339292"/>
            <a:ext cx="250200" cy="0"/>
          </a:xfrm>
          <a:prstGeom prst="straightConnector1">
            <a:avLst/>
          </a:prstGeom>
          <a:noFill/>
          <a:ln cap="flat" cmpd="sng" w="9525">
            <a:solidFill>
              <a:schemeClr val="dk2"/>
            </a:solidFill>
            <a:prstDash val="solid"/>
            <a:round/>
            <a:headEnd len="med" w="med" type="none"/>
            <a:tailEnd len="med" w="med" type="triangle"/>
          </a:ln>
        </p:spPr>
      </p:cxnSp>
      <p:sp>
        <p:nvSpPr>
          <p:cNvPr id="102" name="Google Shape;102;g34ac9e33010_1_6"/>
          <p:cNvSpPr txBox="1"/>
          <p:nvPr>
            <p:ph idx="1" type="body"/>
          </p:nvPr>
        </p:nvSpPr>
        <p:spPr>
          <a:xfrm>
            <a:off x="378650" y="2080875"/>
            <a:ext cx="8229600" cy="1261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Challenges and Solutions:</a:t>
            </a:r>
            <a:endParaRPr sz="1400"/>
          </a:p>
          <a:p>
            <a:pPr indent="-317500" lvl="0" marL="457200" rtl="0" algn="l">
              <a:spcBef>
                <a:spcPts val="360"/>
              </a:spcBef>
              <a:spcAft>
                <a:spcPts val="0"/>
              </a:spcAft>
              <a:buSzPts val="1400"/>
              <a:buChar char="•"/>
            </a:pPr>
            <a:r>
              <a:rPr lang="en-US" sz="1400"/>
              <a:t>There were many minor challenges regarding code implementation, but were easily fixed through some research and experimentation</a:t>
            </a:r>
            <a:endParaRPr sz="1400"/>
          </a:p>
          <a:p>
            <a:pPr indent="-317500" lvl="0" marL="457200" rtl="0" algn="l">
              <a:spcBef>
                <a:spcPts val="0"/>
              </a:spcBef>
              <a:spcAft>
                <a:spcPts val="0"/>
              </a:spcAft>
              <a:buSzPts val="1400"/>
              <a:buChar char="•"/>
            </a:pPr>
            <a:r>
              <a:rPr lang="en-US" sz="1400"/>
              <a:t>Notable challenges regarding the linking of subsystems are below</a:t>
            </a:r>
            <a:endParaRPr sz="1400"/>
          </a:p>
        </p:txBody>
      </p:sp>
      <p:graphicFrame>
        <p:nvGraphicFramePr>
          <p:cNvPr id="103" name="Google Shape;103;g34ac9e33010_1_6"/>
          <p:cNvGraphicFramePr/>
          <p:nvPr/>
        </p:nvGraphicFramePr>
        <p:xfrm>
          <a:off x="604650" y="3444750"/>
          <a:ext cx="3000000" cy="3000000"/>
        </p:xfrm>
        <a:graphic>
          <a:graphicData uri="http://schemas.openxmlformats.org/drawingml/2006/table">
            <a:tbl>
              <a:tblPr>
                <a:noFill/>
                <a:tableStyleId>{6DB112DB-7480-49FF-92E2-847B923D6AC4}</a:tableStyleId>
              </a:tblPr>
              <a:tblGrid>
                <a:gridCol w="3619500"/>
                <a:gridCol w="3619500"/>
              </a:tblGrid>
              <a:tr h="381000">
                <a:tc>
                  <a:txBody>
                    <a:bodyPr/>
                    <a:lstStyle/>
                    <a:p>
                      <a:pPr indent="0" lvl="0" marL="0" rtl="0" algn="l">
                        <a:spcBef>
                          <a:spcPts val="0"/>
                        </a:spcBef>
                        <a:spcAft>
                          <a:spcPts val="0"/>
                        </a:spcAft>
                        <a:buNone/>
                      </a:pPr>
                      <a:r>
                        <a:rPr lang="en-US"/>
                        <a:t>Unable to link app to machine learning model directly</a:t>
                      </a:r>
                      <a:endParaRPr/>
                    </a:p>
                  </a:txBody>
                  <a:tcPr marT="91425" marB="91425" marR="91425" marL="91425"/>
                </a:tc>
                <a:tc>
                  <a:txBody>
                    <a:bodyPr/>
                    <a:lstStyle/>
                    <a:p>
                      <a:pPr indent="0" lvl="0" marL="0" rtl="0" algn="l">
                        <a:spcBef>
                          <a:spcPts val="0"/>
                        </a:spcBef>
                        <a:spcAft>
                          <a:spcPts val="0"/>
                        </a:spcAft>
                        <a:buNone/>
                      </a:pPr>
                      <a:r>
                        <a:rPr lang="en-US"/>
                        <a:t>Created a flask backend to help relay requests to the ML model and allow it to function with the app</a:t>
                      </a:r>
                      <a:endParaRPr/>
                    </a:p>
                  </a:txBody>
                  <a:tcPr marT="91425" marB="91425" marR="91425" marL="91425"/>
                </a:tc>
              </a:tr>
              <a:tr h="381000">
                <a:tc>
                  <a:txBody>
                    <a:bodyPr/>
                    <a:lstStyle/>
                    <a:p>
                      <a:pPr indent="0" lvl="0" marL="0" rtl="0" algn="l">
                        <a:spcBef>
                          <a:spcPts val="0"/>
                        </a:spcBef>
                        <a:spcAft>
                          <a:spcPts val="0"/>
                        </a:spcAft>
                        <a:buNone/>
                      </a:pPr>
                      <a:r>
                        <a:rPr lang="en-US"/>
                        <a:t>Was unable to link with database initially</a:t>
                      </a:r>
                      <a:endParaRPr/>
                    </a:p>
                  </a:txBody>
                  <a:tcPr marT="91425" marB="91425" marR="91425" marL="91425"/>
                </a:tc>
                <a:tc>
                  <a:txBody>
                    <a:bodyPr/>
                    <a:lstStyle/>
                    <a:p>
                      <a:pPr indent="0" lvl="0" marL="0" rtl="0" algn="l">
                        <a:spcBef>
                          <a:spcPts val="0"/>
                        </a:spcBef>
                        <a:spcAft>
                          <a:spcPts val="0"/>
                        </a:spcAft>
                        <a:buNone/>
                      </a:pPr>
                      <a:r>
                        <a:rPr lang="en-US"/>
                        <a:t>Had to change permissions in the database to allow access</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4ac9e33010_1_0"/>
          <p:cNvSpPr txBox="1"/>
          <p:nvPr>
            <p:ph type="title"/>
          </p:nvPr>
        </p:nvSpPr>
        <p:spPr>
          <a:xfrm>
            <a:off x="271800" y="661225"/>
            <a:ext cx="8600400" cy="602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Mobile App Validation</a:t>
            </a:r>
            <a:endParaRPr/>
          </a:p>
        </p:txBody>
      </p:sp>
      <p:sp>
        <p:nvSpPr>
          <p:cNvPr id="110" name="Google Shape;110;g34ac9e33010_1_0"/>
          <p:cNvSpPr txBox="1"/>
          <p:nvPr>
            <p:ph idx="1" type="body"/>
          </p:nvPr>
        </p:nvSpPr>
        <p:spPr>
          <a:xfrm>
            <a:off x="457200" y="1330826"/>
            <a:ext cx="8229600" cy="13509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400"/>
              <a:t>Most of the functionality testing was done through the user interface of the app on a physical device. </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The testing mainly consisted of using the app as intended while also testing any edge cases that might cause the app to not work as expected. When testing the app it essentially worked 100% of the time since it is more software based. Any bugs and edge cases that caused issues in testing are fixed.</a:t>
            </a:r>
            <a:endParaRPr sz="1400"/>
          </a:p>
        </p:txBody>
      </p:sp>
      <p:graphicFrame>
        <p:nvGraphicFramePr>
          <p:cNvPr id="111" name="Google Shape;111;g34ac9e33010_1_0"/>
          <p:cNvGraphicFramePr/>
          <p:nvPr/>
        </p:nvGraphicFramePr>
        <p:xfrm>
          <a:off x="1589000" y="2846475"/>
          <a:ext cx="3000000" cy="3000000"/>
        </p:xfrm>
        <a:graphic>
          <a:graphicData uri="http://schemas.openxmlformats.org/drawingml/2006/table">
            <a:tbl>
              <a:tblPr>
                <a:noFill/>
                <a:tableStyleId>{6DB112DB-7480-49FF-92E2-847B923D6AC4}</a:tableStyleId>
              </a:tblPr>
              <a:tblGrid>
                <a:gridCol w="1876400"/>
                <a:gridCol w="1876400"/>
                <a:gridCol w="1876400"/>
              </a:tblGrid>
              <a:tr h="595025">
                <a:tc>
                  <a:txBody>
                    <a:bodyPr/>
                    <a:lstStyle/>
                    <a:p>
                      <a:pPr indent="0" lvl="0" marL="0" rtl="0" algn="l">
                        <a:spcBef>
                          <a:spcPts val="0"/>
                        </a:spcBef>
                        <a:spcAft>
                          <a:spcPts val="0"/>
                        </a:spcAft>
                        <a:buNone/>
                      </a:pPr>
                      <a:r>
                        <a:rPr b="1" lang="en-US"/>
                        <a:t>Requirement </a:t>
                      </a:r>
                      <a:endParaRPr b="1"/>
                    </a:p>
                  </a:txBody>
                  <a:tcPr marT="91425" marB="91425" marR="91425" marL="91425"/>
                </a:tc>
                <a:tc>
                  <a:txBody>
                    <a:bodyPr/>
                    <a:lstStyle/>
                    <a:p>
                      <a:pPr indent="0" lvl="0" marL="0" rtl="0" algn="l">
                        <a:spcBef>
                          <a:spcPts val="0"/>
                        </a:spcBef>
                        <a:spcAft>
                          <a:spcPts val="0"/>
                        </a:spcAft>
                        <a:buNone/>
                      </a:pPr>
                      <a:r>
                        <a:rPr b="1" lang="en-US"/>
                        <a:t>Target Spec </a:t>
                      </a:r>
                      <a:endParaRPr b="1"/>
                    </a:p>
                  </a:txBody>
                  <a:tcPr marT="91425" marB="91425" marR="91425" marL="91425"/>
                </a:tc>
                <a:tc>
                  <a:txBody>
                    <a:bodyPr/>
                    <a:lstStyle/>
                    <a:p>
                      <a:pPr indent="0" lvl="0" marL="0" rtl="0" algn="l">
                        <a:spcBef>
                          <a:spcPts val="0"/>
                        </a:spcBef>
                        <a:spcAft>
                          <a:spcPts val="0"/>
                        </a:spcAft>
                        <a:buNone/>
                      </a:pPr>
                      <a:r>
                        <a:rPr b="1" lang="en-US"/>
                        <a:t>Test Results</a:t>
                      </a:r>
                      <a:endParaRPr b="1"/>
                    </a:p>
                  </a:txBody>
                  <a:tcPr marT="91425" marB="91425" marR="91425" marL="91425"/>
                </a:tc>
              </a:tr>
              <a:tr h="482975">
                <a:tc>
                  <a:txBody>
                    <a:bodyPr/>
                    <a:lstStyle/>
                    <a:p>
                      <a:pPr indent="0" lvl="0" marL="0" rtl="0" algn="l">
                        <a:spcBef>
                          <a:spcPts val="0"/>
                        </a:spcBef>
                        <a:spcAft>
                          <a:spcPts val="0"/>
                        </a:spcAft>
                        <a:buNone/>
                      </a:pPr>
                      <a:r>
                        <a:rPr lang="en-US"/>
                        <a:t>ML model load time</a:t>
                      </a:r>
                      <a:endParaRPr/>
                    </a:p>
                  </a:txBody>
                  <a:tcPr marT="91425" marB="91425" marR="91425" marL="91425"/>
                </a:tc>
                <a:tc>
                  <a:txBody>
                    <a:bodyPr/>
                    <a:lstStyle/>
                    <a:p>
                      <a:pPr indent="0" lvl="0" marL="0" rtl="0" algn="l">
                        <a:spcBef>
                          <a:spcPts val="0"/>
                        </a:spcBef>
                        <a:spcAft>
                          <a:spcPts val="0"/>
                        </a:spcAft>
                        <a:buNone/>
                      </a:pPr>
                      <a:r>
                        <a:rPr lang="en-US"/>
                        <a:t>&lt; 5 sec</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&lt;</a:t>
                      </a:r>
                      <a:r>
                        <a:rPr lang="en-US"/>
                        <a:t> 3 sec (2.3 sec average)</a:t>
                      </a:r>
                      <a:endParaRPr/>
                    </a:p>
                  </a:txBody>
                  <a:tcPr marT="91425" marB="91425" marR="91425" marL="91425"/>
                </a:tc>
              </a:tr>
              <a:tr h="704950">
                <a:tc>
                  <a:txBody>
                    <a:bodyPr/>
                    <a:lstStyle/>
                    <a:p>
                      <a:pPr indent="0" lvl="0" marL="0" rtl="0" algn="l">
                        <a:spcBef>
                          <a:spcPts val="0"/>
                        </a:spcBef>
                        <a:spcAft>
                          <a:spcPts val="0"/>
                        </a:spcAft>
                        <a:buNone/>
                      </a:pPr>
                      <a:r>
                        <a:rPr lang="en-US"/>
                        <a:t>App Start Time</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&lt;</a:t>
                      </a:r>
                      <a:r>
                        <a:rPr lang="en-US"/>
                        <a:t> 10 sec</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&lt;</a:t>
                      </a:r>
                      <a:r>
                        <a:rPr lang="en-US"/>
                        <a:t> 5 sec (varies depending on hardware)</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4ac9e33010_2_0"/>
          <p:cNvSpPr txBox="1"/>
          <p:nvPr>
            <p:ph type="title"/>
          </p:nvPr>
        </p:nvSpPr>
        <p:spPr>
          <a:xfrm>
            <a:off x="457200" y="786883"/>
            <a:ext cx="8229600" cy="602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ML Model Design and Implementation</a:t>
            </a:r>
            <a:endParaRPr/>
          </a:p>
        </p:txBody>
      </p:sp>
      <p:sp>
        <p:nvSpPr>
          <p:cNvPr id="118" name="Google Shape;118;g34ac9e33010_2_0"/>
          <p:cNvSpPr txBox="1"/>
          <p:nvPr>
            <p:ph idx="1" type="body"/>
          </p:nvPr>
        </p:nvSpPr>
        <p:spPr>
          <a:xfrm>
            <a:off x="457200" y="1536953"/>
            <a:ext cx="8229600" cy="3057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1400"/>
              <a:t>Design &amp; Integration</a:t>
            </a:r>
            <a:endParaRPr sz="1400"/>
          </a:p>
          <a:p>
            <a:pPr indent="-317500" lvl="0" marL="457200" rtl="0" algn="l">
              <a:spcBef>
                <a:spcPts val="360"/>
              </a:spcBef>
              <a:spcAft>
                <a:spcPts val="0"/>
              </a:spcAft>
              <a:buSzPts val="1400"/>
              <a:buChar char="•"/>
            </a:pPr>
            <a:r>
              <a:rPr lang="en-US" sz="1400"/>
              <a:t>Designed a Machine Learning image-classification model to identify items scanned through the mobile app</a:t>
            </a:r>
            <a:endParaRPr sz="1400"/>
          </a:p>
          <a:p>
            <a:pPr indent="-317500" lvl="0" marL="457200" rtl="0" algn="l">
              <a:spcBef>
                <a:spcPts val="0"/>
              </a:spcBef>
              <a:spcAft>
                <a:spcPts val="0"/>
              </a:spcAft>
              <a:buSzPts val="1400"/>
              <a:buChar char="•"/>
            </a:pPr>
            <a:r>
              <a:rPr lang="en-US" sz="1400"/>
              <a:t>Designed a local Flask server to host the model </a:t>
            </a:r>
            <a:endParaRPr sz="1400"/>
          </a:p>
          <a:p>
            <a:pPr indent="-317500" lvl="0" marL="457200" rtl="0" algn="l">
              <a:spcBef>
                <a:spcPts val="0"/>
              </a:spcBef>
              <a:spcAft>
                <a:spcPts val="0"/>
              </a:spcAft>
              <a:buSzPts val="1400"/>
              <a:buChar char="•"/>
            </a:pPr>
            <a:r>
              <a:rPr lang="en-US" sz="1400"/>
              <a:t>Integrated the Machine Learning Model with the Mobile App</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US" sz="1400"/>
              <a:t>Challenges &amp; Solutions</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t/>
            </a:r>
            <a:endParaRPr sz="1400"/>
          </a:p>
        </p:txBody>
      </p:sp>
      <p:graphicFrame>
        <p:nvGraphicFramePr>
          <p:cNvPr id="119" name="Google Shape;119;g34ac9e33010_2_0"/>
          <p:cNvGraphicFramePr/>
          <p:nvPr/>
        </p:nvGraphicFramePr>
        <p:xfrm>
          <a:off x="582900" y="3601825"/>
          <a:ext cx="3000000" cy="3000000"/>
        </p:xfrm>
        <a:graphic>
          <a:graphicData uri="http://schemas.openxmlformats.org/drawingml/2006/table">
            <a:tbl>
              <a:tblPr>
                <a:noFill/>
                <a:tableStyleId>{6DB112DB-7480-49FF-92E2-847B923D6AC4}</a:tableStyleId>
              </a:tblPr>
              <a:tblGrid>
                <a:gridCol w="3619500"/>
                <a:gridCol w="3619500"/>
              </a:tblGrid>
              <a:tr h="381000">
                <a:tc>
                  <a:txBody>
                    <a:bodyPr/>
                    <a:lstStyle/>
                    <a:p>
                      <a:pPr indent="0" lvl="0" marL="0" rtl="0" algn="l">
                        <a:spcBef>
                          <a:spcPts val="0"/>
                        </a:spcBef>
                        <a:spcAft>
                          <a:spcPts val="0"/>
                        </a:spcAft>
                        <a:buNone/>
                      </a:pPr>
                      <a:r>
                        <a:rPr lang="en-US"/>
                        <a:t>Issues in connecting with AWS Server</a:t>
                      </a:r>
                      <a:endParaRPr/>
                    </a:p>
                  </a:txBody>
                  <a:tcPr marT="91425" marB="91425" marR="91425" marL="91425"/>
                </a:tc>
                <a:tc>
                  <a:txBody>
                    <a:bodyPr/>
                    <a:lstStyle/>
                    <a:p>
                      <a:pPr indent="0" lvl="0" marL="0" rtl="0" algn="l">
                        <a:spcBef>
                          <a:spcPts val="0"/>
                        </a:spcBef>
                        <a:spcAft>
                          <a:spcPts val="0"/>
                        </a:spcAft>
                        <a:buNone/>
                      </a:pPr>
                      <a:r>
                        <a:rPr lang="en-US"/>
                        <a:t>Created local Flask server instead </a:t>
                      </a:r>
                      <a:endParaRPr/>
                    </a:p>
                  </a:txBody>
                  <a:tcPr marT="91425" marB="91425" marR="91425" marL="91425"/>
                </a:tc>
              </a:tr>
              <a:tr h="381000">
                <a:tc>
                  <a:txBody>
                    <a:bodyPr/>
                    <a:lstStyle/>
                    <a:p>
                      <a:pPr indent="0" lvl="0" marL="0" rtl="0" algn="l">
                        <a:spcBef>
                          <a:spcPts val="0"/>
                        </a:spcBef>
                        <a:spcAft>
                          <a:spcPts val="0"/>
                        </a:spcAft>
                        <a:buNone/>
                      </a:pPr>
                      <a:r>
                        <a:rPr lang="en-US"/>
                        <a:t>Inaccurate classification from limited training data </a:t>
                      </a:r>
                      <a:endParaRPr/>
                    </a:p>
                  </a:txBody>
                  <a:tcPr marT="91425" marB="91425" marR="91425" marL="91425"/>
                </a:tc>
                <a:tc>
                  <a:txBody>
                    <a:bodyPr/>
                    <a:lstStyle/>
                    <a:p>
                      <a:pPr indent="0" lvl="0" marL="0" rtl="0" algn="l">
                        <a:spcBef>
                          <a:spcPts val="0"/>
                        </a:spcBef>
                        <a:spcAft>
                          <a:spcPts val="0"/>
                        </a:spcAft>
                        <a:buNone/>
                      </a:pPr>
                      <a:r>
                        <a:rPr lang="en-US"/>
                        <a:t>Augmented data through cropping, rotation, etc.</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4ac9e33010_2_7"/>
          <p:cNvSpPr txBox="1"/>
          <p:nvPr>
            <p:ph type="title"/>
          </p:nvPr>
        </p:nvSpPr>
        <p:spPr>
          <a:xfrm>
            <a:off x="457200" y="718433"/>
            <a:ext cx="8229600" cy="602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ML Model Testing &amp; Validation</a:t>
            </a:r>
            <a:endParaRPr/>
          </a:p>
        </p:txBody>
      </p:sp>
      <p:graphicFrame>
        <p:nvGraphicFramePr>
          <p:cNvPr id="126" name="Google Shape;126;g34ac9e33010_2_7"/>
          <p:cNvGraphicFramePr/>
          <p:nvPr/>
        </p:nvGraphicFramePr>
        <p:xfrm>
          <a:off x="843000" y="1321125"/>
          <a:ext cx="3000000" cy="3000000"/>
        </p:xfrm>
        <a:graphic>
          <a:graphicData uri="http://schemas.openxmlformats.org/drawingml/2006/table">
            <a:tbl>
              <a:tblPr>
                <a:noFill/>
                <a:tableStyleId>{6DB112DB-7480-49FF-92E2-847B923D6AC4}</a:tableStyleId>
              </a:tblPr>
              <a:tblGrid>
                <a:gridCol w="2413000"/>
                <a:gridCol w="2413000"/>
                <a:gridCol w="2413000"/>
              </a:tblGrid>
              <a:tr h="381000">
                <a:tc>
                  <a:txBody>
                    <a:bodyPr/>
                    <a:lstStyle/>
                    <a:p>
                      <a:pPr indent="0" lvl="0" marL="0" rtl="0" algn="l">
                        <a:spcBef>
                          <a:spcPts val="0"/>
                        </a:spcBef>
                        <a:spcAft>
                          <a:spcPts val="0"/>
                        </a:spcAft>
                        <a:buNone/>
                      </a:pPr>
                      <a:r>
                        <a:rPr b="1" lang="en-US"/>
                        <a:t>Requirement </a:t>
                      </a:r>
                      <a:endParaRPr b="1"/>
                    </a:p>
                  </a:txBody>
                  <a:tcPr marT="91425" marB="91425" marR="91425" marL="91425"/>
                </a:tc>
                <a:tc>
                  <a:txBody>
                    <a:bodyPr/>
                    <a:lstStyle/>
                    <a:p>
                      <a:pPr indent="0" lvl="0" marL="0" rtl="0" algn="l">
                        <a:spcBef>
                          <a:spcPts val="0"/>
                        </a:spcBef>
                        <a:spcAft>
                          <a:spcPts val="0"/>
                        </a:spcAft>
                        <a:buNone/>
                      </a:pPr>
                      <a:r>
                        <a:rPr b="1" lang="en-US"/>
                        <a:t>Target Spec </a:t>
                      </a:r>
                      <a:endParaRPr b="1"/>
                    </a:p>
                  </a:txBody>
                  <a:tcPr marT="91425" marB="91425" marR="91425" marL="91425"/>
                </a:tc>
                <a:tc>
                  <a:txBody>
                    <a:bodyPr/>
                    <a:lstStyle/>
                    <a:p>
                      <a:pPr indent="0" lvl="0" marL="0" rtl="0" algn="l">
                        <a:spcBef>
                          <a:spcPts val="0"/>
                        </a:spcBef>
                        <a:spcAft>
                          <a:spcPts val="0"/>
                        </a:spcAft>
                        <a:buNone/>
                      </a:pPr>
                      <a:r>
                        <a:rPr b="1" lang="en-US"/>
                        <a:t>Test Results</a:t>
                      </a:r>
                      <a:endParaRPr b="1"/>
                    </a:p>
                  </a:txBody>
                  <a:tcPr marT="91425" marB="91425" marR="91425" marL="91425"/>
                </a:tc>
              </a:tr>
              <a:tr h="381000">
                <a:tc>
                  <a:txBody>
                    <a:bodyPr/>
                    <a:lstStyle/>
                    <a:p>
                      <a:pPr indent="0" lvl="0" marL="0" rtl="0" algn="l">
                        <a:spcBef>
                          <a:spcPts val="0"/>
                        </a:spcBef>
                        <a:spcAft>
                          <a:spcPts val="0"/>
                        </a:spcAft>
                        <a:buNone/>
                      </a:pPr>
                      <a:r>
                        <a:rPr lang="en-US"/>
                        <a:t>Proper classification of scanned items</a:t>
                      </a:r>
                      <a:endParaRPr/>
                    </a:p>
                  </a:txBody>
                  <a:tcPr marT="91425" marB="91425" marR="91425" marL="91425"/>
                </a:tc>
                <a:tc>
                  <a:txBody>
                    <a:bodyPr/>
                    <a:lstStyle/>
                    <a:p>
                      <a:pPr indent="0" lvl="0" marL="0" rtl="0" algn="l">
                        <a:spcBef>
                          <a:spcPts val="0"/>
                        </a:spcBef>
                        <a:spcAft>
                          <a:spcPts val="0"/>
                        </a:spcAft>
                        <a:buNone/>
                      </a:pPr>
                      <a:r>
                        <a:rPr lang="en-US"/>
                        <a:t>&gt; 85% accuracy on test data</a:t>
                      </a:r>
                      <a:endParaRPr/>
                    </a:p>
                  </a:txBody>
                  <a:tcPr marT="91425" marB="91425" marR="91425" marL="91425"/>
                </a:tc>
                <a:tc>
                  <a:txBody>
                    <a:bodyPr/>
                    <a:lstStyle/>
                    <a:p>
                      <a:pPr indent="0" lvl="0" marL="0" rtl="0" algn="l">
                        <a:spcBef>
                          <a:spcPts val="0"/>
                        </a:spcBef>
                        <a:spcAft>
                          <a:spcPts val="0"/>
                        </a:spcAft>
                        <a:buNone/>
                      </a:pPr>
                      <a:r>
                        <a:rPr lang="en-US"/>
                        <a:t>Model Accuracy on Test Set: 89% </a:t>
                      </a:r>
                      <a:endParaRPr/>
                    </a:p>
                  </a:txBody>
                  <a:tcPr marT="91425" marB="91425" marR="91425" marL="91425"/>
                </a:tc>
              </a:tr>
              <a:tr h="381000">
                <a:tc>
                  <a:txBody>
                    <a:bodyPr/>
                    <a:lstStyle/>
                    <a:p>
                      <a:pPr indent="0" lvl="0" marL="0" rtl="0" algn="l">
                        <a:spcBef>
                          <a:spcPts val="0"/>
                        </a:spcBef>
                        <a:spcAft>
                          <a:spcPts val="0"/>
                        </a:spcAft>
                        <a:buNone/>
                      </a:pPr>
                      <a:r>
                        <a:rPr lang="en-US"/>
                        <a:t>Model Response to App Input</a:t>
                      </a:r>
                      <a:endParaRPr/>
                    </a:p>
                  </a:txBody>
                  <a:tcPr marT="91425" marB="91425" marR="91425" marL="91425"/>
                </a:tc>
                <a:tc>
                  <a:txBody>
                    <a:bodyPr/>
                    <a:lstStyle/>
                    <a:p>
                      <a:pPr indent="0" lvl="0" marL="0" rtl="0" algn="l">
                        <a:spcBef>
                          <a:spcPts val="0"/>
                        </a:spcBef>
                        <a:spcAft>
                          <a:spcPts val="0"/>
                        </a:spcAft>
                        <a:buNone/>
                      </a:pPr>
                      <a:r>
                        <a:rPr lang="en-US"/>
                        <a:t>Return prediction in &lt; 4 s</a:t>
                      </a:r>
                      <a:endParaRPr/>
                    </a:p>
                  </a:txBody>
                  <a:tcPr marT="91425" marB="91425" marR="91425" marL="91425"/>
                </a:tc>
                <a:tc>
                  <a:txBody>
                    <a:bodyPr/>
                    <a:lstStyle/>
                    <a:p>
                      <a:pPr indent="0" lvl="0" marL="0" rtl="0" algn="l">
                        <a:spcBef>
                          <a:spcPts val="0"/>
                        </a:spcBef>
                        <a:spcAft>
                          <a:spcPts val="0"/>
                        </a:spcAft>
                        <a:buNone/>
                      </a:pPr>
                      <a:r>
                        <a:rPr lang="en-US"/>
                        <a:t>Average Response time: 2.3 s</a:t>
                      </a:r>
                      <a:endParaRPr/>
                    </a:p>
                  </a:txBody>
                  <a:tcPr marT="91425" marB="91425" marR="91425" marL="91425"/>
                </a:tc>
              </a:tr>
              <a:tr h="381000">
                <a:tc>
                  <a:txBody>
                    <a:bodyPr/>
                    <a:lstStyle/>
                    <a:p>
                      <a:pPr indent="0" lvl="0" marL="0" rtl="0" algn="l">
                        <a:spcBef>
                          <a:spcPts val="0"/>
                        </a:spcBef>
                        <a:spcAft>
                          <a:spcPts val="0"/>
                        </a:spcAft>
                        <a:buNone/>
                      </a:pPr>
                      <a:r>
                        <a:rPr lang="en-US"/>
                        <a:t>System stays live through model retraining</a:t>
                      </a:r>
                      <a:endParaRPr/>
                    </a:p>
                  </a:txBody>
                  <a:tcPr marT="91425" marB="91425" marR="91425" marL="91425"/>
                </a:tc>
                <a:tc>
                  <a:txBody>
                    <a:bodyPr/>
                    <a:lstStyle/>
                    <a:p>
                      <a:pPr indent="0" lvl="0" marL="0" rtl="0" algn="l">
                        <a:spcBef>
                          <a:spcPts val="0"/>
                        </a:spcBef>
                        <a:spcAft>
                          <a:spcPts val="0"/>
                        </a:spcAft>
                        <a:buNone/>
                      </a:pPr>
                      <a:r>
                        <a:rPr lang="en-US"/>
                        <a:t>No interruption during updates</a:t>
                      </a:r>
                      <a:endParaRPr/>
                    </a:p>
                  </a:txBody>
                  <a:tcPr marT="91425" marB="91425" marR="91425" marL="91425"/>
                </a:tc>
                <a:tc>
                  <a:txBody>
                    <a:bodyPr/>
                    <a:lstStyle/>
                    <a:p>
                      <a:pPr indent="0" lvl="0" marL="0" rtl="0" algn="l">
                        <a:spcBef>
                          <a:spcPts val="0"/>
                        </a:spcBef>
                        <a:spcAft>
                          <a:spcPts val="0"/>
                        </a:spcAft>
                        <a:buNone/>
                      </a:pPr>
                      <a:r>
                        <a:rPr lang="en-US"/>
                        <a:t>Retrained and updated model live: Pass</a:t>
                      </a:r>
                      <a:endParaRPr/>
                    </a:p>
                  </a:txBody>
                  <a:tcPr marT="91425" marB="91425" marR="91425" marL="91425"/>
                </a:tc>
              </a:tr>
            </a:tbl>
          </a:graphicData>
        </a:graphic>
      </p:graphicFrame>
      <p:sp>
        <p:nvSpPr>
          <p:cNvPr id="127" name="Google Shape;127;g34ac9e33010_2_7"/>
          <p:cNvSpPr txBox="1"/>
          <p:nvPr/>
        </p:nvSpPr>
        <p:spPr>
          <a:xfrm>
            <a:off x="843000" y="4071000"/>
            <a:ext cx="7966800" cy="7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Validation Tools:</a:t>
            </a:r>
            <a:endParaRPr b="1">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Flask for hosting server and storing images to debug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Sklearn for logging accuracy</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Brian Gardner</dc:creator>
</cp:coreProperties>
</file>