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3" roundtripDataSignature="AMtx7miM2c7AxrgEexcMiIh5XsvFEIB2a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46F42F5-7B43-47F3-8B19-CC416880DCE4}">
  <a:tblStyle styleId="{546F42F5-7B43-47F3-8B19-CC416880DCE4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/>
              <a:t>Michelle</a:t>
            </a:r>
            <a:endParaRPr/>
          </a:p>
        </p:txBody>
      </p:sp>
      <p:sp>
        <p:nvSpPr>
          <p:cNvPr id="56" name="Google Shape;56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3cc29a56b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18" name="Google Shape;118;g33cc29a56b8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3cc29a56b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25" name="Google Shape;125;g33cc29a56b8_0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3cc29a56b8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33" name="Google Shape;133;g33cc29a56b8_1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3cc29a56b8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40" name="Google Shape;140;g33cc29a56b8_1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3cc8dcfef6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g33cc8dcfef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Michelle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3c6b7790a6_2_10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g33c6b7790a6_2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Michelle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3cc29a56b8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/>
              <a:t>Michelle</a:t>
            </a:r>
            <a:endParaRPr/>
          </a:p>
        </p:txBody>
      </p:sp>
      <p:sp>
        <p:nvSpPr>
          <p:cNvPr id="161" name="Google Shape;161;g33cc29a56b8_1_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3c6b7790a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g33c6b7790a6_2_0:notes"/>
          <p:cNvSpPr/>
          <p:nvPr>
            <p:ph idx="2" type="sldImg"/>
          </p:nvPr>
        </p:nvSpPr>
        <p:spPr>
          <a:xfrm>
            <a:off x="381140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3c6b7790a6_2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g33c6b7790a6_2_51:notes"/>
          <p:cNvSpPr/>
          <p:nvPr>
            <p:ph idx="2" type="sldImg"/>
          </p:nvPr>
        </p:nvSpPr>
        <p:spPr>
          <a:xfrm>
            <a:off x="381140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3c6b7790a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/>
              <a:t>Eric</a:t>
            </a:r>
            <a:endParaRPr/>
          </a:p>
        </p:txBody>
      </p:sp>
      <p:sp>
        <p:nvSpPr>
          <p:cNvPr id="77" name="Google Shape;77;g33c6b7790a6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3c6b7790a6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83" name="Google Shape;83;g33c6b7790a6_1_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89" name="Google Shape;89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3c6b7790a6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03" name="Google Shape;103;g33c6b7790a6_1_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3c6b7790a6_1_7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g33c6b7790a6_1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/>
          <p:nvPr>
            <p:ph type="title"/>
          </p:nvPr>
        </p:nvSpPr>
        <p:spPr>
          <a:xfrm>
            <a:off x="457200" y="786883"/>
            <a:ext cx="8229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2"/>
          <p:cNvSpPr txBox="1"/>
          <p:nvPr>
            <p:ph idx="1" type="body"/>
          </p:nvPr>
        </p:nvSpPr>
        <p:spPr>
          <a:xfrm>
            <a:off x="457200" y="1536953"/>
            <a:ext cx="8229600" cy="30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12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DLCOE_logo_HWHT.png" id="21" name="Google Shape;2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851" y="175610"/>
            <a:ext cx="1832900" cy="309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3"/>
          <p:cNvSpPr txBox="1"/>
          <p:nvPr>
            <p:ph type="ctrTitle"/>
          </p:nvPr>
        </p:nvSpPr>
        <p:spPr>
          <a:xfrm>
            <a:off x="3969582" y="1597819"/>
            <a:ext cx="44886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3"/>
          <p:cNvSpPr txBox="1"/>
          <p:nvPr>
            <p:ph idx="1" type="subTitle"/>
          </p:nvPr>
        </p:nvSpPr>
        <p:spPr>
          <a:xfrm>
            <a:off x="3124200" y="2914650"/>
            <a:ext cx="53340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5" name="Google Shape;25;p1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4"/>
          <p:cNvSpPr txBox="1"/>
          <p:nvPr>
            <p:ph idx="1" type="body"/>
          </p:nvPr>
        </p:nvSpPr>
        <p:spPr>
          <a:xfrm>
            <a:off x="457200" y="1481733"/>
            <a:ext cx="4038600" cy="31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0" name="Google Shape;30;p14"/>
          <p:cNvSpPr txBox="1"/>
          <p:nvPr>
            <p:ph idx="2" type="body"/>
          </p:nvPr>
        </p:nvSpPr>
        <p:spPr>
          <a:xfrm>
            <a:off x="4648200" y="1481733"/>
            <a:ext cx="4038600" cy="31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1" name="Google Shape;31;p14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4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" name="Google Shape;34;p14"/>
          <p:cNvSpPr txBox="1"/>
          <p:nvPr>
            <p:ph type="title"/>
          </p:nvPr>
        </p:nvSpPr>
        <p:spPr>
          <a:xfrm>
            <a:off x="457200" y="786883"/>
            <a:ext cx="8229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5"/>
          <p:cNvSpPr txBox="1"/>
          <p:nvPr>
            <p:ph type="title"/>
          </p:nvPr>
        </p:nvSpPr>
        <p:spPr>
          <a:xfrm>
            <a:off x="457200" y="2175487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5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5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6"/>
          <p:cNvSpPr txBox="1"/>
          <p:nvPr>
            <p:ph type="title"/>
          </p:nvPr>
        </p:nvSpPr>
        <p:spPr>
          <a:xfrm>
            <a:off x="457200" y="800226"/>
            <a:ext cx="3008400" cy="5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" type="body"/>
          </p:nvPr>
        </p:nvSpPr>
        <p:spPr>
          <a:xfrm>
            <a:off x="3575050" y="805290"/>
            <a:ext cx="5111700" cy="37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b="1" sz="28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3" name="Google Shape;43;p16"/>
          <p:cNvSpPr txBox="1"/>
          <p:nvPr>
            <p:ph idx="2" type="body"/>
          </p:nvPr>
        </p:nvSpPr>
        <p:spPr>
          <a:xfrm>
            <a:off x="457200" y="1352888"/>
            <a:ext cx="3008400" cy="32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4" name="Google Shape;44;p16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6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6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7"/>
          <p:cNvSpPr txBox="1"/>
          <p:nvPr>
            <p:ph type="title"/>
          </p:nvPr>
        </p:nvSpPr>
        <p:spPr>
          <a:xfrm>
            <a:off x="457200" y="897323"/>
            <a:ext cx="25737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7"/>
          <p:cNvSpPr/>
          <p:nvPr>
            <p:ph idx="2" type="pic"/>
          </p:nvPr>
        </p:nvSpPr>
        <p:spPr>
          <a:xfrm>
            <a:off x="3200400" y="897322"/>
            <a:ext cx="5486400" cy="3637800"/>
          </a:xfrm>
          <a:prstGeom prst="rect">
            <a:avLst/>
          </a:prstGeom>
          <a:noFill/>
          <a:ln>
            <a:noFill/>
          </a:ln>
        </p:spPr>
      </p:sp>
      <p:sp>
        <p:nvSpPr>
          <p:cNvPr id="50" name="Google Shape;50;p17"/>
          <p:cNvSpPr txBox="1"/>
          <p:nvPr>
            <p:ph idx="1" type="body"/>
          </p:nvPr>
        </p:nvSpPr>
        <p:spPr>
          <a:xfrm>
            <a:off x="457200" y="1326032"/>
            <a:ext cx="2573700" cy="32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1" name="Google Shape;51;p17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1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1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1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1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Relationship Id="rId4" Type="http://schemas.openxmlformats.org/officeDocument/2006/relationships/image" Target="../media/image8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Relationship Id="rId5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Relationship Id="rId4" Type="http://schemas.openxmlformats.org/officeDocument/2006/relationships/image" Target="../media/image16.png"/><Relationship Id="rId5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"/>
          <p:cNvSpPr txBox="1"/>
          <p:nvPr>
            <p:ph type="ctrTitle"/>
          </p:nvPr>
        </p:nvSpPr>
        <p:spPr>
          <a:xfrm>
            <a:off x="1630125" y="2571744"/>
            <a:ext cx="7302600" cy="17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11111"/>
              <a:buFont typeface="Arial"/>
              <a:buNone/>
            </a:pPr>
            <a:r>
              <a:rPr lang="en-US"/>
              <a:t>Team 55: Research Lab 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11111"/>
              <a:buFont typeface="Arial"/>
              <a:buNone/>
            </a:pPr>
            <a:r>
              <a:rPr lang="en-US"/>
              <a:t>Inventory Tracker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0212"/>
              <a:buFont typeface="Arial"/>
              <a:buNone/>
            </a:pPr>
            <a:r>
              <a:rPr lang="en-US"/>
              <a:t>Bi-Weekly Update 4</a:t>
            </a:r>
            <a:br>
              <a:rPr lang="en-US"/>
            </a:br>
            <a:r>
              <a:rPr b="0" lang="en-US" sz="2350"/>
              <a:t>Lizzett Tapia</a:t>
            </a:r>
            <a:endParaRPr b="0" sz="2350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0212"/>
              <a:buFont typeface="Arial"/>
              <a:buNone/>
            </a:pPr>
            <a:r>
              <a:rPr b="0" lang="en-US" sz="2350"/>
              <a:t>Sumedha Bhattacharyaa</a:t>
            </a:r>
            <a:endParaRPr b="0" sz="2350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0212"/>
              <a:buFont typeface="Arial"/>
              <a:buNone/>
            </a:pPr>
            <a:r>
              <a:rPr b="0" lang="en-US" sz="2350"/>
              <a:t>Jonathan Moore</a:t>
            </a:r>
            <a:endParaRPr b="0" sz="2350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0212"/>
              <a:buFont typeface="Arial"/>
              <a:buNone/>
            </a:pPr>
            <a:r>
              <a:rPr b="0" lang="en-US" sz="2350"/>
              <a:t>Evan Ross</a:t>
            </a:r>
            <a:br>
              <a:rPr lang="en-US" sz="2455"/>
            </a:br>
            <a:br>
              <a:rPr lang="en-US" sz="2455"/>
            </a:br>
            <a:r>
              <a:rPr lang="en-US" sz="2100"/>
              <a:t>TA: Niloofar Borzooei</a:t>
            </a:r>
            <a:br>
              <a:rPr lang="en-US" sz="2455"/>
            </a:br>
            <a:endParaRPr sz="2455"/>
          </a:p>
        </p:txBody>
      </p:sp>
      <p:pic>
        <p:nvPicPr>
          <p:cNvPr descr="DLCOE_logo_HWHT.png" id="59" name="Google Shape;5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44000" y="828989"/>
            <a:ext cx="2335650" cy="394331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19225" y="0"/>
            <a:ext cx="5201400" cy="4662900"/>
          </a:xfrm>
          <a:prstGeom prst="diagStripe">
            <a:avLst>
              <a:gd fmla="val 50000" name="adj"/>
            </a:avLst>
          </a:prstGeom>
          <a:noFill/>
          <a:ln cap="flat" cmpd="sng" w="114300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3cc29a56b8_0_0"/>
          <p:cNvSpPr txBox="1"/>
          <p:nvPr>
            <p:ph type="title"/>
          </p:nvPr>
        </p:nvSpPr>
        <p:spPr>
          <a:xfrm>
            <a:off x="457200" y="786883"/>
            <a:ext cx="8229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Database Server  </a:t>
            </a:r>
            <a:endParaRPr/>
          </a:p>
        </p:txBody>
      </p:sp>
      <p:graphicFrame>
        <p:nvGraphicFramePr>
          <p:cNvPr id="121" name="Google Shape;121;g33cc29a56b8_0_0"/>
          <p:cNvGraphicFramePr/>
          <p:nvPr/>
        </p:nvGraphicFramePr>
        <p:xfrm>
          <a:off x="685800" y="146405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{546F42F5-7B43-47F3-8B19-CC416880DCE4}</a:tableStyleId>
              </a:tblPr>
              <a:tblGrid>
                <a:gridCol w="3886200"/>
                <a:gridCol w="3886200"/>
              </a:tblGrid>
              <a:tr h="480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Accomplishments since last update                          </a:t>
                      </a:r>
                      <a:r>
                        <a:rPr lang="en-US">
                          <a:solidFill>
                            <a:srgbClr val="FF0000"/>
                          </a:solidFill>
                        </a:rPr>
                        <a:t>11 </a:t>
                      </a:r>
                      <a:r>
                        <a:rPr lang="en-US">
                          <a:solidFill>
                            <a:srgbClr val="FF0000"/>
                          </a:solidFill>
                        </a:rPr>
                        <a:t>h</a:t>
                      </a:r>
                      <a:r>
                        <a:rPr lang="en-US" sz="1400" u="none" cap="none" strike="noStrike">
                          <a:solidFill>
                            <a:srgbClr val="FF0000"/>
                          </a:solidFill>
                        </a:rPr>
                        <a:t>rs of effort</a:t>
                      </a:r>
                      <a:endParaRPr sz="14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34325" marB="343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Ongoing progress/problems and plans until the next presentation</a:t>
                      </a:r>
                      <a:endParaRPr sz="1400" u="none" cap="none" strike="noStrike"/>
                    </a:p>
                  </a:txBody>
                  <a:tcPr marT="34325" marB="343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</a:tr>
              <a:tr h="1300950">
                <a:tc>
                  <a:txBody>
                    <a:bodyPr/>
                    <a:lstStyle/>
                    <a:p>
                      <a:pPr indent="-3175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-US"/>
                        <a:t>Fully integrated with website and mobile app</a:t>
                      </a:r>
                      <a:endParaRPr/>
                    </a:p>
                    <a:p>
                      <a:pPr indent="-3175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-US"/>
                        <a:t>Completed data consistency validation between the server and website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34325" marB="343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175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-US"/>
                        <a:t>Continue running more validation tests between the mobile app</a:t>
                      </a:r>
                      <a:endParaRPr/>
                    </a:p>
                    <a:p>
                      <a:pPr indent="-3175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-US"/>
                        <a:t>Work through validation plan and complete majority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4325" marB="343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2" name="Google Shape;122;g33cc29a56b8_0_0"/>
          <p:cNvSpPr txBox="1"/>
          <p:nvPr/>
        </p:nvSpPr>
        <p:spPr>
          <a:xfrm>
            <a:off x="544945" y="3245231"/>
            <a:ext cx="8405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3cc29a56b8_0_6"/>
          <p:cNvSpPr txBox="1"/>
          <p:nvPr>
            <p:ph type="title"/>
          </p:nvPr>
        </p:nvSpPr>
        <p:spPr>
          <a:xfrm>
            <a:off x="457200" y="786883"/>
            <a:ext cx="8229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Database Server  </a:t>
            </a:r>
            <a:endParaRPr/>
          </a:p>
        </p:txBody>
      </p:sp>
      <p:sp>
        <p:nvSpPr>
          <p:cNvPr id="128" name="Google Shape;128;g33cc29a56b8_0_6"/>
          <p:cNvSpPr txBox="1"/>
          <p:nvPr/>
        </p:nvSpPr>
        <p:spPr>
          <a:xfrm>
            <a:off x="544945" y="3245231"/>
            <a:ext cx="8405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g33cc29a56b8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6125" y="3753925"/>
            <a:ext cx="4963301" cy="137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g33cc29a56b8_0_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44900" y="1456725"/>
            <a:ext cx="3854200" cy="223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3cc29a56b8_1_1"/>
          <p:cNvSpPr txBox="1"/>
          <p:nvPr>
            <p:ph type="title"/>
          </p:nvPr>
        </p:nvSpPr>
        <p:spPr>
          <a:xfrm>
            <a:off x="457200" y="786883"/>
            <a:ext cx="8229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Website </a:t>
            </a:r>
            <a:endParaRPr/>
          </a:p>
        </p:txBody>
      </p:sp>
      <p:sp>
        <p:nvSpPr>
          <p:cNvPr id="136" name="Google Shape;136;g33cc29a56b8_1_1"/>
          <p:cNvSpPr txBox="1"/>
          <p:nvPr/>
        </p:nvSpPr>
        <p:spPr>
          <a:xfrm>
            <a:off x="544945" y="3245231"/>
            <a:ext cx="8405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37" name="Google Shape;137;g33cc29a56b8_1_1"/>
          <p:cNvGraphicFramePr/>
          <p:nvPr/>
        </p:nvGraphicFramePr>
        <p:xfrm>
          <a:off x="685800" y="146405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{546F42F5-7B43-47F3-8B19-CC416880DCE4}</a:tableStyleId>
              </a:tblPr>
              <a:tblGrid>
                <a:gridCol w="3886200"/>
                <a:gridCol w="3886200"/>
              </a:tblGrid>
              <a:tr h="480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Accomplishments since last update                          </a:t>
                      </a:r>
                      <a:r>
                        <a:rPr lang="en-US">
                          <a:solidFill>
                            <a:srgbClr val="FF0000"/>
                          </a:solidFill>
                        </a:rPr>
                        <a:t>13</a:t>
                      </a:r>
                      <a:r>
                        <a:rPr lang="en-US" sz="1400" u="none" cap="none" strike="noStrike">
                          <a:solidFill>
                            <a:srgbClr val="FF0000"/>
                          </a:solidFill>
                        </a:rPr>
                        <a:t> hrs of effort</a:t>
                      </a:r>
                      <a:endParaRPr sz="14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34325" marB="343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Ongoing progress/problems and plans until the next presentation</a:t>
                      </a:r>
                      <a:endParaRPr sz="1400" u="none" cap="none" strike="noStrike"/>
                    </a:p>
                  </a:txBody>
                  <a:tcPr marT="34325" marB="343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</a:tr>
              <a:tr h="1300950">
                <a:tc>
                  <a:txBody>
                    <a:bodyPr/>
                    <a:lstStyle/>
                    <a:p>
                      <a:pPr indent="-3175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-US"/>
                        <a:t>Fully-complete integration; ready for validation.</a:t>
                      </a:r>
                      <a:endParaRPr/>
                    </a:p>
                    <a:p>
                      <a:pPr indent="-3175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-US"/>
                        <a:t>Validated certain tests.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34325" marB="343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175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-US"/>
                        <a:t>Continuing validation plan.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4325" marB="343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3cc29a56b8_1_6"/>
          <p:cNvSpPr txBox="1"/>
          <p:nvPr>
            <p:ph type="title"/>
          </p:nvPr>
        </p:nvSpPr>
        <p:spPr>
          <a:xfrm>
            <a:off x="457200" y="786883"/>
            <a:ext cx="8229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Website</a:t>
            </a:r>
            <a:endParaRPr/>
          </a:p>
        </p:txBody>
      </p:sp>
      <p:pic>
        <p:nvPicPr>
          <p:cNvPr id="143" name="Google Shape;143;g33cc29a56b8_1_6"/>
          <p:cNvPicPr preferRelativeResize="0"/>
          <p:nvPr/>
        </p:nvPicPr>
        <p:blipFill rotWithShape="1">
          <a:blip r:embed="rId3">
            <a:alphaModFix/>
          </a:blip>
          <a:srcRect b="0" l="0" r="22094" t="0"/>
          <a:stretch/>
        </p:blipFill>
        <p:spPr>
          <a:xfrm>
            <a:off x="4603150" y="1482500"/>
            <a:ext cx="3876775" cy="1277750"/>
          </a:xfrm>
          <a:prstGeom prst="rect">
            <a:avLst/>
          </a:prstGeom>
          <a:noFill/>
          <a:ln cap="flat" cmpd="sng" w="19050">
            <a:solidFill>
              <a:srgbClr val="1F497D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4" name="Google Shape;144;g33cc29a56b8_1_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" y="1886825"/>
            <a:ext cx="3312335" cy="2419348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5" name="Google Shape;145;g33cc29a56b8_1_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12585" y="2853175"/>
            <a:ext cx="4857926" cy="2108801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3cc8dcfef6_0_0"/>
          <p:cNvSpPr txBox="1"/>
          <p:nvPr>
            <p:ph type="title"/>
          </p:nvPr>
        </p:nvSpPr>
        <p:spPr>
          <a:xfrm>
            <a:off x="2067825" y="50308"/>
            <a:ext cx="8229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Execution Plan </a:t>
            </a:r>
            <a:endParaRPr/>
          </a:p>
        </p:txBody>
      </p:sp>
      <p:pic>
        <p:nvPicPr>
          <p:cNvPr id="151" name="Google Shape;151;g33cc8dcfef6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400" y="813875"/>
            <a:ext cx="6589725" cy="410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g33cc8dcfef6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63775" y="1493583"/>
            <a:ext cx="1285875" cy="250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3c6b7790a6_2_107"/>
          <p:cNvSpPr txBox="1"/>
          <p:nvPr>
            <p:ph type="title"/>
          </p:nvPr>
        </p:nvSpPr>
        <p:spPr>
          <a:xfrm>
            <a:off x="457200" y="672578"/>
            <a:ext cx="79107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Validation Plan </a:t>
            </a:r>
            <a:endParaRPr/>
          </a:p>
        </p:txBody>
      </p:sp>
      <p:pic>
        <p:nvPicPr>
          <p:cNvPr id="158" name="Google Shape;158;g33c6b7790a6_2_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463" y="1311108"/>
            <a:ext cx="7559070" cy="35634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3cc29a56b8_1_14"/>
          <p:cNvSpPr txBox="1"/>
          <p:nvPr/>
        </p:nvSpPr>
        <p:spPr>
          <a:xfrm>
            <a:off x="457200" y="2169902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</a:rPr>
              <a:t>Thank You For Listening!</a:t>
            </a:r>
            <a:endParaRPr b="1" sz="298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3c6b7790a6_2_0"/>
          <p:cNvSpPr txBox="1"/>
          <p:nvPr>
            <p:ph type="title"/>
          </p:nvPr>
        </p:nvSpPr>
        <p:spPr>
          <a:xfrm>
            <a:off x="381000" y="786883"/>
            <a:ext cx="68580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Problem Statement</a:t>
            </a:r>
            <a:endParaRPr/>
          </a:p>
        </p:txBody>
      </p:sp>
      <p:sp>
        <p:nvSpPr>
          <p:cNvPr id="66" name="Google Shape;66;g33c6b7790a6_2_0"/>
          <p:cNvSpPr txBox="1"/>
          <p:nvPr>
            <p:ph idx="1" type="body"/>
          </p:nvPr>
        </p:nvSpPr>
        <p:spPr>
          <a:xfrm>
            <a:off x="457200" y="1536956"/>
            <a:ext cx="4877100" cy="3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2385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Char char="•"/>
            </a:pPr>
            <a:r>
              <a:rPr lang="en-US" sz="2900"/>
              <a:t>“The current lab inventory tracking systems at Texas A&amp;M are inefficient, and it is necessary to create new, organized software to increase the overall performance and efficiency of the Lab.”</a:t>
            </a:r>
            <a:endParaRPr sz="2900"/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g33c6b7790a6_2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0" y="1774556"/>
            <a:ext cx="2414000" cy="241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3c6b7790a6_2_51"/>
          <p:cNvSpPr txBox="1"/>
          <p:nvPr>
            <p:ph type="title"/>
          </p:nvPr>
        </p:nvSpPr>
        <p:spPr>
          <a:xfrm>
            <a:off x="457200" y="590162"/>
            <a:ext cx="8229600" cy="45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Solution Proposal</a:t>
            </a:r>
            <a:endParaRPr/>
          </a:p>
        </p:txBody>
      </p:sp>
      <p:sp>
        <p:nvSpPr>
          <p:cNvPr id="73" name="Google Shape;73;g33c6b7790a6_2_51"/>
          <p:cNvSpPr txBox="1"/>
          <p:nvPr>
            <p:ph idx="1" type="body"/>
          </p:nvPr>
        </p:nvSpPr>
        <p:spPr>
          <a:xfrm>
            <a:off x="457200" y="1536953"/>
            <a:ext cx="8229600" cy="34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98450" lvl="0" marL="342900" rtl="0" algn="l">
              <a:spcBef>
                <a:spcPts val="0"/>
              </a:spcBef>
              <a:spcAft>
                <a:spcPts val="0"/>
              </a:spcAft>
              <a:buSzPts val="1100"/>
              <a:buChar char="•"/>
            </a:pPr>
            <a:r>
              <a:rPr lang="en-US" sz="2500"/>
              <a:t>“Develop a web and mobile application integrated with a database to streamline inventory management in TAMU labs. The mobile app uses a machine learning-based image classification system to allow users to easily check items in and out by scanning them.”</a:t>
            </a:r>
            <a:endParaRPr sz="2500"/>
          </a:p>
        </p:txBody>
      </p:sp>
      <p:pic>
        <p:nvPicPr>
          <p:cNvPr id="74" name="Google Shape;74;g33c6b7790a6_2_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6477" y="3475352"/>
            <a:ext cx="2669475" cy="149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3c6b7790a6_1_0"/>
          <p:cNvSpPr txBox="1"/>
          <p:nvPr>
            <p:ph type="title"/>
          </p:nvPr>
        </p:nvSpPr>
        <p:spPr>
          <a:xfrm>
            <a:off x="3333900" y="169029"/>
            <a:ext cx="6131700" cy="30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Arial"/>
              <a:buNone/>
            </a:pPr>
            <a:r>
              <a:rPr lang="en-US" sz="2080"/>
              <a:t>Integrated System Diagram</a:t>
            </a:r>
            <a:endParaRPr sz="2080"/>
          </a:p>
        </p:txBody>
      </p:sp>
      <p:pic>
        <p:nvPicPr>
          <p:cNvPr id="80" name="Google Shape;80;g33c6b7790a6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925" y="684229"/>
            <a:ext cx="7755504" cy="43624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3c6b7790a6_1_15"/>
          <p:cNvSpPr txBox="1"/>
          <p:nvPr>
            <p:ph type="title"/>
          </p:nvPr>
        </p:nvSpPr>
        <p:spPr>
          <a:xfrm>
            <a:off x="1087588" y="797758"/>
            <a:ext cx="68580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Project Timeline</a:t>
            </a:r>
            <a:endParaRPr/>
          </a:p>
        </p:txBody>
      </p:sp>
      <p:graphicFrame>
        <p:nvGraphicFramePr>
          <p:cNvPr id="86" name="Google Shape;86;g33c6b7790a6_1_15"/>
          <p:cNvGraphicFramePr/>
          <p:nvPr/>
        </p:nvGraphicFramePr>
        <p:xfrm>
          <a:off x="230909" y="209019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{546F42F5-7B43-47F3-8B19-CC416880DCE4}</a:tableStyleId>
              </a:tblPr>
              <a:tblGrid>
                <a:gridCol w="1245350"/>
                <a:gridCol w="1240575"/>
                <a:gridCol w="1242975"/>
                <a:gridCol w="1252550"/>
                <a:gridCol w="1308550"/>
                <a:gridCol w="1182175"/>
                <a:gridCol w="1099200"/>
              </a:tblGrid>
              <a:tr h="10409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Subsystem Designs and Testing</a:t>
                      </a:r>
                      <a:endParaRPr sz="1100"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(completed </a:t>
                      </a:r>
                      <a:r>
                        <a:rPr lang="en-US" sz="1000"/>
                        <a:t>1/27</a:t>
                      </a:r>
                      <a:r>
                        <a:rPr lang="en-US" sz="1000" u="none" cap="none" strike="noStrike"/>
                        <a:t>)</a:t>
                      </a:r>
                      <a:endParaRPr sz="1100"/>
                    </a:p>
                  </a:txBody>
                  <a:tcPr marT="34250" marB="3425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050">
                        <a:alpha val="498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Integration preparation of </a:t>
                      </a:r>
                      <a:r>
                        <a:rPr lang="en-US" sz="1000"/>
                        <a:t>server with website and mobile app </a:t>
                      </a:r>
                      <a:r>
                        <a:rPr lang="en-US" sz="1000" u="none" cap="none" strike="noStrike"/>
                        <a:t>(completed </a:t>
                      </a:r>
                      <a:r>
                        <a:rPr lang="en-US" sz="1000"/>
                        <a:t>2/3</a:t>
                      </a:r>
                      <a:r>
                        <a:rPr lang="en-US" sz="1000" u="none" cap="none" strike="noStrike"/>
                        <a:t>)</a:t>
                      </a:r>
                      <a:endParaRPr sz="1000" u="none" cap="none" strike="noStrike"/>
                    </a:p>
                  </a:txBody>
                  <a:tcPr marT="34250" marB="3425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050">
                        <a:alpha val="498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Integration of </a:t>
                      </a:r>
                      <a:r>
                        <a:rPr lang="en-US" sz="1000"/>
                        <a:t>ML model with mobile application</a:t>
                      </a:r>
                      <a:r>
                        <a:rPr lang="en-US" sz="1000" u="none" cap="none" strike="noStrike"/>
                        <a:t> (to complete by 2/</a:t>
                      </a:r>
                      <a:r>
                        <a:rPr lang="en-US" sz="1000"/>
                        <a:t>27</a:t>
                      </a:r>
                      <a:r>
                        <a:rPr lang="en-US" sz="1000" u="none" cap="none" strike="noStrike"/>
                        <a:t>)</a:t>
                      </a:r>
                      <a:endParaRPr sz="1000" u="none" cap="none" strike="noStrike"/>
                    </a:p>
                  </a:txBody>
                  <a:tcPr marT="34250" marB="3425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050">
                        <a:alpha val="498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Final Integration </a:t>
                      </a:r>
                      <a:br>
                        <a:rPr lang="en-US" sz="1000" u="none" cap="none" strike="noStrike"/>
                      </a:br>
                      <a:r>
                        <a:rPr lang="en-US" sz="1000" u="none" cap="none" strike="noStrike"/>
                        <a:t>(to complete by </a:t>
                      </a:r>
                      <a:r>
                        <a:rPr lang="en-US" sz="1000"/>
                        <a:t>3</a:t>
                      </a:r>
                      <a:r>
                        <a:rPr lang="en-US" sz="1000" u="none" cap="none" strike="noStrike"/>
                        <a:t>/</a:t>
                      </a:r>
                      <a:r>
                        <a:rPr lang="en-US" sz="1000"/>
                        <a:t>3</a:t>
                      </a:r>
                      <a:r>
                        <a:rPr lang="en-US" sz="1000" u="none" cap="none" strike="noStrike"/>
                        <a:t>)</a:t>
                      </a:r>
                      <a:endParaRPr sz="1100"/>
                    </a:p>
                  </a:txBody>
                  <a:tcPr marT="34250" marB="3425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050">
                        <a:alpha val="498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System Tests</a:t>
                      </a:r>
                      <a:br>
                        <a:rPr lang="en-US" sz="1000" u="none" cap="none" strike="noStrike"/>
                      </a:br>
                      <a:r>
                        <a:rPr lang="en-US" sz="1000" u="none" cap="none" strike="noStrike"/>
                        <a:t>(to complete by </a:t>
                      </a:r>
                      <a:r>
                        <a:rPr lang="en-US" sz="1000"/>
                        <a:t>3/24</a:t>
                      </a:r>
                      <a:r>
                        <a:rPr lang="en-US" sz="1000" u="none" cap="none" strike="noStrike"/>
                        <a:t>)</a:t>
                      </a:r>
                      <a:endParaRPr sz="1100"/>
                    </a:p>
                  </a:txBody>
                  <a:tcPr marT="34250" marB="3425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>
                        <a:alpha val="498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Validation</a:t>
                      </a:r>
                      <a:br>
                        <a:rPr lang="en-US" sz="1000" u="none" cap="none" strike="noStrike"/>
                      </a:br>
                      <a:r>
                        <a:rPr lang="en-US" sz="1000" u="none" cap="none" strike="noStrike"/>
                        <a:t>(to complete by </a:t>
                      </a:r>
                      <a:r>
                        <a:rPr lang="en-US" sz="1000"/>
                        <a:t>4/14</a:t>
                      </a:r>
                      <a:r>
                        <a:rPr lang="en-US" sz="1000" u="none" cap="none" strike="noStrike"/>
                        <a:t>)</a:t>
                      </a:r>
                      <a:endParaRPr sz="1100"/>
                    </a:p>
                  </a:txBody>
                  <a:tcPr marT="34250" marB="3425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Demo and Report </a:t>
                      </a:r>
                      <a:br>
                        <a:rPr lang="en-US" sz="1000" u="none" cap="none" strike="noStrike"/>
                      </a:br>
                      <a:r>
                        <a:rPr lang="en-US" sz="1000" u="none" cap="none" strike="noStrike"/>
                        <a:t>(to complete by </a:t>
                      </a:r>
                      <a:r>
                        <a:rPr lang="en-US" sz="1000"/>
                        <a:t>4/21 and 4/28 respectively</a:t>
                      </a:r>
                      <a:r>
                        <a:rPr lang="en-US" sz="1000" u="none" cap="none" strike="noStrike"/>
                        <a:t>)</a:t>
                      </a:r>
                      <a:endParaRPr sz="1000" u="none" cap="none" strike="noStrike"/>
                    </a:p>
                  </a:txBody>
                  <a:tcPr marT="34250" marB="34250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"/>
          <p:cNvSpPr txBox="1"/>
          <p:nvPr>
            <p:ph type="title"/>
          </p:nvPr>
        </p:nvSpPr>
        <p:spPr>
          <a:xfrm>
            <a:off x="457200" y="786883"/>
            <a:ext cx="8229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Android App</a:t>
            </a:r>
            <a:endParaRPr/>
          </a:p>
        </p:txBody>
      </p:sp>
      <p:graphicFrame>
        <p:nvGraphicFramePr>
          <p:cNvPr id="92" name="Google Shape;92;p6"/>
          <p:cNvGraphicFramePr/>
          <p:nvPr/>
        </p:nvGraphicFramePr>
        <p:xfrm>
          <a:off x="685800" y="146405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{546F42F5-7B43-47F3-8B19-CC416880DCE4}</a:tableStyleId>
              </a:tblPr>
              <a:tblGrid>
                <a:gridCol w="3886200"/>
                <a:gridCol w="3886200"/>
              </a:tblGrid>
              <a:tr h="480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Accomplishments since last update                          </a:t>
                      </a:r>
                      <a:r>
                        <a:rPr lang="en-US">
                          <a:solidFill>
                            <a:srgbClr val="FF0000"/>
                          </a:solidFill>
                        </a:rPr>
                        <a:t>15</a:t>
                      </a:r>
                      <a:r>
                        <a:rPr lang="en-US" sz="1400" u="none" cap="none" strike="noStrike">
                          <a:solidFill>
                            <a:srgbClr val="FF0000"/>
                          </a:solidFill>
                        </a:rPr>
                        <a:t> hrs of effort</a:t>
                      </a:r>
                      <a:endParaRPr sz="14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34325" marB="343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Ongoing progress/problems and plans until the next presentation</a:t>
                      </a:r>
                      <a:endParaRPr sz="1400" u="none" cap="none" strike="noStrike"/>
                    </a:p>
                  </a:txBody>
                  <a:tcPr marT="34325" marB="343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</a:tr>
              <a:tr h="1300950">
                <a:tc>
                  <a:txBody>
                    <a:bodyPr/>
                    <a:lstStyle/>
                    <a:p>
                      <a:pPr indent="-3175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US"/>
                        <a:t>Fully integrated with machine learning</a:t>
                      </a:r>
                      <a:endParaRPr/>
                    </a:p>
                    <a:p>
                      <a:pPr indent="-3175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US"/>
                        <a:t>Uses </a:t>
                      </a:r>
                      <a:r>
                        <a:rPr lang="en-US"/>
                        <a:t>machine learning output to direct users</a:t>
                      </a:r>
                      <a:endParaRPr/>
                    </a:p>
                  </a:txBody>
                  <a:tcPr marT="34325" marB="343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175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US"/>
                        <a:t>Test Machine learning functionality and accuracy</a:t>
                      </a:r>
                      <a:endParaRPr/>
                    </a:p>
                    <a:p>
                      <a:pPr indent="-3175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US"/>
                        <a:t>Test functionality with database</a:t>
                      </a:r>
                      <a:endParaRPr/>
                    </a:p>
                    <a:p>
                      <a:pPr indent="-3175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US"/>
                        <a:t>Improve UI</a:t>
                      </a:r>
                      <a:endParaRPr/>
                    </a:p>
                  </a:txBody>
                  <a:tcPr marT="34325" marB="343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7"/>
          <p:cNvSpPr txBox="1"/>
          <p:nvPr>
            <p:ph type="title"/>
          </p:nvPr>
        </p:nvSpPr>
        <p:spPr>
          <a:xfrm>
            <a:off x="609600" y="901183"/>
            <a:ext cx="8229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Android App</a:t>
            </a:r>
            <a:endParaRPr/>
          </a:p>
        </p:txBody>
      </p:sp>
      <p:pic>
        <p:nvPicPr>
          <p:cNvPr id="98" name="Google Shape;98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8975" y="1580083"/>
            <a:ext cx="1409700" cy="179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600" y="1541983"/>
            <a:ext cx="2181225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9075" y="3500326"/>
            <a:ext cx="7322825" cy="89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3c6b7790a6_1_65"/>
          <p:cNvSpPr txBox="1"/>
          <p:nvPr>
            <p:ph type="title"/>
          </p:nvPr>
        </p:nvSpPr>
        <p:spPr>
          <a:xfrm>
            <a:off x="457200" y="786883"/>
            <a:ext cx="8229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Machine Learning Model </a:t>
            </a:r>
            <a:endParaRPr/>
          </a:p>
        </p:txBody>
      </p:sp>
      <p:graphicFrame>
        <p:nvGraphicFramePr>
          <p:cNvPr id="106" name="Google Shape;106;g33c6b7790a6_1_65"/>
          <p:cNvGraphicFramePr/>
          <p:nvPr/>
        </p:nvGraphicFramePr>
        <p:xfrm>
          <a:off x="685800" y="146405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{546F42F5-7B43-47F3-8B19-CC416880DCE4}</a:tableStyleId>
              </a:tblPr>
              <a:tblGrid>
                <a:gridCol w="3886200"/>
                <a:gridCol w="3886200"/>
              </a:tblGrid>
              <a:tr h="480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Accomplishments since last update                          </a:t>
                      </a:r>
                      <a:r>
                        <a:rPr lang="en-US">
                          <a:solidFill>
                            <a:srgbClr val="FF0000"/>
                          </a:solidFill>
                        </a:rPr>
                        <a:t>11</a:t>
                      </a:r>
                      <a:r>
                        <a:rPr lang="en-US" sz="1400" u="none" cap="none" strike="noStrike">
                          <a:solidFill>
                            <a:srgbClr val="FF0000"/>
                          </a:solidFill>
                        </a:rPr>
                        <a:t> hrs of effort</a:t>
                      </a:r>
                      <a:endParaRPr sz="14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34325" marB="343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Ongoing progress/problems and plans until the next presentation</a:t>
                      </a:r>
                      <a:endParaRPr sz="1400" u="none" cap="none" strike="noStrike"/>
                    </a:p>
                  </a:txBody>
                  <a:tcPr marT="34325" marB="343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</a:tr>
              <a:tr h="1300950">
                <a:tc>
                  <a:txBody>
                    <a:bodyPr/>
                    <a:lstStyle/>
                    <a:p>
                      <a:pPr indent="-3175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-US"/>
                        <a:t>Completed</a:t>
                      </a:r>
                      <a:r>
                        <a:rPr lang="en-US"/>
                        <a:t> Integration with Local Server (that hosts the ML Model) with the Mobile App </a:t>
                      </a:r>
                      <a:endParaRPr/>
                    </a:p>
                    <a:p>
                      <a:pPr indent="-3175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-US"/>
                        <a:t>Verified that images are stored for debugging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34325" marB="343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175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-"/>
                      </a:pPr>
                      <a:r>
                        <a:rPr lang="en-US"/>
                        <a:t>Ongoing testing of accuracy for resistors and capacitors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4325" marB="343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7" name="Google Shape;107;g33c6b7790a6_1_65"/>
          <p:cNvSpPr txBox="1"/>
          <p:nvPr/>
        </p:nvSpPr>
        <p:spPr>
          <a:xfrm>
            <a:off x="544945" y="3245231"/>
            <a:ext cx="8405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3c6b7790a6_1_75"/>
          <p:cNvSpPr txBox="1"/>
          <p:nvPr>
            <p:ph type="title"/>
          </p:nvPr>
        </p:nvSpPr>
        <p:spPr>
          <a:xfrm>
            <a:off x="674475" y="706558"/>
            <a:ext cx="8229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/>
              <a:t>Machine Learning Model</a:t>
            </a:r>
            <a:endParaRPr/>
          </a:p>
        </p:txBody>
      </p:sp>
      <p:pic>
        <p:nvPicPr>
          <p:cNvPr id="113" name="Google Shape;113;g33c6b7790a6_1_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3900" y="2235538"/>
            <a:ext cx="2718601" cy="2770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g33c6b7790a6_1_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475" y="1410375"/>
            <a:ext cx="6177226" cy="74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g33c6b7790a6_1_7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2475" y="2330300"/>
            <a:ext cx="4933448" cy="2580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2013-06-18T16:37:55Z</dcterms:created>
  <dc:creator>Nowka, Kevin J.</dc:creator>
</cp:coreProperties>
</file>