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lpQyiBopYlSoxv8MKeRoo00g2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2D2005-CA2C-455E-BCB7-B09890187601}">
  <a:tblStyle styleId="{AF2D2005-CA2C-455E-BCB7-B09890187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8a8b326e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8a8b326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updates correctly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786df973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786df9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786df9736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786df973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47eca96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47eca960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786df97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1786df973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786df97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1786df973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786df973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1786df9736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786df973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1786df9736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786df973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786df9736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8d38b7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178d38b7e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8d38b7e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78d38b7e4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786df973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786df97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LCOE_logo_HWHT.png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6014400" cy="5391600"/>
          </a:xfrm>
          <a:prstGeom prst="diagStripe">
            <a:avLst>
              <a:gd fmla="val 50000" name="adj"/>
            </a:avLst>
          </a:prstGeom>
          <a:noFill/>
          <a:ln cap="flat" cmpd="sng" w="1143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1"/>
          <p:cNvSpPr txBox="1"/>
          <p:nvPr/>
        </p:nvSpPr>
        <p:spPr>
          <a:xfrm>
            <a:off x="2940675" y="2558875"/>
            <a:ext cx="60993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</a:rPr>
              <a:t>Research Lab</a:t>
            </a:r>
            <a:br>
              <a:rPr b="1" lang="en-US" sz="3300">
                <a:solidFill>
                  <a:srgbClr val="FFFFFF"/>
                </a:solidFill>
              </a:rPr>
            </a:br>
            <a:r>
              <a:rPr b="1" lang="en-US" sz="3300">
                <a:solidFill>
                  <a:srgbClr val="FFFFFF"/>
                </a:solidFill>
              </a:rPr>
              <a:t>Inventory Tracker</a:t>
            </a:r>
            <a:br>
              <a:rPr b="1" lang="en-US" sz="2400">
                <a:solidFill>
                  <a:srgbClr val="FFFFFF"/>
                </a:solidFill>
              </a:rPr>
            </a:br>
            <a:br>
              <a:rPr b="1"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Lizzett Tapia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Sumedha Bhattacharyaa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Jonathan Moore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Evan Ross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TA &amp; Sponsor: Shima Hasanpour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78a8b326e_3_7"/>
          <p:cNvSpPr txBox="1"/>
          <p:nvPr>
            <p:ph type="title"/>
          </p:nvPr>
        </p:nvSpPr>
        <p:spPr>
          <a:xfrm>
            <a:off x="457200" y="953476"/>
            <a:ext cx="8229600" cy="56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Subsystem Summary Continued: Database</a:t>
            </a:r>
            <a:endParaRPr/>
          </a:p>
        </p:txBody>
      </p:sp>
      <p:sp>
        <p:nvSpPr>
          <p:cNvPr id="127" name="Google Shape;127;g3178a8b326e_3_7"/>
          <p:cNvSpPr txBox="1"/>
          <p:nvPr>
            <p:ph idx="1" type="body"/>
          </p:nvPr>
        </p:nvSpPr>
        <p:spPr>
          <a:xfrm>
            <a:off x="457200" y="1615176"/>
            <a:ext cx="8229600" cy="45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Functional Test </a:t>
            </a:r>
            <a:r>
              <a:rPr lang="en-US" sz="1800"/>
              <a:t>Validation &amp; Results: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Insert function was able to insert 15 new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Extracted specific data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8" name="Google Shape;128;g3178a8b326e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0" y="3004175"/>
            <a:ext cx="4248175" cy="2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178a8b326e_3_7"/>
          <p:cNvPicPr preferRelativeResize="0"/>
          <p:nvPr/>
        </p:nvPicPr>
        <p:blipFill rotWithShape="1">
          <a:blip r:embed="rId4">
            <a:alphaModFix/>
          </a:blip>
          <a:srcRect b="2388" l="0" r="0" t="3200"/>
          <a:stretch/>
        </p:blipFill>
        <p:spPr>
          <a:xfrm>
            <a:off x="4487425" y="2892925"/>
            <a:ext cx="4543599" cy="26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786df9736_2_0"/>
          <p:cNvSpPr txBox="1"/>
          <p:nvPr/>
        </p:nvSpPr>
        <p:spPr>
          <a:xfrm>
            <a:off x="-450025" y="7372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Subsystem </a:t>
            </a:r>
            <a:r>
              <a:rPr b="1" lang="en-US" sz="3200"/>
              <a:t>Summary</a:t>
            </a:r>
            <a:r>
              <a:rPr b="1" lang="en-US" sz="3200">
                <a:solidFill>
                  <a:srgbClr val="000000"/>
                </a:solidFill>
              </a:rPr>
              <a:t>: </a:t>
            </a:r>
            <a:r>
              <a:rPr b="1" lang="en-US" sz="3200"/>
              <a:t>Mobile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135" name="Google Shape;135;g31786df9736_2_0"/>
          <p:cNvSpPr txBox="1"/>
          <p:nvPr/>
        </p:nvSpPr>
        <p:spPr>
          <a:xfrm>
            <a:off x="68500" y="1180700"/>
            <a:ext cx="51561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Using: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Developing for android phone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Android Studio with Flutter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Samsung Galaxy A30s with android version 12 to test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Completed (part 1):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Created </a:t>
            </a:r>
            <a:r>
              <a:rPr lang="en-US" sz="1600"/>
              <a:t>UI for various screens used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Users can register with their email and password and login to access the app.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/>
              <a:t>All information (Users, Items, and Active checkout list) is stored within a local Sqflite database for testing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Camera can be opened and utilized through camera button on home screen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Created an example lab dataset, which can be displayed in the app UI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36" name="Google Shape;136;g31786df973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022" y="846197"/>
            <a:ext cx="1899022" cy="5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1786df973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569" y="1844319"/>
            <a:ext cx="1068125" cy="11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1786df9736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7850" y="1553879"/>
            <a:ext cx="2230175" cy="489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1786df9736_2_0"/>
          <p:cNvPicPr preferRelativeResize="0"/>
          <p:nvPr/>
        </p:nvPicPr>
        <p:blipFill rotWithShape="1">
          <a:blip r:embed="rId6">
            <a:alphaModFix/>
          </a:blip>
          <a:srcRect b="0" l="0" r="0" t="2940"/>
          <a:stretch/>
        </p:blipFill>
        <p:spPr>
          <a:xfrm>
            <a:off x="7408900" y="3429000"/>
            <a:ext cx="1543500" cy="3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86df9736_2_16"/>
          <p:cNvSpPr txBox="1"/>
          <p:nvPr/>
        </p:nvSpPr>
        <p:spPr>
          <a:xfrm>
            <a:off x="825850" y="787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Subsystem </a:t>
            </a:r>
            <a:r>
              <a:rPr b="1" lang="en-US" sz="3200"/>
              <a:t>Summary</a:t>
            </a:r>
            <a:r>
              <a:rPr b="1" lang="en-US" sz="3200">
                <a:solidFill>
                  <a:srgbClr val="000000"/>
                </a:solidFill>
              </a:rPr>
              <a:t> Continued: </a:t>
            </a:r>
            <a:r>
              <a:rPr b="1" lang="en-US" sz="3200"/>
              <a:t>Mobile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145" name="Google Shape;145;g31786df9736_2_16"/>
          <p:cNvSpPr txBox="1"/>
          <p:nvPr/>
        </p:nvSpPr>
        <p:spPr>
          <a:xfrm>
            <a:off x="145900" y="1434425"/>
            <a:ext cx="49467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Completed (part 2):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Users can search for specific items or they can chose to view all items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/>
              <a:t>Lab Items available for checkout are </a:t>
            </a:r>
            <a:r>
              <a:rPr lang="en-US" sz="1600"/>
              <a:t>displayed in a table format with a small picture of the item to the right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Users can check out Items and Check in items that need to be returned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Remaining Tasks for Rest of semester and 404: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Debug Item Images to complete validation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Ensure camera and overall functionality with real smartphone phone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Allow pictures to be taken and passed to machine learning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link app to database and implement ML model to work within the app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6" name="Google Shape;146;g31786df9736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00" y="1539120"/>
            <a:ext cx="2164425" cy="31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1786df9736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750" y="2458900"/>
            <a:ext cx="1935700" cy="4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3597850" y="94400"/>
            <a:ext cx="5310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" y="1092525"/>
            <a:ext cx="8255099" cy="5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217" y="1204750"/>
            <a:ext cx="598375" cy="10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47eca9609_0_2"/>
          <p:cNvSpPr txBox="1"/>
          <p:nvPr>
            <p:ph type="title"/>
          </p:nvPr>
        </p:nvSpPr>
        <p:spPr>
          <a:xfrm>
            <a:off x="3597850" y="94400"/>
            <a:ext cx="5310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60" name="Google Shape;160;g3147eca960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" y="847200"/>
            <a:ext cx="8096526" cy="47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147eca9609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49" y="5715674"/>
            <a:ext cx="955484" cy="10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786df9736_0_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2" name="Google Shape;62;g31786df9736_0_3"/>
          <p:cNvSpPr txBox="1"/>
          <p:nvPr>
            <p:ph idx="1" type="body"/>
          </p:nvPr>
        </p:nvSpPr>
        <p:spPr>
          <a:xfrm>
            <a:off x="457200" y="2049275"/>
            <a:ext cx="4876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“The current lab inventory tracking systems at Texas A&amp;M are inefficient, and it is necessary to create new, organized software to increase the overall performance and efficiency of the Lab.”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g31786df973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366075"/>
            <a:ext cx="3266850" cy="3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86df9736_0_5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69" name="Google Shape;69;g31786df9736_0_54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“Create a Web app and Mobile counterpart that interact with a database, so that the inventory items of TAMU labs can be intuitively identified, tracked, and altered.”</a:t>
            </a:r>
            <a:endParaRPr/>
          </a:p>
        </p:txBody>
      </p:sp>
      <p:pic>
        <p:nvPicPr>
          <p:cNvPr id="70" name="Google Shape;70;g31786df973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75" y="4209375"/>
            <a:ext cx="42576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86df9736_0_10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Interaction of Subsystems</a:t>
            </a:r>
            <a:endParaRPr/>
          </a:p>
        </p:txBody>
      </p:sp>
      <p:sp>
        <p:nvSpPr>
          <p:cNvPr id="76" name="Google Shape;76;g31786df9736_0_105"/>
          <p:cNvSpPr/>
          <p:nvPr/>
        </p:nvSpPr>
        <p:spPr>
          <a:xfrm>
            <a:off x="441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Web-App</a:t>
            </a:r>
            <a:endParaRPr/>
          </a:p>
        </p:txBody>
      </p:sp>
      <p:sp>
        <p:nvSpPr>
          <p:cNvPr id="77" name="Google Shape;77;g31786df9736_0_105"/>
          <p:cNvSpPr/>
          <p:nvPr/>
        </p:nvSpPr>
        <p:spPr>
          <a:xfrm>
            <a:off x="3195000" y="2025000"/>
            <a:ext cx="2754000" cy="1404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78" name="Google Shape;78;g31786df9736_0_105"/>
          <p:cNvSpPr/>
          <p:nvPr/>
        </p:nvSpPr>
        <p:spPr>
          <a:xfrm>
            <a:off x="5949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App    			</a:t>
            </a:r>
            <a:endParaRPr/>
          </a:p>
        </p:txBody>
      </p:sp>
      <p:sp>
        <p:nvSpPr>
          <p:cNvPr id="79" name="Google Shape;79;g31786df9736_0_105"/>
          <p:cNvSpPr/>
          <p:nvPr/>
        </p:nvSpPr>
        <p:spPr>
          <a:xfrm>
            <a:off x="7210350" y="4373250"/>
            <a:ext cx="1296000" cy="1302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Model</a:t>
            </a:r>
            <a:endParaRPr/>
          </a:p>
        </p:txBody>
      </p:sp>
      <p:cxnSp>
        <p:nvCxnSpPr>
          <p:cNvPr id="80" name="Google Shape;80;g31786df9736_0_105"/>
          <p:cNvCxnSpPr/>
          <p:nvPr/>
        </p:nvCxnSpPr>
        <p:spPr>
          <a:xfrm flipH="1" rot="10800000">
            <a:off x="2828225" y="3566825"/>
            <a:ext cx="359100" cy="62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g31786df9736_0_105"/>
          <p:cNvCxnSpPr/>
          <p:nvPr/>
        </p:nvCxnSpPr>
        <p:spPr>
          <a:xfrm rot="10800000">
            <a:off x="5949075" y="3566550"/>
            <a:ext cx="341400" cy="5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g31786df9736_0_105"/>
          <p:cNvSpPr txBox="1"/>
          <p:nvPr/>
        </p:nvSpPr>
        <p:spPr>
          <a:xfrm>
            <a:off x="441000" y="6212700"/>
            <a:ext cx="8262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chemeClr val="accent5"/>
                </a:highlight>
              </a:rPr>
              <a:t>Jonathan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rgbClr val="FF9900"/>
                </a:highlight>
              </a:rPr>
              <a:t>Lizzett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lt1"/>
                </a:solidFill>
                <a:highlight>
                  <a:srgbClr val="CC0000"/>
                </a:highlight>
              </a:rPr>
              <a:t>Sumedha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chemeClr val="accent3"/>
                </a:highlight>
              </a:rPr>
              <a:t>Evan</a:t>
            </a:r>
            <a:endParaRPr sz="2400"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786df9736_0_161"/>
          <p:cNvSpPr txBox="1"/>
          <p:nvPr>
            <p:ph type="title"/>
          </p:nvPr>
        </p:nvSpPr>
        <p:spPr>
          <a:xfrm>
            <a:off x="457200" y="730700"/>
            <a:ext cx="5580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600"/>
              <a:t>Subsystem Summary: Website</a:t>
            </a:r>
            <a:endParaRPr sz="2600"/>
          </a:p>
        </p:txBody>
      </p:sp>
      <p:sp>
        <p:nvSpPr>
          <p:cNvPr id="88" name="Google Shape;88;g31786df9736_0_161"/>
          <p:cNvSpPr txBox="1"/>
          <p:nvPr>
            <p:ph idx="1" type="body"/>
          </p:nvPr>
        </p:nvSpPr>
        <p:spPr>
          <a:xfrm>
            <a:off x="457200" y="1731388"/>
            <a:ext cx="4917300" cy="5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Completed: 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Home, Register, Account, Management, FAQ, and Sign-in pages.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Ability to search and check out items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Monitoring all orders placed and the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Server to host the pages locally.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Local database to test functionality.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Input and route validation across many browsers.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More validation needed for Final Demo</a:t>
            </a: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404 Plans: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Publish site and connect to project database.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email API that uses the DB to </a:t>
            </a:r>
            <a:br>
              <a:rPr lang="en-US" sz="1800"/>
            </a:br>
            <a:r>
              <a:rPr lang="en-US" sz="1800"/>
              <a:t>send rent reminder emails to users</a:t>
            </a:r>
            <a:endParaRPr sz="1800"/>
          </a:p>
        </p:txBody>
      </p:sp>
      <p:pic>
        <p:nvPicPr>
          <p:cNvPr id="89" name="Google Shape;89;g31786df9736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575" y="96450"/>
            <a:ext cx="2735575" cy="1545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g31786df9736_0_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319" y="5346900"/>
            <a:ext cx="3942830" cy="1230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g31786df9736_0_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104" y="1782337"/>
            <a:ext cx="3110569" cy="139883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g31786df9736_0_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4500" y="3321588"/>
            <a:ext cx="3548175" cy="18814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786df9736_0_2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Subsystem Summary Continued: Website</a:t>
            </a:r>
            <a:endParaRPr/>
          </a:p>
        </p:txBody>
      </p:sp>
      <p:sp>
        <p:nvSpPr>
          <p:cNvPr id="98" name="Google Shape;98;g31786df9736_0_214"/>
          <p:cNvSpPr txBox="1"/>
          <p:nvPr>
            <p:ph idx="1" type="body"/>
          </p:nvPr>
        </p:nvSpPr>
        <p:spPr>
          <a:xfrm>
            <a:off x="457200" y="1731375"/>
            <a:ext cx="4917300" cy="5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Validated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Used Playwright to create UI and input tests.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Tests are performed across all browsers (Chromium, Firefox, Edge, Safari,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Manual testing performed for tests involving permission level changes, as Playwright restricts this for safety reasons.</a:t>
            </a:r>
            <a:endParaRPr sz="1800"/>
          </a:p>
        </p:txBody>
      </p:sp>
      <p:pic>
        <p:nvPicPr>
          <p:cNvPr id="99" name="Google Shape;99;g31786df9736_0_214"/>
          <p:cNvPicPr preferRelativeResize="0"/>
          <p:nvPr/>
        </p:nvPicPr>
        <p:blipFill rotWithShape="1">
          <a:blip r:embed="rId3">
            <a:alphaModFix/>
          </a:blip>
          <a:srcRect b="0" l="0" r="22094" t="0"/>
          <a:stretch/>
        </p:blipFill>
        <p:spPr>
          <a:xfrm>
            <a:off x="4642700" y="4993175"/>
            <a:ext cx="3876775" cy="1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1786df9736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900" y="2005277"/>
            <a:ext cx="2835497" cy="283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78d38b7e4_1_5"/>
          <p:cNvSpPr txBox="1"/>
          <p:nvPr>
            <p:ph type="title"/>
          </p:nvPr>
        </p:nvSpPr>
        <p:spPr>
          <a:xfrm>
            <a:off x="826625" y="720700"/>
            <a:ext cx="76371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Summary: ML Model</a:t>
            </a:r>
            <a:endParaRPr/>
          </a:p>
        </p:txBody>
      </p:sp>
      <p:graphicFrame>
        <p:nvGraphicFramePr>
          <p:cNvPr id="106" name="Google Shape;106;g3178d38b7e4_1_5"/>
          <p:cNvGraphicFramePr/>
          <p:nvPr/>
        </p:nvGraphicFramePr>
        <p:xfrm>
          <a:off x="398425" y="13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{AF2D2005-CA2C-455E-BCB7-B09890187601}</a:tableStyleId>
              </a:tblPr>
              <a:tblGrid>
                <a:gridCol w="3979550"/>
                <a:gridCol w="3979550"/>
              </a:tblGrid>
              <a:tr h="11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CNN Model Architecture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Sets (50/40/10)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Augmentation (Training)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Image Recognition Algorithm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Calculating 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Training and Validation Phase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Used 10 epochs, Adam optimizer (efficiency for multi-class classification)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Validation Accuracy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Visualized using Tensorboard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Validated (In progress)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Comparing CNN Model against ResNet50 Model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Validating with remaining dataset - image path adjustment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ECEN 404 Plans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Understand how to implement the ML Model code into an Android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Implement it into the mobile App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Test and Train against real snapshots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78d38b7e4_1_62"/>
          <p:cNvSpPr txBox="1"/>
          <p:nvPr>
            <p:ph type="title"/>
          </p:nvPr>
        </p:nvSpPr>
        <p:spPr>
          <a:xfrm>
            <a:off x="153775" y="1038175"/>
            <a:ext cx="88152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Summary </a:t>
            </a:r>
            <a:r>
              <a:rPr lang="en-US"/>
              <a:t>Continued</a:t>
            </a:r>
            <a:r>
              <a:rPr lang="en-US"/>
              <a:t>: ML Model</a:t>
            </a:r>
            <a:endParaRPr/>
          </a:p>
        </p:txBody>
      </p:sp>
      <p:pic>
        <p:nvPicPr>
          <p:cNvPr id="112" name="Google Shape;112;g3178d38b7e4_1_62"/>
          <p:cNvPicPr preferRelativeResize="0"/>
          <p:nvPr/>
        </p:nvPicPr>
        <p:blipFill rotWithShape="1">
          <a:blip r:embed="rId3">
            <a:alphaModFix/>
          </a:blip>
          <a:srcRect b="0" l="0" r="19497" t="0"/>
          <a:stretch/>
        </p:blipFill>
        <p:spPr>
          <a:xfrm>
            <a:off x="5362875" y="4679725"/>
            <a:ext cx="3670900" cy="7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3178d38b7e4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75" y="1916025"/>
            <a:ext cx="5093825" cy="40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178d38b7e4_1_62"/>
          <p:cNvPicPr preferRelativeResize="0"/>
          <p:nvPr/>
        </p:nvPicPr>
        <p:blipFill rotWithShape="1">
          <a:blip r:embed="rId5">
            <a:alphaModFix/>
          </a:blip>
          <a:srcRect b="0" l="0" r="6933" t="0"/>
          <a:stretch/>
        </p:blipFill>
        <p:spPr>
          <a:xfrm>
            <a:off x="5362867" y="2328700"/>
            <a:ext cx="3605983" cy="8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178d38b7e4_1_62"/>
          <p:cNvPicPr preferRelativeResize="0"/>
          <p:nvPr/>
        </p:nvPicPr>
        <p:blipFill rotWithShape="1">
          <a:blip r:embed="rId6">
            <a:alphaModFix/>
          </a:blip>
          <a:srcRect b="0" l="0" r="40849" t="70050"/>
          <a:stretch/>
        </p:blipFill>
        <p:spPr>
          <a:xfrm>
            <a:off x="5362876" y="3557552"/>
            <a:ext cx="3605974" cy="87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786df9736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Summary: Database</a:t>
            </a:r>
            <a:endParaRPr/>
          </a:p>
        </p:txBody>
      </p:sp>
      <p:sp>
        <p:nvSpPr>
          <p:cNvPr id="121" name="Google Shape;121;g31786df9736_1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Accomplishments: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Defined and created essential tables in SQLite with appropriate fields to inventory-related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Utilized </a:t>
            </a:r>
            <a:r>
              <a:rPr lang="en-US" sz="1800"/>
              <a:t>Python</a:t>
            </a:r>
            <a:r>
              <a:rPr lang="en-US" sz="1800"/>
              <a:t> to generate and insert </a:t>
            </a:r>
            <a:r>
              <a:rPr lang="en-US" sz="1800"/>
              <a:t>realistic</a:t>
            </a:r>
            <a:r>
              <a:rPr lang="en-US" sz="1800"/>
              <a:t> test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Transitioned to a cloud-based database server: Amazon Web Services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Implemented SQLAlchemy Object Relational Mapper for data migration and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Validated database structure in MySQL workbench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Remaining Tasks: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Establish secure access protocols for AWS-hosted MySQL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Limiting access to authorized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Ensure that sensitive data, remains secure and inaccessible to unauthorized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404: Connect the database server to website and mobile application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