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1808">
          <p15:clr>
            <a:srgbClr val="A4A3A4"/>
          </p15:clr>
        </p15:guide>
        <p15:guide id="3" pos="13824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i4bntVzWTSGl9eMGHSJEBqwnYE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1808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Image">
  <p:cSld name="Background Im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11169060" y="6431836"/>
            <a:ext cx="0" cy="24886364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" name="Google Shape;17;p3"/>
          <p:cNvCxnSpPr/>
          <p:nvPr/>
        </p:nvCxnSpPr>
        <p:spPr>
          <a:xfrm>
            <a:off x="11307763" y="7009765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8" name="Google Shape;18;p3"/>
          <p:cNvCxnSpPr/>
          <p:nvPr/>
        </p:nvCxnSpPr>
        <p:spPr>
          <a:xfrm>
            <a:off x="21945600" y="6431836"/>
            <a:ext cx="0" cy="24886364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2577212" y="6431836"/>
            <a:ext cx="0" cy="24886364"/>
          </a:xfrm>
          <a:prstGeom prst="straightConnector1">
            <a:avLst/>
          </a:prstGeom>
          <a:noFill/>
          <a:ln cap="flat" cmpd="tri" w="8890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914400" y="6644640"/>
            <a:ext cx="9798050" cy="14874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/>
          <p:nvPr>
            <p:ph idx="2" type="pic"/>
          </p:nvPr>
        </p:nvSpPr>
        <p:spPr>
          <a:xfrm>
            <a:off x="914400" y="21843852"/>
            <a:ext cx="9798050" cy="745236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2" name="Google Shape;22;p3"/>
          <p:cNvSpPr/>
          <p:nvPr>
            <p:ph idx="3" type="pic"/>
          </p:nvPr>
        </p:nvSpPr>
        <p:spPr>
          <a:xfrm>
            <a:off x="33046966" y="17186910"/>
            <a:ext cx="9798050" cy="745236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3" name="Google Shape;23;p3"/>
          <p:cNvSpPr txBox="1"/>
          <p:nvPr>
            <p:ph idx="4" type="body"/>
          </p:nvPr>
        </p:nvSpPr>
        <p:spPr>
          <a:xfrm>
            <a:off x="11674474" y="6644640"/>
            <a:ext cx="9798050" cy="2292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5" type="body"/>
          </p:nvPr>
        </p:nvSpPr>
        <p:spPr>
          <a:xfrm>
            <a:off x="22516542" y="6705600"/>
            <a:ext cx="9448423" cy="6644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6" type="body"/>
          </p:nvPr>
        </p:nvSpPr>
        <p:spPr>
          <a:xfrm>
            <a:off x="33046966" y="6705600"/>
            <a:ext cx="9798050" cy="993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7" type="body"/>
          </p:nvPr>
        </p:nvSpPr>
        <p:spPr>
          <a:xfrm>
            <a:off x="33046966" y="25130235"/>
            <a:ext cx="9798050" cy="425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/>
          <p:nvPr>
            <p:ph idx="8" type="chart"/>
          </p:nvPr>
        </p:nvSpPr>
        <p:spPr>
          <a:xfrm>
            <a:off x="22513521" y="14194529"/>
            <a:ext cx="9454334" cy="6942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54"/>
              </a:spcBef>
              <a:spcAft>
                <a:spcPts val="0"/>
              </a:spcAft>
              <a:buClr>
                <a:schemeClr val="dk1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Char char="•"/>
              <a:defRPr b="0" i="0" sz="2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708"/>
              <a:buFont typeface="Arial"/>
              <a:buChar char="•"/>
              <a:defRPr b="0" i="0" sz="170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9" type="body"/>
          </p:nvPr>
        </p:nvSpPr>
        <p:spPr>
          <a:xfrm>
            <a:off x="22513522" y="21847581"/>
            <a:ext cx="9417420" cy="7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0492" lvl="0" marL="4572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0492" lvl="1" marL="9144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0492" lvl="2" marL="13716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0492" lvl="3" marL="18288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0492" lvl="4" marL="2286000" marR="0" rtl="0" algn="l">
              <a:lnSpc>
                <a:spcPct val="164255"/>
              </a:lnSpc>
              <a:spcBef>
                <a:spcPts val="0"/>
              </a:spcBef>
              <a:spcAft>
                <a:spcPts val="0"/>
              </a:spcAft>
              <a:buClr>
                <a:srgbClr val="245EAC"/>
              </a:buClr>
              <a:buSzPts val="2392"/>
              <a:buFont typeface="Arial"/>
              <a:buChar char="•"/>
              <a:defRPr b="0" i="0" sz="239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6263" lvl="5" marL="27432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6263" lvl="6" marL="32004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6263" lvl="7" marL="36576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6263" lvl="8" marL="4114800" marR="0" rtl="0" algn="l">
              <a:lnSpc>
                <a:spcPct val="9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1538"/>
              <a:buFont typeface="Arial"/>
              <a:buChar char="•"/>
              <a:defRPr b="0" i="0" sz="153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2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/>
          <p:nvPr/>
        </p:nvSpPr>
        <p:spPr>
          <a:xfrm>
            <a:off x="0" y="0"/>
            <a:ext cx="43891200" cy="5486400"/>
          </a:xfrm>
          <a:prstGeom prst="rect">
            <a:avLst/>
          </a:prstGeom>
          <a:solidFill>
            <a:srgbClr val="5D0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"/>
          <p:cNvSpPr/>
          <p:nvPr/>
        </p:nvSpPr>
        <p:spPr>
          <a:xfrm>
            <a:off x="0" y="5257801"/>
            <a:ext cx="43891200" cy="265176"/>
          </a:xfrm>
          <a:prstGeom prst="rect">
            <a:avLst/>
          </a:prstGeom>
          <a:solidFill>
            <a:srgbClr val="8D50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r>
              <a:t/>
            </a:r>
            <a:endParaRPr b="0" i="0" sz="725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0" y="31470600"/>
            <a:ext cx="43891200" cy="1447800"/>
          </a:xfrm>
          <a:prstGeom prst="rect">
            <a:avLst/>
          </a:prstGeom>
          <a:solidFill>
            <a:srgbClr val="5D002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2"/>
          <p:cNvCxnSpPr/>
          <p:nvPr/>
        </p:nvCxnSpPr>
        <p:spPr>
          <a:xfrm>
            <a:off x="31543262" y="30837464"/>
            <a:ext cx="0" cy="1588169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10" name="Google Shape;10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37322118" cy="250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31434024"/>
            <a:ext cx="43939859" cy="1471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2503724"/>
            <a:ext cx="43891201" cy="298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36157168" y="0"/>
            <a:ext cx="7734033" cy="298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1">
            <a:alphaModFix/>
          </a:blip>
          <a:srcRect b="0" l="65059" r="0" t="0"/>
          <a:stretch/>
        </p:blipFill>
        <p:spPr>
          <a:xfrm>
            <a:off x="1" y="31470601"/>
            <a:ext cx="43891201" cy="9550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11" Type="http://schemas.openxmlformats.org/officeDocument/2006/relationships/image" Target="../media/image3.png"/><Relationship Id="rId10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1688825" y="1207050"/>
            <a:ext cx="40679649" cy="3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38950" lIns="77925" spcFirstLastPara="1" rIns="77925" wrap="square" tIns="38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1" lang="en-US" sz="8800">
                <a:solidFill>
                  <a:schemeClr val="lt1"/>
                </a:solidFill>
              </a:rPr>
              <a:t>Lab Research Inventory Manager - LabRat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13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lt1"/>
                </a:solidFill>
              </a:rPr>
              <a:t>Lizzett Tapia, Sumedha </a:t>
            </a:r>
            <a:r>
              <a:rPr b="1" lang="en-US" sz="5400">
                <a:solidFill>
                  <a:schemeClr val="lt1"/>
                </a:solidFill>
              </a:rPr>
              <a:t>Bhattacharyaa</a:t>
            </a:r>
            <a:r>
              <a:rPr b="1" lang="en-US" sz="5400">
                <a:solidFill>
                  <a:schemeClr val="lt1"/>
                </a:solidFill>
              </a:rPr>
              <a:t>, Jonathan Moore, and Evan Ross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051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Mentor: Prasad Enjeti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914400" y="7003709"/>
            <a:ext cx="9829801" cy="47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7"/>
              <a:buFont typeface="Arial"/>
              <a:buNone/>
            </a:pPr>
            <a:r>
              <a:t/>
            </a:r>
            <a:endParaRPr b="0" i="0" sz="247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17658090" y="15705536"/>
            <a:ext cx="249237" cy="980380"/>
          </a:xfrm>
          <a:custGeom>
            <a:rect b="b" l="l" r="r" t="t"/>
            <a:pathLst>
              <a:path extrusionOk="0" h="1641711" w="387439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t/>
            </a:r>
            <a:endParaRPr b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/>
          <p:nvPr/>
        </p:nvSpPr>
        <p:spPr>
          <a:xfrm rot="10800000">
            <a:off x="19982190" y="15720452"/>
            <a:ext cx="249237" cy="980381"/>
          </a:xfrm>
          <a:custGeom>
            <a:rect b="b" l="l" r="r" t="t"/>
            <a:pathLst>
              <a:path extrusionOk="0" h="1641711" w="387439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t/>
            </a:r>
            <a:endParaRPr b="0" i="0" sz="6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17913678" y="15782826"/>
            <a:ext cx="2619375" cy="565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8"/>
              <a:buFont typeface="Arial"/>
              <a:buNone/>
            </a:pPr>
            <a:r>
              <a:rPr b="0" i="0" lang="en-US" sz="153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neque dignissim, and in aliquet nisl et umis.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1"/>
          <p:cNvCxnSpPr/>
          <p:nvPr/>
        </p:nvCxnSpPr>
        <p:spPr>
          <a:xfrm>
            <a:off x="946151" y="12692857"/>
            <a:ext cx="978408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9" name="Google Shape;39;p1"/>
          <p:cNvCxnSpPr/>
          <p:nvPr/>
        </p:nvCxnSpPr>
        <p:spPr>
          <a:xfrm>
            <a:off x="11773549" y="25161719"/>
            <a:ext cx="9829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" name="Google Shape;40;p1"/>
          <p:cNvCxnSpPr/>
          <p:nvPr/>
        </p:nvCxnSpPr>
        <p:spPr>
          <a:xfrm>
            <a:off x="22261312" y="12409442"/>
            <a:ext cx="9673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1" name="Google Shape;41;p1"/>
          <p:cNvSpPr txBox="1"/>
          <p:nvPr/>
        </p:nvSpPr>
        <p:spPr>
          <a:xfrm>
            <a:off x="22621587" y="28486270"/>
            <a:ext cx="9388200" cy="3078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1"/>
          <p:cNvCxnSpPr/>
          <p:nvPr/>
        </p:nvCxnSpPr>
        <p:spPr>
          <a:xfrm>
            <a:off x="33068717" y="25431350"/>
            <a:ext cx="9482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" name="Google Shape;43;p1"/>
          <p:cNvSpPr txBox="1"/>
          <p:nvPr/>
        </p:nvSpPr>
        <p:spPr>
          <a:xfrm>
            <a:off x="1107688" y="6932975"/>
            <a:ext cx="9667800" cy="49872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7368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800">
                <a:solidFill>
                  <a:schemeClr val="dk1"/>
                </a:solidFill>
              </a:rPr>
              <a:t>The </a:t>
            </a:r>
            <a:r>
              <a:rPr lang="en-US" sz="3800"/>
              <a:t>current lab inventory tracking systems at Texas A&amp;M are inefficient, and it is necessary to create new, organized software to increase the overall performance and efficiency of the Lab.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1107689" y="13272003"/>
            <a:ext cx="9256800" cy="181374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We developed a website and mobile application, both of which are integrated with a database to streamline inventory management in TAMU labs. The mobile app uses a machine learning-based image classification system to allow users to easily check items in and out by scanning them.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3700">
                <a:solidFill>
                  <a:schemeClr val="dk2"/>
                </a:solidFill>
              </a:rPr>
              <a:t>Our Tech-Stack:</a:t>
            </a:r>
            <a:endParaRPr b="1" sz="37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7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7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7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7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7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7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7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7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7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7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7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7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7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100"/>
              <a:t>Web-App: Node.js, Python, HTML/CSS/Javascript, Playwright</a:t>
            </a:r>
            <a:br>
              <a:rPr lang="en-US" sz="2100"/>
            </a:br>
            <a:r>
              <a:rPr lang="en-US" sz="2100"/>
              <a:t>Mobile App: </a:t>
            </a:r>
            <a:r>
              <a:rPr lang="en-US" sz="2100"/>
              <a:t>Android</a:t>
            </a:r>
            <a:r>
              <a:rPr lang="en-US" sz="2100"/>
              <a:t> Studio, Flutter, Dart, Flask</a:t>
            </a:r>
            <a:br>
              <a:rPr lang="en-US" sz="2100"/>
            </a:br>
            <a:r>
              <a:rPr lang="en-US" sz="2100"/>
              <a:t>Database: MySQL</a:t>
            </a:r>
            <a:br>
              <a:rPr lang="en-US" sz="2100"/>
            </a:br>
            <a:r>
              <a:rPr lang="en-US" sz="2100"/>
              <a:t>Machine Learning: Pytorch, Roboflow, Flask</a:t>
            </a:r>
            <a:endParaRPr sz="2100"/>
          </a:p>
        </p:txBody>
      </p:sp>
      <p:sp>
        <p:nvSpPr>
          <p:cNvPr id="45" name="Google Shape;45;p1"/>
          <p:cNvSpPr txBox="1"/>
          <p:nvPr/>
        </p:nvSpPr>
        <p:spPr>
          <a:xfrm>
            <a:off x="11604900" y="6932975"/>
            <a:ext cx="9562200" cy="134220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Engineering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We designed a multi-subsystem solution </a:t>
            </a:r>
            <a:r>
              <a:rPr lang="en-US" sz="2800">
                <a:solidFill>
                  <a:schemeClr val="dk1"/>
                </a:solidFill>
              </a:rPr>
              <a:t>consisting of a MYSQL database hosted through AWS, a web-based dashboard, a mobile application, and a machine learning model for image classification.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 </a:t>
            </a:r>
            <a:r>
              <a:rPr b="1" lang="en-US" sz="2800">
                <a:solidFill>
                  <a:schemeClr val="dk1"/>
                </a:solidFill>
              </a:rPr>
              <a:t>Key tasks and tests completed</a:t>
            </a:r>
            <a:r>
              <a:rPr b="1" i="0" lang="en-US" sz="2800" u="none" cap="none" strike="noStrike">
                <a:solidFill>
                  <a:schemeClr val="dk1"/>
                </a:solidFill>
              </a:rPr>
              <a:t>: </a:t>
            </a:r>
            <a:endParaRPr b="1" i="0" sz="1400" u="none" cap="none" strike="noStrike">
              <a:solidFill>
                <a:srgbClr val="000000"/>
              </a:solidFill>
            </a:endParaRPr>
          </a:p>
          <a:p>
            <a:pPr indent="-514350" lvl="1" marL="97155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lphaUcPeriod"/>
            </a:pPr>
            <a:r>
              <a:rPr lang="en-US" sz="2800">
                <a:solidFill>
                  <a:schemeClr val="dk1"/>
                </a:solidFill>
              </a:rPr>
              <a:t>Database Design: Created relational database tables for data consistency.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1" marL="97155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AutoNum type="alphaUcPeriod"/>
            </a:pPr>
            <a:r>
              <a:rPr lang="en-US" sz="2800">
                <a:solidFill>
                  <a:schemeClr val="dk1"/>
                </a:solidFill>
              </a:rPr>
              <a:t>Mobile App and Website Design: Created a Mobile App and Website for users to easily check in/out items and improve inventory tracking.</a:t>
            </a:r>
            <a:endParaRPr sz="2800">
              <a:solidFill>
                <a:schemeClr val="dk1"/>
              </a:solidFill>
            </a:endParaRPr>
          </a:p>
          <a:p>
            <a:pPr indent="-514350" lvl="1" marL="97155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UcPeriod"/>
            </a:pPr>
            <a:r>
              <a:rPr lang="en-US" sz="2800">
                <a:solidFill>
                  <a:schemeClr val="dk1"/>
                </a:solidFill>
              </a:rPr>
              <a:t>ML Model Design: Designed an image classification model.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lphaUcPeriod"/>
            </a:pPr>
            <a:r>
              <a:rPr lang="en-US" sz="2800">
                <a:solidFill>
                  <a:schemeClr val="dk1"/>
                </a:solidFill>
              </a:rPr>
              <a:t>System Integration: Linked the mobile app and website to the hosted MySQL backend, supporting real-time updates. Linked the ML Model to the App via a local server. </a:t>
            </a:r>
            <a:endParaRPr sz="28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22387375" y="12796100"/>
            <a:ext cx="9562200" cy="84657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Outcomes</a:t>
            </a:r>
            <a:endParaRPr b="1" i="0" sz="4800" u="sng" cap="none" strike="noStrike">
              <a:solidFill>
                <a:srgbClr val="5D00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 u="sng">
              <a:solidFill>
                <a:srgbClr val="5D0025"/>
              </a:solidFill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We achieved a real-time lab </a:t>
            </a:r>
            <a:r>
              <a:rPr lang="en-US" sz="2800">
                <a:solidFill>
                  <a:schemeClr val="dk1"/>
                </a:solidFill>
              </a:rPr>
              <a:t>inventory</a:t>
            </a:r>
            <a:r>
              <a:rPr lang="en-US" sz="2800">
                <a:solidFill>
                  <a:schemeClr val="dk1"/>
                </a:solidFill>
              </a:rPr>
              <a:t> tracker between all four subsystems. The image classification model performed well with over 95% accuracy, significantly reducing human input during item check-in/check-out. All Create, Read, Update, and Delete (CRUD) actions performed reliably across the website and mobile app, with real-time sync and zero data inconsistencies. Deploying the website and mobile app has improved </a:t>
            </a:r>
            <a:r>
              <a:rPr lang="en-US" sz="2800">
                <a:solidFill>
                  <a:schemeClr val="dk1"/>
                </a:solidFill>
              </a:rPr>
              <a:t>efficiency</a:t>
            </a:r>
            <a:r>
              <a:rPr lang="en-US" sz="2800">
                <a:solidFill>
                  <a:schemeClr val="dk1"/>
                </a:solidFill>
              </a:rPr>
              <a:t> metrics, such as reduced average item check-in/out time from 3 minutes (manual) to 1 sec (automated).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33169850" y="13418274"/>
            <a:ext cx="9562200" cy="82041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endParaRPr b="1" i="0" sz="4800" u="sng" cap="none" strike="noStrike">
              <a:solidFill>
                <a:srgbClr val="5D00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sz="4800" u="sng">
              <a:solidFill>
                <a:srgbClr val="5D0025"/>
              </a:solidFill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LabRat helped reduce the time spent manually tracking and logging items across multiple A&amp;M labs. It allows for real-time visibility for staff and students to instantly see current inventory status from any device. By linking user actions to item check-outs, the system improved item return rates and accountability. In addition, the architecture can be easily expanded to support additional lab facilities or research groups.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6428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32974225" y="25431352"/>
            <a:ext cx="9917100" cy="44514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4000" u="sng" cap="none" strike="noStrike">
              <a:solidFill>
                <a:srgbClr val="5D00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Google’s Machine Learning Crash Course. Google Machine Learning Education, 2023.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Building a Python Image Recognition System. Cloudinary, 2024.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OpenCV Library (v 4.10.0). OpenCV.</a:t>
            </a:r>
            <a:endParaRPr sz="2800"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Flutter document. Flutter, 2017.</a:t>
            </a:r>
            <a:endParaRPr sz="2800"/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1773545" y="24638535"/>
            <a:ext cx="9829800" cy="5232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2. </a:t>
            </a:r>
            <a:r>
              <a:rPr i="1" lang="en-US" sz="2800">
                <a:solidFill>
                  <a:schemeClr val="dk1"/>
                </a:solidFill>
              </a:rPr>
              <a:t>Comprehensive Model Architecture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11668695" y="30707891"/>
            <a:ext cx="9829800" cy="5232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3. </a:t>
            </a:r>
            <a:r>
              <a:rPr i="1" lang="en-US" sz="2800">
                <a:solidFill>
                  <a:schemeClr val="dk1"/>
                </a:solidFill>
              </a:rPr>
              <a:t>Items database table in MySQL Workbench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32895024" y="24638518"/>
            <a:ext cx="9829800" cy="523200"/>
          </a:xfrm>
          <a:prstGeom prst="rect">
            <a:avLst/>
          </a:prstGeom>
          <a:solidFill>
            <a:schemeClr val="lt1">
              <a:alpha val="41568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 </a:t>
            </a:r>
            <a:r>
              <a:rPr i="1" lang="en-US" sz="2800">
                <a:solidFill>
                  <a:schemeClr val="dk1"/>
                </a:solidFill>
              </a:rPr>
              <a:t>Project Visualization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32974250" y="29291725"/>
            <a:ext cx="10917000" cy="1944600"/>
          </a:xfrm>
          <a:prstGeom prst="rect">
            <a:avLst/>
          </a:prstGeom>
          <a:solidFill>
            <a:schemeClr val="lt1">
              <a:alpha val="6235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sng" cap="none" strike="noStrike">
                <a:solidFill>
                  <a:srgbClr val="5D0025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b="0" i="0" sz="4000" u="sng" cap="none" strike="noStrike">
              <a:solidFill>
                <a:srgbClr val="5D00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8333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Thank you to our TAs/Sponsors  Shima Hasanpour &amp;  Niloofar Borzooei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37444680" y="320040"/>
            <a:ext cx="6234600" cy="1046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Booth Number: </a:t>
            </a:r>
            <a:r>
              <a:rPr b="1" lang="en-US" sz="4800"/>
              <a:t>334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1" title="ECEN_secondary_WH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9475" y="3197272"/>
            <a:ext cx="9829800" cy="1999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 title="Venndiagramforposter.png"/>
          <p:cNvPicPr preferRelativeResize="0"/>
          <p:nvPr/>
        </p:nvPicPr>
        <p:blipFill rotWithShape="1">
          <a:blip r:embed="rId4">
            <a:alphaModFix/>
          </a:blip>
          <a:srcRect b="0" l="4529" r="42988" t="0"/>
          <a:stretch/>
        </p:blipFill>
        <p:spPr>
          <a:xfrm>
            <a:off x="630325" y="18586300"/>
            <a:ext cx="9388200" cy="1020777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79561" y="28794080"/>
            <a:ext cx="9829800" cy="9543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1: Venn diagram of all software we used in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 title="Screenshot 2025-04-22 at 2.27.58 PM.png"/>
          <p:cNvPicPr preferRelativeResize="0"/>
          <p:nvPr/>
        </p:nvPicPr>
        <p:blipFill rotWithShape="1">
          <a:blip r:embed="rId5">
            <a:alphaModFix/>
          </a:blip>
          <a:srcRect b="0" l="0" r="10007" t="2238"/>
          <a:stretch/>
        </p:blipFill>
        <p:spPr>
          <a:xfrm>
            <a:off x="22002188" y="7789200"/>
            <a:ext cx="10191550" cy="44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22363953" y="6978865"/>
            <a:ext cx="9829800" cy="5232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1. ML </a:t>
            </a:r>
            <a:r>
              <a:rPr i="1" lang="en-US" sz="2800">
                <a:solidFill>
                  <a:schemeClr val="dk1"/>
                </a:solidFill>
              </a:rPr>
              <a:t>Model Metrics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 title="Screenshot 2025-04-22 at 2.34.57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730925" y="20808175"/>
            <a:ext cx="8996299" cy="3773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7">
            <a:alphaModFix/>
          </a:blip>
          <a:srcRect b="0" l="2064" r="7397" t="7825"/>
          <a:stretch/>
        </p:blipFill>
        <p:spPr>
          <a:xfrm>
            <a:off x="11419688" y="25518575"/>
            <a:ext cx="10191548" cy="48324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flowchart&#10;&#10;Description automatically generated" id="61" name="Google Shape;61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630849" y="19702662"/>
            <a:ext cx="9673200" cy="48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876163" y="6554588"/>
            <a:ext cx="10705823" cy="6032448"/>
          </a:xfrm>
          <a:prstGeom prst="rect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031838" y="22594531"/>
            <a:ext cx="3449488" cy="7567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11">
            <a:alphaModFix/>
          </a:blip>
          <a:srcRect b="0" l="0" r="0" t="2940"/>
          <a:stretch/>
        </p:blipFill>
        <p:spPr>
          <a:xfrm>
            <a:off x="27901960" y="22594525"/>
            <a:ext cx="3553016" cy="756787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/>
        </p:nvSpPr>
        <p:spPr>
          <a:xfrm>
            <a:off x="22321483" y="30540985"/>
            <a:ext cx="9829800" cy="5232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4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i="1" lang="en-US" sz="2800">
                <a:solidFill>
                  <a:schemeClr val="dk1"/>
                </a:solidFill>
              </a:rPr>
              <a:t> UI of Mobile 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33314170" y="12741048"/>
            <a:ext cx="9829800" cy="523200"/>
          </a:xfrm>
          <a:prstGeom prst="rect">
            <a:avLst/>
          </a:prstGeom>
          <a:solidFill>
            <a:schemeClr val="lt1">
              <a:alpha val="4157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i="1" lang="en-US" sz="2800">
                <a:solidFill>
                  <a:schemeClr val="dk1"/>
                </a:solidFill>
              </a:rPr>
              <a:t>4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i="1" lang="en-US" sz="2800">
                <a:solidFill>
                  <a:schemeClr val="dk1"/>
                </a:solidFill>
              </a:rPr>
              <a:t> UI of Website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67;p1"/>
          <p:cNvCxnSpPr/>
          <p:nvPr/>
        </p:nvCxnSpPr>
        <p:spPr>
          <a:xfrm>
            <a:off x="22261312" y="21837717"/>
            <a:ext cx="9673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8" name="Google Shape;68;p1"/>
          <p:cNvCxnSpPr/>
          <p:nvPr/>
        </p:nvCxnSpPr>
        <p:spPr>
          <a:xfrm>
            <a:off x="33169849" y="13456694"/>
            <a:ext cx="9829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9" name="Google Shape;69;p1"/>
          <p:cNvCxnSpPr/>
          <p:nvPr/>
        </p:nvCxnSpPr>
        <p:spPr>
          <a:xfrm>
            <a:off x="33314174" y="20606319"/>
            <a:ext cx="9829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search Poster Template">
  <a:themeElements>
    <a:clrScheme name="Custom 2">
      <a:dk1>
        <a:srgbClr val="333333"/>
      </a:dk1>
      <a:lt1>
        <a:srgbClr val="FFFFFF"/>
      </a:lt1>
      <a:dk2>
        <a:srgbClr val="5D0025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2016-09-29T18:43:16Z</dcterms:created>
  <dc:creator>Lagoudas, Magdalini Z</dc:creator>
</cp:coreProperties>
</file>