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11">
  <p:sldMasterIdLst>
    <p:sldMasterId id="2147483683" r:id="rId4"/>
  </p:sldMasterIdLst>
  <p:notesMasterIdLst>
    <p:notesMasterId r:id="rId16"/>
  </p:notesMasterIdLst>
  <p:handoutMasterIdLst>
    <p:handoutMasterId r:id="rId17"/>
  </p:handoutMasterIdLst>
  <p:sldIdLst>
    <p:sldId id="256" r:id="rId5"/>
    <p:sldId id="269" r:id="rId6"/>
    <p:sldId id="270" r:id="rId7"/>
    <p:sldId id="290" r:id="rId8"/>
    <p:sldId id="291" r:id="rId9"/>
    <p:sldId id="292" r:id="rId10"/>
    <p:sldId id="315" r:id="rId11"/>
    <p:sldId id="293" r:id="rId12"/>
    <p:sldId id="301" r:id="rId13"/>
    <p:sldId id="310" r:id="rId14"/>
    <p:sldId id="314" r:id="rId15"/>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p:scale>
          <a:sx n="66" d="100"/>
          <a:sy n="66" d="100"/>
        </p:scale>
        <p:origin x="900" y="186"/>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1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1_2" csCatId="accent1" phldr="1"/>
      <dgm:spPr/>
    </dgm:pt>
    <dgm:pt modelId="{AA5BE005-93BE-4B30-838B-ACE9BEEAF9A3}">
      <dgm:prSet phldrT="[Texto]" custT="1">
        <dgm:style>
          <a:lnRef idx="2">
            <a:schemeClr val="dk1"/>
          </a:lnRef>
          <a:fillRef idx="1">
            <a:schemeClr val="lt1"/>
          </a:fillRef>
          <a:effectRef idx="0">
            <a:schemeClr val="dk1"/>
          </a:effectRef>
          <a:fontRef idx="minor">
            <a:schemeClr val="dk1"/>
          </a:fontRef>
        </dgm:style>
      </dgm:prSet>
      <dgm:spPr>
        <a:solidFill>
          <a:schemeClr val="accent6">
            <a:lumMod val="40000"/>
            <a:lumOff val="60000"/>
          </a:schemeClr>
        </a:solidFill>
      </dgm:spPr>
      <dgm:t>
        <a:bodyPr/>
        <a:lstStyle/>
        <a:p>
          <a:r>
            <a:rPr lang="es-EC" sz="1600" dirty="0">
              <a:latin typeface="Times New Roman" panose="02020603050405020304" pitchFamily="18" charset="0"/>
              <a:cs typeface="Times New Roman" panose="02020603050405020304" pitchFamily="18" charset="0"/>
            </a:rPr>
            <a:t>Según </a:t>
          </a:r>
          <a:r>
            <a:rPr lang="es-ES" sz="1600" dirty="0">
              <a:latin typeface="Times New Roman" panose="02020603050405020304" pitchFamily="18" charset="0"/>
              <a:cs typeface="Times New Roman" panose="02020603050405020304" pitchFamily="18" charset="0"/>
            </a:rPr>
            <a:t>(Ávila, Cepeda, &amp; Copa, 2024).La deserción estudiantil es un fenómeno global.</a:t>
          </a:r>
          <a:endParaRPr lang="es-EC" sz="1600" dirty="0">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1600">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tyle>
          <a:lnRef idx="3">
            <a:schemeClr val="lt1"/>
          </a:lnRef>
          <a:fillRef idx="1">
            <a:schemeClr val="dk1"/>
          </a:fillRef>
          <a:effectRef idx="1">
            <a:schemeClr val="dk1"/>
          </a:effectRef>
          <a:fontRef idx="minor">
            <a:schemeClr val="lt1"/>
          </a:fontRef>
        </dgm:style>
      </dgm:prSet>
      <dgm:spPr/>
      <dgm:t>
        <a:bodyPr/>
        <a:lstStyle/>
        <a:p>
          <a:endParaRPr lang="es-EC" sz="1600">
            <a:latin typeface="Times New Roman" panose="02020603050405020304" pitchFamily="18" charset="0"/>
            <a:cs typeface="Times New Roman" panose="02020603050405020304" pitchFamily="18" charset="0"/>
          </a:endParaRPr>
        </a:p>
      </dgm:t>
    </dgm:pt>
    <dgm:pt modelId="{3E07A17C-0590-4AF8-82F2-94563E3DF640}">
      <dgm:prSet phldrT="[Texto]" custT="1">
        <dgm:style>
          <a:lnRef idx="2">
            <a:schemeClr val="dk1"/>
          </a:lnRef>
          <a:fillRef idx="1">
            <a:schemeClr val="lt1"/>
          </a:fillRef>
          <a:effectRef idx="0">
            <a:schemeClr val="dk1"/>
          </a:effectRef>
          <a:fontRef idx="minor">
            <a:schemeClr val="dk1"/>
          </a:fontRef>
        </dgm:style>
      </dgm:prSet>
      <dgm:spPr>
        <a:solidFill>
          <a:schemeClr val="accent6">
            <a:lumMod val="40000"/>
            <a:lumOff val="60000"/>
          </a:schemeClr>
        </a:solidFill>
      </dgm:spPr>
      <dgm:t>
        <a:bodyPr/>
        <a:lstStyle/>
        <a:p>
          <a:pPr>
            <a:buFont typeface="Times New Roman" panose="02020603050405020304" pitchFamily="18" charset="0"/>
            <a:buChar char="•"/>
          </a:pPr>
          <a:r>
            <a:rPr lang="es-ES" sz="1600" dirty="0">
              <a:latin typeface="Times New Roman" panose="02020603050405020304" pitchFamily="18" charset="0"/>
              <a:cs typeface="Times New Roman" panose="02020603050405020304" pitchFamily="18" charset="0"/>
            </a:rPr>
            <a:t>En Ecuador, las tasas de deserción universitaria también son preocupantes.</a:t>
          </a:r>
          <a:r>
            <a:rPr lang="es-EC" sz="1600" dirty="0">
              <a:latin typeface="Times New Roman" panose="02020603050405020304" pitchFamily="18" charset="0"/>
              <a:cs typeface="Times New Roman" panose="02020603050405020304" pitchFamily="18" charset="0"/>
            </a:rPr>
            <a:t> . Según </a:t>
          </a:r>
          <a:r>
            <a:rPr lang="es-ES" sz="1600" dirty="0">
              <a:latin typeface="Times New Roman" panose="02020603050405020304" pitchFamily="18" charset="0"/>
              <a:cs typeface="Times New Roman" panose="02020603050405020304" pitchFamily="18" charset="0"/>
            </a:rPr>
            <a:t>(Torres, 2019)</a:t>
          </a:r>
          <a:endParaRPr lang="es-EC" sz="1600" dirty="0">
            <a:latin typeface="Times New Roman" panose="02020603050405020304" pitchFamily="18" charset="0"/>
            <a:cs typeface="Times New Roman" panose="02020603050405020304" pitchFamily="18" charset="0"/>
          </a:endParaRPr>
        </a:p>
      </dgm:t>
    </dgm:pt>
    <dgm:pt modelId="{ECC691E5-0C0F-45A2-AE30-D5C9E1EF7BEE}" type="parTrans" cxnId="{FEF8823A-8A4B-4E4A-AB47-D58F105A06BB}">
      <dgm:prSet/>
      <dgm:spPr/>
      <dgm:t>
        <a:bodyPr/>
        <a:lstStyle/>
        <a:p>
          <a:endParaRPr lang="es-EC" sz="1600">
            <a:latin typeface="Times New Roman" panose="02020603050405020304" pitchFamily="18" charset="0"/>
            <a:cs typeface="Times New Roman" panose="02020603050405020304" pitchFamily="18" charset="0"/>
          </a:endParaRPr>
        </a:p>
      </dgm:t>
    </dgm:pt>
    <dgm:pt modelId="{D1A70B74-B637-46A3-8D87-09614D8FB534}" type="sibTrans" cxnId="{FEF8823A-8A4B-4E4A-AB47-D58F105A06BB}">
      <dgm:prSet custT="1">
        <dgm:style>
          <a:lnRef idx="3">
            <a:schemeClr val="lt1"/>
          </a:lnRef>
          <a:fillRef idx="1">
            <a:schemeClr val="dk1"/>
          </a:fillRef>
          <a:effectRef idx="1">
            <a:schemeClr val="dk1"/>
          </a:effectRef>
          <a:fontRef idx="minor">
            <a:schemeClr val="lt1"/>
          </a:fontRef>
        </dgm:style>
      </dgm:prSet>
      <dgm:spPr/>
      <dgm:t>
        <a:bodyPr/>
        <a:lstStyle/>
        <a:p>
          <a:endParaRPr lang="es-EC" sz="1600">
            <a:latin typeface="Times New Roman" panose="02020603050405020304" pitchFamily="18" charset="0"/>
            <a:cs typeface="Times New Roman" panose="02020603050405020304" pitchFamily="18" charset="0"/>
          </a:endParaRPr>
        </a:p>
      </dgm:t>
    </dgm:pt>
    <dgm:pt modelId="{0ABB99D4-F4BE-4A40-B632-102C80CAC4BA}">
      <dgm:prSet phldrT="[Texto]" custT="1">
        <dgm:style>
          <a:lnRef idx="2">
            <a:schemeClr val="dk1"/>
          </a:lnRef>
          <a:fillRef idx="1">
            <a:schemeClr val="lt1"/>
          </a:fillRef>
          <a:effectRef idx="0">
            <a:schemeClr val="dk1"/>
          </a:effectRef>
          <a:fontRef idx="minor">
            <a:schemeClr val="dk1"/>
          </a:fontRef>
        </dgm:style>
      </dgm:prSet>
      <dgm:spPr>
        <a:solidFill>
          <a:schemeClr val="accent6">
            <a:lumMod val="40000"/>
            <a:lumOff val="60000"/>
          </a:schemeClr>
        </a:solidFill>
      </dgm:spPr>
      <dgm:t>
        <a:bodyPr/>
        <a:lstStyle/>
        <a:p>
          <a:r>
            <a:rPr lang="es-ES" sz="1600" dirty="0">
              <a:latin typeface="Times New Roman" panose="02020603050405020304" pitchFamily="18" charset="0"/>
              <a:cs typeface="Times New Roman" panose="02020603050405020304" pitchFamily="18" charset="0"/>
            </a:rPr>
            <a:t>Este estudio se centra en la identificación de factores clave que influyen en la deserción estudiantil en la carrera de Tecnologías de la Información de la Universidad Estatal del Sur de Manabí.</a:t>
          </a:r>
          <a:endParaRPr lang="es-EC" sz="1600" dirty="0">
            <a:latin typeface="Times New Roman" panose="02020603050405020304" pitchFamily="18" charset="0"/>
            <a:cs typeface="Times New Roman" panose="02020603050405020304" pitchFamily="18" charset="0"/>
          </a:endParaRPr>
        </a:p>
      </dgm:t>
    </dgm:pt>
    <dgm:pt modelId="{68AEE36A-4658-4F20-805E-CFDC10CA5BEC}" type="parTrans" cxnId="{310D4A9B-8125-4B14-AD65-C9C77B533D64}">
      <dgm:prSet/>
      <dgm:spPr/>
      <dgm:t>
        <a:bodyPr/>
        <a:lstStyle/>
        <a:p>
          <a:endParaRPr lang="es-EC" sz="1600">
            <a:latin typeface="Times New Roman" panose="02020603050405020304" pitchFamily="18" charset="0"/>
            <a:cs typeface="Times New Roman" panose="02020603050405020304" pitchFamily="18" charset="0"/>
          </a:endParaRPr>
        </a:p>
      </dgm:t>
    </dgm:pt>
    <dgm:pt modelId="{0D79E1C6-7422-4A71-B2FB-999C998A27F9}" type="sibTrans" cxnId="{310D4A9B-8125-4B14-AD65-C9C77B533D64}">
      <dgm:prSet/>
      <dgm:spPr/>
      <dgm:t>
        <a:bodyPr/>
        <a:lstStyle/>
        <a:p>
          <a:endParaRPr lang="es-EC" sz="1600">
            <a:latin typeface="Times New Roman" panose="02020603050405020304" pitchFamily="18" charset="0"/>
            <a:cs typeface="Times New Roman" panose="02020603050405020304" pitchFamily="18" charset="0"/>
          </a:endParaRPr>
        </a:p>
      </dgm:t>
    </dgm:pt>
    <dgm:pt modelId="{4523CB50-D60D-490E-9EBE-EEB72FA9C962}" type="pres">
      <dgm:prSet presAssocID="{19B7A47C-F43C-49E0-9CE6-199B161227A0}" presName="linearFlow" presStyleCnt="0">
        <dgm:presLayoutVars>
          <dgm:resizeHandles val="exact"/>
        </dgm:presLayoutVars>
      </dgm:prSet>
      <dgm:spPr/>
    </dgm:pt>
    <dgm:pt modelId="{50B5292B-59A5-4A2D-9857-D27D32B10469}" type="pres">
      <dgm:prSet presAssocID="{AA5BE005-93BE-4B30-838B-ACE9BEEAF9A3}" presName="node" presStyleLbl="node1" presStyleIdx="0" presStyleCnt="3" custLinFactNeighborY="3106">
        <dgm:presLayoutVars>
          <dgm:bulletEnabled val="1"/>
        </dgm:presLayoutVars>
      </dgm:prSet>
      <dgm:spPr/>
    </dgm:pt>
    <dgm:pt modelId="{2562BCB3-6973-48F2-B73B-CEB3B3AA23AB}" type="pres">
      <dgm:prSet presAssocID="{8CB95453-A039-4E64-983A-481D318E3F44}" presName="sibTrans" presStyleLbl="sibTrans2D1" presStyleIdx="0" presStyleCnt="2" custLinFactNeighborY="0"/>
      <dgm:spPr/>
    </dgm:pt>
    <dgm:pt modelId="{9F1C7E5E-6938-4717-A15D-CB173BB0894D}" type="pres">
      <dgm:prSet presAssocID="{8CB95453-A039-4E64-983A-481D318E3F44}" presName="connectorText" presStyleLbl="sibTrans2D1" presStyleIdx="0" presStyleCnt="2"/>
      <dgm:spPr/>
    </dgm:pt>
    <dgm:pt modelId="{46C96575-186B-49FC-865B-C13DF3F36CA8}" type="pres">
      <dgm:prSet presAssocID="{3E07A17C-0590-4AF8-82F2-94563E3DF640}" presName="node" presStyleLbl="node1" presStyleIdx="1" presStyleCnt="3">
        <dgm:presLayoutVars>
          <dgm:bulletEnabled val="1"/>
        </dgm:presLayoutVars>
      </dgm:prSet>
      <dgm:spPr/>
    </dgm:pt>
    <dgm:pt modelId="{085C730C-0CB5-4E36-9E3E-02A65991D099}" type="pres">
      <dgm:prSet presAssocID="{D1A70B74-B637-46A3-8D87-09614D8FB534}" presName="sibTrans" presStyleLbl="sibTrans2D1" presStyleIdx="1" presStyleCnt="2" custLinFactNeighborY="0"/>
      <dgm:spPr/>
    </dgm:pt>
    <dgm:pt modelId="{E9385C77-C077-4A30-88F0-923212435EAB}" type="pres">
      <dgm:prSet presAssocID="{D1A70B74-B637-46A3-8D87-09614D8FB534}" presName="connectorText" presStyleLbl="sibTrans2D1" presStyleIdx="1" presStyleCnt="2"/>
      <dgm:spPr/>
    </dgm:pt>
    <dgm:pt modelId="{8F25D914-4416-43DD-91A7-294633EB2A0B}" type="pres">
      <dgm:prSet presAssocID="{0ABB99D4-F4BE-4A40-B632-102C80CAC4BA}" presName="node" presStyleLbl="node1" presStyleIdx="2" presStyleCnt="3">
        <dgm:presLayoutVars>
          <dgm:bulletEnabled val="1"/>
        </dgm:presLayoutVars>
      </dgm:prSet>
      <dgm:spPr/>
    </dgm:pt>
  </dgm:ptLst>
  <dgm:cxnLst>
    <dgm:cxn modelId="{9E490327-E892-46FC-859F-4125964E27E3}" type="presOf" srcId="{8CB95453-A039-4E64-983A-481D318E3F44}" destId="{9F1C7E5E-6938-4717-A15D-CB173BB0894D}" srcOrd="1" destOrd="0" presId="urn:microsoft.com/office/officeart/2005/8/layout/process2"/>
    <dgm:cxn modelId="{EFC03F2F-4B4B-43A1-B1A9-EB88D54FAF9C}" type="presOf" srcId="{19B7A47C-F43C-49E0-9CE6-199B161227A0}" destId="{4523CB50-D60D-490E-9EBE-EEB72FA9C962}" srcOrd="0" destOrd="0" presId="urn:microsoft.com/office/officeart/2005/8/layout/process2"/>
    <dgm:cxn modelId="{67799934-EC08-4EC8-A382-59097F8A7076}" srcId="{19B7A47C-F43C-49E0-9CE6-199B161227A0}" destId="{AA5BE005-93BE-4B30-838B-ACE9BEEAF9A3}" srcOrd="0" destOrd="0" parTransId="{8BC95A5F-7856-4E9C-8A8D-98393C5657C8}" sibTransId="{8CB95453-A039-4E64-983A-481D318E3F44}"/>
    <dgm:cxn modelId="{FEF8823A-8A4B-4E4A-AB47-D58F105A06BB}" srcId="{19B7A47C-F43C-49E0-9CE6-199B161227A0}" destId="{3E07A17C-0590-4AF8-82F2-94563E3DF640}" srcOrd="1" destOrd="0" parTransId="{ECC691E5-0C0F-45A2-AE30-D5C9E1EF7BEE}" sibTransId="{D1A70B74-B637-46A3-8D87-09614D8FB534}"/>
    <dgm:cxn modelId="{8EC62662-90BE-429B-9BAD-CB4E180EC4BB}" type="presOf" srcId="{AA5BE005-93BE-4B30-838B-ACE9BEEAF9A3}" destId="{50B5292B-59A5-4A2D-9857-D27D32B10469}" srcOrd="0" destOrd="0" presId="urn:microsoft.com/office/officeart/2005/8/layout/process2"/>
    <dgm:cxn modelId="{F980E572-8956-403C-8E59-E9F645FC61EC}" type="presOf" srcId="{D1A70B74-B637-46A3-8D87-09614D8FB534}" destId="{E9385C77-C077-4A30-88F0-923212435EAB}" srcOrd="1" destOrd="0" presId="urn:microsoft.com/office/officeart/2005/8/layout/process2"/>
    <dgm:cxn modelId="{4A1C6793-1810-47A3-B01F-25FD7E9CB000}" type="presOf" srcId="{3E07A17C-0590-4AF8-82F2-94563E3DF640}" destId="{46C96575-186B-49FC-865B-C13DF3F36CA8}" srcOrd="0" destOrd="0" presId="urn:microsoft.com/office/officeart/2005/8/layout/process2"/>
    <dgm:cxn modelId="{310D4A9B-8125-4B14-AD65-C9C77B533D64}" srcId="{19B7A47C-F43C-49E0-9CE6-199B161227A0}" destId="{0ABB99D4-F4BE-4A40-B632-102C80CAC4BA}" srcOrd="2" destOrd="0" parTransId="{68AEE36A-4658-4F20-805E-CFDC10CA5BEC}" sibTransId="{0D79E1C6-7422-4A71-B2FB-999C998A27F9}"/>
    <dgm:cxn modelId="{90794D9F-FF28-4A43-A29D-1EAD517FB81E}" type="presOf" srcId="{8CB95453-A039-4E64-983A-481D318E3F44}" destId="{2562BCB3-6973-48F2-B73B-CEB3B3AA23AB}" srcOrd="0" destOrd="0" presId="urn:microsoft.com/office/officeart/2005/8/layout/process2"/>
    <dgm:cxn modelId="{44DC64CC-CD67-4C7D-B545-6637A3384593}" type="presOf" srcId="{0ABB99D4-F4BE-4A40-B632-102C80CAC4BA}" destId="{8F25D914-4416-43DD-91A7-294633EB2A0B}" srcOrd="0" destOrd="0" presId="urn:microsoft.com/office/officeart/2005/8/layout/process2"/>
    <dgm:cxn modelId="{86BF03DC-FE1C-4E1F-B8FC-8127ED8CF264}" type="presOf" srcId="{D1A70B74-B637-46A3-8D87-09614D8FB534}" destId="{085C730C-0CB5-4E36-9E3E-02A65991D099}" srcOrd="0" destOrd="0" presId="urn:microsoft.com/office/officeart/2005/8/layout/process2"/>
    <dgm:cxn modelId="{7C533294-610A-4D1F-A206-0FE42DFB6E94}" type="presParOf" srcId="{4523CB50-D60D-490E-9EBE-EEB72FA9C962}" destId="{50B5292B-59A5-4A2D-9857-D27D32B10469}" srcOrd="0" destOrd="0" presId="urn:microsoft.com/office/officeart/2005/8/layout/process2"/>
    <dgm:cxn modelId="{665590E3-EA24-44BE-A7DC-0AE7DD1F413E}" type="presParOf" srcId="{4523CB50-D60D-490E-9EBE-EEB72FA9C962}" destId="{2562BCB3-6973-48F2-B73B-CEB3B3AA23AB}" srcOrd="1" destOrd="0" presId="urn:microsoft.com/office/officeart/2005/8/layout/process2"/>
    <dgm:cxn modelId="{E5440489-1D51-4633-BF9B-738D18890FF8}" type="presParOf" srcId="{2562BCB3-6973-48F2-B73B-CEB3B3AA23AB}" destId="{9F1C7E5E-6938-4717-A15D-CB173BB0894D}" srcOrd="0" destOrd="0" presId="urn:microsoft.com/office/officeart/2005/8/layout/process2"/>
    <dgm:cxn modelId="{42BFC7E1-F672-46BF-8D56-7CC7D1291139}" type="presParOf" srcId="{4523CB50-D60D-490E-9EBE-EEB72FA9C962}" destId="{46C96575-186B-49FC-865B-C13DF3F36CA8}" srcOrd="2" destOrd="0" presId="urn:microsoft.com/office/officeart/2005/8/layout/process2"/>
    <dgm:cxn modelId="{5A77AB94-82E4-43D5-A4A0-5BEEBC186B53}" type="presParOf" srcId="{4523CB50-D60D-490E-9EBE-EEB72FA9C962}" destId="{085C730C-0CB5-4E36-9E3E-02A65991D099}" srcOrd="3" destOrd="0" presId="urn:microsoft.com/office/officeart/2005/8/layout/process2"/>
    <dgm:cxn modelId="{0BD1C352-D03B-4BA0-853A-1A896C46125E}" type="presParOf" srcId="{085C730C-0CB5-4E36-9E3E-02A65991D099}" destId="{E9385C77-C077-4A30-88F0-923212435EAB}" srcOrd="0" destOrd="0" presId="urn:microsoft.com/office/officeart/2005/8/layout/process2"/>
    <dgm:cxn modelId="{EDD27CBF-CDA5-49B8-922E-870639C86626}" type="presParOf" srcId="{4523CB50-D60D-490E-9EBE-EEB72FA9C962}" destId="{8F25D914-4416-43DD-91A7-294633EB2A0B}" srcOrd="4" destOrd="0" presId="urn:microsoft.com/office/officeart/2005/8/layout/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1_2" csCatId="accent1" phldr="1"/>
      <dgm:spPr/>
    </dgm:pt>
    <dgm:pt modelId="{AA5BE005-93BE-4B30-838B-ACE9BEEAF9A3}">
      <dgm:prSet phldrT="[Texto]" custT="1">
        <dgm:style>
          <a:lnRef idx="2">
            <a:schemeClr val="dk1"/>
          </a:lnRef>
          <a:fillRef idx="1">
            <a:schemeClr val="lt1"/>
          </a:fillRef>
          <a:effectRef idx="0">
            <a:schemeClr val="dk1"/>
          </a:effectRef>
          <a:fontRef idx="minor">
            <a:schemeClr val="dk1"/>
          </a:fontRef>
        </dgm:style>
      </dgm:prSet>
      <dgm:spPr>
        <a:solidFill>
          <a:schemeClr val="accent2">
            <a:lumMod val="20000"/>
            <a:lumOff val="80000"/>
          </a:schemeClr>
        </a:solidFill>
      </dgm:spPr>
      <dgm:t>
        <a:bodyPr/>
        <a:lstStyle/>
        <a:p>
          <a:r>
            <a:rPr lang="es-ES" sz="1400" dirty="0">
              <a:latin typeface="Times New Roman" panose="02020603050405020304" pitchFamily="18" charset="0"/>
              <a:cs typeface="Times New Roman" panose="02020603050405020304" pitchFamily="18" charset="0"/>
            </a:rPr>
            <a:t>El factor que abunda en esta investigación es el económico mismo que se determinó mediante la investigación plasmada.</a:t>
          </a:r>
          <a:endParaRPr lang="es-EC" sz="1400" dirty="0">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1400">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tyle>
          <a:lnRef idx="3">
            <a:schemeClr val="lt1"/>
          </a:lnRef>
          <a:fillRef idx="1">
            <a:schemeClr val="dk1"/>
          </a:fillRef>
          <a:effectRef idx="1">
            <a:schemeClr val="dk1"/>
          </a:effectRef>
          <a:fontRef idx="minor">
            <a:schemeClr val="lt1"/>
          </a:fontRef>
        </dgm:style>
      </dgm:prSet>
      <dgm:spPr/>
      <dgm:t>
        <a:bodyPr/>
        <a:lstStyle/>
        <a:p>
          <a:endParaRPr lang="es-EC" sz="1400">
            <a:latin typeface="Times New Roman" panose="02020603050405020304" pitchFamily="18" charset="0"/>
            <a:cs typeface="Times New Roman" panose="02020603050405020304" pitchFamily="18" charset="0"/>
          </a:endParaRPr>
        </a:p>
      </dgm:t>
    </dgm:pt>
    <dgm:pt modelId="{3E07A17C-0590-4AF8-82F2-94563E3DF640}">
      <dgm:prSet phldrT="[Texto]" custT="1">
        <dgm:style>
          <a:lnRef idx="2">
            <a:schemeClr val="dk1"/>
          </a:lnRef>
          <a:fillRef idx="1">
            <a:schemeClr val="lt1"/>
          </a:fillRef>
          <a:effectRef idx="0">
            <a:schemeClr val="dk1"/>
          </a:effectRef>
          <a:fontRef idx="minor">
            <a:schemeClr val="dk1"/>
          </a:fontRef>
        </dgm:style>
      </dgm:prSet>
      <dgm:spPr>
        <a:solidFill>
          <a:schemeClr val="accent2">
            <a:lumMod val="20000"/>
            <a:lumOff val="80000"/>
          </a:schemeClr>
        </a:solidFill>
      </dgm:spPr>
      <dgm:t>
        <a:bodyPr/>
        <a:lstStyle/>
        <a:p>
          <a:r>
            <a:rPr lang="es-ES" sz="1400" dirty="0">
              <a:latin typeface="Times New Roman" panose="02020603050405020304" pitchFamily="18" charset="0"/>
              <a:cs typeface="Times New Roman" panose="02020603050405020304" pitchFamily="18" charset="0"/>
            </a:rPr>
            <a:t>El factor principal es el económico, ya que el 68% de los estudiantes depende de recursos personales para financiar su educación</a:t>
          </a:r>
          <a:endParaRPr lang="es-EC" sz="1400" dirty="0">
            <a:latin typeface="Times New Roman" panose="02020603050405020304" pitchFamily="18" charset="0"/>
            <a:cs typeface="Times New Roman" panose="02020603050405020304" pitchFamily="18" charset="0"/>
          </a:endParaRPr>
        </a:p>
      </dgm:t>
    </dgm:pt>
    <dgm:pt modelId="{ECC691E5-0C0F-45A2-AE30-D5C9E1EF7BEE}" type="parTrans" cxnId="{FEF8823A-8A4B-4E4A-AB47-D58F105A06BB}">
      <dgm:prSet/>
      <dgm:spPr/>
      <dgm:t>
        <a:bodyPr/>
        <a:lstStyle/>
        <a:p>
          <a:endParaRPr lang="es-EC" sz="1400">
            <a:latin typeface="Times New Roman" panose="02020603050405020304" pitchFamily="18" charset="0"/>
            <a:cs typeface="Times New Roman" panose="02020603050405020304" pitchFamily="18" charset="0"/>
          </a:endParaRPr>
        </a:p>
      </dgm:t>
    </dgm:pt>
    <dgm:pt modelId="{D1A70B74-B637-46A3-8D87-09614D8FB534}" type="sibTrans" cxnId="{FEF8823A-8A4B-4E4A-AB47-D58F105A06BB}">
      <dgm:prSet custT="1">
        <dgm:style>
          <a:lnRef idx="3">
            <a:schemeClr val="lt1"/>
          </a:lnRef>
          <a:fillRef idx="1">
            <a:schemeClr val="dk1"/>
          </a:fillRef>
          <a:effectRef idx="1">
            <a:schemeClr val="dk1"/>
          </a:effectRef>
          <a:fontRef idx="minor">
            <a:schemeClr val="lt1"/>
          </a:fontRef>
        </dgm:style>
      </dgm:prSet>
      <dgm:spPr/>
      <dgm:t>
        <a:bodyPr/>
        <a:lstStyle/>
        <a:p>
          <a:endParaRPr lang="es-EC" sz="1400">
            <a:latin typeface="Times New Roman" panose="02020603050405020304" pitchFamily="18" charset="0"/>
            <a:cs typeface="Times New Roman" panose="02020603050405020304" pitchFamily="18" charset="0"/>
          </a:endParaRPr>
        </a:p>
      </dgm:t>
    </dgm:pt>
    <dgm:pt modelId="{0ABB99D4-F4BE-4A40-B632-102C80CAC4BA}">
      <dgm:prSet phldrT="[Texto]" custT="1">
        <dgm:style>
          <a:lnRef idx="2">
            <a:schemeClr val="dk1"/>
          </a:lnRef>
          <a:fillRef idx="1">
            <a:schemeClr val="lt1"/>
          </a:fillRef>
          <a:effectRef idx="0">
            <a:schemeClr val="dk1"/>
          </a:effectRef>
          <a:fontRef idx="minor">
            <a:schemeClr val="dk1"/>
          </a:fontRef>
        </dgm:style>
      </dgm:prSet>
      <dgm:spPr>
        <a:solidFill>
          <a:schemeClr val="accent2">
            <a:lumMod val="20000"/>
            <a:lumOff val="80000"/>
          </a:schemeClr>
        </a:solidFill>
      </dgm:spPr>
      <dgm:t>
        <a:bodyPr/>
        <a:lstStyle/>
        <a:p>
          <a:r>
            <a:rPr lang="es-ES" sz="1400" dirty="0">
              <a:latin typeface="Times New Roman" panose="02020603050405020304" pitchFamily="18" charset="0"/>
              <a:cs typeface="Times New Roman" panose="02020603050405020304" pitchFamily="18" charset="0"/>
            </a:rPr>
            <a:t>Al ofrecer un acompañamiento académico y emocional adecuado a las necesidades de los estudiantes, esta estrategia no solo contribuye a mejorar su rendimiento académico, sino también a su bienestar emocional</a:t>
          </a:r>
          <a:endParaRPr lang="es-EC" sz="1400" dirty="0">
            <a:latin typeface="Times New Roman" panose="02020603050405020304" pitchFamily="18" charset="0"/>
            <a:cs typeface="Times New Roman" panose="02020603050405020304" pitchFamily="18" charset="0"/>
          </a:endParaRPr>
        </a:p>
      </dgm:t>
    </dgm:pt>
    <dgm:pt modelId="{68AEE36A-4658-4F20-805E-CFDC10CA5BEC}" type="parTrans" cxnId="{310D4A9B-8125-4B14-AD65-C9C77B533D64}">
      <dgm:prSet/>
      <dgm:spPr/>
      <dgm:t>
        <a:bodyPr/>
        <a:lstStyle/>
        <a:p>
          <a:endParaRPr lang="es-EC" sz="1400">
            <a:latin typeface="Times New Roman" panose="02020603050405020304" pitchFamily="18" charset="0"/>
            <a:cs typeface="Times New Roman" panose="02020603050405020304" pitchFamily="18" charset="0"/>
          </a:endParaRPr>
        </a:p>
      </dgm:t>
    </dgm:pt>
    <dgm:pt modelId="{0D79E1C6-7422-4A71-B2FB-999C998A27F9}" type="sibTrans" cxnId="{310D4A9B-8125-4B14-AD65-C9C77B533D64}">
      <dgm:prSet/>
      <dgm:spPr/>
      <dgm:t>
        <a:bodyPr/>
        <a:lstStyle/>
        <a:p>
          <a:endParaRPr lang="es-EC" sz="1400">
            <a:latin typeface="Times New Roman" panose="02020603050405020304" pitchFamily="18" charset="0"/>
            <a:cs typeface="Times New Roman" panose="02020603050405020304" pitchFamily="18" charset="0"/>
          </a:endParaRPr>
        </a:p>
      </dgm:t>
    </dgm:pt>
    <dgm:pt modelId="{4523CB50-D60D-490E-9EBE-EEB72FA9C962}" type="pres">
      <dgm:prSet presAssocID="{19B7A47C-F43C-49E0-9CE6-199B161227A0}" presName="linearFlow" presStyleCnt="0">
        <dgm:presLayoutVars>
          <dgm:resizeHandles val="exact"/>
        </dgm:presLayoutVars>
      </dgm:prSet>
      <dgm:spPr/>
    </dgm:pt>
    <dgm:pt modelId="{50B5292B-59A5-4A2D-9857-D27D32B10469}" type="pres">
      <dgm:prSet presAssocID="{AA5BE005-93BE-4B30-838B-ACE9BEEAF9A3}" presName="node" presStyleLbl="node1" presStyleIdx="0" presStyleCnt="3" custLinFactNeighborY="3106">
        <dgm:presLayoutVars>
          <dgm:bulletEnabled val="1"/>
        </dgm:presLayoutVars>
      </dgm:prSet>
      <dgm:spPr/>
    </dgm:pt>
    <dgm:pt modelId="{2562BCB3-6973-48F2-B73B-CEB3B3AA23AB}" type="pres">
      <dgm:prSet presAssocID="{8CB95453-A039-4E64-983A-481D318E3F44}" presName="sibTrans" presStyleLbl="sibTrans2D1" presStyleIdx="0" presStyleCnt="2" custLinFactNeighborY="0"/>
      <dgm:spPr/>
    </dgm:pt>
    <dgm:pt modelId="{9F1C7E5E-6938-4717-A15D-CB173BB0894D}" type="pres">
      <dgm:prSet presAssocID="{8CB95453-A039-4E64-983A-481D318E3F44}" presName="connectorText" presStyleLbl="sibTrans2D1" presStyleIdx="0" presStyleCnt="2"/>
      <dgm:spPr/>
    </dgm:pt>
    <dgm:pt modelId="{46C96575-186B-49FC-865B-C13DF3F36CA8}" type="pres">
      <dgm:prSet presAssocID="{3E07A17C-0590-4AF8-82F2-94563E3DF640}" presName="node" presStyleLbl="node1" presStyleIdx="1" presStyleCnt="3">
        <dgm:presLayoutVars>
          <dgm:bulletEnabled val="1"/>
        </dgm:presLayoutVars>
      </dgm:prSet>
      <dgm:spPr/>
    </dgm:pt>
    <dgm:pt modelId="{085C730C-0CB5-4E36-9E3E-02A65991D099}" type="pres">
      <dgm:prSet presAssocID="{D1A70B74-B637-46A3-8D87-09614D8FB534}" presName="sibTrans" presStyleLbl="sibTrans2D1" presStyleIdx="1" presStyleCnt="2" custLinFactNeighborY="0"/>
      <dgm:spPr/>
    </dgm:pt>
    <dgm:pt modelId="{E9385C77-C077-4A30-88F0-923212435EAB}" type="pres">
      <dgm:prSet presAssocID="{D1A70B74-B637-46A3-8D87-09614D8FB534}" presName="connectorText" presStyleLbl="sibTrans2D1" presStyleIdx="1" presStyleCnt="2"/>
      <dgm:spPr/>
    </dgm:pt>
    <dgm:pt modelId="{8F25D914-4416-43DD-91A7-294633EB2A0B}" type="pres">
      <dgm:prSet presAssocID="{0ABB99D4-F4BE-4A40-B632-102C80CAC4BA}" presName="node" presStyleLbl="node1" presStyleIdx="2" presStyleCnt="3" custScaleY="140249">
        <dgm:presLayoutVars>
          <dgm:bulletEnabled val="1"/>
        </dgm:presLayoutVars>
      </dgm:prSet>
      <dgm:spPr/>
    </dgm:pt>
  </dgm:ptLst>
  <dgm:cxnLst>
    <dgm:cxn modelId="{9E490327-E892-46FC-859F-4125964E27E3}" type="presOf" srcId="{8CB95453-A039-4E64-983A-481D318E3F44}" destId="{9F1C7E5E-6938-4717-A15D-CB173BB0894D}" srcOrd="1" destOrd="0" presId="urn:microsoft.com/office/officeart/2005/8/layout/process2"/>
    <dgm:cxn modelId="{EFC03F2F-4B4B-43A1-B1A9-EB88D54FAF9C}" type="presOf" srcId="{19B7A47C-F43C-49E0-9CE6-199B161227A0}" destId="{4523CB50-D60D-490E-9EBE-EEB72FA9C962}" srcOrd="0" destOrd="0" presId="urn:microsoft.com/office/officeart/2005/8/layout/process2"/>
    <dgm:cxn modelId="{67799934-EC08-4EC8-A382-59097F8A7076}" srcId="{19B7A47C-F43C-49E0-9CE6-199B161227A0}" destId="{AA5BE005-93BE-4B30-838B-ACE9BEEAF9A3}" srcOrd="0" destOrd="0" parTransId="{8BC95A5F-7856-4E9C-8A8D-98393C5657C8}" sibTransId="{8CB95453-A039-4E64-983A-481D318E3F44}"/>
    <dgm:cxn modelId="{FEF8823A-8A4B-4E4A-AB47-D58F105A06BB}" srcId="{19B7A47C-F43C-49E0-9CE6-199B161227A0}" destId="{3E07A17C-0590-4AF8-82F2-94563E3DF640}" srcOrd="1" destOrd="0" parTransId="{ECC691E5-0C0F-45A2-AE30-D5C9E1EF7BEE}" sibTransId="{D1A70B74-B637-46A3-8D87-09614D8FB534}"/>
    <dgm:cxn modelId="{8EC62662-90BE-429B-9BAD-CB4E180EC4BB}" type="presOf" srcId="{AA5BE005-93BE-4B30-838B-ACE9BEEAF9A3}" destId="{50B5292B-59A5-4A2D-9857-D27D32B10469}" srcOrd="0" destOrd="0" presId="urn:microsoft.com/office/officeart/2005/8/layout/process2"/>
    <dgm:cxn modelId="{F980E572-8956-403C-8E59-E9F645FC61EC}" type="presOf" srcId="{D1A70B74-B637-46A3-8D87-09614D8FB534}" destId="{E9385C77-C077-4A30-88F0-923212435EAB}" srcOrd="1" destOrd="0" presId="urn:microsoft.com/office/officeart/2005/8/layout/process2"/>
    <dgm:cxn modelId="{4A1C6793-1810-47A3-B01F-25FD7E9CB000}" type="presOf" srcId="{3E07A17C-0590-4AF8-82F2-94563E3DF640}" destId="{46C96575-186B-49FC-865B-C13DF3F36CA8}" srcOrd="0" destOrd="0" presId="urn:microsoft.com/office/officeart/2005/8/layout/process2"/>
    <dgm:cxn modelId="{310D4A9B-8125-4B14-AD65-C9C77B533D64}" srcId="{19B7A47C-F43C-49E0-9CE6-199B161227A0}" destId="{0ABB99D4-F4BE-4A40-B632-102C80CAC4BA}" srcOrd="2" destOrd="0" parTransId="{68AEE36A-4658-4F20-805E-CFDC10CA5BEC}" sibTransId="{0D79E1C6-7422-4A71-B2FB-999C998A27F9}"/>
    <dgm:cxn modelId="{90794D9F-FF28-4A43-A29D-1EAD517FB81E}" type="presOf" srcId="{8CB95453-A039-4E64-983A-481D318E3F44}" destId="{2562BCB3-6973-48F2-B73B-CEB3B3AA23AB}" srcOrd="0" destOrd="0" presId="urn:microsoft.com/office/officeart/2005/8/layout/process2"/>
    <dgm:cxn modelId="{44DC64CC-CD67-4C7D-B545-6637A3384593}" type="presOf" srcId="{0ABB99D4-F4BE-4A40-B632-102C80CAC4BA}" destId="{8F25D914-4416-43DD-91A7-294633EB2A0B}" srcOrd="0" destOrd="0" presId="urn:microsoft.com/office/officeart/2005/8/layout/process2"/>
    <dgm:cxn modelId="{86BF03DC-FE1C-4E1F-B8FC-8127ED8CF264}" type="presOf" srcId="{D1A70B74-B637-46A3-8D87-09614D8FB534}" destId="{085C730C-0CB5-4E36-9E3E-02A65991D099}" srcOrd="0" destOrd="0" presId="urn:microsoft.com/office/officeart/2005/8/layout/process2"/>
    <dgm:cxn modelId="{7C533294-610A-4D1F-A206-0FE42DFB6E94}" type="presParOf" srcId="{4523CB50-D60D-490E-9EBE-EEB72FA9C962}" destId="{50B5292B-59A5-4A2D-9857-D27D32B10469}" srcOrd="0" destOrd="0" presId="urn:microsoft.com/office/officeart/2005/8/layout/process2"/>
    <dgm:cxn modelId="{665590E3-EA24-44BE-A7DC-0AE7DD1F413E}" type="presParOf" srcId="{4523CB50-D60D-490E-9EBE-EEB72FA9C962}" destId="{2562BCB3-6973-48F2-B73B-CEB3B3AA23AB}" srcOrd="1" destOrd="0" presId="urn:microsoft.com/office/officeart/2005/8/layout/process2"/>
    <dgm:cxn modelId="{E5440489-1D51-4633-BF9B-738D18890FF8}" type="presParOf" srcId="{2562BCB3-6973-48F2-B73B-CEB3B3AA23AB}" destId="{9F1C7E5E-6938-4717-A15D-CB173BB0894D}" srcOrd="0" destOrd="0" presId="urn:microsoft.com/office/officeart/2005/8/layout/process2"/>
    <dgm:cxn modelId="{42BFC7E1-F672-46BF-8D56-7CC7D1291139}" type="presParOf" srcId="{4523CB50-D60D-490E-9EBE-EEB72FA9C962}" destId="{46C96575-186B-49FC-865B-C13DF3F36CA8}" srcOrd="2" destOrd="0" presId="urn:microsoft.com/office/officeart/2005/8/layout/process2"/>
    <dgm:cxn modelId="{5A77AB94-82E4-43D5-A4A0-5BEEBC186B53}" type="presParOf" srcId="{4523CB50-D60D-490E-9EBE-EEB72FA9C962}" destId="{085C730C-0CB5-4E36-9E3E-02A65991D099}" srcOrd="3" destOrd="0" presId="urn:microsoft.com/office/officeart/2005/8/layout/process2"/>
    <dgm:cxn modelId="{0BD1C352-D03B-4BA0-853A-1A896C46125E}" type="presParOf" srcId="{085C730C-0CB5-4E36-9E3E-02A65991D099}" destId="{E9385C77-C077-4A30-88F0-923212435EAB}" srcOrd="0" destOrd="0" presId="urn:microsoft.com/office/officeart/2005/8/layout/process2"/>
    <dgm:cxn modelId="{EDD27CBF-CDA5-49B8-922E-870639C86626}" type="presParOf" srcId="{4523CB50-D60D-490E-9EBE-EEB72FA9C962}" destId="{8F25D914-4416-43DD-91A7-294633EB2A0B}"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1_2" csCatId="accent1" phldr="1"/>
      <dgm:spPr/>
    </dgm:pt>
    <dgm:pt modelId="{AA5BE005-93BE-4B30-838B-ACE9BEEAF9A3}">
      <dgm:prSet phldrT="[Texto]" custT="1">
        <dgm:style>
          <a:lnRef idx="2">
            <a:schemeClr val="dk1"/>
          </a:lnRef>
          <a:fillRef idx="1">
            <a:schemeClr val="lt1"/>
          </a:fillRef>
          <a:effectRef idx="0">
            <a:schemeClr val="dk1"/>
          </a:effectRef>
          <a:fontRef idx="minor">
            <a:schemeClr val="dk1"/>
          </a:fontRef>
        </dgm:style>
      </dgm:prSet>
      <dgm:spPr>
        <a:solidFill>
          <a:schemeClr val="accent2">
            <a:lumMod val="20000"/>
            <a:lumOff val="80000"/>
          </a:schemeClr>
        </a:solidFill>
      </dgm:spPr>
      <dgm:t>
        <a:bodyPr/>
        <a:lstStyle/>
        <a:p>
          <a:r>
            <a:rPr lang="es-ES" sz="1400" dirty="0">
              <a:latin typeface="Times New Roman" panose="02020603050405020304" pitchFamily="18" charset="0"/>
              <a:cs typeface="Times New Roman" panose="02020603050405020304" pitchFamily="18" charset="0"/>
            </a:rPr>
            <a:t>Es fundamental mantener un proceso continuo de recolección y análisis de datos sobre las tasas de deserción estudiantil.</a:t>
          </a:r>
          <a:endParaRPr lang="es-EC" sz="1400" dirty="0">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1400">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tyle>
          <a:lnRef idx="3">
            <a:schemeClr val="lt1"/>
          </a:lnRef>
          <a:fillRef idx="1">
            <a:schemeClr val="dk1"/>
          </a:fillRef>
          <a:effectRef idx="1">
            <a:schemeClr val="dk1"/>
          </a:effectRef>
          <a:fontRef idx="minor">
            <a:schemeClr val="lt1"/>
          </a:fontRef>
        </dgm:style>
      </dgm:prSet>
      <dgm:spPr/>
      <dgm:t>
        <a:bodyPr/>
        <a:lstStyle/>
        <a:p>
          <a:endParaRPr lang="es-EC" sz="1400">
            <a:latin typeface="Times New Roman" panose="02020603050405020304" pitchFamily="18" charset="0"/>
            <a:cs typeface="Times New Roman" panose="02020603050405020304" pitchFamily="18" charset="0"/>
          </a:endParaRPr>
        </a:p>
      </dgm:t>
    </dgm:pt>
    <dgm:pt modelId="{3E07A17C-0590-4AF8-82F2-94563E3DF640}">
      <dgm:prSet phldrT="[Texto]" custT="1">
        <dgm:style>
          <a:lnRef idx="2">
            <a:schemeClr val="dk1"/>
          </a:lnRef>
          <a:fillRef idx="1">
            <a:schemeClr val="lt1"/>
          </a:fillRef>
          <a:effectRef idx="0">
            <a:schemeClr val="dk1"/>
          </a:effectRef>
          <a:fontRef idx="minor">
            <a:schemeClr val="dk1"/>
          </a:fontRef>
        </dgm:style>
      </dgm:prSet>
      <dgm:spPr>
        <a:solidFill>
          <a:schemeClr val="accent2">
            <a:lumMod val="20000"/>
            <a:lumOff val="80000"/>
          </a:schemeClr>
        </a:solidFill>
      </dgm:spPr>
      <dgm:t>
        <a:bodyPr/>
        <a:lstStyle/>
        <a:p>
          <a:r>
            <a:rPr lang="es-ES" sz="1400" dirty="0">
              <a:latin typeface="Times New Roman" panose="02020603050405020304" pitchFamily="18" charset="0"/>
              <a:cs typeface="Times New Roman" panose="02020603050405020304" pitchFamily="18" charset="0"/>
            </a:rPr>
            <a:t>Se recomienda desarrollar e implementar políticas institucionales que prioricen el apoyo financiero a los estudiantes con dificultades económicas</a:t>
          </a:r>
          <a:endParaRPr lang="es-EC" sz="1400" dirty="0">
            <a:latin typeface="Times New Roman" panose="02020603050405020304" pitchFamily="18" charset="0"/>
            <a:cs typeface="Times New Roman" panose="02020603050405020304" pitchFamily="18" charset="0"/>
          </a:endParaRPr>
        </a:p>
      </dgm:t>
    </dgm:pt>
    <dgm:pt modelId="{ECC691E5-0C0F-45A2-AE30-D5C9E1EF7BEE}" type="parTrans" cxnId="{FEF8823A-8A4B-4E4A-AB47-D58F105A06BB}">
      <dgm:prSet/>
      <dgm:spPr/>
      <dgm:t>
        <a:bodyPr/>
        <a:lstStyle/>
        <a:p>
          <a:endParaRPr lang="es-EC" sz="1400">
            <a:latin typeface="Times New Roman" panose="02020603050405020304" pitchFamily="18" charset="0"/>
            <a:cs typeface="Times New Roman" panose="02020603050405020304" pitchFamily="18" charset="0"/>
          </a:endParaRPr>
        </a:p>
      </dgm:t>
    </dgm:pt>
    <dgm:pt modelId="{D1A70B74-B637-46A3-8D87-09614D8FB534}" type="sibTrans" cxnId="{FEF8823A-8A4B-4E4A-AB47-D58F105A06BB}">
      <dgm:prSet custT="1">
        <dgm:style>
          <a:lnRef idx="3">
            <a:schemeClr val="lt1"/>
          </a:lnRef>
          <a:fillRef idx="1">
            <a:schemeClr val="dk1"/>
          </a:fillRef>
          <a:effectRef idx="1">
            <a:schemeClr val="dk1"/>
          </a:effectRef>
          <a:fontRef idx="minor">
            <a:schemeClr val="lt1"/>
          </a:fontRef>
        </dgm:style>
      </dgm:prSet>
      <dgm:spPr/>
      <dgm:t>
        <a:bodyPr/>
        <a:lstStyle/>
        <a:p>
          <a:endParaRPr lang="es-EC" sz="1400">
            <a:latin typeface="Times New Roman" panose="02020603050405020304" pitchFamily="18" charset="0"/>
            <a:cs typeface="Times New Roman" panose="02020603050405020304" pitchFamily="18" charset="0"/>
          </a:endParaRPr>
        </a:p>
      </dgm:t>
    </dgm:pt>
    <dgm:pt modelId="{0ABB99D4-F4BE-4A40-B632-102C80CAC4BA}">
      <dgm:prSet phldrT="[Texto]" custT="1">
        <dgm:style>
          <a:lnRef idx="2">
            <a:schemeClr val="dk1"/>
          </a:lnRef>
          <a:fillRef idx="1">
            <a:schemeClr val="lt1"/>
          </a:fillRef>
          <a:effectRef idx="0">
            <a:schemeClr val="dk1"/>
          </a:effectRef>
          <a:fontRef idx="minor">
            <a:schemeClr val="dk1"/>
          </a:fontRef>
        </dgm:style>
      </dgm:prSet>
      <dgm:spPr>
        <a:solidFill>
          <a:schemeClr val="accent2">
            <a:lumMod val="20000"/>
            <a:lumOff val="80000"/>
          </a:schemeClr>
        </a:solidFill>
      </dgm:spPr>
      <dgm:t>
        <a:bodyPr/>
        <a:lstStyle/>
        <a:p>
          <a:r>
            <a:rPr lang="es-ES" sz="1400" dirty="0">
              <a:latin typeface="Times New Roman" panose="02020603050405020304" pitchFamily="18" charset="0"/>
              <a:cs typeface="Times New Roman" panose="02020603050405020304" pitchFamily="18" charset="0"/>
            </a:rPr>
            <a:t>Es crucial seguir utilizando técnicas avanzadas de minería de datos, como la regresión logística, para predecir la deserción estudiantil y tomar decisiones informadas.</a:t>
          </a:r>
          <a:endParaRPr lang="es-EC" sz="1400" dirty="0">
            <a:latin typeface="Times New Roman" panose="02020603050405020304" pitchFamily="18" charset="0"/>
            <a:cs typeface="Times New Roman" panose="02020603050405020304" pitchFamily="18" charset="0"/>
          </a:endParaRPr>
        </a:p>
      </dgm:t>
    </dgm:pt>
    <dgm:pt modelId="{68AEE36A-4658-4F20-805E-CFDC10CA5BEC}" type="parTrans" cxnId="{310D4A9B-8125-4B14-AD65-C9C77B533D64}">
      <dgm:prSet/>
      <dgm:spPr/>
      <dgm:t>
        <a:bodyPr/>
        <a:lstStyle/>
        <a:p>
          <a:endParaRPr lang="es-EC" sz="1400">
            <a:latin typeface="Times New Roman" panose="02020603050405020304" pitchFamily="18" charset="0"/>
            <a:cs typeface="Times New Roman" panose="02020603050405020304" pitchFamily="18" charset="0"/>
          </a:endParaRPr>
        </a:p>
      </dgm:t>
    </dgm:pt>
    <dgm:pt modelId="{0D79E1C6-7422-4A71-B2FB-999C998A27F9}" type="sibTrans" cxnId="{310D4A9B-8125-4B14-AD65-C9C77B533D64}">
      <dgm:prSet/>
      <dgm:spPr/>
      <dgm:t>
        <a:bodyPr/>
        <a:lstStyle/>
        <a:p>
          <a:endParaRPr lang="es-EC" sz="1400">
            <a:latin typeface="Times New Roman" panose="02020603050405020304" pitchFamily="18" charset="0"/>
            <a:cs typeface="Times New Roman" panose="02020603050405020304" pitchFamily="18" charset="0"/>
          </a:endParaRPr>
        </a:p>
      </dgm:t>
    </dgm:pt>
    <dgm:pt modelId="{4523CB50-D60D-490E-9EBE-EEB72FA9C962}" type="pres">
      <dgm:prSet presAssocID="{19B7A47C-F43C-49E0-9CE6-199B161227A0}" presName="linearFlow" presStyleCnt="0">
        <dgm:presLayoutVars>
          <dgm:resizeHandles val="exact"/>
        </dgm:presLayoutVars>
      </dgm:prSet>
      <dgm:spPr/>
    </dgm:pt>
    <dgm:pt modelId="{50B5292B-59A5-4A2D-9857-D27D32B10469}" type="pres">
      <dgm:prSet presAssocID="{AA5BE005-93BE-4B30-838B-ACE9BEEAF9A3}" presName="node" presStyleLbl="node1" presStyleIdx="0" presStyleCnt="3" custLinFactNeighborY="3106">
        <dgm:presLayoutVars>
          <dgm:bulletEnabled val="1"/>
        </dgm:presLayoutVars>
      </dgm:prSet>
      <dgm:spPr/>
    </dgm:pt>
    <dgm:pt modelId="{2562BCB3-6973-48F2-B73B-CEB3B3AA23AB}" type="pres">
      <dgm:prSet presAssocID="{8CB95453-A039-4E64-983A-481D318E3F44}" presName="sibTrans" presStyleLbl="sibTrans2D1" presStyleIdx="0" presStyleCnt="2" custLinFactNeighborY="0"/>
      <dgm:spPr/>
    </dgm:pt>
    <dgm:pt modelId="{9F1C7E5E-6938-4717-A15D-CB173BB0894D}" type="pres">
      <dgm:prSet presAssocID="{8CB95453-A039-4E64-983A-481D318E3F44}" presName="connectorText" presStyleLbl="sibTrans2D1" presStyleIdx="0" presStyleCnt="2"/>
      <dgm:spPr/>
    </dgm:pt>
    <dgm:pt modelId="{46C96575-186B-49FC-865B-C13DF3F36CA8}" type="pres">
      <dgm:prSet presAssocID="{3E07A17C-0590-4AF8-82F2-94563E3DF640}" presName="node" presStyleLbl="node1" presStyleIdx="1" presStyleCnt="3">
        <dgm:presLayoutVars>
          <dgm:bulletEnabled val="1"/>
        </dgm:presLayoutVars>
      </dgm:prSet>
      <dgm:spPr/>
    </dgm:pt>
    <dgm:pt modelId="{085C730C-0CB5-4E36-9E3E-02A65991D099}" type="pres">
      <dgm:prSet presAssocID="{D1A70B74-B637-46A3-8D87-09614D8FB534}" presName="sibTrans" presStyleLbl="sibTrans2D1" presStyleIdx="1" presStyleCnt="2" custLinFactNeighborY="0"/>
      <dgm:spPr/>
    </dgm:pt>
    <dgm:pt modelId="{E9385C77-C077-4A30-88F0-923212435EAB}" type="pres">
      <dgm:prSet presAssocID="{D1A70B74-B637-46A3-8D87-09614D8FB534}" presName="connectorText" presStyleLbl="sibTrans2D1" presStyleIdx="1" presStyleCnt="2"/>
      <dgm:spPr/>
    </dgm:pt>
    <dgm:pt modelId="{8F25D914-4416-43DD-91A7-294633EB2A0B}" type="pres">
      <dgm:prSet presAssocID="{0ABB99D4-F4BE-4A40-B632-102C80CAC4BA}" presName="node" presStyleLbl="node1" presStyleIdx="2" presStyleCnt="3">
        <dgm:presLayoutVars>
          <dgm:bulletEnabled val="1"/>
        </dgm:presLayoutVars>
      </dgm:prSet>
      <dgm:spPr/>
    </dgm:pt>
  </dgm:ptLst>
  <dgm:cxnLst>
    <dgm:cxn modelId="{9E490327-E892-46FC-859F-4125964E27E3}" type="presOf" srcId="{8CB95453-A039-4E64-983A-481D318E3F44}" destId="{9F1C7E5E-6938-4717-A15D-CB173BB0894D}" srcOrd="1" destOrd="0" presId="urn:microsoft.com/office/officeart/2005/8/layout/process2"/>
    <dgm:cxn modelId="{EFC03F2F-4B4B-43A1-B1A9-EB88D54FAF9C}" type="presOf" srcId="{19B7A47C-F43C-49E0-9CE6-199B161227A0}" destId="{4523CB50-D60D-490E-9EBE-EEB72FA9C962}" srcOrd="0" destOrd="0" presId="urn:microsoft.com/office/officeart/2005/8/layout/process2"/>
    <dgm:cxn modelId="{67799934-EC08-4EC8-A382-59097F8A7076}" srcId="{19B7A47C-F43C-49E0-9CE6-199B161227A0}" destId="{AA5BE005-93BE-4B30-838B-ACE9BEEAF9A3}" srcOrd="0" destOrd="0" parTransId="{8BC95A5F-7856-4E9C-8A8D-98393C5657C8}" sibTransId="{8CB95453-A039-4E64-983A-481D318E3F44}"/>
    <dgm:cxn modelId="{FEF8823A-8A4B-4E4A-AB47-D58F105A06BB}" srcId="{19B7A47C-F43C-49E0-9CE6-199B161227A0}" destId="{3E07A17C-0590-4AF8-82F2-94563E3DF640}" srcOrd="1" destOrd="0" parTransId="{ECC691E5-0C0F-45A2-AE30-D5C9E1EF7BEE}" sibTransId="{D1A70B74-B637-46A3-8D87-09614D8FB534}"/>
    <dgm:cxn modelId="{8EC62662-90BE-429B-9BAD-CB4E180EC4BB}" type="presOf" srcId="{AA5BE005-93BE-4B30-838B-ACE9BEEAF9A3}" destId="{50B5292B-59A5-4A2D-9857-D27D32B10469}" srcOrd="0" destOrd="0" presId="urn:microsoft.com/office/officeart/2005/8/layout/process2"/>
    <dgm:cxn modelId="{F980E572-8956-403C-8E59-E9F645FC61EC}" type="presOf" srcId="{D1A70B74-B637-46A3-8D87-09614D8FB534}" destId="{E9385C77-C077-4A30-88F0-923212435EAB}" srcOrd="1" destOrd="0" presId="urn:microsoft.com/office/officeart/2005/8/layout/process2"/>
    <dgm:cxn modelId="{4A1C6793-1810-47A3-B01F-25FD7E9CB000}" type="presOf" srcId="{3E07A17C-0590-4AF8-82F2-94563E3DF640}" destId="{46C96575-186B-49FC-865B-C13DF3F36CA8}" srcOrd="0" destOrd="0" presId="urn:microsoft.com/office/officeart/2005/8/layout/process2"/>
    <dgm:cxn modelId="{310D4A9B-8125-4B14-AD65-C9C77B533D64}" srcId="{19B7A47C-F43C-49E0-9CE6-199B161227A0}" destId="{0ABB99D4-F4BE-4A40-B632-102C80CAC4BA}" srcOrd="2" destOrd="0" parTransId="{68AEE36A-4658-4F20-805E-CFDC10CA5BEC}" sibTransId="{0D79E1C6-7422-4A71-B2FB-999C998A27F9}"/>
    <dgm:cxn modelId="{90794D9F-FF28-4A43-A29D-1EAD517FB81E}" type="presOf" srcId="{8CB95453-A039-4E64-983A-481D318E3F44}" destId="{2562BCB3-6973-48F2-B73B-CEB3B3AA23AB}" srcOrd="0" destOrd="0" presId="urn:microsoft.com/office/officeart/2005/8/layout/process2"/>
    <dgm:cxn modelId="{44DC64CC-CD67-4C7D-B545-6637A3384593}" type="presOf" srcId="{0ABB99D4-F4BE-4A40-B632-102C80CAC4BA}" destId="{8F25D914-4416-43DD-91A7-294633EB2A0B}" srcOrd="0" destOrd="0" presId="urn:microsoft.com/office/officeart/2005/8/layout/process2"/>
    <dgm:cxn modelId="{86BF03DC-FE1C-4E1F-B8FC-8127ED8CF264}" type="presOf" srcId="{D1A70B74-B637-46A3-8D87-09614D8FB534}" destId="{085C730C-0CB5-4E36-9E3E-02A65991D099}" srcOrd="0" destOrd="0" presId="urn:microsoft.com/office/officeart/2005/8/layout/process2"/>
    <dgm:cxn modelId="{7C533294-610A-4D1F-A206-0FE42DFB6E94}" type="presParOf" srcId="{4523CB50-D60D-490E-9EBE-EEB72FA9C962}" destId="{50B5292B-59A5-4A2D-9857-D27D32B10469}" srcOrd="0" destOrd="0" presId="urn:microsoft.com/office/officeart/2005/8/layout/process2"/>
    <dgm:cxn modelId="{665590E3-EA24-44BE-A7DC-0AE7DD1F413E}" type="presParOf" srcId="{4523CB50-D60D-490E-9EBE-EEB72FA9C962}" destId="{2562BCB3-6973-48F2-B73B-CEB3B3AA23AB}" srcOrd="1" destOrd="0" presId="urn:microsoft.com/office/officeart/2005/8/layout/process2"/>
    <dgm:cxn modelId="{E5440489-1D51-4633-BF9B-738D18890FF8}" type="presParOf" srcId="{2562BCB3-6973-48F2-B73B-CEB3B3AA23AB}" destId="{9F1C7E5E-6938-4717-A15D-CB173BB0894D}" srcOrd="0" destOrd="0" presId="urn:microsoft.com/office/officeart/2005/8/layout/process2"/>
    <dgm:cxn modelId="{42BFC7E1-F672-46BF-8D56-7CC7D1291139}" type="presParOf" srcId="{4523CB50-D60D-490E-9EBE-EEB72FA9C962}" destId="{46C96575-186B-49FC-865B-C13DF3F36CA8}" srcOrd="2" destOrd="0" presId="urn:microsoft.com/office/officeart/2005/8/layout/process2"/>
    <dgm:cxn modelId="{5A77AB94-82E4-43D5-A4A0-5BEEBC186B53}" type="presParOf" srcId="{4523CB50-D60D-490E-9EBE-EEB72FA9C962}" destId="{085C730C-0CB5-4E36-9E3E-02A65991D099}" srcOrd="3" destOrd="0" presId="urn:microsoft.com/office/officeart/2005/8/layout/process2"/>
    <dgm:cxn modelId="{0BD1C352-D03B-4BA0-853A-1A896C46125E}" type="presParOf" srcId="{085C730C-0CB5-4E36-9E3E-02A65991D099}" destId="{E9385C77-C077-4A30-88F0-923212435EAB}" srcOrd="0" destOrd="0" presId="urn:microsoft.com/office/officeart/2005/8/layout/process2"/>
    <dgm:cxn modelId="{EDD27CBF-CDA5-49B8-922E-870639C86626}" type="presParOf" srcId="{4523CB50-D60D-490E-9EBE-EEB72FA9C962}" destId="{8F25D914-4416-43DD-91A7-294633EB2A0B}" srcOrd="4"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1_2" csCatId="accent1" phldr="1"/>
      <dgm:spPr/>
    </dgm:pt>
    <dgm:pt modelId="{AA5BE005-93BE-4B30-838B-ACE9BEEAF9A3}">
      <dgm:prSet phldrT="[Texto]" custT="1">
        <dgm:style>
          <a:lnRef idx="2">
            <a:schemeClr val="dk1"/>
          </a:lnRef>
          <a:fillRef idx="1">
            <a:schemeClr val="lt1"/>
          </a:fillRef>
          <a:effectRef idx="0">
            <a:schemeClr val="dk1"/>
          </a:effectRef>
          <a:fontRef idx="minor">
            <a:schemeClr val="dk1"/>
          </a:fontRef>
        </dgm:style>
      </dgm:prSet>
      <dgm:spPr>
        <a:solidFill>
          <a:schemeClr val="accent6">
            <a:lumMod val="40000"/>
            <a:lumOff val="60000"/>
          </a:schemeClr>
        </a:solidFill>
      </dgm:spPr>
      <dgm:t>
        <a:bodyPr/>
        <a:lstStyle/>
        <a:p>
          <a:r>
            <a:rPr lang="es-ES" sz="1600" dirty="0">
              <a:latin typeface="Times New Roman" panose="02020603050405020304" pitchFamily="18" charset="0"/>
              <a:cs typeface="Times New Roman" panose="02020603050405020304" pitchFamily="18" charset="0"/>
            </a:rPr>
            <a:t>En la carrera de Tecnologías de la Información, se ha evidenciado una variabilidad en las tasas de deserción estudiantil en los últimos periodos académicos. En PII 2021, la tasa fue del 6.24%, incrementándose a 9.22% en PI 2022, pero descendiendo a 0.64% en PII 2022. Posteriormente, en PI 2023 aumentó a 6.60%, con un incremento alarmante del 17.73% en PII 2023.</a:t>
          </a:r>
          <a:endParaRPr lang="es-EC" sz="1600" dirty="0">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1600">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tyle>
          <a:lnRef idx="3">
            <a:schemeClr val="lt1"/>
          </a:lnRef>
          <a:fillRef idx="1">
            <a:schemeClr val="dk1"/>
          </a:fillRef>
          <a:effectRef idx="1">
            <a:schemeClr val="dk1"/>
          </a:effectRef>
          <a:fontRef idx="minor">
            <a:schemeClr val="lt1"/>
          </a:fontRef>
        </dgm:style>
      </dgm:prSet>
      <dgm:spPr/>
      <dgm:t>
        <a:bodyPr/>
        <a:lstStyle/>
        <a:p>
          <a:endParaRPr lang="es-EC" sz="1600" dirty="0">
            <a:latin typeface="Times New Roman" panose="02020603050405020304" pitchFamily="18" charset="0"/>
            <a:cs typeface="Times New Roman" panose="02020603050405020304" pitchFamily="18" charset="0"/>
          </a:endParaRPr>
        </a:p>
      </dgm:t>
    </dgm:pt>
    <dgm:pt modelId="{3E07A17C-0590-4AF8-82F2-94563E3DF640}">
      <dgm:prSet phldrT="[Texto]" custT="1">
        <dgm:style>
          <a:lnRef idx="2">
            <a:schemeClr val="dk1"/>
          </a:lnRef>
          <a:fillRef idx="1">
            <a:schemeClr val="lt1"/>
          </a:fillRef>
          <a:effectRef idx="0">
            <a:schemeClr val="dk1"/>
          </a:effectRef>
          <a:fontRef idx="minor">
            <a:schemeClr val="dk1"/>
          </a:fontRef>
        </dgm:style>
      </dgm:prSet>
      <dgm:spPr>
        <a:solidFill>
          <a:schemeClr val="accent6">
            <a:lumMod val="40000"/>
            <a:lumOff val="60000"/>
          </a:schemeClr>
        </a:solidFill>
      </dgm:spPr>
      <dgm:t>
        <a:bodyPr/>
        <a:lstStyle/>
        <a:p>
          <a:r>
            <a:rPr lang="es-ES" sz="1600" dirty="0">
              <a:latin typeface="Times New Roman" panose="02020603050405020304" pitchFamily="18" charset="0"/>
              <a:cs typeface="Times New Roman" panose="02020603050405020304" pitchFamily="18" charset="0"/>
            </a:rPr>
            <a:t>Este estudio busca analizar un modelo basado en minería de datos para identificar los factores que influyen en la deserción estudiantil. Los desafíos incluyen la selección de variables relevantes, la precisión del modelo y su aplicabilidad en la toma de decisiones académicas.</a:t>
          </a:r>
          <a:endParaRPr lang="es-EC" sz="1600" dirty="0">
            <a:latin typeface="Times New Roman" panose="02020603050405020304" pitchFamily="18" charset="0"/>
            <a:cs typeface="Times New Roman" panose="02020603050405020304" pitchFamily="18" charset="0"/>
          </a:endParaRPr>
        </a:p>
      </dgm:t>
    </dgm:pt>
    <dgm:pt modelId="{ECC691E5-0C0F-45A2-AE30-D5C9E1EF7BEE}" type="parTrans" cxnId="{FEF8823A-8A4B-4E4A-AB47-D58F105A06BB}">
      <dgm:prSet/>
      <dgm:spPr/>
      <dgm:t>
        <a:bodyPr/>
        <a:lstStyle/>
        <a:p>
          <a:endParaRPr lang="es-EC" sz="1600">
            <a:latin typeface="Times New Roman" panose="02020603050405020304" pitchFamily="18" charset="0"/>
            <a:cs typeface="Times New Roman" panose="02020603050405020304" pitchFamily="18" charset="0"/>
          </a:endParaRPr>
        </a:p>
      </dgm:t>
    </dgm:pt>
    <dgm:pt modelId="{D1A70B74-B637-46A3-8D87-09614D8FB534}" type="sibTrans" cxnId="{FEF8823A-8A4B-4E4A-AB47-D58F105A06BB}">
      <dgm:prSet custT="1">
        <dgm:style>
          <a:lnRef idx="3">
            <a:schemeClr val="lt1"/>
          </a:lnRef>
          <a:fillRef idx="1">
            <a:schemeClr val="dk1"/>
          </a:fillRef>
          <a:effectRef idx="1">
            <a:schemeClr val="dk1"/>
          </a:effectRef>
          <a:fontRef idx="minor">
            <a:schemeClr val="lt1"/>
          </a:fontRef>
        </dgm:style>
      </dgm:prSet>
      <dgm:spPr/>
      <dgm:t>
        <a:bodyPr/>
        <a:lstStyle/>
        <a:p>
          <a:endParaRPr lang="es-EC" sz="1600">
            <a:latin typeface="Times New Roman" panose="02020603050405020304" pitchFamily="18" charset="0"/>
            <a:cs typeface="Times New Roman" panose="02020603050405020304" pitchFamily="18" charset="0"/>
          </a:endParaRPr>
        </a:p>
      </dgm:t>
    </dgm:pt>
    <dgm:pt modelId="{0ABB99D4-F4BE-4A40-B632-102C80CAC4BA}">
      <dgm:prSet phldrT="[Texto]" custT="1">
        <dgm:style>
          <a:lnRef idx="2">
            <a:schemeClr val="dk1"/>
          </a:lnRef>
          <a:fillRef idx="1">
            <a:schemeClr val="lt1"/>
          </a:fillRef>
          <a:effectRef idx="0">
            <a:schemeClr val="dk1"/>
          </a:effectRef>
          <a:fontRef idx="minor">
            <a:schemeClr val="dk1"/>
          </a:fontRef>
        </dgm:style>
      </dgm:prSet>
      <dgm:spPr>
        <a:solidFill>
          <a:schemeClr val="accent6">
            <a:lumMod val="40000"/>
            <a:lumOff val="60000"/>
          </a:schemeClr>
        </a:solidFill>
      </dgm:spPr>
      <dgm:t>
        <a:bodyPr/>
        <a:lstStyle/>
        <a:p>
          <a:r>
            <a:rPr lang="es-ES" sz="1600" dirty="0">
              <a:latin typeface="Times New Roman" panose="02020603050405020304" pitchFamily="18" charset="0"/>
              <a:cs typeface="Times New Roman" panose="02020603050405020304" pitchFamily="18" charset="0"/>
            </a:rPr>
            <a:t>La solución propuesta permitirá generar estrategias preventivas, optimizar la gestión educativa y contribuir a la permanencia estudiantil, fortaleciendo así la eficiencia del sistema universitario.</a:t>
          </a:r>
          <a:endParaRPr lang="es-EC" sz="1600" dirty="0">
            <a:latin typeface="Times New Roman" panose="02020603050405020304" pitchFamily="18" charset="0"/>
            <a:cs typeface="Times New Roman" panose="02020603050405020304" pitchFamily="18" charset="0"/>
          </a:endParaRPr>
        </a:p>
      </dgm:t>
    </dgm:pt>
    <dgm:pt modelId="{68AEE36A-4658-4F20-805E-CFDC10CA5BEC}" type="parTrans" cxnId="{310D4A9B-8125-4B14-AD65-C9C77B533D64}">
      <dgm:prSet/>
      <dgm:spPr/>
      <dgm:t>
        <a:bodyPr/>
        <a:lstStyle/>
        <a:p>
          <a:endParaRPr lang="es-EC" sz="1600">
            <a:latin typeface="Times New Roman" panose="02020603050405020304" pitchFamily="18" charset="0"/>
            <a:cs typeface="Times New Roman" panose="02020603050405020304" pitchFamily="18" charset="0"/>
          </a:endParaRPr>
        </a:p>
      </dgm:t>
    </dgm:pt>
    <dgm:pt modelId="{0D79E1C6-7422-4A71-B2FB-999C998A27F9}" type="sibTrans" cxnId="{310D4A9B-8125-4B14-AD65-C9C77B533D64}">
      <dgm:prSet/>
      <dgm:spPr/>
      <dgm:t>
        <a:bodyPr/>
        <a:lstStyle/>
        <a:p>
          <a:endParaRPr lang="es-EC" sz="1600">
            <a:latin typeface="Times New Roman" panose="02020603050405020304" pitchFamily="18" charset="0"/>
            <a:cs typeface="Times New Roman" panose="02020603050405020304" pitchFamily="18" charset="0"/>
          </a:endParaRPr>
        </a:p>
      </dgm:t>
    </dgm:pt>
    <dgm:pt modelId="{4523CB50-D60D-490E-9EBE-EEB72FA9C962}" type="pres">
      <dgm:prSet presAssocID="{19B7A47C-F43C-49E0-9CE6-199B161227A0}" presName="linearFlow" presStyleCnt="0">
        <dgm:presLayoutVars>
          <dgm:resizeHandles val="exact"/>
        </dgm:presLayoutVars>
      </dgm:prSet>
      <dgm:spPr/>
    </dgm:pt>
    <dgm:pt modelId="{50B5292B-59A5-4A2D-9857-D27D32B10469}" type="pres">
      <dgm:prSet presAssocID="{AA5BE005-93BE-4B30-838B-ACE9BEEAF9A3}" presName="node" presStyleLbl="node1" presStyleIdx="0" presStyleCnt="3" custScaleX="159840" custScaleY="190188" custLinFactNeighborY="3106">
        <dgm:presLayoutVars>
          <dgm:bulletEnabled val="1"/>
        </dgm:presLayoutVars>
      </dgm:prSet>
      <dgm:spPr/>
    </dgm:pt>
    <dgm:pt modelId="{2562BCB3-6973-48F2-B73B-CEB3B3AA23AB}" type="pres">
      <dgm:prSet presAssocID="{8CB95453-A039-4E64-983A-481D318E3F44}" presName="sibTrans" presStyleLbl="sibTrans2D1" presStyleIdx="0" presStyleCnt="2" custLinFactNeighborX="-23276" custLinFactNeighborY="22834"/>
      <dgm:spPr/>
    </dgm:pt>
    <dgm:pt modelId="{9F1C7E5E-6938-4717-A15D-CB173BB0894D}" type="pres">
      <dgm:prSet presAssocID="{8CB95453-A039-4E64-983A-481D318E3F44}" presName="connectorText" presStyleLbl="sibTrans2D1" presStyleIdx="0" presStyleCnt="2"/>
      <dgm:spPr/>
    </dgm:pt>
    <dgm:pt modelId="{46C96575-186B-49FC-865B-C13DF3F36CA8}" type="pres">
      <dgm:prSet presAssocID="{3E07A17C-0590-4AF8-82F2-94563E3DF640}" presName="node" presStyleLbl="node1" presStyleIdx="1" presStyleCnt="3" custScaleX="164564" custScaleY="154289" custLinFactNeighborX="0" custLinFactNeighborY="12885">
        <dgm:presLayoutVars>
          <dgm:bulletEnabled val="1"/>
        </dgm:presLayoutVars>
      </dgm:prSet>
      <dgm:spPr/>
    </dgm:pt>
    <dgm:pt modelId="{085C730C-0CB5-4E36-9E3E-02A65991D099}" type="pres">
      <dgm:prSet presAssocID="{D1A70B74-B637-46A3-8D87-09614D8FB534}" presName="sibTrans" presStyleLbl="sibTrans2D1" presStyleIdx="1" presStyleCnt="2" custLinFactNeighborX="10376" custLinFactNeighborY="7524"/>
      <dgm:spPr/>
    </dgm:pt>
    <dgm:pt modelId="{E9385C77-C077-4A30-88F0-923212435EAB}" type="pres">
      <dgm:prSet presAssocID="{D1A70B74-B637-46A3-8D87-09614D8FB534}" presName="connectorText" presStyleLbl="sibTrans2D1" presStyleIdx="1" presStyleCnt="2"/>
      <dgm:spPr/>
    </dgm:pt>
    <dgm:pt modelId="{8F25D914-4416-43DD-91A7-294633EB2A0B}" type="pres">
      <dgm:prSet presAssocID="{0ABB99D4-F4BE-4A40-B632-102C80CAC4BA}" presName="node" presStyleLbl="node1" presStyleIdx="2" presStyleCnt="3" custScaleX="164564" custLinFactNeighborX="0" custLinFactNeighborY="963">
        <dgm:presLayoutVars>
          <dgm:bulletEnabled val="1"/>
        </dgm:presLayoutVars>
      </dgm:prSet>
      <dgm:spPr/>
    </dgm:pt>
  </dgm:ptLst>
  <dgm:cxnLst>
    <dgm:cxn modelId="{9E490327-E892-46FC-859F-4125964E27E3}" type="presOf" srcId="{8CB95453-A039-4E64-983A-481D318E3F44}" destId="{9F1C7E5E-6938-4717-A15D-CB173BB0894D}" srcOrd="1" destOrd="0" presId="urn:microsoft.com/office/officeart/2005/8/layout/process2"/>
    <dgm:cxn modelId="{EFC03F2F-4B4B-43A1-B1A9-EB88D54FAF9C}" type="presOf" srcId="{19B7A47C-F43C-49E0-9CE6-199B161227A0}" destId="{4523CB50-D60D-490E-9EBE-EEB72FA9C962}" srcOrd="0" destOrd="0" presId="urn:microsoft.com/office/officeart/2005/8/layout/process2"/>
    <dgm:cxn modelId="{67799934-EC08-4EC8-A382-59097F8A7076}" srcId="{19B7A47C-F43C-49E0-9CE6-199B161227A0}" destId="{AA5BE005-93BE-4B30-838B-ACE9BEEAF9A3}" srcOrd="0" destOrd="0" parTransId="{8BC95A5F-7856-4E9C-8A8D-98393C5657C8}" sibTransId="{8CB95453-A039-4E64-983A-481D318E3F44}"/>
    <dgm:cxn modelId="{FEF8823A-8A4B-4E4A-AB47-D58F105A06BB}" srcId="{19B7A47C-F43C-49E0-9CE6-199B161227A0}" destId="{3E07A17C-0590-4AF8-82F2-94563E3DF640}" srcOrd="1" destOrd="0" parTransId="{ECC691E5-0C0F-45A2-AE30-D5C9E1EF7BEE}" sibTransId="{D1A70B74-B637-46A3-8D87-09614D8FB534}"/>
    <dgm:cxn modelId="{8EC62662-90BE-429B-9BAD-CB4E180EC4BB}" type="presOf" srcId="{AA5BE005-93BE-4B30-838B-ACE9BEEAF9A3}" destId="{50B5292B-59A5-4A2D-9857-D27D32B10469}" srcOrd="0" destOrd="0" presId="urn:microsoft.com/office/officeart/2005/8/layout/process2"/>
    <dgm:cxn modelId="{F980E572-8956-403C-8E59-E9F645FC61EC}" type="presOf" srcId="{D1A70B74-B637-46A3-8D87-09614D8FB534}" destId="{E9385C77-C077-4A30-88F0-923212435EAB}" srcOrd="1" destOrd="0" presId="urn:microsoft.com/office/officeart/2005/8/layout/process2"/>
    <dgm:cxn modelId="{4A1C6793-1810-47A3-B01F-25FD7E9CB000}" type="presOf" srcId="{3E07A17C-0590-4AF8-82F2-94563E3DF640}" destId="{46C96575-186B-49FC-865B-C13DF3F36CA8}" srcOrd="0" destOrd="0" presId="urn:microsoft.com/office/officeart/2005/8/layout/process2"/>
    <dgm:cxn modelId="{310D4A9B-8125-4B14-AD65-C9C77B533D64}" srcId="{19B7A47C-F43C-49E0-9CE6-199B161227A0}" destId="{0ABB99D4-F4BE-4A40-B632-102C80CAC4BA}" srcOrd="2" destOrd="0" parTransId="{68AEE36A-4658-4F20-805E-CFDC10CA5BEC}" sibTransId="{0D79E1C6-7422-4A71-B2FB-999C998A27F9}"/>
    <dgm:cxn modelId="{90794D9F-FF28-4A43-A29D-1EAD517FB81E}" type="presOf" srcId="{8CB95453-A039-4E64-983A-481D318E3F44}" destId="{2562BCB3-6973-48F2-B73B-CEB3B3AA23AB}" srcOrd="0" destOrd="0" presId="urn:microsoft.com/office/officeart/2005/8/layout/process2"/>
    <dgm:cxn modelId="{44DC64CC-CD67-4C7D-B545-6637A3384593}" type="presOf" srcId="{0ABB99D4-F4BE-4A40-B632-102C80CAC4BA}" destId="{8F25D914-4416-43DD-91A7-294633EB2A0B}" srcOrd="0" destOrd="0" presId="urn:microsoft.com/office/officeart/2005/8/layout/process2"/>
    <dgm:cxn modelId="{86BF03DC-FE1C-4E1F-B8FC-8127ED8CF264}" type="presOf" srcId="{D1A70B74-B637-46A3-8D87-09614D8FB534}" destId="{085C730C-0CB5-4E36-9E3E-02A65991D099}" srcOrd="0" destOrd="0" presId="urn:microsoft.com/office/officeart/2005/8/layout/process2"/>
    <dgm:cxn modelId="{7C533294-610A-4D1F-A206-0FE42DFB6E94}" type="presParOf" srcId="{4523CB50-D60D-490E-9EBE-EEB72FA9C962}" destId="{50B5292B-59A5-4A2D-9857-D27D32B10469}" srcOrd="0" destOrd="0" presId="urn:microsoft.com/office/officeart/2005/8/layout/process2"/>
    <dgm:cxn modelId="{665590E3-EA24-44BE-A7DC-0AE7DD1F413E}" type="presParOf" srcId="{4523CB50-D60D-490E-9EBE-EEB72FA9C962}" destId="{2562BCB3-6973-48F2-B73B-CEB3B3AA23AB}" srcOrd="1" destOrd="0" presId="urn:microsoft.com/office/officeart/2005/8/layout/process2"/>
    <dgm:cxn modelId="{E5440489-1D51-4633-BF9B-738D18890FF8}" type="presParOf" srcId="{2562BCB3-6973-48F2-B73B-CEB3B3AA23AB}" destId="{9F1C7E5E-6938-4717-A15D-CB173BB0894D}" srcOrd="0" destOrd="0" presId="urn:microsoft.com/office/officeart/2005/8/layout/process2"/>
    <dgm:cxn modelId="{42BFC7E1-F672-46BF-8D56-7CC7D1291139}" type="presParOf" srcId="{4523CB50-D60D-490E-9EBE-EEB72FA9C962}" destId="{46C96575-186B-49FC-865B-C13DF3F36CA8}" srcOrd="2" destOrd="0" presId="urn:microsoft.com/office/officeart/2005/8/layout/process2"/>
    <dgm:cxn modelId="{5A77AB94-82E4-43D5-A4A0-5BEEBC186B53}" type="presParOf" srcId="{4523CB50-D60D-490E-9EBE-EEB72FA9C962}" destId="{085C730C-0CB5-4E36-9E3E-02A65991D099}" srcOrd="3" destOrd="0" presId="urn:microsoft.com/office/officeart/2005/8/layout/process2"/>
    <dgm:cxn modelId="{0BD1C352-D03B-4BA0-853A-1A896C46125E}" type="presParOf" srcId="{085C730C-0CB5-4E36-9E3E-02A65991D099}" destId="{E9385C77-C077-4A30-88F0-923212435EAB}" srcOrd="0" destOrd="0" presId="urn:microsoft.com/office/officeart/2005/8/layout/process2"/>
    <dgm:cxn modelId="{EDD27CBF-CDA5-49B8-922E-870639C86626}" type="presParOf" srcId="{4523CB50-D60D-490E-9EBE-EEB72FA9C962}" destId="{8F25D914-4416-43DD-91A7-294633EB2A0B}" srcOrd="4" destOrd="0" presId="urn:microsoft.com/office/officeart/2005/8/layout/process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1_2" csCatId="accent1" phldr="1"/>
      <dgm:spPr/>
    </dgm:pt>
    <dgm:pt modelId="{AA5BE005-93BE-4B30-838B-ACE9BEEAF9A3}">
      <dgm:prSet phldrT="[Texto]" custT="1">
        <dgm:style>
          <a:lnRef idx="2">
            <a:schemeClr val="dk1"/>
          </a:lnRef>
          <a:fillRef idx="1">
            <a:schemeClr val="lt1"/>
          </a:fillRef>
          <a:effectRef idx="0">
            <a:schemeClr val="dk1"/>
          </a:effectRef>
          <a:fontRef idx="minor">
            <a:schemeClr val="dk1"/>
          </a:fontRef>
        </dgm:style>
      </dgm:prSet>
      <dgm:spPr>
        <a:solidFill>
          <a:schemeClr val="accent6">
            <a:lumMod val="40000"/>
            <a:lumOff val="60000"/>
          </a:schemeClr>
        </a:solidFill>
      </dgm:spPr>
      <dgm:t>
        <a:bodyPr/>
        <a:lstStyle/>
        <a:p>
          <a:r>
            <a:rPr lang="es-MX" sz="1600" dirty="0">
              <a:latin typeface="Times New Roman" panose="02020603050405020304" pitchFamily="18" charset="0"/>
              <a:cs typeface="Times New Roman" panose="02020603050405020304" pitchFamily="18" charset="0"/>
            </a:rPr>
            <a:t>El análisis de un modelo basado en minería de datos en carrera de Tecnologías de la Información permite identificar de manera precisa y sistemática los factores que influyen en la deserción estudiantil, facilitando la formulación de estrategias de intervención para mejorar la retención académica.</a:t>
          </a:r>
          <a:endParaRPr lang="es-EC" sz="1600" dirty="0">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1600">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tyle>
          <a:lnRef idx="3">
            <a:schemeClr val="lt1"/>
          </a:lnRef>
          <a:fillRef idx="1">
            <a:schemeClr val="dk1"/>
          </a:fillRef>
          <a:effectRef idx="1">
            <a:schemeClr val="dk1"/>
          </a:effectRef>
          <a:fontRef idx="minor">
            <a:schemeClr val="lt1"/>
          </a:fontRef>
        </dgm:style>
      </dgm:prSet>
      <dgm:spPr/>
      <dgm:t>
        <a:bodyPr/>
        <a:lstStyle/>
        <a:p>
          <a:endParaRPr lang="es-EC" sz="1600">
            <a:latin typeface="Times New Roman" panose="02020603050405020304" pitchFamily="18" charset="0"/>
            <a:cs typeface="Times New Roman" panose="02020603050405020304" pitchFamily="18" charset="0"/>
          </a:endParaRPr>
        </a:p>
      </dgm:t>
    </dgm:pt>
    <dgm:pt modelId="{4523CB50-D60D-490E-9EBE-EEB72FA9C962}" type="pres">
      <dgm:prSet presAssocID="{19B7A47C-F43C-49E0-9CE6-199B161227A0}" presName="linearFlow" presStyleCnt="0">
        <dgm:presLayoutVars>
          <dgm:resizeHandles val="exact"/>
        </dgm:presLayoutVars>
      </dgm:prSet>
      <dgm:spPr/>
    </dgm:pt>
    <dgm:pt modelId="{50B5292B-59A5-4A2D-9857-D27D32B10469}" type="pres">
      <dgm:prSet presAssocID="{AA5BE005-93BE-4B30-838B-ACE9BEEAF9A3}" presName="node" presStyleLbl="node1" presStyleIdx="0" presStyleCnt="1" custLinFactNeighborX="3669" custLinFactNeighborY="-16482">
        <dgm:presLayoutVars>
          <dgm:bulletEnabled val="1"/>
        </dgm:presLayoutVars>
      </dgm:prSet>
      <dgm:spPr/>
    </dgm:pt>
  </dgm:ptLst>
  <dgm:cxnLst>
    <dgm:cxn modelId="{EFC03F2F-4B4B-43A1-B1A9-EB88D54FAF9C}" type="presOf" srcId="{19B7A47C-F43C-49E0-9CE6-199B161227A0}" destId="{4523CB50-D60D-490E-9EBE-EEB72FA9C962}" srcOrd="0" destOrd="0" presId="urn:microsoft.com/office/officeart/2005/8/layout/process2"/>
    <dgm:cxn modelId="{67799934-EC08-4EC8-A382-59097F8A7076}" srcId="{19B7A47C-F43C-49E0-9CE6-199B161227A0}" destId="{AA5BE005-93BE-4B30-838B-ACE9BEEAF9A3}" srcOrd="0" destOrd="0" parTransId="{8BC95A5F-7856-4E9C-8A8D-98393C5657C8}" sibTransId="{8CB95453-A039-4E64-983A-481D318E3F44}"/>
    <dgm:cxn modelId="{8EC62662-90BE-429B-9BAD-CB4E180EC4BB}" type="presOf" srcId="{AA5BE005-93BE-4B30-838B-ACE9BEEAF9A3}" destId="{50B5292B-59A5-4A2D-9857-D27D32B10469}" srcOrd="0" destOrd="0" presId="urn:microsoft.com/office/officeart/2005/8/layout/process2"/>
    <dgm:cxn modelId="{7C533294-610A-4D1F-A206-0FE42DFB6E94}" type="presParOf" srcId="{4523CB50-D60D-490E-9EBE-EEB72FA9C962}" destId="{50B5292B-59A5-4A2D-9857-D27D32B10469}" srcOrd="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1_2" csCatId="accent1" phldr="1"/>
      <dgm:spPr/>
    </dgm:pt>
    <dgm:pt modelId="{AA5BE005-93BE-4B30-838B-ACE9BEEAF9A3}">
      <dgm:prSet phldrT="[Texto]" custT="1">
        <dgm:style>
          <a:lnRef idx="2">
            <a:schemeClr val="dk1"/>
          </a:lnRef>
          <a:fillRef idx="1">
            <a:schemeClr val="lt1"/>
          </a:fillRef>
          <a:effectRef idx="0">
            <a:schemeClr val="dk1"/>
          </a:effectRef>
          <a:fontRef idx="minor">
            <a:schemeClr val="dk1"/>
          </a:fontRef>
        </dgm:style>
      </dgm:prSet>
      <dgm:spPr>
        <a:solidFill>
          <a:schemeClr val="accent6">
            <a:lumMod val="40000"/>
            <a:lumOff val="60000"/>
          </a:schemeClr>
        </a:solidFill>
      </dgm:spPr>
      <dgm:t>
        <a:bodyPr/>
        <a:lstStyle/>
        <a:p>
          <a:r>
            <a:rPr lang="es-ES" sz="1600" dirty="0">
              <a:latin typeface="Times New Roman" panose="02020603050405020304" pitchFamily="18" charset="0"/>
              <a:cs typeface="Times New Roman" panose="02020603050405020304" pitchFamily="18" charset="0"/>
            </a:rPr>
            <a:t>Se justifica teóricamente </a:t>
          </a:r>
          <a:endParaRPr lang="es-EC" sz="1600" dirty="0">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1600">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tyle>
          <a:lnRef idx="3">
            <a:schemeClr val="lt1"/>
          </a:lnRef>
          <a:fillRef idx="1">
            <a:schemeClr val="dk1"/>
          </a:fillRef>
          <a:effectRef idx="1">
            <a:schemeClr val="dk1"/>
          </a:effectRef>
          <a:fontRef idx="minor">
            <a:schemeClr val="lt1"/>
          </a:fontRef>
        </dgm:style>
      </dgm:prSet>
      <dgm:spPr/>
      <dgm:t>
        <a:bodyPr/>
        <a:lstStyle/>
        <a:p>
          <a:endParaRPr lang="es-EC" sz="1600" dirty="0">
            <a:latin typeface="Times New Roman" panose="02020603050405020304" pitchFamily="18" charset="0"/>
            <a:cs typeface="Times New Roman" panose="02020603050405020304" pitchFamily="18" charset="0"/>
          </a:endParaRPr>
        </a:p>
      </dgm:t>
    </dgm:pt>
    <dgm:pt modelId="{3E07A17C-0590-4AF8-82F2-94563E3DF640}">
      <dgm:prSet phldrT="[Texto]" custT="1">
        <dgm:style>
          <a:lnRef idx="2">
            <a:schemeClr val="dk1"/>
          </a:lnRef>
          <a:fillRef idx="1">
            <a:schemeClr val="lt1"/>
          </a:fillRef>
          <a:effectRef idx="0">
            <a:schemeClr val="dk1"/>
          </a:effectRef>
          <a:fontRef idx="minor">
            <a:schemeClr val="dk1"/>
          </a:fontRef>
        </dgm:style>
      </dgm:prSet>
      <dgm:spPr>
        <a:solidFill>
          <a:schemeClr val="accent6">
            <a:lumMod val="40000"/>
            <a:lumOff val="60000"/>
          </a:schemeClr>
        </a:solidFill>
      </dgm:spPr>
      <dgm:t>
        <a:bodyPr/>
        <a:lstStyle/>
        <a:p>
          <a:r>
            <a:rPr lang="es-EC" sz="1600" dirty="0"/>
            <a:t>Se justifica prácticamente </a:t>
          </a:r>
          <a:endParaRPr lang="es-EC" sz="1600" dirty="0">
            <a:latin typeface="Times New Roman" panose="02020603050405020304" pitchFamily="18" charset="0"/>
            <a:cs typeface="Times New Roman" panose="02020603050405020304" pitchFamily="18" charset="0"/>
          </a:endParaRPr>
        </a:p>
      </dgm:t>
    </dgm:pt>
    <dgm:pt modelId="{ECC691E5-0C0F-45A2-AE30-D5C9E1EF7BEE}" type="parTrans" cxnId="{FEF8823A-8A4B-4E4A-AB47-D58F105A06BB}">
      <dgm:prSet/>
      <dgm:spPr/>
      <dgm:t>
        <a:bodyPr/>
        <a:lstStyle/>
        <a:p>
          <a:endParaRPr lang="es-EC" sz="1600">
            <a:latin typeface="Times New Roman" panose="02020603050405020304" pitchFamily="18" charset="0"/>
            <a:cs typeface="Times New Roman" panose="02020603050405020304" pitchFamily="18" charset="0"/>
          </a:endParaRPr>
        </a:p>
      </dgm:t>
    </dgm:pt>
    <dgm:pt modelId="{D1A70B74-B637-46A3-8D87-09614D8FB534}" type="sibTrans" cxnId="{FEF8823A-8A4B-4E4A-AB47-D58F105A06BB}">
      <dgm:prSet custT="1">
        <dgm:style>
          <a:lnRef idx="3">
            <a:schemeClr val="lt1"/>
          </a:lnRef>
          <a:fillRef idx="1">
            <a:schemeClr val="dk1"/>
          </a:fillRef>
          <a:effectRef idx="1">
            <a:schemeClr val="dk1"/>
          </a:effectRef>
          <a:fontRef idx="minor">
            <a:schemeClr val="lt1"/>
          </a:fontRef>
        </dgm:style>
      </dgm:prSet>
      <dgm:spPr/>
      <dgm:t>
        <a:bodyPr/>
        <a:lstStyle/>
        <a:p>
          <a:endParaRPr lang="es-EC" sz="1600">
            <a:latin typeface="Times New Roman" panose="02020603050405020304" pitchFamily="18" charset="0"/>
            <a:cs typeface="Times New Roman" panose="02020603050405020304" pitchFamily="18" charset="0"/>
          </a:endParaRPr>
        </a:p>
      </dgm:t>
    </dgm:pt>
    <dgm:pt modelId="{0ABB99D4-F4BE-4A40-B632-102C80CAC4BA}">
      <dgm:prSet phldrT="[Texto]" custT="1">
        <dgm:style>
          <a:lnRef idx="2">
            <a:schemeClr val="dk1"/>
          </a:lnRef>
          <a:fillRef idx="1">
            <a:schemeClr val="lt1"/>
          </a:fillRef>
          <a:effectRef idx="0">
            <a:schemeClr val="dk1"/>
          </a:effectRef>
          <a:fontRef idx="minor">
            <a:schemeClr val="dk1"/>
          </a:fontRef>
        </dgm:style>
      </dgm:prSet>
      <dgm:spPr>
        <a:solidFill>
          <a:schemeClr val="accent6">
            <a:lumMod val="40000"/>
            <a:lumOff val="60000"/>
          </a:schemeClr>
        </a:solidFill>
      </dgm:spPr>
      <dgm:t>
        <a:bodyPr/>
        <a:lstStyle/>
        <a:p>
          <a:r>
            <a:rPr lang="es-EC" sz="1600" dirty="0">
              <a:latin typeface="Times New Roman" panose="02020603050405020304" pitchFamily="18" charset="0"/>
              <a:cs typeface="Times New Roman" panose="02020603050405020304" pitchFamily="18" charset="0"/>
            </a:rPr>
            <a:t>Se justifica metodológicamente </a:t>
          </a:r>
        </a:p>
      </dgm:t>
    </dgm:pt>
    <dgm:pt modelId="{68AEE36A-4658-4F20-805E-CFDC10CA5BEC}" type="parTrans" cxnId="{310D4A9B-8125-4B14-AD65-C9C77B533D64}">
      <dgm:prSet/>
      <dgm:spPr/>
      <dgm:t>
        <a:bodyPr/>
        <a:lstStyle/>
        <a:p>
          <a:endParaRPr lang="es-EC" sz="1600">
            <a:latin typeface="Times New Roman" panose="02020603050405020304" pitchFamily="18" charset="0"/>
            <a:cs typeface="Times New Roman" panose="02020603050405020304" pitchFamily="18" charset="0"/>
          </a:endParaRPr>
        </a:p>
      </dgm:t>
    </dgm:pt>
    <dgm:pt modelId="{0D79E1C6-7422-4A71-B2FB-999C998A27F9}" type="sibTrans" cxnId="{310D4A9B-8125-4B14-AD65-C9C77B533D64}">
      <dgm:prSet/>
      <dgm:spPr/>
      <dgm:t>
        <a:bodyPr/>
        <a:lstStyle/>
        <a:p>
          <a:endParaRPr lang="es-EC" sz="1600">
            <a:latin typeface="Times New Roman" panose="02020603050405020304" pitchFamily="18" charset="0"/>
            <a:cs typeface="Times New Roman" panose="02020603050405020304" pitchFamily="18" charset="0"/>
          </a:endParaRPr>
        </a:p>
      </dgm:t>
    </dgm:pt>
    <dgm:pt modelId="{FFC31D74-A300-40BC-8041-20A2F7A6AB7B}">
      <dgm:prSet phldrT="[Texto]" custT="1">
        <dgm:style>
          <a:lnRef idx="2">
            <a:schemeClr val="dk1"/>
          </a:lnRef>
          <a:fillRef idx="1">
            <a:schemeClr val="lt1"/>
          </a:fillRef>
          <a:effectRef idx="0">
            <a:schemeClr val="dk1"/>
          </a:effectRef>
          <a:fontRef idx="minor">
            <a:schemeClr val="dk1"/>
          </a:fontRef>
        </dgm:style>
      </dgm:prSet>
      <dgm:spPr>
        <a:solidFill>
          <a:schemeClr val="accent6">
            <a:lumMod val="40000"/>
            <a:lumOff val="60000"/>
          </a:schemeClr>
        </a:solidFill>
      </dgm:spPr>
      <dgm:t>
        <a:bodyPr/>
        <a:lstStyle/>
        <a:p>
          <a:r>
            <a:rPr lang="es-ES" sz="1600" dirty="0">
              <a:latin typeface="Times New Roman" panose="02020603050405020304" pitchFamily="18" charset="0"/>
              <a:cs typeface="Times New Roman" panose="02020603050405020304" pitchFamily="18" charset="0"/>
            </a:rPr>
            <a:t>Desde una perspectiva social</a:t>
          </a:r>
          <a:endParaRPr lang="es-EC" sz="1600" dirty="0">
            <a:latin typeface="Times New Roman" panose="02020603050405020304" pitchFamily="18" charset="0"/>
            <a:cs typeface="Times New Roman" panose="02020603050405020304" pitchFamily="18" charset="0"/>
          </a:endParaRPr>
        </a:p>
      </dgm:t>
    </dgm:pt>
    <dgm:pt modelId="{8DAA0EA9-9C5E-4495-942D-67424C7CDF53}" type="parTrans" cxnId="{BDE777AF-0495-4879-9DA6-D3FB8B2DC6DD}">
      <dgm:prSet/>
      <dgm:spPr/>
      <dgm:t>
        <a:bodyPr/>
        <a:lstStyle/>
        <a:p>
          <a:endParaRPr lang="es-ES"/>
        </a:p>
      </dgm:t>
    </dgm:pt>
    <dgm:pt modelId="{5425A44F-D0F7-4883-B99D-61B19C86B7B6}" type="sibTrans" cxnId="{BDE777AF-0495-4879-9DA6-D3FB8B2DC6DD}">
      <dgm:prSet/>
      <dgm:spPr/>
      <dgm:t>
        <a:bodyPr/>
        <a:lstStyle/>
        <a:p>
          <a:endParaRPr lang="es-ES"/>
        </a:p>
      </dgm:t>
    </dgm:pt>
    <dgm:pt modelId="{4523CB50-D60D-490E-9EBE-EEB72FA9C962}" type="pres">
      <dgm:prSet presAssocID="{19B7A47C-F43C-49E0-9CE6-199B161227A0}" presName="linearFlow" presStyleCnt="0">
        <dgm:presLayoutVars>
          <dgm:resizeHandles val="exact"/>
        </dgm:presLayoutVars>
      </dgm:prSet>
      <dgm:spPr/>
    </dgm:pt>
    <dgm:pt modelId="{50B5292B-59A5-4A2D-9857-D27D32B10469}" type="pres">
      <dgm:prSet presAssocID="{AA5BE005-93BE-4B30-838B-ACE9BEEAF9A3}" presName="node" presStyleLbl="node1" presStyleIdx="0" presStyleCnt="4" custScaleX="101316" custScaleY="99588" custLinFactNeighborY="3106">
        <dgm:presLayoutVars>
          <dgm:bulletEnabled val="1"/>
        </dgm:presLayoutVars>
      </dgm:prSet>
      <dgm:spPr/>
    </dgm:pt>
    <dgm:pt modelId="{2562BCB3-6973-48F2-B73B-CEB3B3AA23AB}" type="pres">
      <dgm:prSet presAssocID="{8CB95453-A039-4E64-983A-481D318E3F44}" presName="sibTrans" presStyleLbl="sibTrans2D1" presStyleIdx="0" presStyleCnt="3" custLinFactNeighborY="0"/>
      <dgm:spPr/>
    </dgm:pt>
    <dgm:pt modelId="{9F1C7E5E-6938-4717-A15D-CB173BB0894D}" type="pres">
      <dgm:prSet presAssocID="{8CB95453-A039-4E64-983A-481D318E3F44}" presName="connectorText" presStyleLbl="sibTrans2D1" presStyleIdx="0" presStyleCnt="3"/>
      <dgm:spPr/>
    </dgm:pt>
    <dgm:pt modelId="{46C96575-186B-49FC-865B-C13DF3F36CA8}" type="pres">
      <dgm:prSet presAssocID="{3E07A17C-0590-4AF8-82F2-94563E3DF640}" presName="node" presStyleLbl="node1" presStyleIdx="1" presStyleCnt="4">
        <dgm:presLayoutVars>
          <dgm:bulletEnabled val="1"/>
        </dgm:presLayoutVars>
      </dgm:prSet>
      <dgm:spPr/>
    </dgm:pt>
    <dgm:pt modelId="{085C730C-0CB5-4E36-9E3E-02A65991D099}" type="pres">
      <dgm:prSet presAssocID="{D1A70B74-B637-46A3-8D87-09614D8FB534}" presName="sibTrans" presStyleLbl="sibTrans2D1" presStyleIdx="1" presStyleCnt="3" custLinFactNeighborY="0"/>
      <dgm:spPr/>
    </dgm:pt>
    <dgm:pt modelId="{E9385C77-C077-4A30-88F0-923212435EAB}" type="pres">
      <dgm:prSet presAssocID="{D1A70B74-B637-46A3-8D87-09614D8FB534}" presName="connectorText" presStyleLbl="sibTrans2D1" presStyleIdx="1" presStyleCnt="3"/>
      <dgm:spPr/>
    </dgm:pt>
    <dgm:pt modelId="{8F25D914-4416-43DD-91A7-294633EB2A0B}" type="pres">
      <dgm:prSet presAssocID="{0ABB99D4-F4BE-4A40-B632-102C80CAC4BA}" presName="node" presStyleLbl="node1" presStyleIdx="2" presStyleCnt="4">
        <dgm:presLayoutVars>
          <dgm:bulletEnabled val="1"/>
        </dgm:presLayoutVars>
      </dgm:prSet>
      <dgm:spPr/>
    </dgm:pt>
    <dgm:pt modelId="{85A13B9F-E6E5-41F6-BD24-7C02D0A09325}" type="pres">
      <dgm:prSet presAssocID="{0D79E1C6-7422-4A71-B2FB-999C998A27F9}" presName="sibTrans" presStyleLbl="sibTrans2D1" presStyleIdx="2" presStyleCnt="3"/>
      <dgm:spPr/>
    </dgm:pt>
    <dgm:pt modelId="{2CF840D1-D872-4F65-998E-EA01797A4EC0}" type="pres">
      <dgm:prSet presAssocID="{0D79E1C6-7422-4A71-B2FB-999C998A27F9}" presName="connectorText" presStyleLbl="sibTrans2D1" presStyleIdx="2" presStyleCnt="3"/>
      <dgm:spPr/>
    </dgm:pt>
    <dgm:pt modelId="{26CF85EE-5DDF-4A30-9D9A-100B0B16C1FB}" type="pres">
      <dgm:prSet presAssocID="{FFC31D74-A300-40BC-8041-20A2F7A6AB7B}" presName="node" presStyleLbl="node1" presStyleIdx="3" presStyleCnt="4">
        <dgm:presLayoutVars>
          <dgm:bulletEnabled val="1"/>
        </dgm:presLayoutVars>
      </dgm:prSet>
      <dgm:spPr/>
    </dgm:pt>
  </dgm:ptLst>
  <dgm:cxnLst>
    <dgm:cxn modelId="{9E490327-E892-46FC-859F-4125964E27E3}" type="presOf" srcId="{8CB95453-A039-4E64-983A-481D318E3F44}" destId="{9F1C7E5E-6938-4717-A15D-CB173BB0894D}" srcOrd="1" destOrd="0" presId="urn:microsoft.com/office/officeart/2005/8/layout/process2"/>
    <dgm:cxn modelId="{EFC03F2F-4B4B-43A1-B1A9-EB88D54FAF9C}" type="presOf" srcId="{19B7A47C-F43C-49E0-9CE6-199B161227A0}" destId="{4523CB50-D60D-490E-9EBE-EEB72FA9C962}" srcOrd="0" destOrd="0" presId="urn:microsoft.com/office/officeart/2005/8/layout/process2"/>
    <dgm:cxn modelId="{5C73DB2F-144F-4622-B184-440411B183F3}" type="presOf" srcId="{0D79E1C6-7422-4A71-B2FB-999C998A27F9}" destId="{2CF840D1-D872-4F65-998E-EA01797A4EC0}" srcOrd="1" destOrd="0" presId="urn:microsoft.com/office/officeart/2005/8/layout/process2"/>
    <dgm:cxn modelId="{67799934-EC08-4EC8-A382-59097F8A7076}" srcId="{19B7A47C-F43C-49E0-9CE6-199B161227A0}" destId="{AA5BE005-93BE-4B30-838B-ACE9BEEAF9A3}" srcOrd="0" destOrd="0" parTransId="{8BC95A5F-7856-4E9C-8A8D-98393C5657C8}" sibTransId="{8CB95453-A039-4E64-983A-481D318E3F44}"/>
    <dgm:cxn modelId="{FEF8823A-8A4B-4E4A-AB47-D58F105A06BB}" srcId="{19B7A47C-F43C-49E0-9CE6-199B161227A0}" destId="{3E07A17C-0590-4AF8-82F2-94563E3DF640}" srcOrd="1" destOrd="0" parTransId="{ECC691E5-0C0F-45A2-AE30-D5C9E1EF7BEE}" sibTransId="{D1A70B74-B637-46A3-8D87-09614D8FB534}"/>
    <dgm:cxn modelId="{8EC62662-90BE-429B-9BAD-CB4E180EC4BB}" type="presOf" srcId="{AA5BE005-93BE-4B30-838B-ACE9BEEAF9A3}" destId="{50B5292B-59A5-4A2D-9857-D27D32B10469}" srcOrd="0" destOrd="0" presId="urn:microsoft.com/office/officeart/2005/8/layout/process2"/>
    <dgm:cxn modelId="{F980E572-8956-403C-8E59-E9F645FC61EC}" type="presOf" srcId="{D1A70B74-B637-46A3-8D87-09614D8FB534}" destId="{E9385C77-C077-4A30-88F0-923212435EAB}" srcOrd="1" destOrd="0" presId="urn:microsoft.com/office/officeart/2005/8/layout/process2"/>
    <dgm:cxn modelId="{4A1C6793-1810-47A3-B01F-25FD7E9CB000}" type="presOf" srcId="{3E07A17C-0590-4AF8-82F2-94563E3DF640}" destId="{46C96575-186B-49FC-865B-C13DF3F36CA8}" srcOrd="0" destOrd="0" presId="urn:microsoft.com/office/officeart/2005/8/layout/process2"/>
    <dgm:cxn modelId="{310D4A9B-8125-4B14-AD65-C9C77B533D64}" srcId="{19B7A47C-F43C-49E0-9CE6-199B161227A0}" destId="{0ABB99D4-F4BE-4A40-B632-102C80CAC4BA}" srcOrd="2" destOrd="0" parTransId="{68AEE36A-4658-4F20-805E-CFDC10CA5BEC}" sibTransId="{0D79E1C6-7422-4A71-B2FB-999C998A27F9}"/>
    <dgm:cxn modelId="{7CDA5A9D-FB8F-4BE7-A51E-D4600BA8F700}" type="presOf" srcId="{0D79E1C6-7422-4A71-B2FB-999C998A27F9}" destId="{85A13B9F-E6E5-41F6-BD24-7C02D0A09325}" srcOrd="0" destOrd="0" presId="urn:microsoft.com/office/officeart/2005/8/layout/process2"/>
    <dgm:cxn modelId="{90794D9F-FF28-4A43-A29D-1EAD517FB81E}" type="presOf" srcId="{8CB95453-A039-4E64-983A-481D318E3F44}" destId="{2562BCB3-6973-48F2-B73B-CEB3B3AA23AB}" srcOrd="0" destOrd="0" presId="urn:microsoft.com/office/officeart/2005/8/layout/process2"/>
    <dgm:cxn modelId="{BDE777AF-0495-4879-9DA6-D3FB8B2DC6DD}" srcId="{19B7A47C-F43C-49E0-9CE6-199B161227A0}" destId="{FFC31D74-A300-40BC-8041-20A2F7A6AB7B}" srcOrd="3" destOrd="0" parTransId="{8DAA0EA9-9C5E-4495-942D-67424C7CDF53}" sibTransId="{5425A44F-D0F7-4883-B99D-61B19C86B7B6}"/>
    <dgm:cxn modelId="{225616B3-5754-4321-919E-08062B6D4F20}" type="presOf" srcId="{FFC31D74-A300-40BC-8041-20A2F7A6AB7B}" destId="{26CF85EE-5DDF-4A30-9D9A-100B0B16C1FB}" srcOrd="0" destOrd="0" presId="urn:microsoft.com/office/officeart/2005/8/layout/process2"/>
    <dgm:cxn modelId="{44DC64CC-CD67-4C7D-B545-6637A3384593}" type="presOf" srcId="{0ABB99D4-F4BE-4A40-B632-102C80CAC4BA}" destId="{8F25D914-4416-43DD-91A7-294633EB2A0B}" srcOrd="0" destOrd="0" presId="urn:microsoft.com/office/officeart/2005/8/layout/process2"/>
    <dgm:cxn modelId="{86BF03DC-FE1C-4E1F-B8FC-8127ED8CF264}" type="presOf" srcId="{D1A70B74-B637-46A3-8D87-09614D8FB534}" destId="{085C730C-0CB5-4E36-9E3E-02A65991D099}" srcOrd="0" destOrd="0" presId="urn:microsoft.com/office/officeart/2005/8/layout/process2"/>
    <dgm:cxn modelId="{7C533294-610A-4D1F-A206-0FE42DFB6E94}" type="presParOf" srcId="{4523CB50-D60D-490E-9EBE-EEB72FA9C962}" destId="{50B5292B-59A5-4A2D-9857-D27D32B10469}" srcOrd="0" destOrd="0" presId="urn:microsoft.com/office/officeart/2005/8/layout/process2"/>
    <dgm:cxn modelId="{665590E3-EA24-44BE-A7DC-0AE7DD1F413E}" type="presParOf" srcId="{4523CB50-D60D-490E-9EBE-EEB72FA9C962}" destId="{2562BCB3-6973-48F2-B73B-CEB3B3AA23AB}" srcOrd="1" destOrd="0" presId="urn:microsoft.com/office/officeart/2005/8/layout/process2"/>
    <dgm:cxn modelId="{E5440489-1D51-4633-BF9B-738D18890FF8}" type="presParOf" srcId="{2562BCB3-6973-48F2-B73B-CEB3B3AA23AB}" destId="{9F1C7E5E-6938-4717-A15D-CB173BB0894D}" srcOrd="0" destOrd="0" presId="urn:microsoft.com/office/officeart/2005/8/layout/process2"/>
    <dgm:cxn modelId="{42BFC7E1-F672-46BF-8D56-7CC7D1291139}" type="presParOf" srcId="{4523CB50-D60D-490E-9EBE-EEB72FA9C962}" destId="{46C96575-186B-49FC-865B-C13DF3F36CA8}" srcOrd="2" destOrd="0" presId="urn:microsoft.com/office/officeart/2005/8/layout/process2"/>
    <dgm:cxn modelId="{5A77AB94-82E4-43D5-A4A0-5BEEBC186B53}" type="presParOf" srcId="{4523CB50-D60D-490E-9EBE-EEB72FA9C962}" destId="{085C730C-0CB5-4E36-9E3E-02A65991D099}" srcOrd="3" destOrd="0" presId="urn:microsoft.com/office/officeart/2005/8/layout/process2"/>
    <dgm:cxn modelId="{0BD1C352-D03B-4BA0-853A-1A896C46125E}" type="presParOf" srcId="{085C730C-0CB5-4E36-9E3E-02A65991D099}" destId="{E9385C77-C077-4A30-88F0-923212435EAB}" srcOrd="0" destOrd="0" presId="urn:microsoft.com/office/officeart/2005/8/layout/process2"/>
    <dgm:cxn modelId="{EDD27CBF-CDA5-49B8-922E-870639C86626}" type="presParOf" srcId="{4523CB50-D60D-490E-9EBE-EEB72FA9C962}" destId="{8F25D914-4416-43DD-91A7-294633EB2A0B}" srcOrd="4" destOrd="0" presId="urn:microsoft.com/office/officeart/2005/8/layout/process2"/>
    <dgm:cxn modelId="{3153529E-B3EB-4FA6-BE61-4058B2DDB734}" type="presParOf" srcId="{4523CB50-D60D-490E-9EBE-EEB72FA9C962}" destId="{85A13B9F-E6E5-41F6-BD24-7C02D0A09325}" srcOrd="5" destOrd="0" presId="urn:microsoft.com/office/officeart/2005/8/layout/process2"/>
    <dgm:cxn modelId="{82988937-1D2A-4C39-A372-AC5EB7882A6C}" type="presParOf" srcId="{85A13B9F-E6E5-41F6-BD24-7C02D0A09325}" destId="{2CF840D1-D872-4F65-998E-EA01797A4EC0}" srcOrd="0" destOrd="0" presId="urn:microsoft.com/office/officeart/2005/8/layout/process2"/>
    <dgm:cxn modelId="{BF7609F2-2563-4B80-BBCC-3654C19C28FE}" type="presParOf" srcId="{4523CB50-D60D-490E-9EBE-EEB72FA9C962}" destId="{26CF85EE-5DDF-4A30-9D9A-100B0B16C1FB}" srcOrd="6"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1_2" csCatId="accent1" phldr="1"/>
      <dgm:spPr/>
    </dgm:pt>
    <dgm:pt modelId="{AA5BE005-93BE-4B30-838B-ACE9BEEAF9A3}">
      <dgm:prSet phldrT="[Texto]" custT="1">
        <dgm:style>
          <a:lnRef idx="2">
            <a:schemeClr val="dk1"/>
          </a:lnRef>
          <a:fillRef idx="1">
            <a:schemeClr val="lt1"/>
          </a:fillRef>
          <a:effectRef idx="0">
            <a:schemeClr val="dk1"/>
          </a:effectRef>
          <a:fontRef idx="minor">
            <a:schemeClr val="dk1"/>
          </a:fontRef>
        </dgm:style>
      </dgm:prSet>
      <dgm:spPr>
        <a:solidFill>
          <a:schemeClr val="accent6">
            <a:lumMod val="40000"/>
            <a:lumOff val="60000"/>
          </a:schemeClr>
        </a:solidFill>
      </dgm:spPr>
      <dgm:t>
        <a:bodyPr/>
        <a:lstStyle/>
        <a:p>
          <a:r>
            <a:rPr lang="es-ES" sz="1600" dirty="0">
              <a:latin typeface="Times New Roman" panose="02020603050405020304" pitchFamily="18" charset="0"/>
              <a:cs typeface="Times New Roman" panose="02020603050405020304" pitchFamily="18" charset="0"/>
            </a:rPr>
            <a:t>Se identificó que la deserción estudiantil en la carrera de  Tecnologías de la Información fue del 8.08% entre PII 2021 hasta PII 2023. Las principales causas fueron las dificultades económicas71%, ya que el 68% de los estudiantes depende de recursos personales, y la escasa disponibilidad de apoyos, con solo el 9% recibiendo becas.</a:t>
          </a:r>
          <a:endParaRPr lang="es-EC" sz="1600" dirty="0">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1600">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tyle>
          <a:lnRef idx="3">
            <a:schemeClr val="lt1"/>
          </a:lnRef>
          <a:fillRef idx="1">
            <a:schemeClr val="dk1"/>
          </a:fillRef>
          <a:effectRef idx="1">
            <a:schemeClr val="dk1"/>
          </a:effectRef>
          <a:fontRef idx="minor">
            <a:schemeClr val="lt1"/>
          </a:fontRef>
        </dgm:style>
      </dgm:prSet>
      <dgm:spPr/>
      <dgm:t>
        <a:bodyPr/>
        <a:lstStyle/>
        <a:p>
          <a:endParaRPr lang="es-EC" sz="1600" dirty="0">
            <a:latin typeface="Times New Roman" panose="02020603050405020304" pitchFamily="18" charset="0"/>
            <a:cs typeface="Times New Roman" panose="02020603050405020304" pitchFamily="18" charset="0"/>
          </a:endParaRPr>
        </a:p>
      </dgm:t>
    </dgm:pt>
    <dgm:pt modelId="{4523CB50-D60D-490E-9EBE-EEB72FA9C962}" type="pres">
      <dgm:prSet presAssocID="{19B7A47C-F43C-49E0-9CE6-199B161227A0}" presName="linearFlow" presStyleCnt="0">
        <dgm:presLayoutVars>
          <dgm:resizeHandles val="exact"/>
        </dgm:presLayoutVars>
      </dgm:prSet>
      <dgm:spPr/>
    </dgm:pt>
    <dgm:pt modelId="{50B5292B-59A5-4A2D-9857-D27D32B10469}" type="pres">
      <dgm:prSet presAssocID="{AA5BE005-93BE-4B30-838B-ACE9BEEAF9A3}" presName="node" presStyleLbl="node1" presStyleIdx="0" presStyleCnt="1" custScaleX="101316" custScaleY="99588" custLinFactNeighborX="-15128" custLinFactNeighborY="-21053">
        <dgm:presLayoutVars>
          <dgm:bulletEnabled val="1"/>
        </dgm:presLayoutVars>
      </dgm:prSet>
      <dgm:spPr/>
    </dgm:pt>
  </dgm:ptLst>
  <dgm:cxnLst>
    <dgm:cxn modelId="{EFC03F2F-4B4B-43A1-B1A9-EB88D54FAF9C}" type="presOf" srcId="{19B7A47C-F43C-49E0-9CE6-199B161227A0}" destId="{4523CB50-D60D-490E-9EBE-EEB72FA9C962}" srcOrd="0" destOrd="0" presId="urn:microsoft.com/office/officeart/2005/8/layout/process2"/>
    <dgm:cxn modelId="{67799934-EC08-4EC8-A382-59097F8A7076}" srcId="{19B7A47C-F43C-49E0-9CE6-199B161227A0}" destId="{AA5BE005-93BE-4B30-838B-ACE9BEEAF9A3}" srcOrd="0" destOrd="0" parTransId="{8BC95A5F-7856-4E9C-8A8D-98393C5657C8}" sibTransId="{8CB95453-A039-4E64-983A-481D318E3F44}"/>
    <dgm:cxn modelId="{8EC62662-90BE-429B-9BAD-CB4E180EC4BB}" type="presOf" srcId="{AA5BE005-93BE-4B30-838B-ACE9BEEAF9A3}" destId="{50B5292B-59A5-4A2D-9857-D27D32B10469}" srcOrd="0" destOrd="0" presId="urn:microsoft.com/office/officeart/2005/8/layout/process2"/>
    <dgm:cxn modelId="{7C533294-610A-4D1F-A206-0FE42DFB6E94}" type="presParOf" srcId="{4523CB50-D60D-490E-9EBE-EEB72FA9C962}" destId="{50B5292B-59A5-4A2D-9857-D27D32B10469}" srcOrd="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1_2" csCatId="accent1" phldr="1"/>
      <dgm:spPr/>
    </dgm:pt>
    <dgm:pt modelId="{AA5BE005-93BE-4B30-838B-ACE9BEEAF9A3}">
      <dgm:prSet phldrT="[Texto]" custT="1">
        <dgm:style>
          <a:lnRef idx="2">
            <a:schemeClr val="dk1"/>
          </a:lnRef>
          <a:fillRef idx="1">
            <a:schemeClr val="lt1"/>
          </a:fillRef>
          <a:effectRef idx="0">
            <a:schemeClr val="dk1"/>
          </a:effectRef>
          <a:fontRef idx="minor">
            <a:schemeClr val="dk1"/>
          </a:fontRef>
        </dgm:style>
      </dgm:prSet>
      <dgm:spPr>
        <a:solidFill>
          <a:schemeClr val="accent6">
            <a:lumMod val="20000"/>
            <a:lumOff val="80000"/>
          </a:schemeClr>
        </a:solidFill>
        <a:ln>
          <a:solidFill>
            <a:schemeClr val="tx1"/>
          </a:solidFill>
        </a:ln>
      </dgm:spPr>
      <dgm:t>
        <a:bodyPr/>
        <a:lstStyle/>
        <a:p>
          <a:r>
            <a:rPr lang="es-EC" sz="1600" dirty="0">
              <a:latin typeface="Times New Roman" panose="02020603050405020304" pitchFamily="18" charset="0"/>
              <a:cs typeface="Times New Roman" panose="02020603050405020304" pitchFamily="18" charset="0"/>
            </a:rPr>
            <a:t>Investigación descriptivo</a:t>
          </a:r>
        </a:p>
      </dgm:t>
    </dgm:pt>
    <dgm:pt modelId="{8BC95A5F-7856-4E9C-8A8D-98393C5657C8}" type="parTrans" cxnId="{67799934-EC08-4EC8-A382-59097F8A7076}">
      <dgm:prSet/>
      <dgm:spPr/>
      <dgm:t>
        <a:bodyPr/>
        <a:lstStyle/>
        <a:p>
          <a:endParaRPr lang="es-EC" sz="1600">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tyle>
          <a:lnRef idx="3">
            <a:schemeClr val="lt1"/>
          </a:lnRef>
          <a:fillRef idx="1">
            <a:schemeClr val="dk1"/>
          </a:fillRef>
          <a:effectRef idx="1">
            <a:schemeClr val="dk1"/>
          </a:effectRef>
          <a:fontRef idx="minor">
            <a:schemeClr val="lt1"/>
          </a:fontRef>
        </dgm:style>
      </dgm:prSet>
      <dgm:spPr/>
      <dgm:t>
        <a:bodyPr/>
        <a:lstStyle/>
        <a:p>
          <a:endParaRPr lang="es-EC" sz="1600">
            <a:latin typeface="Times New Roman" panose="02020603050405020304" pitchFamily="18" charset="0"/>
            <a:cs typeface="Times New Roman" panose="02020603050405020304" pitchFamily="18" charset="0"/>
          </a:endParaRPr>
        </a:p>
      </dgm:t>
    </dgm:pt>
    <dgm:pt modelId="{26C7322A-23D2-40D5-B7E2-72FA446924FF}">
      <dgm:prSet phldrT="[Texto]" custT="1">
        <dgm:style>
          <a:lnRef idx="2">
            <a:schemeClr val="dk1"/>
          </a:lnRef>
          <a:fillRef idx="1">
            <a:schemeClr val="lt1"/>
          </a:fillRef>
          <a:effectRef idx="0">
            <a:schemeClr val="dk1"/>
          </a:effectRef>
          <a:fontRef idx="minor">
            <a:schemeClr val="dk1"/>
          </a:fontRef>
        </dgm:style>
      </dgm:prSet>
      <dgm:spPr>
        <a:solidFill>
          <a:schemeClr val="accent6">
            <a:lumMod val="20000"/>
            <a:lumOff val="80000"/>
          </a:schemeClr>
        </a:solidFill>
        <a:ln>
          <a:solidFill>
            <a:schemeClr val="tx1"/>
          </a:solidFill>
        </a:ln>
      </dgm:spPr>
      <dgm:t>
        <a:bodyPr/>
        <a:lstStyle/>
        <a:p>
          <a:r>
            <a:rPr lang="es-EC" sz="1600" kern="1200" dirty="0">
              <a:latin typeface="Times New Roman" panose="02020603050405020304" pitchFamily="18" charset="0"/>
              <a:cs typeface="Times New Roman" panose="02020603050405020304" pitchFamily="18" charset="0"/>
            </a:rPr>
            <a:t>Cuantitativo </a:t>
          </a:r>
          <a:endParaRPr lang="es-EC" sz="1600" kern="1200" dirty="0">
            <a:solidFill>
              <a:prstClr val="black"/>
            </a:solidFill>
            <a:latin typeface="Times New Roman" panose="02020603050405020304" pitchFamily="18" charset="0"/>
            <a:ea typeface="+mn-ea"/>
            <a:cs typeface="Times New Roman" panose="02020603050405020304" pitchFamily="18" charset="0"/>
          </a:endParaRPr>
        </a:p>
      </dgm:t>
    </dgm:pt>
    <dgm:pt modelId="{6AA1B52D-4029-4697-B74C-385CBEFD438E}" type="parTrans" cxnId="{3F113E62-5CD1-495B-94D0-3A800D93B054}">
      <dgm:prSet/>
      <dgm:spPr/>
      <dgm:t>
        <a:bodyPr/>
        <a:lstStyle/>
        <a:p>
          <a:endParaRPr lang="es-EC" sz="1600"/>
        </a:p>
      </dgm:t>
    </dgm:pt>
    <dgm:pt modelId="{B63F9CFA-DDDD-41EE-BD1F-AFD71D41FAEA}" type="sibTrans" cxnId="{3F113E62-5CD1-495B-94D0-3A800D93B054}">
      <dgm:prSet custT="1">
        <dgm:style>
          <a:lnRef idx="3">
            <a:schemeClr val="lt1"/>
          </a:lnRef>
          <a:fillRef idx="1">
            <a:schemeClr val="dk1"/>
          </a:fillRef>
          <a:effectRef idx="1">
            <a:schemeClr val="dk1"/>
          </a:effectRef>
          <a:fontRef idx="minor">
            <a:schemeClr val="lt1"/>
          </a:fontRef>
        </dgm:style>
      </dgm:prSet>
      <dgm:spPr/>
      <dgm:t>
        <a:bodyPr/>
        <a:lstStyle/>
        <a:p>
          <a:endParaRPr lang="es-EC" sz="1600"/>
        </a:p>
      </dgm:t>
    </dgm:pt>
    <dgm:pt modelId="{A923B111-03C8-4632-819D-32F4DCE743D0}">
      <dgm:prSet phldrT="[Texto]" custT="1">
        <dgm:style>
          <a:lnRef idx="2">
            <a:schemeClr val="dk1"/>
          </a:lnRef>
          <a:fillRef idx="1">
            <a:schemeClr val="lt1"/>
          </a:fillRef>
          <a:effectRef idx="0">
            <a:schemeClr val="dk1"/>
          </a:effectRef>
          <a:fontRef idx="minor">
            <a:schemeClr val="dk1"/>
          </a:fontRef>
        </dgm:style>
      </dgm:prSet>
      <dgm:spPr>
        <a:solidFill>
          <a:schemeClr val="accent6">
            <a:lumMod val="20000"/>
            <a:lumOff val="80000"/>
          </a:schemeClr>
        </a:solidFill>
        <a:ln>
          <a:solidFill>
            <a:schemeClr val="tx1"/>
          </a:solidFill>
        </a:ln>
      </dgm:spPr>
      <dgm:t>
        <a:bodyPr/>
        <a:lstStyle/>
        <a:p>
          <a:r>
            <a:rPr lang="es-EC" sz="1600" kern="1200" dirty="0">
              <a:latin typeface="Times New Roman" panose="02020603050405020304" pitchFamily="18" charset="0"/>
              <a:cs typeface="Times New Roman" panose="02020603050405020304" pitchFamily="18" charset="0"/>
            </a:rPr>
            <a:t>Kanban</a:t>
          </a:r>
          <a:endParaRPr lang="es-EC" sz="1600" kern="1200" dirty="0">
            <a:solidFill>
              <a:prstClr val="black"/>
            </a:solidFill>
            <a:latin typeface="Times New Roman" panose="02020603050405020304" pitchFamily="18" charset="0"/>
            <a:ea typeface="+mn-ea"/>
            <a:cs typeface="Times New Roman" panose="02020603050405020304" pitchFamily="18" charset="0"/>
          </a:endParaRPr>
        </a:p>
      </dgm:t>
    </dgm:pt>
    <dgm:pt modelId="{490A2463-4214-441A-8CE3-F61D04774672}" type="parTrans" cxnId="{94FBC849-B5C8-448A-95A1-BF108A8F0D9E}">
      <dgm:prSet/>
      <dgm:spPr/>
      <dgm:t>
        <a:bodyPr/>
        <a:lstStyle/>
        <a:p>
          <a:endParaRPr lang="es-EC" sz="1600"/>
        </a:p>
      </dgm:t>
    </dgm:pt>
    <dgm:pt modelId="{5490C7B7-9BD1-402E-B386-DBF17178A7CE}" type="sibTrans" cxnId="{94FBC849-B5C8-448A-95A1-BF108A8F0D9E}">
      <dgm:prSet/>
      <dgm:spPr/>
      <dgm:t>
        <a:bodyPr/>
        <a:lstStyle/>
        <a:p>
          <a:endParaRPr lang="es-EC" sz="1600"/>
        </a:p>
      </dgm:t>
    </dgm:pt>
    <dgm:pt modelId="{4523CB50-D60D-490E-9EBE-EEB72FA9C962}" type="pres">
      <dgm:prSet presAssocID="{19B7A47C-F43C-49E0-9CE6-199B161227A0}" presName="linearFlow" presStyleCnt="0">
        <dgm:presLayoutVars>
          <dgm:resizeHandles val="exact"/>
        </dgm:presLayoutVars>
      </dgm:prSet>
      <dgm:spPr/>
    </dgm:pt>
    <dgm:pt modelId="{50B5292B-59A5-4A2D-9857-D27D32B10469}" type="pres">
      <dgm:prSet presAssocID="{AA5BE005-93BE-4B30-838B-ACE9BEEAF9A3}" presName="node" presStyleLbl="node1" presStyleIdx="0" presStyleCnt="3" custScaleY="32507" custLinFactNeighborY="3106">
        <dgm:presLayoutVars>
          <dgm:bulletEnabled val="1"/>
        </dgm:presLayoutVars>
      </dgm:prSet>
      <dgm:spPr/>
    </dgm:pt>
    <dgm:pt modelId="{2562BCB3-6973-48F2-B73B-CEB3B3AA23AB}" type="pres">
      <dgm:prSet presAssocID="{8CB95453-A039-4E64-983A-481D318E3F44}" presName="sibTrans" presStyleLbl="sibTrans2D1" presStyleIdx="0" presStyleCnt="2" custLinFactNeighborY="0"/>
      <dgm:spPr/>
    </dgm:pt>
    <dgm:pt modelId="{9F1C7E5E-6938-4717-A15D-CB173BB0894D}" type="pres">
      <dgm:prSet presAssocID="{8CB95453-A039-4E64-983A-481D318E3F44}" presName="connectorText" presStyleLbl="sibTrans2D1" presStyleIdx="0" presStyleCnt="2"/>
      <dgm:spPr/>
    </dgm:pt>
    <dgm:pt modelId="{E5C9D32A-B684-4BC8-BBB8-AB1E5009C00F}" type="pres">
      <dgm:prSet presAssocID="{26C7322A-23D2-40D5-B7E2-72FA446924FF}" presName="node" presStyleLbl="node1" presStyleIdx="1" presStyleCnt="3" custScaleY="32507" custLinFactNeighborY="3106">
        <dgm:presLayoutVars>
          <dgm:bulletEnabled val="1"/>
        </dgm:presLayoutVars>
      </dgm:prSet>
      <dgm:spPr/>
    </dgm:pt>
    <dgm:pt modelId="{5FFDBACF-8B28-4BB2-B41D-A9541AF7ED08}" type="pres">
      <dgm:prSet presAssocID="{B63F9CFA-DDDD-41EE-BD1F-AFD71D41FAEA}" presName="sibTrans" presStyleLbl="sibTrans2D1" presStyleIdx="1" presStyleCnt="2" custLinFactNeighborY="0"/>
      <dgm:spPr/>
    </dgm:pt>
    <dgm:pt modelId="{10AFD0BF-A978-48B6-934E-A0D6D8463096}" type="pres">
      <dgm:prSet presAssocID="{B63F9CFA-DDDD-41EE-BD1F-AFD71D41FAEA}" presName="connectorText" presStyleLbl="sibTrans2D1" presStyleIdx="1" presStyleCnt="2"/>
      <dgm:spPr/>
    </dgm:pt>
    <dgm:pt modelId="{4BD4A793-7C2A-4E50-97E7-54CEED5924C0}" type="pres">
      <dgm:prSet presAssocID="{A923B111-03C8-4632-819D-32F4DCE743D0}" presName="node" presStyleLbl="node1" presStyleIdx="2" presStyleCnt="3" custScaleY="32507" custLinFactNeighborY="-9726">
        <dgm:presLayoutVars>
          <dgm:bulletEnabled val="1"/>
        </dgm:presLayoutVars>
      </dgm:prSet>
      <dgm:spPr/>
    </dgm:pt>
  </dgm:ptLst>
  <dgm:cxnLst>
    <dgm:cxn modelId="{C0288200-D81A-45FC-AE37-B113AD79EE1C}" type="presOf" srcId="{B63F9CFA-DDDD-41EE-BD1F-AFD71D41FAEA}" destId="{10AFD0BF-A978-48B6-934E-A0D6D8463096}" srcOrd="1" destOrd="0" presId="urn:microsoft.com/office/officeart/2005/8/layout/process2"/>
    <dgm:cxn modelId="{9E490327-E892-46FC-859F-4125964E27E3}" type="presOf" srcId="{8CB95453-A039-4E64-983A-481D318E3F44}" destId="{9F1C7E5E-6938-4717-A15D-CB173BB0894D}" srcOrd="1" destOrd="0" presId="urn:microsoft.com/office/officeart/2005/8/layout/process2"/>
    <dgm:cxn modelId="{EFC03F2F-4B4B-43A1-B1A9-EB88D54FAF9C}" type="presOf" srcId="{19B7A47C-F43C-49E0-9CE6-199B161227A0}" destId="{4523CB50-D60D-490E-9EBE-EEB72FA9C962}" srcOrd="0" destOrd="0" presId="urn:microsoft.com/office/officeart/2005/8/layout/process2"/>
    <dgm:cxn modelId="{67799934-EC08-4EC8-A382-59097F8A7076}" srcId="{19B7A47C-F43C-49E0-9CE6-199B161227A0}" destId="{AA5BE005-93BE-4B30-838B-ACE9BEEAF9A3}" srcOrd="0" destOrd="0" parTransId="{8BC95A5F-7856-4E9C-8A8D-98393C5657C8}" sibTransId="{8CB95453-A039-4E64-983A-481D318E3F44}"/>
    <dgm:cxn modelId="{8EC62662-90BE-429B-9BAD-CB4E180EC4BB}" type="presOf" srcId="{AA5BE005-93BE-4B30-838B-ACE9BEEAF9A3}" destId="{50B5292B-59A5-4A2D-9857-D27D32B10469}" srcOrd="0" destOrd="0" presId="urn:microsoft.com/office/officeart/2005/8/layout/process2"/>
    <dgm:cxn modelId="{3F113E62-5CD1-495B-94D0-3A800D93B054}" srcId="{19B7A47C-F43C-49E0-9CE6-199B161227A0}" destId="{26C7322A-23D2-40D5-B7E2-72FA446924FF}" srcOrd="1" destOrd="0" parTransId="{6AA1B52D-4029-4697-B74C-385CBEFD438E}" sibTransId="{B63F9CFA-DDDD-41EE-BD1F-AFD71D41FAEA}"/>
    <dgm:cxn modelId="{94FBC849-B5C8-448A-95A1-BF108A8F0D9E}" srcId="{19B7A47C-F43C-49E0-9CE6-199B161227A0}" destId="{A923B111-03C8-4632-819D-32F4DCE743D0}" srcOrd="2" destOrd="0" parTransId="{490A2463-4214-441A-8CE3-F61D04774672}" sibTransId="{5490C7B7-9BD1-402E-B386-DBF17178A7CE}"/>
    <dgm:cxn modelId="{90794D9F-FF28-4A43-A29D-1EAD517FB81E}" type="presOf" srcId="{8CB95453-A039-4E64-983A-481D318E3F44}" destId="{2562BCB3-6973-48F2-B73B-CEB3B3AA23AB}" srcOrd="0" destOrd="0" presId="urn:microsoft.com/office/officeart/2005/8/layout/process2"/>
    <dgm:cxn modelId="{22B7C4DB-485E-4434-B33D-4F92C6B682BC}" type="presOf" srcId="{A923B111-03C8-4632-819D-32F4DCE743D0}" destId="{4BD4A793-7C2A-4E50-97E7-54CEED5924C0}" srcOrd="0" destOrd="0" presId="urn:microsoft.com/office/officeart/2005/8/layout/process2"/>
    <dgm:cxn modelId="{016D9BDF-4909-4157-B017-AC8BF4251B9C}" type="presOf" srcId="{B63F9CFA-DDDD-41EE-BD1F-AFD71D41FAEA}" destId="{5FFDBACF-8B28-4BB2-B41D-A9541AF7ED08}" srcOrd="0" destOrd="0" presId="urn:microsoft.com/office/officeart/2005/8/layout/process2"/>
    <dgm:cxn modelId="{86056AF6-81E0-48EA-9AA6-CA727E7A4A9C}" type="presOf" srcId="{26C7322A-23D2-40D5-B7E2-72FA446924FF}" destId="{E5C9D32A-B684-4BC8-BBB8-AB1E5009C00F}" srcOrd="0" destOrd="0" presId="urn:microsoft.com/office/officeart/2005/8/layout/process2"/>
    <dgm:cxn modelId="{7C533294-610A-4D1F-A206-0FE42DFB6E94}" type="presParOf" srcId="{4523CB50-D60D-490E-9EBE-EEB72FA9C962}" destId="{50B5292B-59A5-4A2D-9857-D27D32B10469}" srcOrd="0" destOrd="0" presId="urn:microsoft.com/office/officeart/2005/8/layout/process2"/>
    <dgm:cxn modelId="{665590E3-EA24-44BE-A7DC-0AE7DD1F413E}" type="presParOf" srcId="{4523CB50-D60D-490E-9EBE-EEB72FA9C962}" destId="{2562BCB3-6973-48F2-B73B-CEB3B3AA23AB}" srcOrd="1" destOrd="0" presId="urn:microsoft.com/office/officeart/2005/8/layout/process2"/>
    <dgm:cxn modelId="{E5440489-1D51-4633-BF9B-738D18890FF8}" type="presParOf" srcId="{2562BCB3-6973-48F2-B73B-CEB3B3AA23AB}" destId="{9F1C7E5E-6938-4717-A15D-CB173BB0894D}" srcOrd="0" destOrd="0" presId="urn:microsoft.com/office/officeart/2005/8/layout/process2"/>
    <dgm:cxn modelId="{77D47A7C-C87E-458E-A14F-09503DBE8133}" type="presParOf" srcId="{4523CB50-D60D-490E-9EBE-EEB72FA9C962}" destId="{E5C9D32A-B684-4BC8-BBB8-AB1E5009C00F}" srcOrd="2" destOrd="0" presId="urn:microsoft.com/office/officeart/2005/8/layout/process2"/>
    <dgm:cxn modelId="{22E3E42A-AEC7-43AB-82A3-155D5C8FD836}" type="presParOf" srcId="{4523CB50-D60D-490E-9EBE-EEB72FA9C962}" destId="{5FFDBACF-8B28-4BB2-B41D-A9541AF7ED08}" srcOrd="3" destOrd="0" presId="urn:microsoft.com/office/officeart/2005/8/layout/process2"/>
    <dgm:cxn modelId="{B5C02B72-9790-4CDD-A3A6-BCCBD32B57B1}" type="presParOf" srcId="{5FFDBACF-8B28-4BB2-B41D-A9541AF7ED08}" destId="{10AFD0BF-A978-48B6-934E-A0D6D8463096}" srcOrd="0" destOrd="0" presId="urn:microsoft.com/office/officeart/2005/8/layout/process2"/>
    <dgm:cxn modelId="{25F44655-B85F-4890-A539-DCBEF756F089}" type="presParOf" srcId="{4523CB50-D60D-490E-9EBE-EEB72FA9C962}" destId="{4BD4A793-7C2A-4E50-97E7-54CEED5924C0}"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1_2" csCatId="accent1" phldr="1"/>
      <dgm:spPr/>
    </dgm:pt>
    <dgm:pt modelId="{AA5BE005-93BE-4B30-838B-ACE9BEEAF9A3}">
      <dgm:prSet phldrT="[Texto]" custT="1">
        <dgm:style>
          <a:lnRef idx="2">
            <a:schemeClr val="dk1"/>
          </a:lnRef>
          <a:fillRef idx="1">
            <a:schemeClr val="lt1"/>
          </a:fillRef>
          <a:effectRef idx="0">
            <a:schemeClr val="dk1"/>
          </a:effectRef>
          <a:fontRef idx="minor">
            <a:schemeClr val="dk1"/>
          </a:fontRef>
        </dgm:style>
      </dgm:prSet>
      <dgm:spPr>
        <a:solidFill>
          <a:schemeClr val="accent6">
            <a:lumMod val="20000"/>
            <a:lumOff val="80000"/>
          </a:schemeClr>
        </a:solidFill>
        <a:ln>
          <a:solidFill>
            <a:schemeClr val="tx1"/>
          </a:solidFill>
        </a:ln>
      </dgm:spPr>
      <dgm:t>
        <a:bodyPr/>
        <a:lstStyle/>
        <a:p>
          <a:r>
            <a:rPr lang="es-ES" sz="1800" dirty="0">
              <a:latin typeface="Times New Roman" panose="02020603050405020304" pitchFamily="18" charset="0"/>
              <a:cs typeface="Times New Roman" panose="02020603050405020304" pitchFamily="18" charset="0"/>
            </a:rPr>
            <a:t>Encuesta</a:t>
          </a:r>
          <a:r>
            <a:rPr lang="es-ES" sz="2400" dirty="0">
              <a:latin typeface="Times New Roman" panose="02020603050405020304" pitchFamily="18" charset="0"/>
              <a:cs typeface="Times New Roman" panose="02020603050405020304" pitchFamily="18" charset="0"/>
            </a:rPr>
            <a:t> </a:t>
          </a:r>
          <a:endParaRPr lang="es-EC" sz="2400" dirty="0">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2400">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tyle>
          <a:lnRef idx="3">
            <a:schemeClr val="lt1"/>
          </a:lnRef>
          <a:fillRef idx="1">
            <a:schemeClr val="dk1"/>
          </a:fillRef>
          <a:effectRef idx="1">
            <a:schemeClr val="dk1"/>
          </a:effectRef>
          <a:fontRef idx="minor">
            <a:schemeClr val="lt1"/>
          </a:fontRef>
        </dgm:style>
      </dgm:prSet>
      <dgm:spPr/>
      <dgm:t>
        <a:bodyPr/>
        <a:lstStyle/>
        <a:p>
          <a:endParaRPr lang="es-EC" sz="2400">
            <a:latin typeface="Times New Roman" panose="02020603050405020304" pitchFamily="18" charset="0"/>
            <a:cs typeface="Times New Roman" panose="02020603050405020304" pitchFamily="18" charset="0"/>
          </a:endParaRPr>
        </a:p>
      </dgm:t>
    </dgm:pt>
    <dgm:pt modelId="{4523CB50-D60D-490E-9EBE-EEB72FA9C962}" type="pres">
      <dgm:prSet presAssocID="{19B7A47C-F43C-49E0-9CE6-199B161227A0}" presName="linearFlow" presStyleCnt="0">
        <dgm:presLayoutVars>
          <dgm:resizeHandles val="exact"/>
        </dgm:presLayoutVars>
      </dgm:prSet>
      <dgm:spPr/>
    </dgm:pt>
    <dgm:pt modelId="{50B5292B-59A5-4A2D-9857-D27D32B10469}" type="pres">
      <dgm:prSet presAssocID="{AA5BE005-93BE-4B30-838B-ACE9BEEAF9A3}" presName="node" presStyleLbl="node1" presStyleIdx="0" presStyleCnt="1" custScaleX="162096" custLinFactNeighborX="60081" custLinFactNeighborY="-75030">
        <dgm:presLayoutVars>
          <dgm:bulletEnabled val="1"/>
        </dgm:presLayoutVars>
      </dgm:prSet>
      <dgm:spPr/>
    </dgm:pt>
  </dgm:ptLst>
  <dgm:cxnLst>
    <dgm:cxn modelId="{EFC03F2F-4B4B-43A1-B1A9-EB88D54FAF9C}" type="presOf" srcId="{19B7A47C-F43C-49E0-9CE6-199B161227A0}" destId="{4523CB50-D60D-490E-9EBE-EEB72FA9C962}" srcOrd="0" destOrd="0" presId="urn:microsoft.com/office/officeart/2005/8/layout/process2"/>
    <dgm:cxn modelId="{67799934-EC08-4EC8-A382-59097F8A7076}" srcId="{19B7A47C-F43C-49E0-9CE6-199B161227A0}" destId="{AA5BE005-93BE-4B30-838B-ACE9BEEAF9A3}" srcOrd="0" destOrd="0" parTransId="{8BC95A5F-7856-4E9C-8A8D-98393C5657C8}" sibTransId="{8CB95453-A039-4E64-983A-481D318E3F44}"/>
    <dgm:cxn modelId="{8EC62662-90BE-429B-9BAD-CB4E180EC4BB}" type="presOf" srcId="{AA5BE005-93BE-4B30-838B-ACE9BEEAF9A3}" destId="{50B5292B-59A5-4A2D-9857-D27D32B10469}" srcOrd="0" destOrd="0" presId="urn:microsoft.com/office/officeart/2005/8/layout/process2"/>
    <dgm:cxn modelId="{7C533294-610A-4D1F-A206-0FE42DFB6E94}" type="presParOf" srcId="{4523CB50-D60D-490E-9EBE-EEB72FA9C962}" destId="{50B5292B-59A5-4A2D-9857-D27D32B10469}" srcOrd="0"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1_2" csCatId="accent1" phldr="1"/>
      <dgm:spPr/>
    </dgm:pt>
    <dgm:pt modelId="{AA5BE005-93BE-4B30-838B-ACE9BEEAF9A3}">
      <dgm:prSet phldrT="[Texto]" custT="1">
        <dgm:style>
          <a:lnRef idx="2">
            <a:schemeClr val="dk1"/>
          </a:lnRef>
          <a:fillRef idx="1">
            <a:schemeClr val="lt1"/>
          </a:fillRef>
          <a:effectRef idx="0">
            <a:schemeClr val="dk1"/>
          </a:effectRef>
          <a:fontRef idx="minor">
            <a:schemeClr val="dk1"/>
          </a:fontRef>
        </dgm:style>
      </dgm:prSet>
      <dgm:spPr>
        <a:solidFill>
          <a:schemeClr val="accent6">
            <a:lumMod val="20000"/>
            <a:lumOff val="80000"/>
          </a:schemeClr>
        </a:solidFill>
        <a:ln>
          <a:solidFill>
            <a:schemeClr val="tx1"/>
          </a:solidFill>
        </a:ln>
      </dgm:spPr>
      <dgm:t>
        <a:bodyPr/>
        <a:lstStyle/>
        <a:p>
          <a:pPr algn="ctr"/>
          <a:r>
            <a:rPr lang="es-ES" sz="1600" i="0" dirty="0">
              <a:latin typeface="Times New Roman" panose="02020603050405020304" pitchFamily="18" charset="0"/>
              <a:cs typeface="Times New Roman" panose="02020603050405020304" pitchFamily="18" charset="0"/>
            </a:rPr>
            <a:t>Está conformado por un </a:t>
          </a:r>
        </a:p>
        <a:p>
          <a:pPr algn="ctr"/>
          <a:r>
            <a:rPr lang="es-ES" sz="1600" i="0" dirty="0">
              <a:latin typeface="Times New Roman" panose="02020603050405020304" pitchFamily="18" charset="0"/>
              <a:cs typeface="Times New Roman" panose="02020603050405020304" pitchFamily="18" charset="0"/>
            </a:rPr>
            <a:t>total, de 472 estudiantes.</a:t>
          </a:r>
        </a:p>
        <a:p>
          <a:pPr algn="ctr"/>
          <a:r>
            <a:rPr lang="es-ES" sz="1600" i="0" dirty="0">
              <a:latin typeface="Times New Roman" panose="02020603050405020304" pitchFamily="18" charset="0"/>
              <a:cs typeface="Times New Roman" panose="02020603050405020304" pitchFamily="18" charset="0"/>
            </a:rPr>
            <a:t>La muestra de la población </a:t>
          </a:r>
        </a:p>
        <a:p>
          <a:pPr algn="ctr"/>
          <a:r>
            <a:rPr lang="es-ES" sz="1600" i="0" dirty="0">
              <a:latin typeface="Times New Roman" panose="02020603050405020304" pitchFamily="18" charset="0"/>
              <a:cs typeface="Times New Roman" panose="02020603050405020304" pitchFamily="18" charset="0"/>
            </a:rPr>
            <a:t>es de 212 estudiantes</a:t>
          </a:r>
          <a:endParaRPr lang="es-EC" sz="1600" i="0" dirty="0">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2400">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tyle>
          <a:lnRef idx="3">
            <a:schemeClr val="lt1"/>
          </a:lnRef>
          <a:fillRef idx="1">
            <a:schemeClr val="dk1"/>
          </a:fillRef>
          <a:effectRef idx="1">
            <a:schemeClr val="dk1"/>
          </a:effectRef>
          <a:fontRef idx="minor">
            <a:schemeClr val="lt1"/>
          </a:fontRef>
        </dgm:style>
      </dgm:prSet>
      <dgm:spPr/>
      <dgm:t>
        <a:bodyPr/>
        <a:lstStyle/>
        <a:p>
          <a:endParaRPr lang="es-EC" sz="2400">
            <a:latin typeface="Times New Roman" panose="02020603050405020304" pitchFamily="18" charset="0"/>
            <a:cs typeface="Times New Roman" panose="02020603050405020304" pitchFamily="18" charset="0"/>
          </a:endParaRPr>
        </a:p>
      </dgm:t>
    </dgm:pt>
    <dgm:pt modelId="{4523CB50-D60D-490E-9EBE-EEB72FA9C962}" type="pres">
      <dgm:prSet presAssocID="{19B7A47C-F43C-49E0-9CE6-199B161227A0}" presName="linearFlow" presStyleCnt="0">
        <dgm:presLayoutVars>
          <dgm:resizeHandles val="exact"/>
        </dgm:presLayoutVars>
      </dgm:prSet>
      <dgm:spPr/>
    </dgm:pt>
    <dgm:pt modelId="{50B5292B-59A5-4A2D-9857-D27D32B10469}" type="pres">
      <dgm:prSet presAssocID="{AA5BE005-93BE-4B30-838B-ACE9BEEAF9A3}" presName="node" presStyleLbl="node1" presStyleIdx="0" presStyleCnt="1" custScaleX="187317" custLinFactNeighborX="58162" custLinFactNeighborY="-3888">
        <dgm:presLayoutVars>
          <dgm:bulletEnabled val="1"/>
        </dgm:presLayoutVars>
      </dgm:prSet>
      <dgm:spPr/>
    </dgm:pt>
  </dgm:ptLst>
  <dgm:cxnLst>
    <dgm:cxn modelId="{EFC03F2F-4B4B-43A1-B1A9-EB88D54FAF9C}" type="presOf" srcId="{19B7A47C-F43C-49E0-9CE6-199B161227A0}" destId="{4523CB50-D60D-490E-9EBE-EEB72FA9C962}" srcOrd="0" destOrd="0" presId="urn:microsoft.com/office/officeart/2005/8/layout/process2"/>
    <dgm:cxn modelId="{67799934-EC08-4EC8-A382-59097F8A7076}" srcId="{19B7A47C-F43C-49E0-9CE6-199B161227A0}" destId="{AA5BE005-93BE-4B30-838B-ACE9BEEAF9A3}" srcOrd="0" destOrd="0" parTransId="{8BC95A5F-7856-4E9C-8A8D-98393C5657C8}" sibTransId="{8CB95453-A039-4E64-983A-481D318E3F44}"/>
    <dgm:cxn modelId="{8EC62662-90BE-429B-9BAD-CB4E180EC4BB}" type="presOf" srcId="{AA5BE005-93BE-4B30-838B-ACE9BEEAF9A3}" destId="{50B5292B-59A5-4A2D-9857-D27D32B10469}" srcOrd="0" destOrd="0" presId="urn:microsoft.com/office/officeart/2005/8/layout/process2"/>
    <dgm:cxn modelId="{7C533294-610A-4D1F-A206-0FE42DFB6E94}" type="presParOf" srcId="{4523CB50-D60D-490E-9EBE-EEB72FA9C962}" destId="{50B5292B-59A5-4A2D-9857-D27D32B10469}" srcOrd="0" destOrd="0" presId="urn:microsoft.com/office/officeart/2005/8/layout/process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1_2" csCatId="accent1" phldr="1"/>
      <dgm:spPr/>
    </dgm:pt>
    <dgm:pt modelId="{AA5BE005-93BE-4B30-838B-ACE9BEEAF9A3}">
      <dgm:prSet phldrT="[Texto]" custT="1">
        <dgm:style>
          <a:lnRef idx="2">
            <a:schemeClr val="dk1"/>
          </a:lnRef>
          <a:fillRef idx="1">
            <a:schemeClr val="lt1"/>
          </a:fillRef>
          <a:effectRef idx="0">
            <a:schemeClr val="dk1"/>
          </a:effectRef>
          <a:fontRef idx="minor">
            <a:schemeClr val="dk1"/>
          </a:fontRef>
        </dgm:style>
      </dgm:prSet>
      <dgm:spPr>
        <a:solidFill>
          <a:schemeClr val="accent6">
            <a:lumMod val="20000"/>
            <a:lumOff val="80000"/>
          </a:schemeClr>
        </a:solidFill>
        <a:ln>
          <a:solidFill>
            <a:schemeClr val="tx1"/>
          </a:solidFill>
        </a:ln>
      </dgm:spPr>
      <dgm:t>
        <a:bodyPr/>
        <a:lstStyle/>
        <a:p>
          <a:r>
            <a:rPr lang="es-ES" sz="1600" dirty="0">
              <a:latin typeface="Times New Roman" panose="02020603050405020304" pitchFamily="18" charset="0"/>
              <a:cs typeface="Times New Roman" panose="02020603050405020304" pitchFamily="18" charset="0"/>
            </a:rPr>
            <a:t>Método Histórico-Lógico</a:t>
          </a:r>
          <a:endParaRPr lang="es-EC" sz="1600" dirty="0">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1600">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tyle>
          <a:lnRef idx="3">
            <a:schemeClr val="lt1"/>
          </a:lnRef>
          <a:fillRef idx="1">
            <a:schemeClr val="dk1"/>
          </a:fillRef>
          <a:effectRef idx="1">
            <a:schemeClr val="dk1"/>
          </a:effectRef>
          <a:fontRef idx="minor">
            <a:schemeClr val="lt1"/>
          </a:fontRef>
        </dgm:style>
      </dgm:prSet>
      <dgm:spPr/>
      <dgm:t>
        <a:bodyPr/>
        <a:lstStyle/>
        <a:p>
          <a:endParaRPr lang="es-EC" sz="1600">
            <a:latin typeface="Times New Roman" panose="02020603050405020304" pitchFamily="18" charset="0"/>
            <a:cs typeface="Times New Roman" panose="02020603050405020304" pitchFamily="18" charset="0"/>
          </a:endParaRPr>
        </a:p>
      </dgm:t>
    </dgm:pt>
    <dgm:pt modelId="{26C7322A-23D2-40D5-B7E2-72FA446924FF}">
      <dgm:prSet phldrT="[Texto]" custT="1">
        <dgm:style>
          <a:lnRef idx="2">
            <a:schemeClr val="dk1"/>
          </a:lnRef>
          <a:fillRef idx="1">
            <a:schemeClr val="lt1"/>
          </a:fillRef>
          <a:effectRef idx="0">
            <a:schemeClr val="dk1"/>
          </a:effectRef>
          <a:fontRef idx="minor">
            <a:schemeClr val="dk1"/>
          </a:fontRef>
        </dgm:style>
      </dgm:prSet>
      <dgm:spPr>
        <a:solidFill>
          <a:schemeClr val="accent6">
            <a:lumMod val="20000"/>
            <a:lumOff val="80000"/>
          </a:schemeClr>
        </a:solidFill>
        <a:ln>
          <a:solidFill>
            <a:schemeClr val="tx1"/>
          </a:solidFill>
        </a:ln>
      </dgm:spPr>
      <dgm:t>
        <a:bodyPr/>
        <a:lstStyle/>
        <a:p>
          <a:r>
            <a:rPr lang="es-EC" sz="1600" kern="1200" dirty="0">
              <a:solidFill>
                <a:prstClr val="black"/>
              </a:solidFill>
              <a:latin typeface="Times New Roman" panose="02020603050405020304" pitchFamily="18" charset="0"/>
              <a:ea typeface="+mn-ea"/>
              <a:cs typeface="Times New Roman" panose="02020603050405020304" pitchFamily="18" charset="0"/>
            </a:rPr>
            <a:t>Método bibliográfico</a:t>
          </a:r>
        </a:p>
      </dgm:t>
    </dgm:pt>
    <dgm:pt modelId="{6AA1B52D-4029-4697-B74C-385CBEFD438E}" type="parTrans" cxnId="{3F113E62-5CD1-495B-94D0-3A800D93B054}">
      <dgm:prSet/>
      <dgm:spPr/>
      <dgm:t>
        <a:bodyPr/>
        <a:lstStyle/>
        <a:p>
          <a:endParaRPr lang="es-EC" sz="1600"/>
        </a:p>
      </dgm:t>
    </dgm:pt>
    <dgm:pt modelId="{B63F9CFA-DDDD-41EE-BD1F-AFD71D41FAEA}" type="sibTrans" cxnId="{3F113E62-5CD1-495B-94D0-3A800D93B054}">
      <dgm:prSet custT="1">
        <dgm:style>
          <a:lnRef idx="3">
            <a:schemeClr val="lt1"/>
          </a:lnRef>
          <a:fillRef idx="1">
            <a:schemeClr val="dk1"/>
          </a:fillRef>
          <a:effectRef idx="1">
            <a:schemeClr val="dk1"/>
          </a:effectRef>
          <a:fontRef idx="minor">
            <a:schemeClr val="lt1"/>
          </a:fontRef>
        </dgm:style>
      </dgm:prSet>
      <dgm:spPr/>
      <dgm:t>
        <a:bodyPr/>
        <a:lstStyle/>
        <a:p>
          <a:endParaRPr lang="es-EC" sz="1600"/>
        </a:p>
      </dgm:t>
    </dgm:pt>
    <dgm:pt modelId="{3F271CC9-307B-4EF8-AD91-C21D7495EBCB}">
      <dgm:prSet phldrT="[Texto]" custT="1">
        <dgm:style>
          <a:lnRef idx="2">
            <a:schemeClr val="dk1"/>
          </a:lnRef>
          <a:fillRef idx="1">
            <a:schemeClr val="lt1"/>
          </a:fillRef>
          <a:effectRef idx="0">
            <a:schemeClr val="dk1"/>
          </a:effectRef>
          <a:fontRef idx="minor">
            <a:schemeClr val="dk1"/>
          </a:fontRef>
        </dgm:style>
      </dgm:prSet>
      <dgm:spPr>
        <a:solidFill>
          <a:schemeClr val="accent6">
            <a:lumMod val="20000"/>
            <a:lumOff val="80000"/>
          </a:schemeClr>
        </a:solidFill>
        <a:ln>
          <a:solidFill>
            <a:schemeClr val="tx1"/>
          </a:solidFill>
        </a:ln>
      </dgm:spPr>
      <dgm:t>
        <a:bodyPr/>
        <a:lstStyle/>
        <a:p>
          <a:r>
            <a:rPr lang="es-EC" sz="1600" kern="1200" dirty="0">
              <a:solidFill>
                <a:prstClr val="black"/>
              </a:solidFill>
              <a:latin typeface="Times New Roman" panose="02020603050405020304" pitchFamily="18" charset="0"/>
              <a:ea typeface="+mn-ea"/>
              <a:cs typeface="Times New Roman" panose="02020603050405020304" pitchFamily="18" charset="0"/>
            </a:rPr>
            <a:t>Método estadístico</a:t>
          </a:r>
        </a:p>
      </dgm:t>
    </dgm:pt>
    <dgm:pt modelId="{0DC4B71E-638A-4734-9ABF-07FF5D336D12}" type="parTrans" cxnId="{BC4EB591-FFA9-47D7-B607-CA9CBFEB0E31}">
      <dgm:prSet/>
      <dgm:spPr/>
      <dgm:t>
        <a:bodyPr/>
        <a:lstStyle/>
        <a:p>
          <a:endParaRPr lang="es-EC" sz="1600"/>
        </a:p>
      </dgm:t>
    </dgm:pt>
    <dgm:pt modelId="{C9DEEEE3-C513-439D-8E20-555498DB00C8}" type="sibTrans" cxnId="{BC4EB591-FFA9-47D7-B607-CA9CBFEB0E31}">
      <dgm:prSet custT="1">
        <dgm:style>
          <a:lnRef idx="3">
            <a:schemeClr val="lt1"/>
          </a:lnRef>
          <a:fillRef idx="1">
            <a:schemeClr val="dk1"/>
          </a:fillRef>
          <a:effectRef idx="1">
            <a:schemeClr val="dk1"/>
          </a:effectRef>
          <a:fontRef idx="minor">
            <a:schemeClr val="lt1"/>
          </a:fontRef>
        </dgm:style>
      </dgm:prSet>
      <dgm:spPr/>
      <dgm:t>
        <a:bodyPr/>
        <a:lstStyle/>
        <a:p>
          <a:endParaRPr lang="es-EC" sz="1600"/>
        </a:p>
      </dgm:t>
    </dgm:pt>
    <dgm:pt modelId="{A923B111-03C8-4632-819D-32F4DCE743D0}">
      <dgm:prSet phldrT="[Texto]" custT="1">
        <dgm:style>
          <a:lnRef idx="2">
            <a:schemeClr val="dk1"/>
          </a:lnRef>
          <a:fillRef idx="1">
            <a:schemeClr val="lt1"/>
          </a:fillRef>
          <a:effectRef idx="0">
            <a:schemeClr val="dk1"/>
          </a:effectRef>
          <a:fontRef idx="minor">
            <a:schemeClr val="dk1"/>
          </a:fontRef>
        </dgm:style>
      </dgm:prSet>
      <dgm:spPr>
        <a:solidFill>
          <a:schemeClr val="accent6">
            <a:lumMod val="20000"/>
            <a:lumOff val="80000"/>
          </a:schemeClr>
        </a:solidFill>
        <a:ln>
          <a:solidFill>
            <a:schemeClr val="tx1"/>
          </a:solidFill>
        </a:ln>
      </dgm:spPr>
      <dgm:t>
        <a:bodyPr/>
        <a:lstStyle/>
        <a:p>
          <a:r>
            <a:rPr lang="es-EC" sz="1600" kern="1200" dirty="0">
              <a:solidFill>
                <a:prstClr val="black"/>
              </a:solidFill>
              <a:latin typeface="Times New Roman" panose="02020603050405020304" pitchFamily="18" charset="0"/>
              <a:ea typeface="+mn-ea"/>
              <a:cs typeface="Times New Roman" panose="02020603050405020304" pitchFamily="18" charset="0"/>
            </a:rPr>
            <a:t>Métodos analítico y sintético</a:t>
          </a:r>
          <a:r>
            <a:rPr lang="es-ES" sz="1600" kern="1200" dirty="0">
              <a:solidFill>
                <a:prstClr val="black"/>
              </a:solidFill>
              <a:latin typeface="Times New Roman" panose="02020603050405020304" pitchFamily="18" charset="0"/>
              <a:ea typeface="+mn-ea"/>
              <a:cs typeface="Times New Roman" panose="02020603050405020304" pitchFamily="18" charset="0"/>
            </a:rPr>
            <a:t>  </a:t>
          </a:r>
          <a:endParaRPr lang="es-EC" sz="1600" kern="1200" dirty="0">
            <a:solidFill>
              <a:prstClr val="black"/>
            </a:solidFill>
            <a:latin typeface="Times New Roman" panose="02020603050405020304" pitchFamily="18" charset="0"/>
            <a:ea typeface="+mn-ea"/>
            <a:cs typeface="Times New Roman" panose="02020603050405020304" pitchFamily="18" charset="0"/>
          </a:endParaRPr>
        </a:p>
      </dgm:t>
    </dgm:pt>
    <dgm:pt modelId="{490A2463-4214-441A-8CE3-F61D04774672}" type="parTrans" cxnId="{94FBC849-B5C8-448A-95A1-BF108A8F0D9E}">
      <dgm:prSet/>
      <dgm:spPr/>
      <dgm:t>
        <a:bodyPr/>
        <a:lstStyle/>
        <a:p>
          <a:endParaRPr lang="es-EC" sz="1600"/>
        </a:p>
      </dgm:t>
    </dgm:pt>
    <dgm:pt modelId="{5490C7B7-9BD1-402E-B386-DBF17178A7CE}" type="sibTrans" cxnId="{94FBC849-B5C8-448A-95A1-BF108A8F0D9E}">
      <dgm:prSet/>
      <dgm:spPr/>
      <dgm:t>
        <a:bodyPr/>
        <a:lstStyle/>
        <a:p>
          <a:endParaRPr lang="es-EC" sz="1600"/>
        </a:p>
      </dgm:t>
    </dgm:pt>
    <dgm:pt modelId="{4523CB50-D60D-490E-9EBE-EEB72FA9C962}" type="pres">
      <dgm:prSet presAssocID="{19B7A47C-F43C-49E0-9CE6-199B161227A0}" presName="linearFlow" presStyleCnt="0">
        <dgm:presLayoutVars>
          <dgm:resizeHandles val="exact"/>
        </dgm:presLayoutVars>
      </dgm:prSet>
      <dgm:spPr/>
    </dgm:pt>
    <dgm:pt modelId="{50B5292B-59A5-4A2D-9857-D27D32B10469}" type="pres">
      <dgm:prSet presAssocID="{AA5BE005-93BE-4B30-838B-ACE9BEEAF9A3}" presName="node" presStyleLbl="node1" presStyleIdx="0" presStyleCnt="4" custScaleY="32507" custLinFactNeighborY="3106">
        <dgm:presLayoutVars>
          <dgm:bulletEnabled val="1"/>
        </dgm:presLayoutVars>
      </dgm:prSet>
      <dgm:spPr/>
    </dgm:pt>
    <dgm:pt modelId="{2562BCB3-6973-48F2-B73B-CEB3B3AA23AB}" type="pres">
      <dgm:prSet presAssocID="{8CB95453-A039-4E64-983A-481D318E3F44}" presName="sibTrans" presStyleLbl="sibTrans2D1" presStyleIdx="0" presStyleCnt="3" custLinFactNeighborY="0"/>
      <dgm:spPr/>
    </dgm:pt>
    <dgm:pt modelId="{9F1C7E5E-6938-4717-A15D-CB173BB0894D}" type="pres">
      <dgm:prSet presAssocID="{8CB95453-A039-4E64-983A-481D318E3F44}" presName="connectorText" presStyleLbl="sibTrans2D1" presStyleIdx="0" presStyleCnt="3"/>
      <dgm:spPr/>
    </dgm:pt>
    <dgm:pt modelId="{E5C9D32A-B684-4BC8-BBB8-AB1E5009C00F}" type="pres">
      <dgm:prSet presAssocID="{26C7322A-23D2-40D5-B7E2-72FA446924FF}" presName="node" presStyleLbl="node1" presStyleIdx="1" presStyleCnt="4" custScaleY="32507" custLinFactNeighborY="3106">
        <dgm:presLayoutVars>
          <dgm:bulletEnabled val="1"/>
        </dgm:presLayoutVars>
      </dgm:prSet>
      <dgm:spPr/>
    </dgm:pt>
    <dgm:pt modelId="{5FFDBACF-8B28-4BB2-B41D-A9541AF7ED08}" type="pres">
      <dgm:prSet presAssocID="{B63F9CFA-DDDD-41EE-BD1F-AFD71D41FAEA}" presName="sibTrans" presStyleLbl="sibTrans2D1" presStyleIdx="1" presStyleCnt="3" custLinFactNeighborY="0"/>
      <dgm:spPr/>
    </dgm:pt>
    <dgm:pt modelId="{10AFD0BF-A978-48B6-934E-A0D6D8463096}" type="pres">
      <dgm:prSet presAssocID="{B63F9CFA-DDDD-41EE-BD1F-AFD71D41FAEA}" presName="connectorText" presStyleLbl="sibTrans2D1" presStyleIdx="1" presStyleCnt="3"/>
      <dgm:spPr/>
    </dgm:pt>
    <dgm:pt modelId="{57D4DFA3-D173-43F1-BE38-3A1663A4D09F}" type="pres">
      <dgm:prSet presAssocID="{3F271CC9-307B-4EF8-AD91-C21D7495EBCB}" presName="node" presStyleLbl="node1" presStyleIdx="2" presStyleCnt="4" custScaleY="32507" custLinFactNeighborX="0" custLinFactNeighborY="8719">
        <dgm:presLayoutVars>
          <dgm:bulletEnabled val="1"/>
        </dgm:presLayoutVars>
      </dgm:prSet>
      <dgm:spPr/>
    </dgm:pt>
    <dgm:pt modelId="{9649AFDF-C4F9-487C-AD54-9A7FC3667336}" type="pres">
      <dgm:prSet presAssocID="{C9DEEEE3-C513-439D-8E20-555498DB00C8}" presName="sibTrans" presStyleLbl="sibTrans2D1" presStyleIdx="2" presStyleCnt="3" custLinFactNeighborY="0"/>
      <dgm:spPr/>
    </dgm:pt>
    <dgm:pt modelId="{23E7408A-3021-4FA0-B3A7-B1F8BF6B53C0}" type="pres">
      <dgm:prSet presAssocID="{C9DEEEE3-C513-439D-8E20-555498DB00C8}" presName="connectorText" presStyleLbl="sibTrans2D1" presStyleIdx="2" presStyleCnt="3"/>
      <dgm:spPr/>
    </dgm:pt>
    <dgm:pt modelId="{4BD4A793-7C2A-4E50-97E7-54CEED5924C0}" type="pres">
      <dgm:prSet presAssocID="{A923B111-03C8-4632-819D-32F4DCE743D0}" presName="node" presStyleLbl="node1" presStyleIdx="3" presStyleCnt="4" custScaleY="32507" custLinFactNeighborY="-9726">
        <dgm:presLayoutVars>
          <dgm:bulletEnabled val="1"/>
        </dgm:presLayoutVars>
      </dgm:prSet>
      <dgm:spPr/>
    </dgm:pt>
  </dgm:ptLst>
  <dgm:cxnLst>
    <dgm:cxn modelId="{C0288200-D81A-45FC-AE37-B113AD79EE1C}" type="presOf" srcId="{B63F9CFA-DDDD-41EE-BD1F-AFD71D41FAEA}" destId="{10AFD0BF-A978-48B6-934E-A0D6D8463096}" srcOrd="1" destOrd="0" presId="urn:microsoft.com/office/officeart/2005/8/layout/process2"/>
    <dgm:cxn modelId="{9E490327-E892-46FC-859F-4125964E27E3}" type="presOf" srcId="{8CB95453-A039-4E64-983A-481D318E3F44}" destId="{9F1C7E5E-6938-4717-A15D-CB173BB0894D}" srcOrd="1" destOrd="0" presId="urn:microsoft.com/office/officeart/2005/8/layout/process2"/>
    <dgm:cxn modelId="{EFC03F2F-4B4B-43A1-B1A9-EB88D54FAF9C}" type="presOf" srcId="{19B7A47C-F43C-49E0-9CE6-199B161227A0}" destId="{4523CB50-D60D-490E-9EBE-EEB72FA9C962}" srcOrd="0" destOrd="0" presId="urn:microsoft.com/office/officeart/2005/8/layout/process2"/>
    <dgm:cxn modelId="{67799934-EC08-4EC8-A382-59097F8A7076}" srcId="{19B7A47C-F43C-49E0-9CE6-199B161227A0}" destId="{AA5BE005-93BE-4B30-838B-ACE9BEEAF9A3}" srcOrd="0" destOrd="0" parTransId="{8BC95A5F-7856-4E9C-8A8D-98393C5657C8}" sibTransId="{8CB95453-A039-4E64-983A-481D318E3F44}"/>
    <dgm:cxn modelId="{8EC62662-90BE-429B-9BAD-CB4E180EC4BB}" type="presOf" srcId="{AA5BE005-93BE-4B30-838B-ACE9BEEAF9A3}" destId="{50B5292B-59A5-4A2D-9857-D27D32B10469}" srcOrd="0" destOrd="0" presId="urn:microsoft.com/office/officeart/2005/8/layout/process2"/>
    <dgm:cxn modelId="{3F113E62-5CD1-495B-94D0-3A800D93B054}" srcId="{19B7A47C-F43C-49E0-9CE6-199B161227A0}" destId="{26C7322A-23D2-40D5-B7E2-72FA446924FF}" srcOrd="1" destOrd="0" parTransId="{6AA1B52D-4029-4697-B74C-385CBEFD438E}" sibTransId="{B63F9CFA-DDDD-41EE-BD1F-AFD71D41FAEA}"/>
    <dgm:cxn modelId="{A8EE1566-EA22-4F01-88CD-5739DA9672AC}" type="presOf" srcId="{C9DEEEE3-C513-439D-8E20-555498DB00C8}" destId="{9649AFDF-C4F9-487C-AD54-9A7FC3667336}" srcOrd="0" destOrd="0" presId="urn:microsoft.com/office/officeart/2005/8/layout/process2"/>
    <dgm:cxn modelId="{94FBC849-B5C8-448A-95A1-BF108A8F0D9E}" srcId="{19B7A47C-F43C-49E0-9CE6-199B161227A0}" destId="{A923B111-03C8-4632-819D-32F4DCE743D0}" srcOrd="3" destOrd="0" parTransId="{490A2463-4214-441A-8CE3-F61D04774672}" sibTransId="{5490C7B7-9BD1-402E-B386-DBF17178A7CE}"/>
    <dgm:cxn modelId="{BC4EB591-FFA9-47D7-B607-CA9CBFEB0E31}" srcId="{19B7A47C-F43C-49E0-9CE6-199B161227A0}" destId="{3F271CC9-307B-4EF8-AD91-C21D7495EBCB}" srcOrd="2" destOrd="0" parTransId="{0DC4B71E-638A-4734-9ABF-07FF5D336D12}" sibTransId="{C9DEEEE3-C513-439D-8E20-555498DB00C8}"/>
    <dgm:cxn modelId="{90794D9F-FF28-4A43-A29D-1EAD517FB81E}" type="presOf" srcId="{8CB95453-A039-4E64-983A-481D318E3F44}" destId="{2562BCB3-6973-48F2-B73B-CEB3B3AA23AB}" srcOrd="0" destOrd="0" presId="urn:microsoft.com/office/officeart/2005/8/layout/process2"/>
    <dgm:cxn modelId="{80830AD6-7962-41F3-B838-3F5C32AC13A4}" type="presOf" srcId="{C9DEEEE3-C513-439D-8E20-555498DB00C8}" destId="{23E7408A-3021-4FA0-B3A7-B1F8BF6B53C0}" srcOrd="1" destOrd="0" presId="urn:microsoft.com/office/officeart/2005/8/layout/process2"/>
    <dgm:cxn modelId="{22B7C4DB-485E-4434-B33D-4F92C6B682BC}" type="presOf" srcId="{A923B111-03C8-4632-819D-32F4DCE743D0}" destId="{4BD4A793-7C2A-4E50-97E7-54CEED5924C0}" srcOrd="0" destOrd="0" presId="urn:microsoft.com/office/officeart/2005/8/layout/process2"/>
    <dgm:cxn modelId="{852AD9DB-DE97-4FF1-AB9F-B2C18B24D8DE}" type="presOf" srcId="{3F271CC9-307B-4EF8-AD91-C21D7495EBCB}" destId="{57D4DFA3-D173-43F1-BE38-3A1663A4D09F}" srcOrd="0" destOrd="0" presId="urn:microsoft.com/office/officeart/2005/8/layout/process2"/>
    <dgm:cxn modelId="{016D9BDF-4909-4157-B017-AC8BF4251B9C}" type="presOf" srcId="{B63F9CFA-DDDD-41EE-BD1F-AFD71D41FAEA}" destId="{5FFDBACF-8B28-4BB2-B41D-A9541AF7ED08}" srcOrd="0" destOrd="0" presId="urn:microsoft.com/office/officeart/2005/8/layout/process2"/>
    <dgm:cxn modelId="{86056AF6-81E0-48EA-9AA6-CA727E7A4A9C}" type="presOf" srcId="{26C7322A-23D2-40D5-B7E2-72FA446924FF}" destId="{E5C9D32A-B684-4BC8-BBB8-AB1E5009C00F}" srcOrd="0" destOrd="0" presId="urn:microsoft.com/office/officeart/2005/8/layout/process2"/>
    <dgm:cxn modelId="{7C533294-610A-4D1F-A206-0FE42DFB6E94}" type="presParOf" srcId="{4523CB50-D60D-490E-9EBE-EEB72FA9C962}" destId="{50B5292B-59A5-4A2D-9857-D27D32B10469}" srcOrd="0" destOrd="0" presId="urn:microsoft.com/office/officeart/2005/8/layout/process2"/>
    <dgm:cxn modelId="{665590E3-EA24-44BE-A7DC-0AE7DD1F413E}" type="presParOf" srcId="{4523CB50-D60D-490E-9EBE-EEB72FA9C962}" destId="{2562BCB3-6973-48F2-B73B-CEB3B3AA23AB}" srcOrd="1" destOrd="0" presId="urn:microsoft.com/office/officeart/2005/8/layout/process2"/>
    <dgm:cxn modelId="{E5440489-1D51-4633-BF9B-738D18890FF8}" type="presParOf" srcId="{2562BCB3-6973-48F2-B73B-CEB3B3AA23AB}" destId="{9F1C7E5E-6938-4717-A15D-CB173BB0894D}" srcOrd="0" destOrd="0" presId="urn:microsoft.com/office/officeart/2005/8/layout/process2"/>
    <dgm:cxn modelId="{77D47A7C-C87E-458E-A14F-09503DBE8133}" type="presParOf" srcId="{4523CB50-D60D-490E-9EBE-EEB72FA9C962}" destId="{E5C9D32A-B684-4BC8-BBB8-AB1E5009C00F}" srcOrd="2" destOrd="0" presId="urn:microsoft.com/office/officeart/2005/8/layout/process2"/>
    <dgm:cxn modelId="{22E3E42A-AEC7-43AB-82A3-155D5C8FD836}" type="presParOf" srcId="{4523CB50-D60D-490E-9EBE-EEB72FA9C962}" destId="{5FFDBACF-8B28-4BB2-B41D-A9541AF7ED08}" srcOrd="3" destOrd="0" presId="urn:microsoft.com/office/officeart/2005/8/layout/process2"/>
    <dgm:cxn modelId="{B5C02B72-9790-4CDD-A3A6-BCCBD32B57B1}" type="presParOf" srcId="{5FFDBACF-8B28-4BB2-B41D-A9541AF7ED08}" destId="{10AFD0BF-A978-48B6-934E-A0D6D8463096}" srcOrd="0" destOrd="0" presId="urn:microsoft.com/office/officeart/2005/8/layout/process2"/>
    <dgm:cxn modelId="{7016FDD5-2E67-43DB-AAD8-BC7690961C4E}" type="presParOf" srcId="{4523CB50-D60D-490E-9EBE-EEB72FA9C962}" destId="{57D4DFA3-D173-43F1-BE38-3A1663A4D09F}" srcOrd="4" destOrd="0" presId="urn:microsoft.com/office/officeart/2005/8/layout/process2"/>
    <dgm:cxn modelId="{E6FEFC3E-EBBC-477E-80A9-9E218367655F}" type="presParOf" srcId="{4523CB50-D60D-490E-9EBE-EEB72FA9C962}" destId="{9649AFDF-C4F9-487C-AD54-9A7FC3667336}" srcOrd="5" destOrd="0" presId="urn:microsoft.com/office/officeart/2005/8/layout/process2"/>
    <dgm:cxn modelId="{53C914DE-8C4A-4C98-9EFD-401EB76CFF2F}" type="presParOf" srcId="{9649AFDF-C4F9-487C-AD54-9A7FC3667336}" destId="{23E7408A-3021-4FA0-B3A7-B1F8BF6B53C0}" srcOrd="0" destOrd="0" presId="urn:microsoft.com/office/officeart/2005/8/layout/process2"/>
    <dgm:cxn modelId="{25F44655-B85F-4890-A539-DCBEF756F089}" type="presParOf" srcId="{4523CB50-D60D-490E-9EBE-EEB72FA9C962}" destId="{4BD4A793-7C2A-4E50-97E7-54CEED5924C0}" srcOrd="6" destOrd="0" presId="urn:microsoft.com/office/officeart/2005/8/layout/process2"/>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5292B-59A5-4A2D-9857-D27D32B10469}">
      <dsp:nvSpPr>
        <dsp:cNvPr id="0" name=""/>
        <dsp:cNvSpPr/>
      </dsp:nvSpPr>
      <dsp:spPr>
        <a:xfrm>
          <a:off x="0" y="17741"/>
          <a:ext cx="3925042" cy="1014661"/>
        </a:xfrm>
        <a:prstGeom prst="roundRect">
          <a:avLst>
            <a:gd name="adj" fmla="val 10000"/>
          </a:avLst>
        </a:prstGeom>
        <a:solidFill>
          <a:schemeClr val="accent6">
            <a:lumMod val="40000"/>
            <a:lumOff val="6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C" sz="1600" kern="1200" dirty="0">
              <a:latin typeface="Times New Roman" panose="02020603050405020304" pitchFamily="18" charset="0"/>
              <a:cs typeface="Times New Roman" panose="02020603050405020304" pitchFamily="18" charset="0"/>
            </a:rPr>
            <a:t>Según </a:t>
          </a:r>
          <a:r>
            <a:rPr lang="es-ES" sz="1600" kern="1200" dirty="0">
              <a:latin typeface="Times New Roman" panose="02020603050405020304" pitchFamily="18" charset="0"/>
              <a:cs typeface="Times New Roman" panose="02020603050405020304" pitchFamily="18" charset="0"/>
            </a:rPr>
            <a:t>(Ávila, Cepeda, &amp; Copa, 2024).La deserción estudiantil es un fenómeno global.</a:t>
          </a:r>
          <a:endParaRPr lang="es-EC" sz="1600" kern="1200" dirty="0">
            <a:latin typeface="Times New Roman" panose="02020603050405020304" pitchFamily="18" charset="0"/>
            <a:cs typeface="Times New Roman" panose="02020603050405020304" pitchFamily="18" charset="0"/>
          </a:endParaRPr>
        </a:p>
      </dsp:txBody>
      <dsp:txXfrm>
        <a:off x="29718" y="47459"/>
        <a:ext cx="3865606" cy="955225"/>
      </dsp:txXfrm>
    </dsp:sp>
    <dsp:sp modelId="{2562BCB3-6973-48F2-B73B-CEB3B3AA23AB}">
      <dsp:nvSpPr>
        <dsp:cNvPr id="0" name=""/>
        <dsp:cNvSpPr/>
      </dsp:nvSpPr>
      <dsp:spPr>
        <a:xfrm rot="5400000">
          <a:off x="1778181" y="1049890"/>
          <a:ext cx="368679" cy="456597"/>
        </a:xfrm>
        <a:prstGeom prst="rightArrow">
          <a:avLst>
            <a:gd name="adj1" fmla="val 60000"/>
            <a:gd name="adj2" fmla="val 50000"/>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Times New Roman" panose="02020603050405020304" pitchFamily="18" charset="0"/>
            <a:cs typeface="Times New Roman" panose="02020603050405020304" pitchFamily="18" charset="0"/>
          </a:endParaRPr>
        </a:p>
      </dsp:txBody>
      <dsp:txXfrm rot="-5400000">
        <a:off x="1825541" y="1093849"/>
        <a:ext cx="273959" cy="258075"/>
      </dsp:txXfrm>
    </dsp:sp>
    <dsp:sp modelId="{46C96575-186B-49FC-865B-C13DF3F36CA8}">
      <dsp:nvSpPr>
        <dsp:cNvPr id="0" name=""/>
        <dsp:cNvSpPr/>
      </dsp:nvSpPr>
      <dsp:spPr>
        <a:xfrm>
          <a:off x="0" y="1523975"/>
          <a:ext cx="3925042" cy="1014661"/>
        </a:xfrm>
        <a:prstGeom prst="roundRect">
          <a:avLst>
            <a:gd name="adj" fmla="val 10000"/>
          </a:avLst>
        </a:prstGeom>
        <a:solidFill>
          <a:schemeClr val="accent6">
            <a:lumMod val="40000"/>
            <a:lumOff val="6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Times New Roman" panose="02020603050405020304" pitchFamily="18" charset="0"/>
            <a:buNone/>
          </a:pPr>
          <a:r>
            <a:rPr lang="es-ES" sz="1600" kern="1200" dirty="0">
              <a:latin typeface="Times New Roman" panose="02020603050405020304" pitchFamily="18" charset="0"/>
              <a:cs typeface="Times New Roman" panose="02020603050405020304" pitchFamily="18" charset="0"/>
            </a:rPr>
            <a:t>En Ecuador, las tasas de deserción universitaria también son preocupantes.</a:t>
          </a:r>
          <a:r>
            <a:rPr lang="es-EC" sz="1600" kern="1200" dirty="0">
              <a:latin typeface="Times New Roman" panose="02020603050405020304" pitchFamily="18" charset="0"/>
              <a:cs typeface="Times New Roman" panose="02020603050405020304" pitchFamily="18" charset="0"/>
            </a:rPr>
            <a:t> . Según </a:t>
          </a:r>
          <a:r>
            <a:rPr lang="es-ES" sz="1600" kern="1200" dirty="0">
              <a:latin typeface="Times New Roman" panose="02020603050405020304" pitchFamily="18" charset="0"/>
              <a:cs typeface="Times New Roman" panose="02020603050405020304" pitchFamily="18" charset="0"/>
            </a:rPr>
            <a:t>(Torres, 2019)</a:t>
          </a:r>
          <a:endParaRPr lang="es-EC" sz="1600" kern="1200" dirty="0">
            <a:latin typeface="Times New Roman" panose="02020603050405020304" pitchFamily="18" charset="0"/>
            <a:cs typeface="Times New Roman" panose="02020603050405020304" pitchFamily="18" charset="0"/>
          </a:endParaRPr>
        </a:p>
      </dsp:txBody>
      <dsp:txXfrm>
        <a:off x="29718" y="1553693"/>
        <a:ext cx="3865606" cy="955225"/>
      </dsp:txXfrm>
    </dsp:sp>
    <dsp:sp modelId="{085C730C-0CB5-4E36-9E3E-02A65991D099}">
      <dsp:nvSpPr>
        <dsp:cNvPr id="0" name=""/>
        <dsp:cNvSpPr/>
      </dsp:nvSpPr>
      <dsp:spPr>
        <a:xfrm rot="5400000">
          <a:off x="1772272" y="2564003"/>
          <a:ext cx="380497" cy="456597"/>
        </a:xfrm>
        <a:prstGeom prst="rightArrow">
          <a:avLst>
            <a:gd name="adj1" fmla="val 60000"/>
            <a:gd name="adj2" fmla="val 50000"/>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Times New Roman" panose="02020603050405020304" pitchFamily="18" charset="0"/>
            <a:cs typeface="Times New Roman" panose="02020603050405020304" pitchFamily="18" charset="0"/>
          </a:endParaRPr>
        </a:p>
      </dsp:txBody>
      <dsp:txXfrm rot="-5400000">
        <a:off x="1825542" y="2602053"/>
        <a:ext cx="273959" cy="266348"/>
      </dsp:txXfrm>
    </dsp:sp>
    <dsp:sp modelId="{8F25D914-4416-43DD-91A7-294633EB2A0B}">
      <dsp:nvSpPr>
        <dsp:cNvPr id="0" name=""/>
        <dsp:cNvSpPr/>
      </dsp:nvSpPr>
      <dsp:spPr>
        <a:xfrm>
          <a:off x="0" y="3045967"/>
          <a:ext cx="3925042" cy="1014661"/>
        </a:xfrm>
        <a:prstGeom prst="roundRect">
          <a:avLst>
            <a:gd name="adj" fmla="val 10000"/>
          </a:avLst>
        </a:prstGeom>
        <a:solidFill>
          <a:schemeClr val="accent6">
            <a:lumMod val="40000"/>
            <a:lumOff val="6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latin typeface="Times New Roman" panose="02020603050405020304" pitchFamily="18" charset="0"/>
              <a:cs typeface="Times New Roman" panose="02020603050405020304" pitchFamily="18" charset="0"/>
            </a:rPr>
            <a:t>Este estudio se centra en la identificación de factores clave que influyen en la deserción estudiantil en la carrera de Tecnologías de la Información de la Universidad Estatal del Sur de Manabí.</a:t>
          </a:r>
          <a:endParaRPr lang="es-EC" sz="1600" kern="1200" dirty="0">
            <a:latin typeface="Times New Roman" panose="02020603050405020304" pitchFamily="18" charset="0"/>
            <a:cs typeface="Times New Roman" panose="02020603050405020304" pitchFamily="18" charset="0"/>
          </a:endParaRPr>
        </a:p>
      </dsp:txBody>
      <dsp:txXfrm>
        <a:off x="29718" y="3075685"/>
        <a:ext cx="3865606" cy="9552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5292B-59A5-4A2D-9857-D27D32B10469}">
      <dsp:nvSpPr>
        <dsp:cNvPr id="0" name=""/>
        <dsp:cNvSpPr/>
      </dsp:nvSpPr>
      <dsp:spPr>
        <a:xfrm>
          <a:off x="0" y="17258"/>
          <a:ext cx="3289101" cy="928463"/>
        </a:xfrm>
        <a:prstGeom prst="roundRect">
          <a:avLst>
            <a:gd name="adj" fmla="val 10000"/>
          </a:avLst>
        </a:prstGeom>
        <a:solidFill>
          <a:schemeClr val="accent2">
            <a:lumMod val="20000"/>
            <a:lumOff val="8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latin typeface="Times New Roman" panose="02020603050405020304" pitchFamily="18" charset="0"/>
              <a:cs typeface="Times New Roman" panose="02020603050405020304" pitchFamily="18" charset="0"/>
            </a:rPr>
            <a:t>El factor que abunda en esta investigación es el económico mismo que se determinó mediante la investigación plasmada.</a:t>
          </a:r>
          <a:endParaRPr lang="es-EC" sz="1400" kern="1200" dirty="0">
            <a:latin typeface="Times New Roman" panose="02020603050405020304" pitchFamily="18" charset="0"/>
            <a:cs typeface="Times New Roman" panose="02020603050405020304" pitchFamily="18" charset="0"/>
          </a:endParaRPr>
        </a:p>
      </dsp:txBody>
      <dsp:txXfrm>
        <a:off x="27194" y="44452"/>
        <a:ext cx="3234713" cy="874075"/>
      </dsp:txXfrm>
    </dsp:sp>
    <dsp:sp modelId="{2562BCB3-6973-48F2-B73B-CEB3B3AA23AB}">
      <dsp:nvSpPr>
        <dsp:cNvPr id="0" name=""/>
        <dsp:cNvSpPr/>
      </dsp:nvSpPr>
      <dsp:spPr>
        <a:xfrm rot="5400000">
          <a:off x="1475870" y="961724"/>
          <a:ext cx="337359" cy="417808"/>
        </a:xfrm>
        <a:prstGeom prst="rightArrow">
          <a:avLst>
            <a:gd name="adj1" fmla="val 60000"/>
            <a:gd name="adj2" fmla="val 50000"/>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C" sz="1400" kern="1200">
            <a:latin typeface="Times New Roman" panose="02020603050405020304" pitchFamily="18" charset="0"/>
            <a:cs typeface="Times New Roman" panose="02020603050405020304" pitchFamily="18" charset="0"/>
          </a:endParaRPr>
        </a:p>
      </dsp:txBody>
      <dsp:txXfrm rot="-5400000">
        <a:off x="1519208" y="1001948"/>
        <a:ext cx="250684" cy="236151"/>
      </dsp:txXfrm>
    </dsp:sp>
    <dsp:sp modelId="{46C96575-186B-49FC-865B-C13DF3F36CA8}">
      <dsp:nvSpPr>
        <dsp:cNvPr id="0" name=""/>
        <dsp:cNvSpPr/>
      </dsp:nvSpPr>
      <dsp:spPr>
        <a:xfrm>
          <a:off x="0" y="1395535"/>
          <a:ext cx="3289101" cy="928463"/>
        </a:xfrm>
        <a:prstGeom prst="roundRect">
          <a:avLst>
            <a:gd name="adj" fmla="val 10000"/>
          </a:avLst>
        </a:prstGeom>
        <a:solidFill>
          <a:schemeClr val="accent2">
            <a:lumMod val="20000"/>
            <a:lumOff val="8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latin typeface="Times New Roman" panose="02020603050405020304" pitchFamily="18" charset="0"/>
              <a:cs typeface="Times New Roman" panose="02020603050405020304" pitchFamily="18" charset="0"/>
            </a:rPr>
            <a:t>El factor principal es el económico, ya que el 68% de los estudiantes depende de recursos personales para financiar su educación</a:t>
          </a:r>
          <a:endParaRPr lang="es-EC" sz="1400" kern="1200" dirty="0">
            <a:latin typeface="Times New Roman" panose="02020603050405020304" pitchFamily="18" charset="0"/>
            <a:cs typeface="Times New Roman" panose="02020603050405020304" pitchFamily="18" charset="0"/>
          </a:endParaRPr>
        </a:p>
      </dsp:txBody>
      <dsp:txXfrm>
        <a:off x="27194" y="1422729"/>
        <a:ext cx="3234713" cy="874075"/>
      </dsp:txXfrm>
    </dsp:sp>
    <dsp:sp modelId="{085C730C-0CB5-4E36-9E3E-02A65991D099}">
      <dsp:nvSpPr>
        <dsp:cNvPr id="0" name=""/>
        <dsp:cNvSpPr/>
      </dsp:nvSpPr>
      <dsp:spPr>
        <a:xfrm rot="5400000">
          <a:off x="1470463" y="2347210"/>
          <a:ext cx="348173" cy="417808"/>
        </a:xfrm>
        <a:prstGeom prst="rightArrow">
          <a:avLst>
            <a:gd name="adj1" fmla="val 60000"/>
            <a:gd name="adj2" fmla="val 50000"/>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C" sz="1400" kern="1200">
            <a:latin typeface="Times New Roman" panose="02020603050405020304" pitchFamily="18" charset="0"/>
            <a:cs typeface="Times New Roman" panose="02020603050405020304" pitchFamily="18" charset="0"/>
          </a:endParaRPr>
        </a:p>
      </dsp:txBody>
      <dsp:txXfrm rot="-5400000">
        <a:off x="1519208" y="2382027"/>
        <a:ext cx="250684" cy="243721"/>
      </dsp:txXfrm>
    </dsp:sp>
    <dsp:sp modelId="{8F25D914-4416-43DD-91A7-294633EB2A0B}">
      <dsp:nvSpPr>
        <dsp:cNvPr id="0" name=""/>
        <dsp:cNvSpPr/>
      </dsp:nvSpPr>
      <dsp:spPr>
        <a:xfrm>
          <a:off x="0" y="2788231"/>
          <a:ext cx="3289101" cy="1302161"/>
        </a:xfrm>
        <a:prstGeom prst="roundRect">
          <a:avLst>
            <a:gd name="adj" fmla="val 10000"/>
          </a:avLst>
        </a:prstGeom>
        <a:solidFill>
          <a:schemeClr val="accent2">
            <a:lumMod val="20000"/>
            <a:lumOff val="8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latin typeface="Times New Roman" panose="02020603050405020304" pitchFamily="18" charset="0"/>
              <a:cs typeface="Times New Roman" panose="02020603050405020304" pitchFamily="18" charset="0"/>
            </a:rPr>
            <a:t>Al ofrecer un acompañamiento académico y emocional adecuado a las necesidades de los estudiantes, esta estrategia no solo contribuye a mejorar su rendimiento académico, sino también a su bienestar emocional</a:t>
          </a:r>
          <a:endParaRPr lang="es-EC" sz="1400" kern="1200" dirty="0">
            <a:latin typeface="Times New Roman" panose="02020603050405020304" pitchFamily="18" charset="0"/>
            <a:cs typeface="Times New Roman" panose="02020603050405020304" pitchFamily="18" charset="0"/>
          </a:endParaRPr>
        </a:p>
      </dsp:txBody>
      <dsp:txXfrm>
        <a:off x="38139" y="2826370"/>
        <a:ext cx="3212823" cy="122588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5292B-59A5-4A2D-9857-D27D32B10469}">
      <dsp:nvSpPr>
        <dsp:cNvPr id="0" name=""/>
        <dsp:cNvSpPr/>
      </dsp:nvSpPr>
      <dsp:spPr>
        <a:xfrm>
          <a:off x="0" y="17857"/>
          <a:ext cx="3320282" cy="1021303"/>
        </a:xfrm>
        <a:prstGeom prst="roundRect">
          <a:avLst>
            <a:gd name="adj" fmla="val 10000"/>
          </a:avLst>
        </a:prstGeom>
        <a:solidFill>
          <a:schemeClr val="accent2">
            <a:lumMod val="20000"/>
            <a:lumOff val="8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latin typeface="Times New Roman" panose="02020603050405020304" pitchFamily="18" charset="0"/>
              <a:cs typeface="Times New Roman" panose="02020603050405020304" pitchFamily="18" charset="0"/>
            </a:rPr>
            <a:t>Es fundamental mantener un proceso continuo de recolección y análisis de datos sobre las tasas de deserción estudiantil.</a:t>
          </a:r>
          <a:endParaRPr lang="es-EC" sz="1400" kern="1200" dirty="0">
            <a:latin typeface="Times New Roman" panose="02020603050405020304" pitchFamily="18" charset="0"/>
            <a:cs typeface="Times New Roman" panose="02020603050405020304" pitchFamily="18" charset="0"/>
          </a:endParaRPr>
        </a:p>
      </dsp:txBody>
      <dsp:txXfrm>
        <a:off x="29913" y="47770"/>
        <a:ext cx="3260456" cy="961477"/>
      </dsp:txXfrm>
    </dsp:sp>
    <dsp:sp modelId="{2562BCB3-6973-48F2-B73B-CEB3B3AA23AB}">
      <dsp:nvSpPr>
        <dsp:cNvPr id="0" name=""/>
        <dsp:cNvSpPr/>
      </dsp:nvSpPr>
      <dsp:spPr>
        <a:xfrm rot="5400000">
          <a:off x="1474594" y="1056763"/>
          <a:ext cx="371093" cy="459586"/>
        </a:xfrm>
        <a:prstGeom prst="rightArrow">
          <a:avLst>
            <a:gd name="adj1" fmla="val 60000"/>
            <a:gd name="adj2" fmla="val 50000"/>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C" sz="1400" kern="1200">
            <a:latin typeface="Times New Roman" panose="02020603050405020304" pitchFamily="18" charset="0"/>
            <a:cs typeface="Times New Roman" panose="02020603050405020304" pitchFamily="18" charset="0"/>
          </a:endParaRPr>
        </a:p>
      </dsp:txBody>
      <dsp:txXfrm rot="-5400000">
        <a:off x="1522265" y="1101009"/>
        <a:ext cx="275752" cy="259765"/>
      </dsp:txXfrm>
    </dsp:sp>
    <dsp:sp modelId="{46C96575-186B-49FC-865B-C13DF3F36CA8}">
      <dsp:nvSpPr>
        <dsp:cNvPr id="0" name=""/>
        <dsp:cNvSpPr/>
      </dsp:nvSpPr>
      <dsp:spPr>
        <a:xfrm>
          <a:off x="0" y="1533951"/>
          <a:ext cx="3320282" cy="1021303"/>
        </a:xfrm>
        <a:prstGeom prst="roundRect">
          <a:avLst>
            <a:gd name="adj" fmla="val 10000"/>
          </a:avLst>
        </a:prstGeom>
        <a:solidFill>
          <a:schemeClr val="accent2">
            <a:lumMod val="20000"/>
            <a:lumOff val="8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latin typeface="Times New Roman" panose="02020603050405020304" pitchFamily="18" charset="0"/>
              <a:cs typeface="Times New Roman" panose="02020603050405020304" pitchFamily="18" charset="0"/>
            </a:rPr>
            <a:t>Se recomienda desarrollar e implementar políticas institucionales que prioricen el apoyo financiero a los estudiantes con dificultades económicas</a:t>
          </a:r>
          <a:endParaRPr lang="es-EC" sz="1400" kern="1200" dirty="0">
            <a:latin typeface="Times New Roman" panose="02020603050405020304" pitchFamily="18" charset="0"/>
            <a:cs typeface="Times New Roman" panose="02020603050405020304" pitchFamily="18" charset="0"/>
          </a:endParaRPr>
        </a:p>
      </dsp:txBody>
      <dsp:txXfrm>
        <a:off x="29913" y="1563864"/>
        <a:ext cx="3260456" cy="961477"/>
      </dsp:txXfrm>
    </dsp:sp>
    <dsp:sp modelId="{085C730C-0CB5-4E36-9E3E-02A65991D099}">
      <dsp:nvSpPr>
        <dsp:cNvPr id="0" name=""/>
        <dsp:cNvSpPr/>
      </dsp:nvSpPr>
      <dsp:spPr>
        <a:xfrm rot="5400000">
          <a:off x="1468646" y="2580787"/>
          <a:ext cx="382988" cy="459586"/>
        </a:xfrm>
        <a:prstGeom prst="rightArrow">
          <a:avLst>
            <a:gd name="adj1" fmla="val 60000"/>
            <a:gd name="adj2" fmla="val 50000"/>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C" sz="1400" kern="1200">
            <a:latin typeface="Times New Roman" panose="02020603050405020304" pitchFamily="18" charset="0"/>
            <a:cs typeface="Times New Roman" panose="02020603050405020304" pitchFamily="18" charset="0"/>
          </a:endParaRPr>
        </a:p>
      </dsp:txBody>
      <dsp:txXfrm rot="-5400000">
        <a:off x="1522264" y="2619086"/>
        <a:ext cx="275752" cy="268092"/>
      </dsp:txXfrm>
    </dsp:sp>
    <dsp:sp modelId="{8F25D914-4416-43DD-91A7-294633EB2A0B}">
      <dsp:nvSpPr>
        <dsp:cNvPr id="0" name=""/>
        <dsp:cNvSpPr/>
      </dsp:nvSpPr>
      <dsp:spPr>
        <a:xfrm>
          <a:off x="0" y="3065906"/>
          <a:ext cx="3320282" cy="1021303"/>
        </a:xfrm>
        <a:prstGeom prst="roundRect">
          <a:avLst>
            <a:gd name="adj" fmla="val 10000"/>
          </a:avLst>
        </a:prstGeom>
        <a:solidFill>
          <a:schemeClr val="accent2">
            <a:lumMod val="20000"/>
            <a:lumOff val="8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latin typeface="Times New Roman" panose="02020603050405020304" pitchFamily="18" charset="0"/>
              <a:cs typeface="Times New Roman" panose="02020603050405020304" pitchFamily="18" charset="0"/>
            </a:rPr>
            <a:t>Es crucial seguir utilizando técnicas avanzadas de minería de datos, como la regresión logística, para predecir la deserción estudiantil y tomar decisiones informadas.</a:t>
          </a:r>
          <a:endParaRPr lang="es-EC" sz="1400" kern="1200" dirty="0">
            <a:latin typeface="Times New Roman" panose="02020603050405020304" pitchFamily="18" charset="0"/>
            <a:cs typeface="Times New Roman" panose="02020603050405020304" pitchFamily="18" charset="0"/>
          </a:endParaRPr>
        </a:p>
      </dsp:txBody>
      <dsp:txXfrm>
        <a:off x="29913" y="3095819"/>
        <a:ext cx="3260456" cy="961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5292B-59A5-4A2D-9857-D27D32B10469}">
      <dsp:nvSpPr>
        <dsp:cNvPr id="0" name=""/>
        <dsp:cNvSpPr/>
      </dsp:nvSpPr>
      <dsp:spPr>
        <a:xfrm>
          <a:off x="343642" y="14927"/>
          <a:ext cx="4967989" cy="1477809"/>
        </a:xfrm>
        <a:prstGeom prst="roundRect">
          <a:avLst>
            <a:gd name="adj" fmla="val 10000"/>
          </a:avLst>
        </a:prstGeom>
        <a:solidFill>
          <a:schemeClr val="accent6">
            <a:lumMod val="40000"/>
            <a:lumOff val="6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latin typeface="Times New Roman" panose="02020603050405020304" pitchFamily="18" charset="0"/>
              <a:cs typeface="Times New Roman" panose="02020603050405020304" pitchFamily="18" charset="0"/>
            </a:rPr>
            <a:t>En la carrera de Tecnologías de la Información, se ha evidenciado una variabilidad en las tasas de deserción estudiantil en los últimos periodos académicos. En PII 2021, la tasa fue del 6.24%, incrementándose a 9.22% en PI 2022, pero descendiendo a 0.64% en PII 2022. Posteriormente, en PI 2023 aumentó a 6.60%, con un incremento alarmante del 17.73% en PII 2023.</a:t>
          </a:r>
          <a:endParaRPr lang="es-EC" sz="1600" kern="1200" dirty="0">
            <a:latin typeface="Times New Roman" panose="02020603050405020304" pitchFamily="18" charset="0"/>
            <a:cs typeface="Times New Roman" panose="02020603050405020304" pitchFamily="18" charset="0"/>
          </a:endParaRPr>
        </a:p>
      </dsp:txBody>
      <dsp:txXfrm>
        <a:off x="386926" y="58211"/>
        <a:ext cx="4881421" cy="1391241"/>
      </dsp:txXfrm>
    </dsp:sp>
    <dsp:sp modelId="{2562BCB3-6973-48F2-B73B-CEB3B3AA23AB}">
      <dsp:nvSpPr>
        <dsp:cNvPr id="0" name=""/>
        <dsp:cNvSpPr/>
      </dsp:nvSpPr>
      <dsp:spPr>
        <a:xfrm rot="5400000">
          <a:off x="2593242" y="1611000"/>
          <a:ext cx="319879" cy="349661"/>
        </a:xfrm>
        <a:prstGeom prst="rightArrow">
          <a:avLst>
            <a:gd name="adj1" fmla="val 60000"/>
            <a:gd name="adj2" fmla="val 50000"/>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C" sz="1600" kern="1200" dirty="0">
            <a:latin typeface="Times New Roman" panose="02020603050405020304" pitchFamily="18" charset="0"/>
            <a:cs typeface="Times New Roman" panose="02020603050405020304" pitchFamily="18" charset="0"/>
          </a:endParaRPr>
        </a:p>
      </dsp:txBody>
      <dsp:txXfrm rot="-5400000">
        <a:off x="2648283" y="1625891"/>
        <a:ext cx="209797" cy="223915"/>
      </dsp:txXfrm>
    </dsp:sp>
    <dsp:sp modelId="{46C96575-186B-49FC-865B-C13DF3F36CA8}">
      <dsp:nvSpPr>
        <dsp:cNvPr id="0" name=""/>
        <dsp:cNvSpPr/>
      </dsp:nvSpPr>
      <dsp:spPr>
        <a:xfrm>
          <a:off x="270228" y="1919242"/>
          <a:ext cx="5114816" cy="1198864"/>
        </a:xfrm>
        <a:prstGeom prst="roundRect">
          <a:avLst>
            <a:gd name="adj" fmla="val 10000"/>
          </a:avLst>
        </a:prstGeom>
        <a:solidFill>
          <a:schemeClr val="accent6">
            <a:lumMod val="40000"/>
            <a:lumOff val="6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latin typeface="Times New Roman" panose="02020603050405020304" pitchFamily="18" charset="0"/>
              <a:cs typeface="Times New Roman" panose="02020603050405020304" pitchFamily="18" charset="0"/>
            </a:rPr>
            <a:t>Este estudio busca analizar un modelo basado en minería de datos para identificar los factores que influyen en la deserción estudiantil. Los desafíos incluyen la selección de variables relevantes, la precisión del modelo y su aplicabilidad en la toma de decisiones académicas.</a:t>
          </a:r>
          <a:endParaRPr lang="es-EC" sz="1600" kern="1200" dirty="0">
            <a:latin typeface="Times New Roman" panose="02020603050405020304" pitchFamily="18" charset="0"/>
            <a:cs typeface="Times New Roman" panose="02020603050405020304" pitchFamily="18" charset="0"/>
          </a:endParaRPr>
        </a:p>
      </dsp:txBody>
      <dsp:txXfrm>
        <a:off x="305342" y="1954356"/>
        <a:ext cx="5044588" cy="1128636"/>
      </dsp:txXfrm>
    </dsp:sp>
    <dsp:sp modelId="{085C730C-0CB5-4E36-9E3E-02A65991D099}">
      <dsp:nvSpPr>
        <dsp:cNvPr id="0" name=""/>
        <dsp:cNvSpPr/>
      </dsp:nvSpPr>
      <dsp:spPr>
        <a:xfrm rot="5400000">
          <a:off x="2726205" y="3140241"/>
          <a:ext cx="255985" cy="349661"/>
        </a:xfrm>
        <a:prstGeom prst="rightArrow">
          <a:avLst>
            <a:gd name="adj1" fmla="val 60000"/>
            <a:gd name="adj2" fmla="val 50000"/>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Times New Roman" panose="02020603050405020304" pitchFamily="18" charset="0"/>
            <a:cs typeface="Times New Roman" panose="02020603050405020304" pitchFamily="18" charset="0"/>
          </a:endParaRPr>
        </a:p>
      </dsp:txBody>
      <dsp:txXfrm rot="-5400000">
        <a:off x="2749300" y="3187079"/>
        <a:ext cx="209797" cy="179190"/>
      </dsp:txXfrm>
    </dsp:sp>
    <dsp:sp modelId="{8F25D914-4416-43DD-91A7-294633EB2A0B}">
      <dsp:nvSpPr>
        <dsp:cNvPr id="0" name=""/>
        <dsp:cNvSpPr/>
      </dsp:nvSpPr>
      <dsp:spPr>
        <a:xfrm>
          <a:off x="270228" y="3459420"/>
          <a:ext cx="5114816" cy="777025"/>
        </a:xfrm>
        <a:prstGeom prst="roundRect">
          <a:avLst>
            <a:gd name="adj" fmla="val 10000"/>
          </a:avLst>
        </a:prstGeom>
        <a:solidFill>
          <a:schemeClr val="accent6">
            <a:lumMod val="40000"/>
            <a:lumOff val="6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latin typeface="Times New Roman" panose="02020603050405020304" pitchFamily="18" charset="0"/>
              <a:cs typeface="Times New Roman" panose="02020603050405020304" pitchFamily="18" charset="0"/>
            </a:rPr>
            <a:t>La solución propuesta permitirá generar estrategias preventivas, optimizar la gestión educativa y contribuir a la permanencia estudiantil, fortaleciendo así la eficiencia del sistema universitario.</a:t>
          </a:r>
          <a:endParaRPr lang="es-EC" sz="1600" kern="1200" dirty="0">
            <a:latin typeface="Times New Roman" panose="02020603050405020304" pitchFamily="18" charset="0"/>
            <a:cs typeface="Times New Roman" panose="02020603050405020304" pitchFamily="18" charset="0"/>
          </a:endParaRPr>
        </a:p>
      </dsp:txBody>
      <dsp:txXfrm>
        <a:off x="292986" y="3482178"/>
        <a:ext cx="5069300" cy="731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5292B-59A5-4A2D-9857-D27D32B10469}">
      <dsp:nvSpPr>
        <dsp:cNvPr id="0" name=""/>
        <dsp:cNvSpPr/>
      </dsp:nvSpPr>
      <dsp:spPr>
        <a:xfrm>
          <a:off x="0" y="0"/>
          <a:ext cx="3287329" cy="3008329"/>
        </a:xfrm>
        <a:prstGeom prst="roundRect">
          <a:avLst>
            <a:gd name="adj" fmla="val 10000"/>
          </a:avLst>
        </a:prstGeom>
        <a:solidFill>
          <a:schemeClr val="accent6">
            <a:lumMod val="40000"/>
            <a:lumOff val="6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latin typeface="Times New Roman" panose="02020603050405020304" pitchFamily="18" charset="0"/>
              <a:cs typeface="Times New Roman" panose="02020603050405020304" pitchFamily="18" charset="0"/>
            </a:rPr>
            <a:t>El análisis de un modelo basado en minería de datos en carrera de Tecnologías de la Información permite identificar de manera precisa y sistemática los factores que influyen en la deserción estudiantil, facilitando la formulación de estrategias de intervención para mejorar la retención académica.</a:t>
          </a:r>
          <a:endParaRPr lang="es-EC" sz="1600" kern="1200" dirty="0">
            <a:latin typeface="Times New Roman" panose="02020603050405020304" pitchFamily="18" charset="0"/>
            <a:cs typeface="Times New Roman" panose="02020603050405020304" pitchFamily="18" charset="0"/>
          </a:endParaRPr>
        </a:p>
      </dsp:txBody>
      <dsp:txXfrm>
        <a:off x="88111" y="88111"/>
        <a:ext cx="3111107" cy="28321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5292B-59A5-4A2D-9857-D27D32B10469}">
      <dsp:nvSpPr>
        <dsp:cNvPr id="0" name=""/>
        <dsp:cNvSpPr/>
      </dsp:nvSpPr>
      <dsp:spPr>
        <a:xfrm>
          <a:off x="1684547" y="12106"/>
          <a:ext cx="1825521" cy="727012"/>
        </a:xfrm>
        <a:prstGeom prst="roundRect">
          <a:avLst>
            <a:gd name="adj" fmla="val 10000"/>
          </a:avLst>
        </a:prstGeom>
        <a:solidFill>
          <a:schemeClr val="accent6">
            <a:lumMod val="40000"/>
            <a:lumOff val="6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latin typeface="Times New Roman" panose="02020603050405020304" pitchFamily="18" charset="0"/>
              <a:cs typeface="Times New Roman" panose="02020603050405020304" pitchFamily="18" charset="0"/>
            </a:rPr>
            <a:t>Se justifica teóricamente </a:t>
          </a:r>
          <a:endParaRPr lang="es-EC" sz="1600" kern="1200" dirty="0">
            <a:latin typeface="Times New Roman" panose="02020603050405020304" pitchFamily="18" charset="0"/>
            <a:cs typeface="Times New Roman" panose="02020603050405020304" pitchFamily="18" charset="0"/>
          </a:endParaRPr>
        </a:p>
      </dsp:txBody>
      <dsp:txXfrm>
        <a:off x="1705840" y="33399"/>
        <a:ext cx="1782935" cy="684426"/>
      </dsp:txXfrm>
    </dsp:sp>
    <dsp:sp modelId="{2562BCB3-6973-48F2-B73B-CEB3B3AA23AB}">
      <dsp:nvSpPr>
        <dsp:cNvPr id="0" name=""/>
        <dsp:cNvSpPr/>
      </dsp:nvSpPr>
      <dsp:spPr>
        <a:xfrm rot="5400000">
          <a:off x="2464680" y="751700"/>
          <a:ext cx="265254" cy="328509"/>
        </a:xfrm>
        <a:prstGeom prst="rightArrow">
          <a:avLst>
            <a:gd name="adj1" fmla="val 60000"/>
            <a:gd name="adj2" fmla="val 50000"/>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C" sz="1600" kern="1200" dirty="0">
            <a:latin typeface="Times New Roman" panose="02020603050405020304" pitchFamily="18" charset="0"/>
            <a:cs typeface="Times New Roman" panose="02020603050405020304" pitchFamily="18" charset="0"/>
          </a:endParaRPr>
        </a:p>
      </dsp:txBody>
      <dsp:txXfrm rot="-5400000">
        <a:off x="2498755" y="783327"/>
        <a:ext cx="197105" cy="185678"/>
      </dsp:txXfrm>
    </dsp:sp>
    <dsp:sp modelId="{46C96575-186B-49FC-865B-C13DF3F36CA8}">
      <dsp:nvSpPr>
        <dsp:cNvPr id="0" name=""/>
        <dsp:cNvSpPr/>
      </dsp:nvSpPr>
      <dsp:spPr>
        <a:xfrm>
          <a:off x="1696403" y="1092791"/>
          <a:ext cx="1801809" cy="730020"/>
        </a:xfrm>
        <a:prstGeom prst="roundRect">
          <a:avLst>
            <a:gd name="adj" fmla="val 10000"/>
          </a:avLst>
        </a:prstGeom>
        <a:solidFill>
          <a:schemeClr val="accent6">
            <a:lumMod val="40000"/>
            <a:lumOff val="6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C" sz="1600" kern="1200" dirty="0"/>
            <a:t>Se justifica prácticamente </a:t>
          </a:r>
          <a:endParaRPr lang="es-EC" sz="1600" kern="1200" dirty="0">
            <a:latin typeface="Times New Roman" panose="02020603050405020304" pitchFamily="18" charset="0"/>
            <a:cs typeface="Times New Roman" panose="02020603050405020304" pitchFamily="18" charset="0"/>
          </a:endParaRPr>
        </a:p>
      </dsp:txBody>
      <dsp:txXfrm>
        <a:off x="1717785" y="1114173"/>
        <a:ext cx="1759045" cy="687256"/>
      </dsp:txXfrm>
    </dsp:sp>
    <dsp:sp modelId="{085C730C-0CB5-4E36-9E3E-02A65991D099}">
      <dsp:nvSpPr>
        <dsp:cNvPr id="0" name=""/>
        <dsp:cNvSpPr/>
      </dsp:nvSpPr>
      <dsp:spPr>
        <a:xfrm rot="5400000">
          <a:off x="2460429" y="1841062"/>
          <a:ext cx="273757" cy="328509"/>
        </a:xfrm>
        <a:prstGeom prst="rightArrow">
          <a:avLst>
            <a:gd name="adj1" fmla="val 60000"/>
            <a:gd name="adj2" fmla="val 50000"/>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Times New Roman" panose="02020603050405020304" pitchFamily="18" charset="0"/>
            <a:cs typeface="Times New Roman" panose="02020603050405020304" pitchFamily="18" charset="0"/>
          </a:endParaRPr>
        </a:p>
      </dsp:txBody>
      <dsp:txXfrm rot="-5400000">
        <a:off x="2498756" y="1868438"/>
        <a:ext cx="197105" cy="191630"/>
      </dsp:txXfrm>
    </dsp:sp>
    <dsp:sp modelId="{8F25D914-4416-43DD-91A7-294633EB2A0B}">
      <dsp:nvSpPr>
        <dsp:cNvPr id="0" name=""/>
        <dsp:cNvSpPr/>
      </dsp:nvSpPr>
      <dsp:spPr>
        <a:xfrm>
          <a:off x="1696403" y="2187821"/>
          <a:ext cx="1801809" cy="730020"/>
        </a:xfrm>
        <a:prstGeom prst="roundRect">
          <a:avLst>
            <a:gd name="adj" fmla="val 10000"/>
          </a:avLst>
        </a:prstGeom>
        <a:solidFill>
          <a:schemeClr val="accent6">
            <a:lumMod val="40000"/>
            <a:lumOff val="6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C" sz="1600" kern="1200" dirty="0">
              <a:latin typeface="Times New Roman" panose="02020603050405020304" pitchFamily="18" charset="0"/>
              <a:cs typeface="Times New Roman" panose="02020603050405020304" pitchFamily="18" charset="0"/>
            </a:rPr>
            <a:t>Se justifica metodológicamente </a:t>
          </a:r>
        </a:p>
      </dsp:txBody>
      <dsp:txXfrm>
        <a:off x="1717785" y="2209203"/>
        <a:ext cx="1759045" cy="687256"/>
      </dsp:txXfrm>
    </dsp:sp>
    <dsp:sp modelId="{85A13B9F-E6E5-41F6-BD24-7C02D0A09325}">
      <dsp:nvSpPr>
        <dsp:cNvPr id="0" name=""/>
        <dsp:cNvSpPr/>
      </dsp:nvSpPr>
      <dsp:spPr>
        <a:xfrm rot="5400000">
          <a:off x="2460429" y="2936092"/>
          <a:ext cx="273757" cy="3285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C" sz="1400" kern="1200">
            <a:latin typeface="Times New Roman" panose="02020603050405020304" pitchFamily="18" charset="0"/>
            <a:cs typeface="Times New Roman" panose="02020603050405020304" pitchFamily="18" charset="0"/>
          </a:endParaRPr>
        </a:p>
      </dsp:txBody>
      <dsp:txXfrm rot="-5400000">
        <a:off x="2498756" y="2963468"/>
        <a:ext cx="197105" cy="191630"/>
      </dsp:txXfrm>
    </dsp:sp>
    <dsp:sp modelId="{26CF85EE-5DDF-4A30-9D9A-100B0B16C1FB}">
      <dsp:nvSpPr>
        <dsp:cNvPr id="0" name=""/>
        <dsp:cNvSpPr/>
      </dsp:nvSpPr>
      <dsp:spPr>
        <a:xfrm>
          <a:off x="1696403" y="3282851"/>
          <a:ext cx="1801809" cy="730020"/>
        </a:xfrm>
        <a:prstGeom prst="roundRect">
          <a:avLst>
            <a:gd name="adj" fmla="val 10000"/>
          </a:avLst>
        </a:prstGeom>
        <a:solidFill>
          <a:schemeClr val="accent6">
            <a:lumMod val="40000"/>
            <a:lumOff val="6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latin typeface="Times New Roman" panose="02020603050405020304" pitchFamily="18" charset="0"/>
              <a:cs typeface="Times New Roman" panose="02020603050405020304" pitchFamily="18" charset="0"/>
            </a:rPr>
            <a:t>Desde una perspectiva social</a:t>
          </a:r>
          <a:endParaRPr lang="es-EC" sz="1600" kern="1200" dirty="0">
            <a:latin typeface="Times New Roman" panose="02020603050405020304" pitchFamily="18" charset="0"/>
            <a:cs typeface="Times New Roman" panose="02020603050405020304" pitchFamily="18" charset="0"/>
          </a:endParaRPr>
        </a:p>
      </dsp:txBody>
      <dsp:txXfrm>
        <a:off x="1717785" y="3304233"/>
        <a:ext cx="1759045" cy="6872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5292B-59A5-4A2D-9857-D27D32B10469}">
      <dsp:nvSpPr>
        <dsp:cNvPr id="0" name=""/>
        <dsp:cNvSpPr/>
      </dsp:nvSpPr>
      <dsp:spPr>
        <a:xfrm>
          <a:off x="0" y="0"/>
          <a:ext cx="3855848" cy="2885950"/>
        </a:xfrm>
        <a:prstGeom prst="roundRect">
          <a:avLst>
            <a:gd name="adj" fmla="val 10000"/>
          </a:avLst>
        </a:prstGeom>
        <a:solidFill>
          <a:schemeClr val="accent6">
            <a:lumMod val="40000"/>
            <a:lumOff val="6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latin typeface="Times New Roman" panose="02020603050405020304" pitchFamily="18" charset="0"/>
              <a:cs typeface="Times New Roman" panose="02020603050405020304" pitchFamily="18" charset="0"/>
            </a:rPr>
            <a:t>Se identificó que la deserción estudiantil en la carrera de  Tecnologías de la Información fue del 8.08% entre PII 2021 hasta PII 2023. Las principales causas fueron las dificultades económicas71%, ya que el 68% de los estudiantes depende de recursos personales, y la escasa disponibilidad de apoyos, con solo el 9% recibiendo becas.</a:t>
          </a:r>
          <a:endParaRPr lang="es-EC" sz="1600" kern="1200" dirty="0">
            <a:latin typeface="Times New Roman" panose="02020603050405020304" pitchFamily="18" charset="0"/>
            <a:cs typeface="Times New Roman" panose="02020603050405020304" pitchFamily="18" charset="0"/>
          </a:endParaRPr>
        </a:p>
      </dsp:txBody>
      <dsp:txXfrm>
        <a:off x="84527" y="84527"/>
        <a:ext cx="3686794" cy="27168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5292B-59A5-4A2D-9857-D27D32B10469}">
      <dsp:nvSpPr>
        <dsp:cNvPr id="0" name=""/>
        <dsp:cNvSpPr/>
      </dsp:nvSpPr>
      <dsp:spPr>
        <a:xfrm>
          <a:off x="0" y="17537"/>
          <a:ext cx="2420043" cy="329377"/>
        </a:xfrm>
        <a:prstGeom prst="roundRect">
          <a:avLst>
            <a:gd name="adj" fmla="val 10000"/>
          </a:avLst>
        </a:prstGeom>
        <a:solidFill>
          <a:schemeClr val="accent6">
            <a:lumMod val="20000"/>
            <a:lumOff val="80000"/>
          </a:schemeClr>
        </a:solidFill>
        <a:ln w="12700" cap="flat" cmpd="sng" algn="ctr">
          <a:solidFill>
            <a:schemeClr val="tx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C" sz="1600" kern="1200" dirty="0">
              <a:latin typeface="Times New Roman" panose="02020603050405020304" pitchFamily="18" charset="0"/>
              <a:cs typeface="Times New Roman" panose="02020603050405020304" pitchFamily="18" charset="0"/>
            </a:rPr>
            <a:t>Investigación descriptivo</a:t>
          </a:r>
        </a:p>
      </dsp:txBody>
      <dsp:txXfrm>
        <a:off x="9647" y="27184"/>
        <a:ext cx="2400749" cy="310083"/>
      </dsp:txXfrm>
    </dsp:sp>
    <dsp:sp modelId="{2562BCB3-6973-48F2-B73B-CEB3B3AA23AB}">
      <dsp:nvSpPr>
        <dsp:cNvPr id="0" name=""/>
        <dsp:cNvSpPr/>
      </dsp:nvSpPr>
      <dsp:spPr>
        <a:xfrm rot="5400000">
          <a:off x="1020036" y="372246"/>
          <a:ext cx="379969" cy="455963"/>
        </a:xfrm>
        <a:prstGeom prst="rightArrow">
          <a:avLst>
            <a:gd name="adj1" fmla="val 60000"/>
            <a:gd name="adj2" fmla="val 50000"/>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Times New Roman" panose="02020603050405020304" pitchFamily="18" charset="0"/>
            <a:cs typeface="Times New Roman" panose="02020603050405020304" pitchFamily="18" charset="0"/>
          </a:endParaRPr>
        </a:p>
      </dsp:txBody>
      <dsp:txXfrm rot="-5400000">
        <a:off x="1073233" y="410243"/>
        <a:ext cx="273577" cy="265978"/>
      </dsp:txXfrm>
    </dsp:sp>
    <dsp:sp modelId="{E5C9D32A-B684-4BC8-BBB8-AB1E5009C00F}">
      <dsp:nvSpPr>
        <dsp:cNvPr id="0" name=""/>
        <dsp:cNvSpPr/>
      </dsp:nvSpPr>
      <dsp:spPr>
        <a:xfrm>
          <a:off x="0" y="853541"/>
          <a:ext cx="2420043" cy="329377"/>
        </a:xfrm>
        <a:prstGeom prst="roundRect">
          <a:avLst>
            <a:gd name="adj" fmla="val 10000"/>
          </a:avLst>
        </a:prstGeom>
        <a:solidFill>
          <a:schemeClr val="accent6">
            <a:lumMod val="20000"/>
            <a:lumOff val="80000"/>
          </a:schemeClr>
        </a:solidFill>
        <a:ln w="12700" cap="flat" cmpd="sng" algn="ctr">
          <a:solidFill>
            <a:schemeClr val="tx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C" sz="1600" kern="1200" dirty="0">
              <a:latin typeface="Times New Roman" panose="02020603050405020304" pitchFamily="18" charset="0"/>
              <a:cs typeface="Times New Roman" panose="02020603050405020304" pitchFamily="18" charset="0"/>
            </a:rPr>
            <a:t>Cuantitativo </a:t>
          </a:r>
          <a:endParaRPr lang="es-EC" sz="1600" kern="1200" dirty="0">
            <a:solidFill>
              <a:prstClr val="black"/>
            </a:solidFill>
            <a:latin typeface="Times New Roman" panose="02020603050405020304" pitchFamily="18" charset="0"/>
            <a:ea typeface="+mn-ea"/>
            <a:cs typeface="Times New Roman" panose="02020603050405020304" pitchFamily="18" charset="0"/>
          </a:endParaRPr>
        </a:p>
      </dsp:txBody>
      <dsp:txXfrm>
        <a:off x="9647" y="863188"/>
        <a:ext cx="2400749" cy="310083"/>
      </dsp:txXfrm>
    </dsp:sp>
    <dsp:sp modelId="{5FFDBACF-8B28-4BB2-B41D-A9541AF7ED08}">
      <dsp:nvSpPr>
        <dsp:cNvPr id="0" name=""/>
        <dsp:cNvSpPr/>
      </dsp:nvSpPr>
      <dsp:spPr>
        <a:xfrm rot="5400000">
          <a:off x="1044415" y="1175745"/>
          <a:ext cx="331211" cy="455963"/>
        </a:xfrm>
        <a:prstGeom prst="rightArrow">
          <a:avLst>
            <a:gd name="adj1" fmla="val 60000"/>
            <a:gd name="adj2" fmla="val 50000"/>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rot="-5400000">
        <a:off x="1073233" y="1238121"/>
        <a:ext cx="273577" cy="231848"/>
      </dsp:txXfrm>
    </dsp:sp>
    <dsp:sp modelId="{4BD4A793-7C2A-4E50-97E7-54CEED5924C0}">
      <dsp:nvSpPr>
        <dsp:cNvPr id="0" name=""/>
        <dsp:cNvSpPr/>
      </dsp:nvSpPr>
      <dsp:spPr>
        <a:xfrm>
          <a:off x="0" y="1624534"/>
          <a:ext cx="2420043" cy="329377"/>
        </a:xfrm>
        <a:prstGeom prst="roundRect">
          <a:avLst>
            <a:gd name="adj" fmla="val 10000"/>
          </a:avLst>
        </a:prstGeom>
        <a:solidFill>
          <a:schemeClr val="accent6">
            <a:lumMod val="20000"/>
            <a:lumOff val="80000"/>
          </a:schemeClr>
        </a:solidFill>
        <a:ln w="12700" cap="flat" cmpd="sng" algn="ctr">
          <a:solidFill>
            <a:schemeClr val="tx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C" sz="1600" kern="1200" dirty="0">
              <a:latin typeface="Times New Roman" panose="02020603050405020304" pitchFamily="18" charset="0"/>
              <a:cs typeface="Times New Roman" panose="02020603050405020304" pitchFamily="18" charset="0"/>
            </a:rPr>
            <a:t>Kanban</a:t>
          </a:r>
          <a:endParaRPr lang="es-EC" sz="1600" kern="1200" dirty="0">
            <a:solidFill>
              <a:prstClr val="black"/>
            </a:solidFill>
            <a:latin typeface="Times New Roman" panose="02020603050405020304" pitchFamily="18" charset="0"/>
            <a:ea typeface="+mn-ea"/>
            <a:cs typeface="Times New Roman" panose="02020603050405020304" pitchFamily="18" charset="0"/>
          </a:endParaRPr>
        </a:p>
      </dsp:txBody>
      <dsp:txXfrm>
        <a:off x="9647" y="1634181"/>
        <a:ext cx="2400749" cy="3100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5292B-59A5-4A2D-9857-D27D32B10469}">
      <dsp:nvSpPr>
        <dsp:cNvPr id="0" name=""/>
        <dsp:cNvSpPr/>
      </dsp:nvSpPr>
      <dsp:spPr>
        <a:xfrm>
          <a:off x="1427549" y="0"/>
          <a:ext cx="1767571" cy="605804"/>
        </a:xfrm>
        <a:prstGeom prst="roundRect">
          <a:avLst>
            <a:gd name="adj" fmla="val 10000"/>
          </a:avLst>
        </a:prstGeom>
        <a:solidFill>
          <a:schemeClr val="accent6">
            <a:lumMod val="20000"/>
            <a:lumOff val="80000"/>
          </a:schemeClr>
        </a:solidFill>
        <a:ln w="12700" cap="flat" cmpd="sng" algn="ctr">
          <a:solidFill>
            <a:schemeClr val="tx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latin typeface="Times New Roman" panose="02020603050405020304" pitchFamily="18" charset="0"/>
              <a:cs typeface="Times New Roman" panose="02020603050405020304" pitchFamily="18" charset="0"/>
            </a:rPr>
            <a:t>Encuesta</a:t>
          </a:r>
          <a:r>
            <a:rPr lang="es-ES" sz="2400" kern="1200" dirty="0">
              <a:latin typeface="Times New Roman" panose="02020603050405020304" pitchFamily="18" charset="0"/>
              <a:cs typeface="Times New Roman" panose="02020603050405020304" pitchFamily="18" charset="0"/>
            </a:rPr>
            <a:t> </a:t>
          </a:r>
          <a:endParaRPr lang="es-EC" sz="2400" kern="1200" dirty="0">
            <a:latin typeface="Times New Roman" panose="02020603050405020304" pitchFamily="18" charset="0"/>
            <a:cs typeface="Times New Roman" panose="02020603050405020304" pitchFamily="18" charset="0"/>
          </a:endParaRPr>
        </a:p>
      </dsp:txBody>
      <dsp:txXfrm>
        <a:off x="1445292" y="17743"/>
        <a:ext cx="1732085" cy="5703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5292B-59A5-4A2D-9857-D27D32B10469}">
      <dsp:nvSpPr>
        <dsp:cNvPr id="0" name=""/>
        <dsp:cNvSpPr/>
      </dsp:nvSpPr>
      <dsp:spPr>
        <a:xfrm>
          <a:off x="0" y="0"/>
          <a:ext cx="2629166" cy="1139995"/>
        </a:xfrm>
        <a:prstGeom prst="roundRect">
          <a:avLst>
            <a:gd name="adj" fmla="val 10000"/>
          </a:avLst>
        </a:prstGeom>
        <a:solidFill>
          <a:schemeClr val="accent6">
            <a:lumMod val="20000"/>
            <a:lumOff val="80000"/>
          </a:schemeClr>
        </a:solidFill>
        <a:ln w="12700" cap="flat" cmpd="sng" algn="ctr">
          <a:solidFill>
            <a:schemeClr val="tx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i="0" kern="1200" dirty="0">
              <a:latin typeface="Times New Roman" panose="02020603050405020304" pitchFamily="18" charset="0"/>
              <a:cs typeface="Times New Roman" panose="02020603050405020304" pitchFamily="18" charset="0"/>
            </a:rPr>
            <a:t>Está conformado por un </a:t>
          </a:r>
        </a:p>
        <a:p>
          <a:pPr marL="0" lvl="0" indent="0" algn="ctr" defTabSz="711200">
            <a:lnSpc>
              <a:spcPct val="90000"/>
            </a:lnSpc>
            <a:spcBef>
              <a:spcPct val="0"/>
            </a:spcBef>
            <a:spcAft>
              <a:spcPct val="35000"/>
            </a:spcAft>
            <a:buNone/>
          </a:pPr>
          <a:r>
            <a:rPr lang="es-ES" sz="1600" i="0" kern="1200" dirty="0">
              <a:latin typeface="Times New Roman" panose="02020603050405020304" pitchFamily="18" charset="0"/>
              <a:cs typeface="Times New Roman" panose="02020603050405020304" pitchFamily="18" charset="0"/>
            </a:rPr>
            <a:t>total, de 472 estudiantes.</a:t>
          </a:r>
        </a:p>
        <a:p>
          <a:pPr marL="0" lvl="0" indent="0" algn="ctr" defTabSz="711200">
            <a:lnSpc>
              <a:spcPct val="90000"/>
            </a:lnSpc>
            <a:spcBef>
              <a:spcPct val="0"/>
            </a:spcBef>
            <a:spcAft>
              <a:spcPct val="35000"/>
            </a:spcAft>
            <a:buNone/>
          </a:pPr>
          <a:r>
            <a:rPr lang="es-ES" sz="1600" i="0" kern="1200" dirty="0">
              <a:latin typeface="Times New Roman" panose="02020603050405020304" pitchFamily="18" charset="0"/>
              <a:cs typeface="Times New Roman" panose="02020603050405020304" pitchFamily="18" charset="0"/>
            </a:rPr>
            <a:t>La muestra de la población </a:t>
          </a:r>
        </a:p>
        <a:p>
          <a:pPr marL="0" lvl="0" indent="0" algn="ctr" defTabSz="711200">
            <a:lnSpc>
              <a:spcPct val="90000"/>
            </a:lnSpc>
            <a:spcBef>
              <a:spcPct val="0"/>
            </a:spcBef>
            <a:spcAft>
              <a:spcPct val="35000"/>
            </a:spcAft>
            <a:buNone/>
          </a:pPr>
          <a:r>
            <a:rPr lang="es-ES" sz="1600" i="0" kern="1200" dirty="0">
              <a:latin typeface="Times New Roman" panose="02020603050405020304" pitchFamily="18" charset="0"/>
              <a:cs typeface="Times New Roman" panose="02020603050405020304" pitchFamily="18" charset="0"/>
            </a:rPr>
            <a:t>es de 212 estudiantes</a:t>
          </a:r>
          <a:endParaRPr lang="es-EC" sz="1600" i="0" kern="1200" dirty="0">
            <a:latin typeface="Times New Roman" panose="02020603050405020304" pitchFamily="18" charset="0"/>
            <a:cs typeface="Times New Roman" panose="02020603050405020304" pitchFamily="18" charset="0"/>
          </a:endParaRPr>
        </a:p>
      </dsp:txBody>
      <dsp:txXfrm>
        <a:off x="33389" y="33389"/>
        <a:ext cx="2562388" cy="10732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5292B-59A5-4A2D-9857-D27D32B10469}">
      <dsp:nvSpPr>
        <dsp:cNvPr id="0" name=""/>
        <dsp:cNvSpPr/>
      </dsp:nvSpPr>
      <dsp:spPr>
        <a:xfrm>
          <a:off x="307606" y="22698"/>
          <a:ext cx="2520416" cy="455173"/>
        </a:xfrm>
        <a:prstGeom prst="roundRect">
          <a:avLst>
            <a:gd name="adj" fmla="val 10000"/>
          </a:avLst>
        </a:prstGeom>
        <a:solidFill>
          <a:schemeClr val="accent6">
            <a:lumMod val="20000"/>
            <a:lumOff val="80000"/>
          </a:schemeClr>
        </a:solidFill>
        <a:ln w="12700" cap="flat" cmpd="sng" algn="ctr">
          <a:solidFill>
            <a:schemeClr val="tx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latin typeface="Times New Roman" panose="02020603050405020304" pitchFamily="18" charset="0"/>
              <a:cs typeface="Times New Roman" panose="02020603050405020304" pitchFamily="18" charset="0"/>
            </a:rPr>
            <a:t>Método Histórico-Lógico</a:t>
          </a:r>
          <a:endParaRPr lang="es-EC" sz="1600" kern="1200" dirty="0">
            <a:latin typeface="Times New Roman" panose="02020603050405020304" pitchFamily="18" charset="0"/>
            <a:cs typeface="Times New Roman" panose="02020603050405020304" pitchFamily="18" charset="0"/>
          </a:endParaRPr>
        </a:p>
      </dsp:txBody>
      <dsp:txXfrm>
        <a:off x="320938" y="36030"/>
        <a:ext cx="2493752" cy="428509"/>
      </dsp:txXfrm>
    </dsp:sp>
    <dsp:sp modelId="{2562BCB3-6973-48F2-B73B-CEB3B3AA23AB}">
      <dsp:nvSpPr>
        <dsp:cNvPr id="0" name=""/>
        <dsp:cNvSpPr/>
      </dsp:nvSpPr>
      <dsp:spPr>
        <a:xfrm rot="5400000">
          <a:off x="1305271" y="512877"/>
          <a:ext cx="525086" cy="630104"/>
        </a:xfrm>
        <a:prstGeom prst="rightArrow">
          <a:avLst>
            <a:gd name="adj1" fmla="val 60000"/>
            <a:gd name="adj2" fmla="val 50000"/>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C" sz="1600" kern="1200">
            <a:latin typeface="Times New Roman" panose="02020603050405020304" pitchFamily="18" charset="0"/>
            <a:cs typeface="Times New Roman" panose="02020603050405020304" pitchFamily="18" charset="0"/>
          </a:endParaRPr>
        </a:p>
      </dsp:txBody>
      <dsp:txXfrm rot="-5400000">
        <a:off x="1378783" y="565386"/>
        <a:ext cx="378062" cy="367560"/>
      </dsp:txXfrm>
    </dsp:sp>
    <dsp:sp modelId="{E5C9D32A-B684-4BC8-BBB8-AB1E5009C00F}">
      <dsp:nvSpPr>
        <dsp:cNvPr id="0" name=""/>
        <dsp:cNvSpPr/>
      </dsp:nvSpPr>
      <dsp:spPr>
        <a:xfrm>
          <a:off x="307606" y="1177987"/>
          <a:ext cx="2520416" cy="455173"/>
        </a:xfrm>
        <a:prstGeom prst="roundRect">
          <a:avLst>
            <a:gd name="adj" fmla="val 10000"/>
          </a:avLst>
        </a:prstGeom>
        <a:solidFill>
          <a:schemeClr val="accent6">
            <a:lumMod val="20000"/>
            <a:lumOff val="80000"/>
          </a:schemeClr>
        </a:solidFill>
        <a:ln w="12700" cap="flat" cmpd="sng" algn="ctr">
          <a:solidFill>
            <a:schemeClr val="tx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C" sz="1600" kern="1200" dirty="0">
              <a:solidFill>
                <a:prstClr val="black"/>
              </a:solidFill>
              <a:latin typeface="Times New Roman" panose="02020603050405020304" pitchFamily="18" charset="0"/>
              <a:ea typeface="+mn-ea"/>
              <a:cs typeface="Times New Roman" panose="02020603050405020304" pitchFamily="18" charset="0"/>
            </a:rPr>
            <a:t>Método bibliográfico</a:t>
          </a:r>
        </a:p>
      </dsp:txBody>
      <dsp:txXfrm>
        <a:off x="320938" y="1191319"/>
        <a:ext cx="2493752" cy="428509"/>
      </dsp:txXfrm>
    </dsp:sp>
    <dsp:sp modelId="{5FFDBACF-8B28-4BB2-B41D-A9541AF7ED08}">
      <dsp:nvSpPr>
        <dsp:cNvPr id="0" name=""/>
        <dsp:cNvSpPr/>
      </dsp:nvSpPr>
      <dsp:spPr>
        <a:xfrm rot="5400000">
          <a:off x="1290534" y="1687815"/>
          <a:ext cx="554559" cy="630104"/>
        </a:xfrm>
        <a:prstGeom prst="rightArrow">
          <a:avLst>
            <a:gd name="adj1" fmla="val 60000"/>
            <a:gd name="adj2" fmla="val 50000"/>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rot="-5400000">
        <a:off x="1378782" y="1725588"/>
        <a:ext cx="378062" cy="388191"/>
      </dsp:txXfrm>
    </dsp:sp>
    <dsp:sp modelId="{57D4DFA3-D173-43F1-BE38-3A1663A4D09F}">
      <dsp:nvSpPr>
        <dsp:cNvPr id="0" name=""/>
        <dsp:cNvSpPr/>
      </dsp:nvSpPr>
      <dsp:spPr>
        <a:xfrm>
          <a:off x="307606" y="2372573"/>
          <a:ext cx="2520416" cy="455173"/>
        </a:xfrm>
        <a:prstGeom prst="roundRect">
          <a:avLst>
            <a:gd name="adj" fmla="val 10000"/>
          </a:avLst>
        </a:prstGeom>
        <a:solidFill>
          <a:schemeClr val="accent6">
            <a:lumMod val="20000"/>
            <a:lumOff val="80000"/>
          </a:schemeClr>
        </a:solidFill>
        <a:ln w="12700" cap="flat" cmpd="sng" algn="ctr">
          <a:solidFill>
            <a:schemeClr val="tx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C" sz="1600" kern="1200" dirty="0">
              <a:solidFill>
                <a:prstClr val="black"/>
              </a:solidFill>
              <a:latin typeface="Times New Roman" panose="02020603050405020304" pitchFamily="18" charset="0"/>
              <a:ea typeface="+mn-ea"/>
              <a:cs typeface="Times New Roman" panose="02020603050405020304" pitchFamily="18" charset="0"/>
            </a:rPr>
            <a:t>Método estadístico</a:t>
          </a:r>
        </a:p>
      </dsp:txBody>
      <dsp:txXfrm>
        <a:off x="320938" y="2385905"/>
        <a:ext cx="2493752" cy="428509"/>
      </dsp:txXfrm>
    </dsp:sp>
    <dsp:sp modelId="{9649AFDF-C4F9-487C-AD54-9A7FC3667336}">
      <dsp:nvSpPr>
        <dsp:cNvPr id="0" name=""/>
        <dsp:cNvSpPr/>
      </dsp:nvSpPr>
      <dsp:spPr>
        <a:xfrm rot="5400000">
          <a:off x="1353697" y="2798184"/>
          <a:ext cx="428234" cy="630104"/>
        </a:xfrm>
        <a:prstGeom prst="rightArrow">
          <a:avLst>
            <a:gd name="adj1" fmla="val 60000"/>
            <a:gd name="adj2" fmla="val 50000"/>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C" sz="1600" kern="1200"/>
        </a:p>
      </dsp:txBody>
      <dsp:txXfrm rot="-5400000">
        <a:off x="1378783" y="2899119"/>
        <a:ext cx="378062" cy="299764"/>
      </dsp:txXfrm>
    </dsp:sp>
    <dsp:sp modelId="{4BD4A793-7C2A-4E50-97E7-54CEED5924C0}">
      <dsp:nvSpPr>
        <dsp:cNvPr id="0" name=""/>
        <dsp:cNvSpPr/>
      </dsp:nvSpPr>
      <dsp:spPr>
        <a:xfrm>
          <a:off x="307606" y="3398726"/>
          <a:ext cx="2520416" cy="455173"/>
        </a:xfrm>
        <a:prstGeom prst="roundRect">
          <a:avLst>
            <a:gd name="adj" fmla="val 10000"/>
          </a:avLst>
        </a:prstGeom>
        <a:solidFill>
          <a:schemeClr val="accent6">
            <a:lumMod val="20000"/>
            <a:lumOff val="80000"/>
          </a:schemeClr>
        </a:solidFill>
        <a:ln w="12700" cap="flat" cmpd="sng" algn="ctr">
          <a:solidFill>
            <a:schemeClr val="tx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C" sz="1600" kern="1200" dirty="0">
              <a:solidFill>
                <a:prstClr val="black"/>
              </a:solidFill>
              <a:latin typeface="Times New Roman" panose="02020603050405020304" pitchFamily="18" charset="0"/>
              <a:ea typeface="+mn-ea"/>
              <a:cs typeface="Times New Roman" panose="02020603050405020304" pitchFamily="18" charset="0"/>
            </a:rPr>
            <a:t>Métodos analítico y sintético</a:t>
          </a:r>
          <a:r>
            <a:rPr lang="es-ES" sz="1600" kern="1200" dirty="0">
              <a:solidFill>
                <a:prstClr val="black"/>
              </a:solidFill>
              <a:latin typeface="Times New Roman" panose="02020603050405020304" pitchFamily="18" charset="0"/>
              <a:ea typeface="+mn-ea"/>
              <a:cs typeface="Times New Roman" panose="02020603050405020304" pitchFamily="18" charset="0"/>
            </a:rPr>
            <a:t>  </a:t>
          </a:r>
          <a:endParaRPr lang="es-EC" sz="1600" kern="1200" dirty="0">
            <a:solidFill>
              <a:prstClr val="black"/>
            </a:solidFill>
            <a:latin typeface="Times New Roman" panose="02020603050405020304" pitchFamily="18" charset="0"/>
            <a:ea typeface="+mn-ea"/>
            <a:cs typeface="Times New Roman" panose="02020603050405020304" pitchFamily="18" charset="0"/>
          </a:endParaRPr>
        </a:p>
      </dsp:txBody>
      <dsp:txXfrm>
        <a:off x="320938" y="3412058"/>
        <a:ext cx="2493752" cy="4285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ED32F08-9749-4F62-92D2-6C50931D99AA}" type="datetime1">
              <a:rPr lang="es-ES" smtClean="0"/>
              <a:t>19/03/2025</a:t>
            </a:fld>
            <a:endParaRPr lang="es-ES"/>
          </a:p>
        </p:txBody>
      </p:sp>
      <p:sp>
        <p:nvSpPr>
          <p:cNvPr id="4" name="Marcador de pie de página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668C69-0C3E-40A2-B4A0-B2C8B71D8E3A}" type="slidenum">
              <a:rPr lang="es-ES" smtClean="0"/>
              <a:t>‹Nº›</a:t>
            </a:fld>
            <a:endParaRPr lang="es-ES"/>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ECC33FF-8FBA-4A60-BBD8-B5DE3DF83D8B}" type="datetime1">
              <a:rPr lang="es-ES" noProof="0" smtClean="0"/>
              <a:t>19/03/2025</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E000EEB-8338-48D7-8EE8-EE0082EF7602}" type="slidenum">
              <a:rPr lang="es-ES" noProof="0" smtClean="0"/>
              <a:t>‹Nº›</a:t>
            </a:fld>
            <a:endParaRPr lang="es-ES" noProof="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1</a:t>
            </a:fld>
            <a:endParaRPr lang="es-ES"/>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2</a:t>
            </a:fld>
            <a:endParaRPr lang="es-ES"/>
          </a:p>
        </p:txBody>
      </p:sp>
    </p:spTree>
    <p:extLst>
      <p:ext uri="{BB962C8B-B14F-4D97-AF65-F5344CB8AC3E}">
        <p14:creationId xmlns:p14="http://schemas.microsoft.com/office/powerpoint/2010/main" val="361433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11</a:t>
            </a:fld>
            <a:endParaRPr lang="es-ES"/>
          </a:p>
        </p:txBody>
      </p:sp>
    </p:spTree>
    <p:extLst>
      <p:ext uri="{BB962C8B-B14F-4D97-AF65-F5344CB8AC3E}">
        <p14:creationId xmlns:p14="http://schemas.microsoft.com/office/powerpoint/2010/main" val="361254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81251A-5670-4AEE-A885-6FBCCDA2D09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812CD241-281B-4C48-AD03-7FE25D82AA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90E57C36-1756-4780-BB67-1916DDCB0375}"/>
              </a:ext>
            </a:extLst>
          </p:cNvPr>
          <p:cNvSpPr>
            <a:spLocks noGrp="1"/>
          </p:cNvSpPr>
          <p:nvPr>
            <p:ph type="dt" sz="half" idx="10"/>
          </p:nvPr>
        </p:nvSpPr>
        <p:spPr/>
        <p:txBody>
          <a:bodyPr/>
          <a:lstStyle/>
          <a:p>
            <a:pPr rtl="0"/>
            <a:fld id="{4AAD347D-5ACD-4C99-B74B-A9C85AD731AF}" type="datetimeFigureOut">
              <a:rPr lang="es-ES" noProof="0" smtClean="0"/>
              <a:t>19/03/2025</a:t>
            </a:fld>
            <a:endParaRPr lang="es-ES" noProof="0"/>
          </a:p>
        </p:txBody>
      </p:sp>
      <p:sp>
        <p:nvSpPr>
          <p:cNvPr id="5" name="Marcador de pie de página 4">
            <a:extLst>
              <a:ext uri="{FF2B5EF4-FFF2-40B4-BE49-F238E27FC236}">
                <a16:creationId xmlns:a16="http://schemas.microsoft.com/office/drawing/2014/main" id="{6BD4EEC8-5A98-4D24-9DAA-742693F679AF}"/>
              </a:ext>
            </a:extLst>
          </p:cNvPr>
          <p:cNvSpPr>
            <a:spLocks noGrp="1"/>
          </p:cNvSpPr>
          <p:nvPr>
            <p:ph type="ftr" sz="quarter" idx="11"/>
          </p:nvPr>
        </p:nvSpPr>
        <p:spPr/>
        <p:txBody>
          <a:bodyPr/>
          <a:lstStyle/>
          <a:p>
            <a:pPr rtl="0"/>
            <a:endParaRPr lang="es-ES" noProof="0"/>
          </a:p>
        </p:txBody>
      </p:sp>
      <p:sp>
        <p:nvSpPr>
          <p:cNvPr id="6" name="Marcador de número de diapositiva 5">
            <a:extLst>
              <a:ext uri="{FF2B5EF4-FFF2-40B4-BE49-F238E27FC236}">
                <a16:creationId xmlns:a16="http://schemas.microsoft.com/office/drawing/2014/main" id="{4370C330-4C80-4623-BB72-380C2904E828}"/>
              </a:ext>
            </a:extLst>
          </p:cNvPr>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3619801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A22793-6D8F-4812-B30C-EBA8AC825F98}"/>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64834A0F-A756-484F-9CAD-278D48B84DC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6B7ED014-AABC-488B-AA90-2ED1DEAA1909}"/>
              </a:ext>
            </a:extLst>
          </p:cNvPr>
          <p:cNvSpPr>
            <a:spLocks noGrp="1"/>
          </p:cNvSpPr>
          <p:nvPr>
            <p:ph type="dt" sz="half" idx="10"/>
          </p:nvPr>
        </p:nvSpPr>
        <p:spPr/>
        <p:txBody>
          <a:bodyPr/>
          <a:lstStyle/>
          <a:p>
            <a:pPr rtl="0"/>
            <a:fld id="{4509A250-FF31-4206-8172-F9D3106AACB1}" type="datetimeFigureOut">
              <a:rPr lang="es-ES" noProof="0" smtClean="0"/>
              <a:t>19/03/2025</a:t>
            </a:fld>
            <a:endParaRPr lang="es-ES" noProof="0"/>
          </a:p>
        </p:txBody>
      </p:sp>
      <p:sp>
        <p:nvSpPr>
          <p:cNvPr id="5" name="Marcador de pie de página 4">
            <a:extLst>
              <a:ext uri="{FF2B5EF4-FFF2-40B4-BE49-F238E27FC236}">
                <a16:creationId xmlns:a16="http://schemas.microsoft.com/office/drawing/2014/main" id="{7429C553-0BE4-47F2-8AEE-261839940FD3}"/>
              </a:ext>
            </a:extLst>
          </p:cNvPr>
          <p:cNvSpPr>
            <a:spLocks noGrp="1"/>
          </p:cNvSpPr>
          <p:nvPr>
            <p:ph type="ftr" sz="quarter" idx="11"/>
          </p:nvPr>
        </p:nvSpPr>
        <p:spPr/>
        <p:txBody>
          <a:bodyPr/>
          <a:lstStyle/>
          <a:p>
            <a:pPr rtl="0"/>
            <a:endParaRPr lang="es-ES" noProof="0"/>
          </a:p>
        </p:txBody>
      </p:sp>
      <p:sp>
        <p:nvSpPr>
          <p:cNvPr id="6" name="Marcador de número de diapositiva 5">
            <a:extLst>
              <a:ext uri="{FF2B5EF4-FFF2-40B4-BE49-F238E27FC236}">
                <a16:creationId xmlns:a16="http://schemas.microsoft.com/office/drawing/2014/main" id="{B2E7AB03-863D-4A4F-893B-D8E2A3F40142}"/>
              </a:ext>
            </a:extLst>
          </p:cNvPr>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300292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483C18D-DD9A-47F2-8FA1-F70401F2351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B7F31331-8246-4EFE-966F-DB46FC3E3A3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628AD818-71E2-41FD-A3DB-774943B51AD3}"/>
              </a:ext>
            </a:extLst>
          </p:cNvPr>
          <p:cNvSpPr>
            <a:spLocks noGrp="1"/>
          </p:cNvSpPr>
          <p:nvPr>
            <p:ph type="dt" sz="half" idx="10"/>
          </p:nvPr>
        </p:nvSpPr>
        <p:spPr/>
        <p:txBody>
          <a:bodyPr/>
          <a:lstStyle/>
          <a:p>
            <a:pPr rtl="0"/>
            <a:fld id="{4509A250-FF31-4206-8172-F9D3106AACB1}" type="datetimeFigureOut">
              <a:rPr lang="es-ES" noProof="0" smtClean="0"/>
              <a:t>19/03/2025</a:t>
            </a:fld>
            <a:endParaRPr lang="es-ES" noProof="0"/>
          </a:p>
        </p:txBody>
      </p:sp>
      <p:sp>
        <p:nvSpPr>
          <p:cNvPr id="5" name="Marcador de pie de página 4">
            <a:extLst>
              <a:ext uri="{FF2B5EF4-FFF2-40B4-BE49-F238E27FC236}">
                <a16:creationId xmlns:a16="http://schemas.microsoft.com/office/drawing/2014/main" id="{7B13E00B-5F96-4AEE-8D7D-3506A94EBA18}"/>
              </a:ext>
            </a:extLst>
          </p:cNvPr>
          <p:cNvSpPr>
            <a:spLocks noGrp="1"/>
          </p:cNvSpPr>
          <p:nvPr>
            <p:ph type="ftr" sz="quarter" idx="11"/>
          </p:nvPr>
        </p:nvSpPr>
        <p:spPr/>
        <p:txBody>
          <a:bodyPr/>
          <a:lstStyle/>
          <a:p>
            <a:pPr rtl="0"/>
            <a:endParaRPr lang="es-ES" noProof="0"/>
          </a:p>
        </p:txBody>
      </p:sp>
      <p:sp>
        <p:nvSpPr>
          <p:cNvPr id="6" name="Marcador de número de diapositiva 5">
            <a:extLst>
              <a:ext uri="{FF2B5EF4-FFF2-40B4-BE49-F238E27FC236}">
                <a16:creationId xmlns:a16="http://schemas.microsoft.com/office/drawing/2014/main" id="{69DEDE29-1170-4D93-B7D3-1973E85CA0E7}"/>
              </a:ext>
            </a:extLst>
          </p:cNvPr>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321564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DA2B5-C28D-4D10-A1A0-5F5457B500B1}"/>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C4EED67E-CE9B-46F4-88A4-8FC7355997C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58B146B0-8F96-489A-B5C6-3FDF1CC485D2}"/>
              </a:ext>
            </a:extLst>
          </p:cNvPr>
          <p:cNvSpPr>
            <a:spLocks noGrp="1"/>
          </p:cNvSpPr>
          <p:nvPr>
            <p:ph type="dt" sz="half" idx="10"/>
          </p:nvPr>
        </p:nvSpPr>
        <p:spPr/>
        <p:txBody>
          <a:bodyPr/>
          <a:lstStyle/>
          <a:p>
            <a:pPr rtl="0"/>
            <a:fld id="{4509A250-FF31-4206-8172-F9D3106AACB1}" type="datetimeFigureOut">
              <a:rPr lang="es-ES" noProof="0" smtClean="0"/>
              <a:t>19/03/2025</a:t>
            </a:fld>
            <a:endParaRPr lang="es-ES" noProof="0"/>
          </a:p>
        </p:txBody>
      </p:sp>
      <p:sp>
        <p:nvSpPr>
          <p:cNvPr id="5" name="Marcador de pie de página 4">
            <a:extLst>
              <a:ext uri="{FF2B5EF4-FFF2-40B4-BE49-F238E27FC236}">
                <a16:creationId xmlns:a16="http://schemas.microsoft.com/office/drawing/2014/main" id="{335CE80A-2A41-432F-93B8-0B83B7372E0B}"/>
              </a:ext>
            </a:extLst>
          </p:cNvPr>
          <p:cNvSpPr>
            <a:spLocks noGrp="1"/>
          </p:cNvSpPr>
          <p:nvPr>
            <p:ph type="ftr" sz="quarter" idx="11"/>
          </p:nvPr>
        </p:nvSpPr>
        <p:spPr/>
        <p:txBody>
          <a:bodyPr/>
          <a:lstStyle/>
          <a:p>
            <a:pPr rtl="0"/>
            <a:endParaRPr lang="es-ES" noProof="0"/>
          </a:p>
        </p:txBody>
      </p:sp>
      <p:sp>
        <p:nvSpPr>
          <p:cNvPr id="6" name="Marcador de número de diapositiva 5">
            <a:extLst>
              <a:ext uri="{FF2B5EF4-FFF2-40B4-BE49-F238E27FC236}">
                <a16:creationId xmlns:a16="http://schemas.microsoft.com/office/drawing/2014/main" id="{990DF2D0-0CBA-4980-8F74-154BACA66AAF}"/>
              </a:ext>
            </a:extLst>
          </p:cNvPr>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31229816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5168C-2478-4D0F-A73B-C58B3C5BC13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445F9C68-E70D-4920-A96E-F691B9EAFE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9A31C3A-3CF4-4D48-941A-20A9D792E7BE}"/>
              </a:ext>
            </a:extLst>
          </p:cNvPr>
          <p:cNvSpPr>
            <a:spLocks noGrp="1"/>
          </p:cNvSpPr>
          <p:nvPr>
            <p:ph type="dt" sz="half" idx="10"/>
          </p:nvPr>
        </p:nvSpPr>
        <p:spPr/>
        <p:txBody>
          <a:bodyPr/>
          <a:lstStyle/>
          <a:p>
            <a:pPr rtl="0"/>
            <a:fld id="{4509A250-FF31-4206-8172-F9D3106AACB1}" type="datetimeFigureOut">
              <a:rPr lang="es-ES" noProof="0" smtClean="0"/>
              <a:t>19/03/2025</a:t>
            </a:fld>
            <a:endParaRPr lang="es-ES" noProof="0"/>
          </a:p>
        </p:txBody>
      </p:sp>
      <p:sp>
        <p:nvSpPr>
          <p:cNvPr id="5" name="Marcador de pie de página 4">
            <a:extLst>
              <a:ext uri="{FF2B5EF4-FFF2-40B4-BE49-F238E27FC236}">
                <a16:creationId xmlns:a16="http://schemas.microsoft.com/office/drawing/2014/main" id="{C4492FEE-7BA8-4B4B-8310-3E9554B83AA7}"/>
              </a:ext>
            </a:extLst>
          </p:cNvPr>
          <p:cNvSpPr>
            <a:spLocks noGrp="1"/>
          </p:cNvSpPr>
          <p:nvPr>
            <p:ph type="ftr" sz="quarter" idx="11"/>
          </p:nvPr>
        </p:nvSpPr>
        <p:spPr/>
        <p:txBody>
          <a:bodyPr/>
          <a:lstStyle/>
          <a:p>
            <a:pPr rtl="0"/>
            <a:endParaRPr lang="es-ES" noProof="0"/>
          </a:p>
        </p:txBody>
      </p:sp>
      <p:sp>
        <p:nvSpPr>
          <p:cNvPr id="6" name="Marcador de número de diapositiva 5">
            <a:extLst>
              <a:ext uri="{FF2B5EF4-FFF2-40B4-BE49-F238E27FC236}">
                <a16:creationId xmlns:a16="http://schemas.microsoft.com/office/drawing/2014/main" id="{30DA12F9-1C09-435D-93E9-5CFEE1983878}"/>
              </a:ext>
            </a:extLst>
          </p:cNvPr>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998104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BA1AD-929E-4FDB-89D8-5101049A740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DDAF8543-9764-45CF-9803-BD8059AE9A0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13AA1281-E473-4535-997B-89B90D854EA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8D88B1E7-3145-4DA9-84B3-1F7F67783F1B}"/>
              </a:ext>
            </a:extLst>
          </p:cNvPr>
          <p:cNvSpPr>
            <a:spLocks noGrp="1"/>
          </p:cNvSpPr>
          <p:nvPr>
            <p:ph type="dt" sz="half" idx="10"/>
          </p:nvPr>
        </p:nvSpPr>
        <p:spPr/>
        <p:txBody>
          <a:bodyPr/>
          <a:lstStyle/>
          <a:p>
            <a:pPr rtl="0"/>
            <a:fld id="{4509A250-FF31-4206-8172-F9D3106AACB1}" type="datetimeFigureOut">
              <a:rPr lang="es-ES" noProof="0" smtClean="0"/>
              <a:t>19/03/2025</a:t>
            </a:fld>
            <a:endParaRPr lang="es-ES" noProof="0"/>
          </a:p>
        </p:txBody>
      </p:sp>
      <p:sp>
        <p:nvSpPr>
          <p:cNvPr id="6" name="Marcador de pie de página 5">
            <a:extLst>
              <a:ext uri="{FF2B5EF4-FFF2-40B4-BE49-F238E27FC236}">
                <a16:creationId xmlns:a16="http://schemas.microsoft.com/office/drawing/2014/main" id="{D609774B-33B5-4121-A840-B741A62CFF9D}"/>
              </a:ext>
            </a:extLst>
          </p:cNvPr>
          <p:cNvSpPr>
            <a:spLocks noGrp="1"/>
          </p:cNvSpPr>
          <p:nvPr>
            <p:ph type="ftr" sz="quarter" idx="11"/>
          </p:nvPr>
        </p:nvSpPr>
        <p:spPr/>
        <p:txBody>
          <a:bodyPr/>
          <a:lstStyle/>
          <a:p>
            <a:pPr rtl="0"/>
            <a:endParaRPr lang="es-ES" noProof="0"/>
          </a:p>
        </p:txBody>
      </p:sp>
      <p:sp>
        <p:nvSpPr>
          <p:cNvPr id="7" name="Marcador de número de diapositiva 6">
            <a:extLst>
              <a:ext uri="{FF2B5EF4-FFF2-40B4-BE49-F238E27FC236}">
                <a16:creationId xmlns:a16="http://schemas.microsoft.com/office/drawing/2014/main" id="{6D6814C1-48B4-49B2-99C3-2B4C0BC41C51}"/>
              </a:ext>
            </a:extLst>
          </p:cNvPr>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3583741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F5182-1A6C-4F21-9C46-19828D3AB6D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CF9B8232-6138-41FC-8CDC-2D89123F0D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5B071B0-4966-46FE-B4A6-CE23B02DA73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360F22CD-27CF-4266-A0F5-BBA88F0EC3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E093AF0-3C93-4F8B-B604-FF2F6DA98BA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6D101C50-0745-4E5A-A116-D2A21E0FC450}"/>
              </a:ext>
            </a:extLst>
          </p:cNvPr>
          <p:cNvSpPr>
            <a:spLocks noGrp="1"/>
          </p:cNvSpPr>
          <p:nvPr>
            <p:ph type="dt" sz="half" idx="10"/>
          </p:nvPr>
        </p:nvSpPr>
        <p:spPr/>
        <p:txBody>
          <a:bodyPr/>
          <a:lstStyle/>
          <a:p>
            <a:pPr rtl="0"/>
            <a:fld id="{4509A250-FF31-4206-8172-F9D3106AACB1}" type="datetimeFigureOut">
              <a:rPr lang="es-ES" noProof="0" smtClean="0"/>
              <a:t>19/03/2025</a:t>
            </a:fld>
            <a:endParaRPr lang="es-ES" noProof="0"/>
          </a:p>
        </p:txBody>
      </p:sp>
      <p:sp>
        <p:nvSpPr>
          <p:cNvPr id="8" name="Marcador de pie de página 7">
            <a:extLst>
              <a:ext uri="{FF2B5EF4-FFF2-40B4-BE49-F238E27FC236}">
                <a16:creationId xmlns:a16="http://schemas.microsoft.com/office/drawing/2014/main" id="{D3A5DF71-6763-4B0A-91D7-7B631EC30892}"/>
              </a:ext>
            </a:extLst>
          </p:cNvPr>
          <p:cNvSpPr>
            <a:spLocks noGrp="1"/>
          </p:cNvSpPr>
          <p:nvPr>
            <p:ph type="ftr" sz="quarter" idx="11"/>
          </p:nvPr>
        </p:nvSpPr>
        <p:spPr/>
        <p:txBody>
          <a:bodyPr/>
          <a:lstStyle/>
          <a:p>
            <a:pPr rtl="0"/>
            <a:endParaRPr lang="es-ES" noProof="0"/>
          </a:p>
        </p:txBody>
      </p:sp>
      <p:sp>
        <p:nvSpPr>
          <p:cNvPr id="9" name="Marcador de número de diapositiva 8">
            <a:extLst>
              <a:ext uri="{FF2B5EF4-FFF2-40B4-BE49-F238E27FC236}">
                <a16:creationId xmlns:a16="http://schemas.microsoft.com/office/drawing/2014/main" id="{21CE6583-61B4-4499-9B47-1CC43978FA86}"/>
              </a:ext>
            </a:extLst>
          </p:cNvPr>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408965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96DDA-FCC6-4284-9212-4044DBDC1AE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58FD50D7-0AC0-48C6-BF32-C642E9F14C64}"/>
              </a:ext>
            </a:extLst>
          </p:cNvPr>
          <p:cNvSpPr>
            <a:spLocks noGrp="1"/>
          </p:cNvSpPr>
          <p:nvPr>
            <p:ph type="dt" sz="half" idx="10"/>
          </p:nvPr>
        </p:nvSpPr>
        <p:spPr/>
        <p:txBody>
          <a:bodyPr/>
          <a:lstStyle/>
          <a:p>
            <a:pPr rtl="0"/>
            <a:fld id="{4509A250-FF31-4206-8172-F9D3106AACB1}" type="datetimeFigureOut">
              <a:rPr lang="es-ES" noProof="0" smtClean="0"/>
              <a:t>19/03/2025</a:t>
            </a:fld>
            <a:endParaRPr lang="es-ES" noProof="0"/>
          </a:p>
        </p:txBody>
      </p:sp>
      <p:sp>
        <p:nvSpPr>
          <p:cNvPr id="4" name="Marcador de pie de página 3">
            <a:extLst>
              <a:ext uri="{FF2B5EF4-FFF2-40B4-BE49-F238E27FC236}">
                <a16:creationId xmlns:a16="http://schemas.microsoft.com/office/drawing/2014/main" id="{D7B1971D-AC03-49C2-9EF3-1BA6A0E10909}"/>
              </a:ext>
            </a:extLst>
          </p:cNvPr>
          <p:cNvSpPr>
            <a:spLocks noGrp="1"/>
          </p:cNvSpPr>
          <p:nvPr>
            <p:ph type="ftr" sz="quarter" idx="11"/>
          </p:nvPr>
        </p:nvSpPr>
        <p:spPr/>
        <p:txBody>
          <a:bodyPr/>
          <a:lstStyle/>
          <a:p>
            <a:pPr rtl="0"/>
            <a:endParaRPr lang="es-ES" noProof="0"/>
          </a:p>
        </p:txBody>
      </p:sp>
      <p:sp>
        <p:nvSpPr>
          <p:cNvPr id="5" name="Marcador de número de diapositiva 4">
            <a:extLst>
              <a:ext uri="{FF2B5EF4-FFF2-40B4-BE49-F238E27FC236}">
                <a16:creationId xmlns:a16="http://schemas.microsoft.com/office/drawing/2014/main" id="{F3B4620B-D05C-4E35-9511-57BC19A05385}"/>
              </a:ext>
            </a:extLst>
          </p:cNvPr>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387753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88B0CDD-A34E-4D52-BD7C-3491AA03E2D3}"/>
              </a:ext>
            </a:extLst>
          </p:cNvPr>
          <p:cNvSpPr>
            <a:spLocks noGrp="1"/>
          </p:cNvSpPr>
          <p:nvPr>
            <p:ph type="dt" sz="half" idx="10"/>
          </p:nvPr>
        </p:nvSpPr>
        <p:spPr/>
        <p:txBody>
          <a:bodyPr/>
          <a:lstStyle/>
          <a:p>
            <a:pPr rtl="0"/>
            <a:fld id="{4509A250-FF31-4206-8172-F9D3106AACB1}" type="datetimeFigureOut">
              <a:rPr lang="es-ES" noProof="0" smtClean="0"/>
              <a:t>19/03/2025</a:t>
            </a:fld>
            <a:endParaRPr lang="es-ES" noProof="0"/>
          </a:p>
        </p:txBody>
      </p:sp>
      <p:sp>
        <p:nvSpPr>
          <p:cNvPr id="3" name="Marcador de pie de página 2">
            <a:extLst>
              <a:ext uri="{FF2B5EF4-FFF2-40B4-BE49-F238E27FC236}">
                <a16:creationId xmlns:a16="http://schemas.microsoft.com/office/drawing/2014/main" id="{A8796AEF-5239-4D73-A00C-8727051D75A2}"/>
              </a:ext>
            </a:extLst>
          </p:cNvPr>
          <p:cNvSpPr>
            <a:spLocks noGrp="1"/>
          </p:cNvSpPr>
          <p:nvPr>
            <p:ph type="ftr" sz="quarter" idx="11"/>
          </p:nvPr>
        </p:nvSpPr>
        <p:spPr/>
        <p:txBody>
          <a:bodyPr/>
          <a:lstStyle/>
          <a:p>
            <a:pPr rtl="0"/>
            <a:endParaRPr lang="es-ES" noProof="0"/>
          </a:p>
        </p:txBody>
      </p:sp>
      <p:sp>
        <p:nvSpPr>
          <p:cNvPr id="4" name="Marcador de número de diapositiva 3">
            <a:extLst>
              <a:ext uri="{FF2B5EF4-FFF2-40B4-BE49-F238E27FC236}">
                <a16:creationId xmlns:a16="http://schemas.microsoft.com/office/drawing/2014/main" id="{1B222D90-40CE-49C3-895F-624033AB5AF6}"/>
              </a:ext>
            </a:extLst>
          </p:cNvPr>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3119741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6B7AA4-7052-4498-B766-5CE4C0B5CB6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263D4BF4-4096-4684-9379-7FB7E508C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E07EF26A-EC0F-4DC8-B8E1-B7B4C7F08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69F2E4-B177-4E43-9F7C-AD09458768CB}"/>
              </a:ext>
            </a:extLst>
          </p:cNvPr>
          <p:cNvSpPr>
            <a:spLocks noGrp="1"/>
          </p:cNvSpPr>
          <p:nvPr>
            <p:ph type="dt" sz="half" idx="10"/>
          </p:nvPr>
        </p:nvSpPr>
        <p:spPr/>
        <p:txBody>
          <a:bodyPr/>
          <a:lstStyle/>
          <a:p>
            <a:pPr rtl="0"/>
            <a:fld id="{4509A250-FF31-4206-8172-F9D3106AACB1}" type="datetimeFigureOut">
              <a:rPr lang="es-ES" noProof="0" smtClean="0"/>
              <a:t>19/03/2025</a:t>
            </a:fld>
            <a:endParaRPr lang="es-ES" noProof="0"/>
          </a:p>
        </p:txBody>
      </p:sp>
      <p:sp>
        <p:nvSpPr>
          <p:cNvPr id="6" name="Marcador de pie de página 5">
            <a:extLst>
              <a:ext uri="{FF2B5EF4-FFF2-40B4-BE49-F238E27FC236}">
                <a16:creationId xmlns:a16="http://schemas.microsoft.com/office/drawing/2014/main" id="{61A2854C-0E79-4606-BB87-72628D44B244}"/>
              </a:ext>
            </a:extLst>
          </p:cNvPr>
          <p:cNvSpPr>
            <a:spLocks noGrp="1"/>
          </p:cNvSpPr>
          <p:nvPr>
            <p:ph type="ftr" sz="quarter" idx="11"/>
          </p:nvPr>
        </p:nvSpPr>
        <p:spPr/>
        <p:txBody>
          <a:bodyPr/>
          <a:lstStyle/>
          <a:p>
            <a:pPr rtl="0"/>
            <a:endParaRPr lang="es-ES" noProof="0"/>
          </a:p>
        </p:txBody>
      </p:sp>
      <p:sp>
        <p:nvSpPr>
          <p:cNvPr id="7" name="Marcador de número de diapositiva 6">
            <a:extLst>
              <a:ext uri="{FF2B5EF4-FFF2-40B4-BE49-F238E27FC236}">
                <a16:creationId xmlns:a16="http://schemas.microsoft.com/office/drawing/2014/main" id="{FE9B917A-34BA-47B3-BA2F-8201BCF85AF6}"/>
              </a:ext>
            </a:extLst>
          </p:cNvPr>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239364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82D73-60BC-46EA-AB88-C1EF0F0D07F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EADF6CE2-54F6-4ABB-AA21-F7DE576F63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1F1846E7-613B-4130-9721-C768612BE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B29D22C-672A-4E9C-9E97-06ED5A3ECE95}"/>
              </a:ext>
            </a:extLst>
          </p:cNvPr>
          <p:cNvSpPr>
            <a:spLocks noGrp="1"/>
          </p:cNvSpPr>
          <p:nvPr>
            <p:ph type="dt" sz="half" idx="10"/>
          </p:nvPr>
        </p:nvSpPr>
        <p:spPr/>
        <p:txBody>
          <a:bodyPr/>
          <a:lstStyle/>
          <a:p>
            <a:pPr rtl="0"/>
            <a:fld id="{4509A250-FF31-4206-8172-F9D3106AACB1}" type="datetimeFigureOut">
              <a:rPr lang="es-ES" noProof="0" smtClean="0"/>
              <a:t>19/03/2025</a:t>
            </a:fld>
            <a:endParaRPr lang="es-ES" noProof="0"/>
          </a:p>
        </p:txBody>
      </p:sp>
      <p:sp>
        <p:nvSpPr>
          <p:cNvPr id="6" name="Marcador de pie de página 5">
            <a:extLst>
              <a:ext uri="{FF2B5EF4-FFF2-40B4-BE49-F238E27FC236}">
                <a16:creationId xmlns:a16="http://schemas.microsoft.com/office/drawing/2014/main" id="{4B3667A3-DCD4-424F-B9DA-265F99E0928A}"/>
              </a:ext>
            </a:extLst>
          </p:cNvPr>
          <p:cNvSpPr>
            <a:spLocks noGrp="1"/>
          </p:cNvSpPr>
          <p:nvPr>
            <p:ph type="ftr" sz="quarter" idx="11"/>
          </p:nvPr>
        </p:nvSpPr>
        <p:spPr/>
        <p:txBody>
          <a:bodyPr/>
          <a:lstStyle/>
          <a:p>
            <a:pPr rtl="0"/>
            <a:endParaRPr lang="es-ES" noProof="0"/>
          </a:p>
        </p:txBody>
      </p:sp>
      <p:sp>
        <p:nvSpPr>
          <p:cNvPr id="7" name="Marcador de número de diapositiva 6">
            <a:extLst>
              <a:ext uri="{FF2B5EF4-FFF2-40B4-BE49-F238E27FC236}">
                <a16:creationId xmlns:a16="http://schemas.microsoft.com/office/drawing/2014/main" id="{11251315-06BC-4771-9980-DEB53C616BB1}"/>
              </a:ext>
            </a:extLst>
          </p:cNvPr>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3222685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7A1435B-8694-4B72-9028-CDE43F91ED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D74B9FF4-ECF1-4F23-9E3D-6BA4C02A38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27F4A0F8-79AD-496D-B238-D5124C2FF3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4509A250-FF31-4206-8172-F9D3106AACB1}" type="datetimeFigureOut">
              <a:rPr lang="es-ES" noProof="0" smtClean="0"/>
              <a:t>19/03/2025</a:t>
            </a:fld>
            <a:endParaRPr lang="es-ES" noProof="0"/>
          </a:p>
        </p:txBody>
      </p:sp>
      <p:sp>
        <p:nvSpPr>
          <p:cNvPr id="5" name="Marcador de pie de página 4">
            <a:extLst>
              <a:ext uri="{FF2B5EF4-FFF2-40B4-BE49-F238E27FC236}">
                <a16:creationId xmlns:a16="http://schemas.microsoft.com/office/drawing/2014/main" id="{6F6A3310-AEDD-4009-BCEE-1819B589BB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7B8FFF8A-9AA7-4365-92FD-7B4D8157B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381099022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image" Target="../media/image1.jpeg"/><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5" Type="http://schemas.openxmlformats.org/officeDocument/2006/relationships/image" Target="../media/image3.png"/><Relationship Id="rId10" Type="http://schemas.openxmlformats.org/officeDocument/2006/relationships/diagramData" Target="../diagrams/data2.xml"/><Relationship Id="rId4" Type="http://schemas.openxmlformats.org/officeDocument/2006/relationships/image" Target="../media/image2.JPG"/><Relationship Id="rId9" Type="http://schemas.microsoft.com/office/2007/relationships/diagramDrawing" Target="../diagrams/drawing1.xml"/><Relationship Id="rId14" Type="http://schemas.microsoft.com/office/2007/relationships/diagramDrawing" Target="../diagrams/drawing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18" Type="http://schemas.openxmlformats.org/officeDocument/2006/relationships/image" Target="../media/image4.png"/><Relationship Id="rId3" Type="http://schemas.openxmlformats.org/officeDocument/2006/relationships/diagramData" Target="../diagrams/data6.xml"/><Relationship Id="rId21" Type="http://schemas.openxmlformats.org/officeDocument/2006/relationships/diagramQuickStyle" Target="../diagrams/quickStyle9.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image" Target="../media/image2.JPG"/><Relationship Id="rId16" Type="http://schemas.openxmlformats.org/officeDocument/2006/relationships/diagramColors" Target="../diagrams/colors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23" Type="http://schemas.microsoft.com/office/2007/relationships/diagramDrawing" Target="../diagrams/drawing9.xml"/><Relationship Id="rId10" Type="http://schemas.openxmlformats.org/officeDocument/2006/relationships/diagramQuickStyle" Target="../diagrams/quickStyle7.xml"/><Relationship Id="rId19" Type="http://schemas.openxmlformats.org/officeDocument/2006/relationships/diagramData" Target="../diagrams/data9.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 Id="rId22" Type="http://schemas.openxmlformats.org/officeDocument/2006/relationships/diagramColors" Target="../diagrams/colors9.xml"/></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F5EB1C7-5CDF-4448-AC70-3ED0F7EBF2BC}"/>
              </a:ext>
            </a:extLst>
          </p:cNvPr>
          <p:cNvPicPr>
            <a:picLocks noChangeAspect="1"/>
          </p:cNvPicPr>
          <p:nvPr/>
        </p:nvPicPr>
        <p:blipFill>
          <a:blip r:embed="rId4"/>
          <a:stretch>
            <a:fillRect/>
          </a:stretch>
        </p:blipFill>
        <p:spPr>
          <a:xfrm>
            <a:off x="0" y="-1427"/>
            <a:ext cx="12192000" cy="6858000"/>
          </a:xfrm>
          <a:prstGeom prst="rect">
            <a:avLst/>
          </a:prstGeom>
        </p:spPr>
      </p:pic>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1625261" y="1427985"/>
            <a:ext cx="9250016" cy="1106529"/>
          </a:xfrm>
        </p:spPr>
        <p:txBody>
          <a:bodyPr rtlCol="0">
            <a:noAutofit/>
          </a:bodyPr>
          <a:lstStyle/>
          <a:p>
            <a:r>
              <a:rPr kumimoji="0" lang="es-ES" sz="3600" b="1" i="1" u="none" strike="noStrike" kern="1200" cap="none" spc="-100" normalizeH="0" baseline="0" noProof="0" dirty="0">
                <a:ln>
                  <a:noFill/>
                </a:ln>
                <a:effectLst/>
                <a:uLnTx/>
                <a:uFillTx/>
                <a:latin typeface="Times New Roman" panose="02020603050405020304" pitchFamily="18" charset="0"/>
                <a:ea typeface="+mj-ea"/>
                <a:cs typeface="Times New Roman" panose="02020603050405020304" pitchFamily="18" charset="0"/>
              </a:rPr>
              <a:t>Universidad Estatal del Sur de Manabí</a:t>
            </a:r>
            <a:br>
              <a:rPr kumimoji="0" lang="es-ES" sz="3600" b="1" i="1" u="none" strike="noStrike" kern="1200" cap="none" spc="-100" normalizeH="0" baseline="0" noProof="0" dirty="0">
                <a:ln>
                  <a:noFill/>
                </a:ln>
                <a:effectLst/>
                <a:uLnTx/>
                <a:uFillTx/>
                <a:latin typeface="Times New Roman" panose="02020603050405020304" pitchFamily="18" charset="0"/>
                <a:ea typeface="+mj-ea"/>
                <a:cs typeface="Times New Roman" panose="02020603050405020304" pitchFamily="18" charset="0"/>
              </a:rPr>
            </a:br>
            <a:r>
              <a:rPr kumimoji="0" lang="es-ES" sz="3600" b="1" i="1" u="none" strike="noStrike" kern="1200" cap="none" spc="-100" normalizeH="0" baseline="0" noProof="0" dirty="0">
                <a:ln>
                  <a:noFill/>
                </a:ln>
                <a:effectLst/>
                <a:uLnTx/>
                <a:uFillTx/>
                <a:latin typeface="Times New Roman" panose="02020603050405020304" pitchFamily="18" charset="0"/>
                <a:ea typeface="+mj-ea"/>
                <a:cs typeface="Times New Roman" panose="02020603050405020304" pitchFamily="18" charset="0"/>
              </a:rPr>
              <a:t>Facultad de Ciencias Técnicas </a:t>
            </a:r>
            <a:br>
              <a:rPr kumimoji="0" lang="es-ES" sz="3600" b="1" i="1" u="none" strike="noStrike" kern="1200" cap="none" spc="-100" normalizeH="0" baseline="0" noProof="0" dirty="0">
                <a:ln>
                  <a:noFill/>
                </a:ln>
                <a:effectLst/>
                <a:uLnTx/>
                <a:uFillTx/>
                <a:latin typeface="Times New Roman" panose="02020603050405020304" pitchFamily="18" charset="0"/>
                <a:ea typeface="+mj-ea"/>
                <a:cs typeface="Times New Roman" panose="02020603050405020304" pitchFamily="18" charset="0"/>
              </a:rPr>
            </a:br>
            <a:r>
              <a:rPr kumimoji="0" lang="es-ES" sz="3600" b="1" i="1" u="none" strike="noStrike" kern="1200" cap="none" spc="-100" normalizeH="0" baseline="0" noProof="0" dirty="0">
                <a:ln>
                  <a:noFill/>
                </a:ln>
                <a:effectLst/>
                <a:uLnTx/>
                <a:uFillTx/>
                <a:latin typeface="Times New Roman" panose="02020603050405020304" pitchFamily="18" charset="0"/>
                <a:ea typeface="+mj-ea"/>
                <a:cs typeface="Times New Roman" panose="02020603050405020304" pitchFamily="18" charset="0"/>
              </a:rPr>
              <a:t>Carrera de Tecnologías de la Información</a:t>
            </a:r>
            <a:br>
              <a:rPr lang="es-EC" sz="2000" i="1" dirty="0"/>
            </a:br>
            <a:endParaRPr lang="es-ES" sz="3600" dirty="0">
              <a:solidFill>
                <a:srgbClr val="002060"/>
              </a:solidFill>
            </a:endParaRPr>
          </a:p>
        </p:txBody>
      </p:sp>
      <p:sp>
        <p:nvSpPr>
          <p:cNvPr id="10" name="Título 3">
            <a:extLst>
              <a:ext uri="{FF2B5EF4-FFF2-40B4-BE49-F238E27FC236}">
                <a16:creationId xmlns:a16="http://schemas.microsoft.com/office/drawing/2014/main" id="{89BE1565-7B42-487E-BCFA-6117D1FB4188}"/>
              </a:ext>
            </a:extLst>
          </p:cNvPr>
          <p:cNvSpPr txBox="1">
            <a:spLocks/>
          </p:cNvSpPr>
          <p:nvPr/>
        </p:nvSpPr>
        <p:spPr>
          <a:xfrm>
            <a:off x="2194264" y="1939481"/>
            <a:ext cx="8372475" cy="24022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kumimoji="0" lang="es-ES" sz="2400" b="1" i="1" u="none" strike="noStrike" kern="1200" cap="none" spc="0" normalizeH="0" baseline="0" noProof="0" dirty="0">
                <a:ln>
                  <a:noFill/>
                </a:ln>
                <a:uLnTx/>
                <a:uFillTx/>
                <a:latin typeface="Times New Roman" panose="02020603050405020304" pitchFamily="18" charset="0"/>
                <a:ea typeface="Times New Roman" panose="02020603050405020304" pitchFamily="18" charset="0"/>
                <a:cs typeface="Times New Roman" panose="02020603050405020304" pitchFamily="18" charset="0"/>
              </a:rPr>
              <a:t>TEMA: </a:t>
            </a:r>
            <a:endParaRPr lang="es-ES" sz="2400" dirty="0"/>
          </a:p>
          <a:p>
            <a:pPr>
              <a:lnSpc>
                <a:spcPct val="100000"/>
              </a:lnSpc>
            </a:pPr>
            <a:r>
              <a:rPr lang="es-ES" sz="1800" dirty="0">
                <a:latin typeface="Times New Roman" panose="02020603050405020304" pitchFamily="18" charset="0"/>
                <a:cs typeface="Times New Roman" panose="02020603050405020304" pitchFamily="18" charset="0"/>
              </a:rPr>
              <a:t>ANÁLISIS DEL MODELO BASADO EN MINERÍA DE DATOS PARA DETERMINAR FACTORES DE DESERCIÓN ESTUDIANTIL EN LA UNIVERSIDAD ESTATAL DEL SUR DE MANABÍ.</a:t>
            </a:r>
            <a:endParaRPr lang="es-CO" sz="1800" dirty="0">
              <a:latin typeface="Times New Roman" panose="02020603050405020304" pitchFamily="18" charset="0"/>
              <a:cs typeface="Times New Roman" panose="02020603050405020304" pitchFamily="18" charset="0"/>
            </a:endParaRPr>
          </a:p>
        </p:txBody>
      </p:sp>
      <p:sp>
        <p:nvSpPr>
          <p:cNvPr id="11" name="Subtítulo 4">
            <a:extLst>
              <a:ext uri="{FF2B5EF4-FFF2-40B4-BE49-F238E27FC236}">
                <a16:creationId xmlns:a16="http://schemas.microsoft.com/office/drawing/2014/main" id="{D2D9942C-7A5C-4E9F-951D-1F6C94C6B6C1}"/>
              </a:ext>
            </a:extLst>
          </p:cNvPr>
          <p:cNvSpPr txBox="1">
            <a:spLocks/>
          </p:cNvSpPr>
          <p:nvPr/>
        </p:nvSpPr>
        <p:spPr>
          <a:xfrm>
            <a:off x="3273304" y="3810038"/>
            <a:ext cx="6214393" cy="1754326"/>
          </a:xfrm>
          <a:prstGeom prst="rect">
            <a:avLst/>
          </a:prstGeom>
        </p:spPr>
        <p:txBody>
          <a:bodyPr vert="horz" wrap="square" lIns="91440" tIns="45720" rIns="91440" bIns="4572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s-CO" b="1" i="1" dirty="0">
                <a:latin typeface="Times New Roman" panose="02020603050405020304" pitchFamily="18" charset="0"/>
                <a:cs typeface="Times New Roman" panose="02020603050405020304" pitchFamily="18" charset="0"/>
              </a:rPr>
              <a:t>AUTORA</a:t>
            </a:r>
            <a:r>
              <a:rPr lang="es-CO" sz="1200" dirty="0"/>
              <a:t> </a:t>
            </a:r>
          </a:p>
          <a:p>
            <a:pPr>
              <a:lnSpc>
                <a:spcPct val="100000"/>
              </a:lnSpc>
              <a:spcBef>
                <a:spcPts val="0"/>
              </a:spcBef>
            </a:pPr>
            <a:r>
              <a:rPr lang="es-CO" sz="2000" dirty="0">
                <a:latin typeface="Times New Roman" panose="02020603050405020304" pitchFamily="18" charset="0"/>
                <a:cs typeface="Times New Roman" panose="02020603050405020304" pitchFamily="18" charset="0"/>
              </a:rPr>
              <a:t>ERIKA VIVIANA ANCHUNDIA BELLO </a:t>
            </a:r>
          </a:p>
          <a:p>
            <a:pPr>
              <a:lnSpc>
                <a:spcPct val="100000"/>
              </a:lnSpc>
              <a:spcBef>
                <a:spcPts val="0"/>
              </a:spcBef>
            </a:pPr>
            <a:endParaRPr lang="es-CO" sz="2000" dirty="0">
              <a:latin typeface="Times New Roman" panose="02020603050405020304" pitchFamily="18" charset="0"/>
              <a:cs typeface="Times New Roman" panose="02020603050405020304" pitchFamily="18" charset="0"/>
            </a:endParaRPr>
          </a:p>
          <a:p>
            <a:pPr>
              <a:lnSpc>
                <a:spcPct val="100000"/>
              </a:lnSpc>
              <a:spcBef>
                <a:spcPts val="0"/>
              </a:spcBef>
            </a:pPr>
            <a:r>
              <a:rPr lang="es-CO" b="1" i="1" dirty="0">
                <a:latin typeface="Times New Roman" panose="02020603050405020304" pitchFamily="18" charset="0"/>
                <a:cs typeface="Times New Roman" panose="02020603050405020304" pitchFamily="18" charset="0"/>
              </a:rPr>
              <a:t>TUTOR</a:t>
            </a:r>
          </a:p>
          <a:p>
            <a:pPr>
              <a:lnSpc>
                <a:spcPct val="100000"/>
              </a:lnSpc>
              <a:spcBef>
                <a:spcPts val="0"/>
              </a:spcBef>
            </a:pPr>
            <a:r>
              <a:rPr lang="es-CO" sz="2000" dirty="0">
                <a:latin typeface="Times New Roman" panose="02020603050405020304" pitchFamily="18" charset="0"/>
                <a:cs typeface="Times New Roman" panose="02020603050405020304" pitchFamily="18" charset="0"/>
              </a:rPr>
              <a:t>ING. ROBERTO ACUÑA CAICEDO, PHD.</a:t>
            </a:r>
          </a:p>
        </p:txBody>
      </p:sp>
      <p:sp>
        <p:nvSpPr>
          <p:cNvPr id="15" name="CuadroTexto 14">
            <a:extLst>
              <a:ext uri="{FF2B5EF4-FFF2-40B4-BE49-F238E27FC236}">
                <a16:creationId xmlns:a16="http://schemas.microsoft.com/office/drawing/2014/main" id="{80F32A9A-BD67-41DA-91C9-3260F7C403AE}"/>
              </a:ext>
            </a:extLst>
          </p:cNvPr>
          <p:cNvSpPr txBox="1"/>
          <p:nvPr/>
        </p:nvSpPr>
        <p:spPr>
          <a:xfrm>
            <a:off x="7704162" y="6128639"/>
            <a:ext cx="2961175" cy="369332"/>
          </a:xfrm>
          <a:prstGeom prst="rect">
            <a:avLst/>
          </a:prstGeom>
          <a:noFill/>
        </p:spPr>
        <p:txBody>
          <a:bodyPr wrap="square" rtlCol="0">
            <a:spAutoFit/>
          </a:bodyPr>
          <a:lstStyle/>
          <a:p>
            <a:pPr algn="ctr"/>
            <a:r>
              <a:rPr lang="es-CO" i="1" dirty="0">
                <a:latin typeface="Times New Roman" panose="02020603050405020304" pitchFamily="18" charset="0"/>
                <a:cs typeface="Times New Roman" panose="02020603050405020304" pitchFamily="18" charset="0"/>
              </a:rPr>
              <a:t>Jipijapa, Marzo del 2025.</a:t>
            </a:r>
          </a:p>
        </p:txBody>
      </p:sp>
    </p:spTree>
    <p:extLst>
      <p:ext uri="{BB962C8B-B14F-4D97-AF65-F5344CB8AC3E}">
        <p14:creationId xmlns:p14="http://schemas.microsoft.com/office/powerpoint/2010/main" val="19300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BDACA82-1A11-4986-A7F7-ED437EB0008C}"/>
              </a:ext>
            </a:extLst>
          </p:cNvPr>
          <p:cNvPicPr>
            <a:picLocks noChangeAspect="1"/>
          </p:cNvPicPr>
          <p:nvPr/>
        </p:nvPicPr>
        <p:blipFill>
          <a:blip r:embed="rId2"/>
          <a:stretch>
            <a:fillRect/>
          </a:stretch>
        </p:blipFill>
        <p:spPr>
          <a:xfrm>
            <a:off x="0" y="0"/>
            <a:ext cx="12192000" cy="6858000"/>
          </a:xfrm>
          <a:prstGeom prst="rect">
            <a:avLst/>
          </a:prstGeom>
        </p:spPr>
      </p:pic>
      <p:grpSp>
        <p:nvGrpSpPr>
          <p:cNvPr id="5" name="Grupo 4">
            <a:extLst>
              <a:ext uri="{FF2B5EF4-FFF2-40B4-BE49-F238E27FC236}">
                <a16:creationId xmlns:a16="http://schemas.microsoft.com/office/drawing/2014/main" id="{47B966D6-186B-78BC-653B-C7EFE499DA7B}"/>
              </a:ext>
            </a:extLst>
          </p:cNvPr>
          <p:cNvGrpSpPr/>
          <p:nvPr/>
        </p:nvGrpSpPr>
        <p:grpSpPr>
          <a:xfrm>
            <a:off x="1716990" y="617164"/>
            <a:ext cx="9265920" cy="718274"/>
            <a:chOff x="3540368" y="371397"/>
            <a:chExt cx="5111263" cy="1015664"/>
          </a:xfrm>
          <a:solidFill>
            <a:schemeClr val="accent3">
              <a:lumMod val="75000"/>
            </a:schemeClr>
          </a:solidFill>
        </p:grpSpPr>
        <p:sp>
          <p:nvSpPr>
            <p:cNvPr id="6" name="Flecha: pentágono 2">
              <a:extLst>
                <a:ext uri="{FF2B5EF4-FFF2-40B4-BE49-F238E27FC236}">
                  <a16:creationId xmlns:a16="http://schemas.microsoft.com/office/drawing/2014/main" id="{871C47CD-5486-0A88-89F1-5B9C0A34CC58}"/>
                </a:ext>
              </a:extLst>
            </p:cNvPr>
            <p:cNvSpPr/>
            <p:nvPr/>
          </p:nvSpPr>
          <p:spPr>
            <a:xfrm>
              <a:off x="6096000" y="371398"/>
              <a:ext cx="2555631"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7" name="Flecha: pentágono 3">
              <a:extLst>
                <a:ext uri="{FF2B5EF4-FFF2-40B4-BE49-F238E27FC236}">
                  <a16:creationId xmlns:a16="http://schemas.microsoft.com/office/drawing/2014/main" id="{24D66947-B6B6-66CD-05C6-B58BC6BD69BB}"/>
                </a:ext>
              </a:extLst>
            </p:cNvPr>
            <p:cNvSpPr/>
            <p:nvPr/>
          </p:nvSpPr>
          <p:spPr>
            <a:xfrm flipH="1">
              <a:off x="3540368" y="371397"/>
              <a:ext cx="2555632"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grpSp>
      <p:sp>
        <p:nvSpPr>
          <p:cNvPr id="8" name="Arco de bloque 7">
            <a:extLst>
              <a:ext uri="{FF2B5EF4-FFF2-40B4-BE49-F238E27FC236}">
                <a16:creationId xmlns:a16="http://schemas.microsoft.com/office/drawing/2014/main" id="{85586EED-D0D7-65F5-9294-5E1D7439D782}"/>
              </a:ext>
            </a:extLst>
          </p:cNvPr>
          <p:cNvSpPr/>
          <p:nvPr/>
        </p:nvSpPr>
        <p:spPr>
          <a:xfrm rot="5400000">
            <a:off x="5608073" y="2247122"/>
            <a:ext cx="1097281" cy="1266479"/>
          </a:xfrm>
          <a:prstGeom prst="blockArc">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tx1"/>
              </a:solidFill>
            </a:endParaRPr>
          </a:p>
        </p:txBody>
      </p:sp>
      <p:sp>
        <p:nvSpPr>
          <p:cNvPr id="9" name="Arco de bloque 8">
            <a:extLst>
              <a:ext uri="{FF2B5EF4-FFF2-40B4-BE49-F238E27FC236}">
                <a16:creationId xmlns:a16="http://schemas.microsoft.com/office/drawing/2014/main" id="{A807BFDE-E31E-B996-BE10-95E2FC099E0F}"/>
              </a:ext>
            </a:extLst>
          </p:cNvPr>
          <p:cNvSpPr/>
          <p:nvPr/>
        </p:nvSpPr>
        <p:spPr>
          <a:xfrm rot="16200000" flipH="1">
            <a:off x="5474681" y="1434718"/>
            <a:ext cx="1097281" cy="1266479"/>
          </a:xfrm>
          <a:prstGeom prst="blockArc">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bg1"/>
              </a:solidFill>
            </a:endParaRPr>
          </a:p>
        </p:txBody>
      </p:sp>
      <p:sp>
        <p:nvSpPr>
          <p:cNvPr id="10" name="Arco de bloque 9">
            <a:extLst>
              <a:ext uri="{FF2B5EF4-FFF2-40B4-BE49-F238E27FC236}">
                <a16:creationId xmlns:a16="http://schemas.microsoft.com/office/drawing/2014/main" id="{CD2AFB9D-52CC-9FFC-E5B3-60801108E526}"/>
              </a:ext>
            </a:extLst>
          </p:cNvPr>
          <p:cNvSpPr/>
          <p:nvPr/>
        </p:nvSpPr>
        <p:spPr>
          <a:xfrm rot="5400000">
            <a:off x="5619605" y="3505407"/>
            <a:ext cx="1097281" cy="1266479"/>
          </a:xfrm>
          <a:prstGeom prst="blockArc">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bg1"/>
              </a:solidFill>
            </a:endParaRPr>
          </a:p>
        </p:txBody>
      </p:sp>
      <p:sp>
        <p:nvSpPr>
          <p:cNvPr id="11" name="Arco de bloque 10">
            <a:extLst>
              <a:ext uri="{FF2B5EF4-FFF2-40B4-BE49-F238E27FC236}">
                <a16:creationId xmlns:a16="http://schemas.microsoft.com/office/drawing/2014/main" id="{100DDE7C-27E0-98E3-A78B-E6992FFAE79B}"/>
              </a:ext>
            </a:extLst>
          </p:cNvPr>
          <p:cNvSpPr/>
          <p:nvPr/>
        </p:nvSpPr>
        <p:spPr>
          <a:xfrm rot="16200000" flipH="1">
            <a:off x="5456417" y="2662779"/>
            <a:ext cx="1097281" cy="1266479"/>
          </a:xfrm>
          <a:prstGeom prst="blockArc">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tx1"/>
              </a:solidFill>
            </a:endParaRPr>
          </a:p>
        </p:txBody>
      </p:sp>
      <p:sp>
        <p:nvSpPr>
          <p:cNvPr id="12" name="Arco de bloque 11">
            <a:extLst>
              <a:ext uri="{FF2B5EF4-FFF2-40B4-BE49-F238E27FC236}">
                <a16:creationId xmlns:a16="http://schemas.microsoft.com/office/drawing/2014/main" id="{0D296B70-C08F-03E8-CB27-1EBC9279A7BE}"/>
              </a:ext>
            </a:extLst>
          </p:cNvPr>
          <p:cNvSpPr/>
          <p:nvPr/>
        </p:nvSpPr>
        <p:spPr>
          <a:xfrm rot="16200000" flipH="1">
            <a:off x="5456417" y="3842373"/>
            <a:ext cx="1097281" cy="1266479"/>
          </a:xfrm>
          <a:prstGeom prst="blockArc">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tx1"/>
              </a:solidFill>
            </a:endParaRPr>
          </a:p>
        </p:txBody>
      </p:sp>
      <p:sp>
        <p:nvSpPr>
          <p:cNvPr id="13" name="Arco de bloque 12">
            <a:extLst>
              <a:ext uri="{FF2B5EF4-FFF2-40B4-BE49-F238E27FC236}">
                <a16:creationId xmlns:a16="http://schemas.microsoft.com/office/drawing/2014/main" id="{7822376B-49B8-2436-716C-2DA6CE035579}"/>
              </a:ext>
            </a:extLst>
          </p:cNvPr>
          <p:cNvSpPr/>
          <p:nvPr/>
        </p:nvSpPr>
        <p:spPr>
          <a:xfrm rot="5400000">
            <a:off x="5592300" y="4796006"/>
            <a:ext cx="1097281" cy="1266479"/>
          </a:xfrm>
          <a:prstGeom prst="blockArc">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bg1"/>
              </a:solidFill>
            </a:endParaRPr>
          </a:p>
        </p:txBody>
      </p:sp>
      <p:sp>
        <p:nvSpPr>
          <p:cNvPr id="14" name="Flecha: hacia abajo 10">
            <a:extLst>
              <a:ext uri="{FF2B5EF4-FFF2-40B4-BE49-F238E27FC236}">
                <a16:creationId xmlns:a16="http://schemas.microsoft.com/office/drawing/2014/main" id="{74FFDDB2-71C3-2843-FB30-B0DD2639C1BF}"/>
              </a:ext>
            </a:extLst>
          </p:cNvPr>
          <p:cNvSpPr/>
          <p:nvPr/>
        </p:nvSpPr>
        <p:spPr>
          <a:xfrm>
            <a:off x="5895637" y="1481191"/>
            <a:ext cx="358919" cy="5476404"/>
          </a:xfrm>
          <a:prstGeom prst="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5" name="CuadroTexto 14">
            <a:extLst>
              <a:ext uri="{FF2B5EF4-FFF2-40B4-BE49-F238E27FC236}">
                <a16:creationId xmlns:a16="http://schemas.microsoft.com/office/drawing/2014/main" id="{C6989C53-FA46-59D9-DA94-E5F2083E45EF}"/>
              </a:ext>
            </a:extLst>
          </p:cNvPr>
          <p:cNvSpPr txBox="1"/>
          <p:nvPr/>
        </p:nvSpPr>
        <p:spPr>
          <a:xfrm>
            <a:off x="2311381" y="554040"/>
            <a:ext cx="7886349" cy="769441"/>
          </a:xfrm>
          <a:prstGeom prst="rect">
            <a:avLst/>
          </a:prstGeom>
          <a:noFill/>
        </p:spPr>
        <p:txBody>
          <a:bodyPr wrap="square">
            <a:spAutoFit/>
          </a:bodyPr>
          <a:lstStyle/>
          <a:p>
            <a:r>
              <a:rPr lang="es-EC" sz="4400" dirty="0">
                <a:solidFill>
                  <a:schemeClr val="bg1"/>
                </a:solidFill>
                <a:latin typeface="Forte" panose="03060902040502070203" pitchFamily="66" charset="0"/>
              </a:rPr>
              <a:t>Conclusiones y recomendaciones </a:t>
            </a:r>
            <a:endParaRPr lang="es-EC" sz="4400" dirty="0"/>
          </a:p>
        </p:txBody>
      </p:sp>
      <p:graphicFrame>
        <p:nvGraphicFramePr>
          <p:cNvPr id="16" name="Diagrama 15">
            <a:extLst>
              <a:ext uri="{FF2B5EF4-FFF2-40B4-BE49-F238E27FC236}">
                <a16:creationId xmlns:a16="http://schemas.microsoft.com/office/drawing/2014/main" id="{6CE2BA23-1531-A65D-5645-4B87BC4BA538}"/>
              </a:ext>
            </a:extLst>
          </p:cNvPr>
          <p:cNvGraphicFramePr/>
          <p:nvPr>
            <p:extLst>
              <p:ext uri="{D42A27DB-BD31-4B8C-83A1-F6EECF244321}">
                <p14:modId xmlns:p14="http://schemas.microsoft.com/office/powerpoint/2010/main" val="1077762144"/>
              </p:ext>
            </p:extLst>
          </p:nvPr>
        </p:nvGraphicFramePr>
        <p:xfrm>
          <a:off x="1967589" y="1758928"/>
          <a:ext cx="3289101" cy="4093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Flecha: hacia abajo 23">
            <a:extLst>
              <a:ext uri="{FF2B5EF4-FFF2-40B4-BE49-F238E27FC236}">
                <a16:creationId xmlns:a16="http://schemas.microsoft.com/office/drawing/2014/main" id="{A34A1268-804E-2C2B-1FC4-E957852C0610}"/>
              </a:ext>
            </a:extLst>
          </p:cNvPr>
          <p:cNvSpPr/>
          <p:nvPr/>
        </p:nvSpPr>
        <p:spPr>
          <a:xfrm>
            <a:off x="725460" y="2190273"/>
            <a:ext cx="724233" cy="3914958"/>
          </a:xfrm>
          <a:custGeom>
            <a:avLst/>
            <a:gdLst>
              <a:gd name="connsiteX0" fmla="*/ 0 w 657630"/>
              <a:gd name="connsiteY0" fmla="*/ 4759102 h 5135464"/>
              <a:gd name="connsiteX1" fmla="*/ 0 w 657630"/>
              <a:gd name="connsiteY1" fmla="*/ 4759102 h 5135464"/>
              <a:gd name="connsiteX2" fmla="*/ 0 w 657630"/>
              <a:gd name="connsiteY2" fmla="*/ 0 h 5135464"/>
              <a:gd name="connsiteX3" fmla="*/ 657630 w 657630"/>
              <a:gd name="connsiteY3" fmla="*/ 0 h 5135464"/>
              <a:gd name="connsiteX4" fmla="*/ 657630 w 657630"/>
              <a:gd name="connsiteY4" fmla="*/ 4759102 h 5135464"/>
              <a:gd name="connsiteX5" fmla="*/ 657630 w 657630"/>
              <a:gd name="connsiteY5" fmla="*/ 4759102 h 5135464"/>
              <a:gd name="connsiteX6" fmla="*/ 328815 w 657630"/>
              <a:gd name="connsiteY6" fmla="*/ 5135464 h 5135464"/>
              <a:gd name="connsiteX7" fmla="*/ 0 w 657630"/>
              <a:gd name="connsiteY7" fmla="*/ 4759102 h 5135464"/>
              <a:gd name="connsiteX0" fmla="*/ 0 w 657630"/>
              <a:gd name="connsiteY0" fmla="*/ 4759102 h 5135464"/>
              <a:gd name="connsiteX1" fmla="*/ 0 w 657630"/>
              <a:gd name="connsiteY1" fmla="*/ 4759102 h 5135464"/>
              <a:gd name="connsiteX2" fmla="*/ 0 w 657630"/>
              <a:gd name="connsiteY2" fmla="*/ 0 h 5135464"/>
              <a:gd name="connsiteX3" fmla="*/ 323579 w 657630"/>
              <a:gd name="connsiteY3" fmla="*/ 366868 h 5135464"/>
              <a:gd name="connsiteX4" fmla="*/ 657630 w 657630"/>
              <a:gd name="connsiteY4" fmla="*/ 0 h 5135464"/>
              <a:gd name="connsiteX5" fmla="*/ 657630 w 657630"/>
              <a:gd name="connsiteY5" fmla="*/ 4759102 h 5135464"/>
              <a:gd name="connsiteX6" fmla="*/ 657630 w 657630"/>
              <a:gd name="connsiteY6" fmla="*/ 4759102 h 5135464"/>
              <a:gd name="connsiteX7" fmla="*/ 328815 w 657630"/>
              <a:gd name="connsiteY7" fmla="*/ 5135464 h 5135464"/>
              <a:gd name="connsiteX8" fmla="*/ 0 w 657630"/>
              <a:gd name="connsiteY8" fmla="*/ 4759102 h 513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0" h="5135464">
                <a:moveTo>
                  <a:pt x="0" y="4759102"/>
                </a:moveTo>
                <a:lnTo>
                  <a:pt x="0" y="4759102"/>
                </a:lnTo>
                <a:lnTo>
                  <a:pt x="0" y="0"/>
                </a:lnTo>
                <a:cubicBezTo>
                  <a:pt x="88507" y="1337"/>
                  <a:pt x="235072" y="365531"/>
                  <a:pt x="323579" y="366868"/>
                </a:cubicBezTo>
                <a:lnTo>
                  <a:pt x="657630" y="0"/>
                </a:lnTo>
                <a:lnTo>
                  <a:pt x="657630" y="4759102"/>
                </a:lnTo>
                <a:lnTo>
                  <a:pt x="657630" y="4759102"/>
                </a:lnTo>
                <a:lnTo>
                  <a:pt x="328815" y="5135464"/>
                </a:lnTo>
                <a:lnTo>
                  <a:pt x="0" y="4759102"/>
                </a:lnTo>
                <a:close/>
              </a:path>
            </a:pathLst>
          </a:cu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8" name="CuadroTexto 17">
            <a:extLst>
              <a:ext uri="{FF2B5EF4-FFF2-40B4-BE49-F238E27FC236}">
                <a16:creationId xmlns:a16="http://schemas.microsoft.com/office/drawing/2014/main" id="{880C25DD-E072-74ED-28A8-778FBEEDAC8F}"/>
              </a:ext>
            </a:extLst>
          </p:cNvPr>
          <p:cNvSpPr txBox="1"/>
          <p:nvPr/>
        </p:nvSpPr>
        <p:spPr>
          <a:xfrm rot="16200000">
            <a:off x="-357536" y="3855365"/>
            <a:ext cx="2843263" cy="584775"/>
          </a:xfrm>
          <a:prstGeom prst="rect">
            <a:avLst/>
          </a:prstGeom>
          <a:noFill/>
        </p:spPr>
        <p:txBody>
          <a:bodyPr wrap="square">
            <a:spAutoFit/>
          </a:bodyPr>
          <a:lstStyle/>
          <a:p>
            <a:pPr algn="ctr"/>
            <a:r>
              <a:rPr lang="es-EC" sz="3200" dirty="0">
                <a:solidFill>
                  <a:schemeClr val="bg1"/>
                </a:solidFill>
                <a:latin typeface="Forte" panose="03060902040502070203" pitchFamily="66" charset="0"/>
              </a:rPr>
              <a:t>Conclusiones </a:t>
            </a:r>
            <a:endParaRPr lang="es-EC" sz="3200" dirty="0"/>
          </a:p>
        </p:txBody>
      </p:sp>
      <p:sp>
        <p:nvSpPr>
          <p:cNvPr id="19" name="Flecha: hacia abajo 23">
            <a:extLst>
              <a:ext uri="{FF2B5EF4-FFF2-40B4-BE49-F238E27FC236}">
                <a16:creationId xmlns:a16="http://schemas.microsoft.com/office/drawing/2014/main" id="{79FDEAEC-D46F-8020-C611-815D86952D54}"/>
              </a:ext>
            </a:extLst>
          </p:cNvPr>
          <p:cNvSpPr/>
          <p:nvPr/>
        </p:nvSpPr>
        <p:spPr>
          <a:xfrm>
            <a:off x="10790527" y="1631606"/>
            <a:ext cx="723600" cy="3916800"/>
          </a:xfrm>
          <a:custGeom>
            <a:avLst/>
            <a:gdLst>
              <a:gd name="connsiteX0" fmla="*/ 0 w 657630"/>
              <a:gd name="connsiteY0" fmla="*/ 4759102 h 5135464"/>
              <a:gd name="connsiteX1" fmla="*/ 0 w 657630"/>
              <a:gd name="connsiteY1" fmla="*/ 4759102 h 5135464"/>
              <a:gd name="connsiteX2" fmla="*/ 0 w 657630"/>
              <a:gd name="connsiteY2" fmla="*/ 0 h 5135464"/>
              <a:gd name="connsiteX3" fmla="*/ 657630 w 657630"/>
              <a:gd name="connsiteY3" fmla="*/ 0 h 5135464"/>
              <a:gd name="connsiteX4" fmla="*/ 657630 w 657630"/>
              <a:gd name="connsiteY4" fmla="*/ 4759102 h 5135464"/>
              <a:gd name="connsiteX5" fmla="*/ 657630 w 657630"/>
              <a:gd name="connsiteY5" fmla="*/ 4759102 h 5135464"/>
              <a:gd name="connsiteX6" fmla="*/ 328815 w 657630"/>
              <a:gd name="connsiteY6" fmla="*/ 5135464 h 5135464"/>
              <a:gd name="connsiteX7" fmla="*/ 0 w 657630"/>
              <a:gd name="connsiteY7" fmla="*/ 4759102 h 5135464"/>
              <a:gd name="connsiteX0" fmla="*/ 0 w 657630"/>
              <a:gd name="connsiteY0" fmla="*/ 4759102 h 5135464"/>
              <a:gd name="connsiteX1" fmla="*/ 0 w 657630"/>
              <a:gd name="connsiteY1" fmla="*/ 4759102 h 5135464"/>
              <a:gd name="connsiteX2" fmla="*/ 0 w 657630"/>
              <a:gd name="connsiteY2" fmla="*/ 0 h 5135464"/>
              <a:gd name="connsiteX3" fmla="*/ 323579 w 657630"/>
              <a:gd name="connsiteY3" fmla="*/ 366868 h 5135464"/>
              <a:gd name="connsiteX4" fmla="*/ 657630 w 657630"/>
              <a:gd name="connsiteY4" fmla="*/ 0 h 5135464"/>
              <a:gd name="connsiteX5" fmla="*/ 657630 w 657630"/>
              <a:gd name="connsiteY5" fmla="*/ 4759102 h 5135464"/>
              <a:gd name="connsiteX6" fmla="*/ 657630 w 657630"/>
              <a:gd name="connsiteY6" fmla="*/ 4759102 h 5135464"/>
              <a:gd name="connsiteX7" fmla="*/ 328815 w 657630"/>
              <a:gd name="connsiteY7" fmla="*/ 5135464 h 5135464"/>
              <a:gd name="connsiteX8" fmla="*/ 0 w 657630"/>
              <a:gd name="connsiteY8" fmla="*/ 4759102 h 513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0" h="5135464">
                <a:moveTo>
                  <a:pt x="0" y="4759102"/>
                </a:moveTo>
                <a:lnTo>
                  <a:pt x="0" y="4759102"/>
                </a:lnTo>
                <a:lnTo>
                  <a:pt x="0" y="0"/>
                </a:lnTo>
                <a:cubicBezTo>
                  <a:pt x="88507" y="1337"/>
                  <a:pt x="235072" y="365531"/>
                  <a:pt x="323579" y="366868"/>
                </a:cubicBezTo>
                <a:lnTo>
                  <a:pt x="657630" y="0"/>
                </a:lnTo>
                <a:lnTo>
                  <a:pt x="657630" y="4759102"/>
                </a:lnTo>
                <a:lnTo>
                  <a:pt x="657630" y="4759102"/>
                </a:lnTo>
                <a:lnTo>
                  <a:pt x="328815" y="5135464"/>
                </a:lnTo>
                <a:lnTo>
                  <a:pt x="0" y="4759102"/>
                </a:lnTo>
                <a:close/>
              </a:path>
            </a:pathLst>
          </a:cu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0" name="CuadroTexto 19">
            <a:extLst>
              <a:ext uri="{FF2B5EF4-FFF2-40B4-BE49-F238E27FC236}">
                <a16:creationId xmlns:a16="http://schemas.microsoft.com/office/drawing/2014/main" id="{8E7BB73E-7027-D470-29D7-546ED936FE88}"/>
              </a:ext>
            </a:extLst>
          </p:cNvPr>
          <p:cNvSpPr txBox="1"/>
          <p:nvPr/>
        </p:nvSpPr>
        <p:spPr>
          <a:xfrm rot="16200000">
            <a:off x="9489101" y="3459349"/>
            <a:ext cx="3284826" cy="584775"/>
          </a:xfrm>
          <a:prstGeom prst="rect">
            <a:avLst/>
          </a:prstGeom>
          <a:noFill/>
        </p:spPr>
        <p:txBody>
          <a:bodyPr wrap="square">
            <a:spAutoFit/>
          </a:bodyPr>
          <a:lstStyle/>
          <a:p>
            <a:pPr algn="ctr"/>
            <a:r>
              <a:rPr lang="es-EC" sz="3200" dirty="0">
                <a:solidFill>
                  <a:schemeClr val="bg1"/>
                </a:solidFill>
                <a:latin typeface="Forte" panose="03060902040502070203" pitchFamily="66" charset="0"/>
              </a:rPr>
              <a:t>Recomendaciones </a:t>
            </a:r>
            <a:endParaRPr lang="es-EC" sz="3200" dirty="0"/>
          </a:p>
        </p:txBody>
      </p:sp>
      <p:graphicFrame>
        <p:nvGraphicFramePr>
          <p:cNvPr id="21" name="Diagrama 20">
            <a:extLst>
              <a:ext uri="{FF2B5EF4-FFF2-40B4-BE49-F238E27FC236}">
                <a16:creationId xmlns:a16="http://schemas.microsoft.com/office/drawing/2014/main" id="{70299618-B600-78E7-BEA1-33B69779E5AB}"/>
              </a:ext>
            </a:extLst>
          </p:cNvPr>
          <p:cNvGraphicFramePr/>
          <p:nvPr>
            <p:extLst>
              <p:ext uri="{D42A27DB-BD31-4B8C-83A1-F6EECF244321}">
                <p14:modId xmlns:p14="http://schemas.microsoft.com/office/powerpoint/2010/main" val="679545089"/>
              </p:ext>
            </p:extLst>
          </p:nvPr>
        </p:nvGraphicFramePr>
        <p:xfrm>
          <a:off x="7025191" y="1762953"/>
          <a:ext cx="3320282" cy="40892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137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strips(downRight)">
                                      <p:cBhvr>
                                        <p:cTn id="25" dur="500"/>
                                        <p:tgtEl>
                                          <p:spTgt spid="17"/>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strips(downRight)">
                                      <p:cBhvr>
                                        <p:cTn id="28" dur="500"/>
                                        <p:tgtEl>
                                          <p:spTgt spid="18"/>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strips(downRight)">
                                      <p:cBhvr>
                                        <p:cTn id="31" dur="500"/>
                                        <p:tgtEl>
                                          <p:spTgt spid="19"/>
                                        </p:tgtEl>
                                      </p:cBhvr>
                                    </p:animEffect>
                                  </p:childTnLst>
                                </p:cTn>
                              </p:par>
                              <p:par>
                                <p:cTn id="32" presetID="18" presetClass="entr" presetSubtype="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strips(downRight)">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uiExpand="1" animBg="1"/>
      <p:bldP spid="12" grpId="0" uiExpand="1" animBg="1"/>
      <p:bldP spid="13" grpId="0" animBg="1"/>
      <p:bldP spid="17" grpId="0" animBg="1"/>
      <p:bldP spid="18" grpId="0"/>
      <p:bldP spid="19" grpId="0"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F5EB1C7-5CDF-4448-AC70-3ED0F7EBF2BC}"/>
              </a:ext>
            </a:extLst>
          </p:cNvPr>
          <p:cNvPicPr>
            <a:picLocks noChangeAspect="1"/>
          </p:cNvPicPr>
          <p:nvPr/>
        </p:nvPicPr>
        <p:blipFill>
          <a:blip r:embed="rId3"/>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1457739" y="5420139"/>
            <a:ext cx="9250016" cy="549938"/>
          </a:xfrm>
        </p:spPr>
        <p:txBody>
          <a:bodyPr rtlCol="0">
            <a:noAutofit/>
          </a:bodyPr>
          <a:lstStyle/>
          <a:p>
            <a:pPr algn="ctr" rtl="0"/>
            <a:r>
              <a:rPr lang="es-ES" sz="3200" dirty="0">
                <a:solidFill>
                  <a:srgbClr val="002060"/>
                </a:solidFill>
              </a:rPr>
              <a:t>Carrera Tecnologías de la Información</a:t>
            </a:r>
          </a:p>
        </p:txBody>
      </p:sp>
      <p:sp>
        <p:nvSpPr>
          <p:cNvPr id="10" name="Título 3">
            <a:extLst>
              <a:ext uri="{FF2B5EF4-FFF2-40B4-BE49-F238E27FC236}">
                <a16:creationId xmlns:a16="http://schemas.microsoft.com/office/drawing/2014/main" id="{89BE1565-7B42-487E-BCFA-6117D1FB4188}"/>
              </a:ext>
            </a:extLst>
          </p:cNvPr>
          <p:cNvSpPr txBox="1">
            <a:spLocks/>
          </p:cNvSpPr>
          <p:nvPr/>
        </p:nvSpPr>
        <p:spPr>
          <a:xfrm>
            <a:off x="1958008" y="1439372"/>
            <a:ext cx="8372475" cy="24022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s-ES" sz="1800" dirty="0">
                <a:latin typeface="Times New Roman" panose="02020603050405020304" pitchFamily="18" charset="0"/>
                <a:cs typeface="Times New Roman" panose="02020603050405020304" pitchFamily="18" charset="0"/>
              </a:rPr>
              <a:t>ANÁLISIS DEL MODELO BASADO EN MINERÍA DE DATOS PARA DETERMINAR FACTORES DE DESERCIÓN ESTUDIANTIL EN LA UNIVERSIDAD ESTATAL DEL SUR DE MANABÍ.</a:t>
            </a:r>
            <a:endParaRPr lang="es-CO" sz="1800" dirty="0">
              <a:latin typeface="Times New Roman" panose="02020603050405020304" pitchFamily="18" charset="0"/>
              <a:cs typeface="Times New Roman" panose="02020603050405020304" pitchFamily="18" charset="0"/>
            </a:endParaRPr>
          </a:p>
        </p:txBody>
      </p:sp>
      <p:sp>
        <p:nvSpPr>
          <p:cNvPr id="13" name="Rectangle 5">
            <a:extLst>
              <a:ext uri="{FF2B5EF4-FFF2-40B4-BE49-F238E27FC236}">
                <a16:creationId xmlns:a16="http://schemas.microsoft.com/office/drawing/2014/main" id="{E4B38CAF-043A-43CE-8EB4-D5C90F1EC8AB}"/>
              </a:ext>
            </a:extLst>
          </p:cNvPr>
          <p:cNvSpPr/>
          <p:nvPr/>
        </p:nvSpPr>
        <p:spPr>
          <a:xfrm>
            <a:off x="4131388" y="1696057"/>
            <a:ext cx="4237763" cy="341632"/>
          </a:xfrm>
          <a:prstGeom prst="rect">
            <a:avLst/>
          </a:prstGeom>
        </p:spPr>
        <p:txBody>
          <a:bodyPr wrap="none">
            <a:spAutoFit/>
          </a:bodyPr>
          <a:lstStyle/>
          <a:p>
            <a:pPr algn="ctr" defTabSz="1036290">
              <a:lnSpc>
                <a:spcPct val="90000"/>
              </a:lnSpc>
              <a:spcBef>
                <a:spcPts val="1133"/>
              </a:spcBef>
            </a:pPr>
            <a:r>
              <a:rPr lang="es-CO" dirty="0">
                <a:solidFill>
                  <a:schemeClr val="tx1">
                    <a:lumMod val="65000"/>
                    <a:lumOff val="35000"/>
                  </a:schemeClr>
                </a:solidFill>
                <a:latin typeface="Times New Roman" panose="02020603050405020304" pitchFamily="18" charset="0"/>
                <a:cs typeface="Times New Roman" panose="02020603050405020304" pitchFamily="18" charset="0"/>
              </a:rPr>
              <a:t>Sustentación de Proyecto de investigación </a:t>
            </a:r>
          </a:p>
        </p:txBody>
      </p:sp>
      <p:sp>
        <p:nvSpPr>
          <p:cNvPr id="15" name="CuadroTexto 14">
            <a:extLst>
              <a:ext uri="{FF2B5EF4-FFF2-40B4-BE49-F238E27FC236}">
                <a16:creationId xmlns:a16="http://schemas.microsoft.com/office/drawing/2014/main" id="{80F32A9A-BD67-41DA-91C9-3260F7C403AE}"/>
              </a:ext>
            </a:extLst>
          </p:cNvPr>
          <p:cNvSpPr txBox="1"/>
          <p:nvPr/>
        </p:nvSpPr>
        <p:spPr>
          <a:xfrm>
            <a:off x="7636926" y="6044706"/>
            <a:ext cx="2961175" cy="369332"/>
          </a:xfrm>
          <a:prstGeom prst="rect">
            <a:avLst/>
          </a:prstGeom>
          <a:noFill/>
        </p:spPr>
        <p:txBody>
          <a:bodyPr wrap="square" rtlCol="0">
            <a:spAutoFit/>
          </a:bodyPr>
          <a:lstStyle/>
          <a:p>
            <a:pPr algn="ctr"/>
            <a:r>
              <a:rPr lang="es-CO" i="1" dirty="0">
                <a:latin typeface="Times New Roman" panose="02020603050405020304" pitchFamily="18" charset="0"/>
                <a:cs typeface="Times New Roman" panose="02020603050405020304" pitchFamily="18" charset="0"/>
              </a:rPr>
              <a:t>Jipijapa, Marzo del 2025.</a:t>
            </a:r>
          </a:p>
        </p:txBody>
      </p:sp>
      <p:sp>
        <p:nvSpPr>
          <p:cNvPr id="8" name="Rectangle 7">
            <a:extLst>
              <a:ext uri="{FF2B5EF4-FFF2-40B4-BE49-F238E27FC236}">
                <a16:creationId xmlns:a16="http://schemas.microsoft.com/office/drawing/2014/main" id="{8EC6C3ED-AA55-4613-9529-5371568FA1C7}"/>
              </a:ext>
            </a:extLst>
          </p:cNvPr>
          <p:cNvSpPr/>
          <p:nvPr/>
        </p:nvSpPr>
        <p:spPr>
          <a:xfrm>
            <a:off x="5017702" y="798834"/>
            <a:ext cx="2226572" cy="769441"/>
          </a:xfrm>
          <a:prstGeom prst="rect">
            <a:avLst/>
          </a:prstGeom>
        </p:spPr>
        <p:txBody>
          <a:bodyPr wrap="none">
            <a:spAutoFit/>
          </a:bodyPr>
          <a:lstStyle/>
          <a:p>
            <a:r>
              <a:rPr lang="es-CO" sz="4400" dirty="0">
                <a:solidFill>
                  <a:srgbClr val="C00000"/>
                </a:solidFill>
              </a:rPr>
              <a:t>¡Gracias!</a:t>
            </a:r>
          </a:p>
        </p:txBody>
      </p:sp>
      <p:sp>
        <p:nvSpPr>
          <p:cNvPr id="3" name="Subtítulo 4">
            <a:extLst>
              <a:ext uri="{FF2B5EF4-FFF2-40B4-BE49-F238E27FC236}">
                <a16:creationId xmlns:a16="http://schemas.microsoft.com/office/drawing/2014/main" id="{81F12E77-9260-34D3-ECCC-AEBEE45072CD}"/>
              </a:ext>
            </a:extLst>
          </p:cNvPr>
          <p:cNvSpPr txBox="1">
            <a:spLocks/>
          </p:cNvSpPr>
          <p:nvPr/>
        </p:nvSpPr>
        <p:spPr>
          <a:xfrm>
            <a:off x="3143072" y="3221851"/>
            <a:ext cx="6214393" cy="1754326"/>
          </a:xfrm>
          <a:prstGeom prst="rect">
            <a:avLst/>
          </a:prstGeom>
        </p:spPr>
        <p:txBody>
          <a:bodyPr vert="horz" wrap="square" lIns="91440" tIns="45720" rIns="91440" bIns="4572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s-CO" b="1" i="1" dirty="0">
                <a:latin typeface="Times New Roman" panose="02020603050405020304" pitchFamily="18" charset="0"/>
                <a:cs typeface="Times New Roman" panose="02020603050405020304" pitchFamily="18" charset="0"/>
              </a:rPr>
              <a:t>AUTORA</a:t>
            </a:r>
            <a:r>
              <a:rPr lang="es-CO" sz="1200" dirty="0"/>
              <a:t> </a:t>
            </a:r>
          </a:p>
          <a:p>
            <a:pPr>
              <a:lnSpc>
                <a:spcPct val="100000"/>
              </a:lnSpc>
              <a:spcBef>
                <a:spcPts val="0"/>
              </a:spcBef>
            </a:pPr>
            <a:r>
              <a:rPr lang="es-CO" sz="2000" dirty="0">
                <a:latin typeface="Times New Roman" panose="02020603050405020304" pitchFamily="18" charset="0"/>
                <a:cs typeface="Times New Roman" panose="02020603050405020304" pitchFamily="18" charset="0"/>
              </a:rPr>
              <a:t>ERIKA VIVIANA ANCHUNDIA BELLO</a:t>
            </a:r>
          </a:p>
          <a:p>
            <a:pPr>
              <a:lnSpc>
                <a:spcPct val="100000"/>
              </a:lnSpc>
              <a:spcBef>
                <a:spcPts val="0"/>
              </a:spcBef>
            </a:pPr>
            <a:r>
              <a:rPr lang="es-CO" sz="2000" dirty="0">
                <a:latin typeface="Times New Roman" panose="02020603050405020304" pitchFamily="18" charset="0"/>
                <a:cs typeface="Times New Roman" panose="02020603050405020304" pitchFamily="18" charset="0"/>
              </a:rPr>
              <a:t> </a:t>
            </a:r>
          </a:p>
          <a:p>
            <a:pPr>
              <a:lnSpc>
                <a:spcPct val="100000"/>
              </a:lnSpc>
              <a:spcBef>
                <a:spcPts val="0"/>
              </a:spcBef>
            </a:pPr>
            <a:r>
              <a:rPr lang="es-CO" b="1" i="1" dirty="0">
                <a:latin typeface="Times New Roman" panose="02020603050405020304" pitchFamily="18" charset="0"/>
                <a:cs typeface="Times New Roman" panose="02020603050405020304" pitchFamily="18" charset="0"/>
              </a:rPr>
              <a:t>TUTOR</a:t>
            </a:r>
          </a:p>
          <a:p>
            <a:pPr>
              <a:lnSpc>
                <a:spcPct val="100000"/>
              </a:lnSpc>
              <a:spcBef>
                <a:spcPts val="0"/>
              </a:spcBef>
            </a:pPr>
            <a:r>
              <a:rPr lang="es-CO" sz="2000" dirty="0">
                <a:latin typeface="Times New Roman" panose="02020603050405020304" pitchFamily="18" charset="0"/>
                <a:cs typeface="Times New Roman" panose="02020603050405020304" pitchFamily="18" charset="0"/>
              </a:rPr>
              <a:t>ING. ROBERTO ACUÑA CAICEDO, PHD.</a:t>
            </a:r>
          </a:p>
        </p:txBody>
      </p:sp>
    </p:spTree>
    <p:extLst>
      <p:ext uri="{BB962C8B-B14F-4D97-AF65-F5344CB8AC3E}">
        <p14:creationId xmlns:p14="http://schemas.microsoft.com/office/powerpoint/2010/main" val="1167777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59DBB896-7D9D-46B3-842A-CB617BAB8E06}"/>
              </a:ext>
            </a:extLst>
          </p:cNvPr>
          <p:cNvPicPr>
            <a:picLocks noChangeAspect="1"/>
          </p:cNvPicPr>
          <p:nvPr/>
        </p:nvPicPr>
        <p:blipFill>
          <a:blip r:embed="rId4"/>
          <a:stretch>
            <a:fillRect/>
          </a:stretch>
        </p:blipFill>
        <p:spPr>
          <a:xfrm>
            <a:off x="0" y="-1964"/>
            <a:ext cx="12192000" cy="6858000"/>
          </a:xfrm>
          <a:prstGeom prst="rect">
            <a:avLst/>
          </a:prstGeom>
        </p:spPr>
      </p:pic>
      <p:graphicFrame>
        <p:nvGraphicFramePr>
          <p:cNvPr id="6" name="Diagrama 5">
            <a:extLst>
              <a:ext uri="{FF2B5EF4-FFF2-40B4-BE49-F238E27FC236}">
                <a16:creationId xmlns:a16="http://schemas.microsoft.com/office/drawing/2014/main" id="{4F7F45C6-8741-B1FF-366C-7D9D388B4257}"/>
              </a:ext>
            </a:extLst>
          </p:cNvPr>
          <p:cNvGraphicFramePr/>
          <p:nvPr>
            <p:extLst>
              <p:ext uri="{D42A27DB-BD31-4B8C-83A1-F6EECF244321}">
                <p14:modId xmlns:p14="http://schemas.microsoft.com/office/powerpoint/2010/main" val="543066993"/>
              </p:ext>
            </p:extLst>
          </p:nvPr>
        </p:nvGraphicFramePr>
        <p:xfrm>
          <a:off x="2061106" y="1448427"/>
          <a:ext cx="3925042" cy="40626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 name="Diagrama 6">
            <a:extLst>
              <a:ext uri="{FF2B5EF4-FFF2-40B4-BE49-F238E27FC236}">
                <a16:creationId xmlns:a16="http://schemas.microsoft.com/office/drawing/2014/main" id="{8D3F8E76-5C3E-B4CF-0EAF-0FC1688D6D30}"/>
              </a:ext>
            </a:extLst>
          </p:cNvPr>
          <p:cNvGraphicFramePr/>
          <p:nvPr>
            <p:extLst>
              <p:ext uri="{D42A27DB-BD31-4B8C-83A1-F6EECF244321}">
                <p14:modId xmlns:p14="http://schemas.microsoft.com/office/powerpoint/2010/main" val="845769027"/>
              </p:ext>
            </p:extLst>
          </p:nvPr>
        </p:nvGraphicFramePr>
        <p:xfrm>
          <a:off x="6352950" y="1505448"/>
          <a:ext cx="5655274" cy="423644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pSp>
        <p:nvGrpSpPr>
          <p:cNvPr id="8" name="Grupo 7">
            <a:extLst>
              <a:ext uri="{FF2B5EF4-FFF2-40B4-BE49-F238E27FC236}">
                <a16:creationId xmlns:a16="http://schemas.microsoft.com/office/drawing/2014/main" id="{8AE6149B-ABB5-134A-7AB3-8CC3D780C9DC}"/>
              </a:ext>
            </a:extLst>
          </p:cNvPr>
          <p:cNvGrpSpPr/>
          <p:nvPr/>
        </p:nvGrpSpPr>
        <p:grpSpPr>
          <a:xfrm>
            <a:off x="6836761" y="551341"/>
            <a:ext cx="4135066" cy="838800"/>
            <a:chOff x="3540368" y="371397"/>
            <a:chExt cx="5111263" cy="1015664"/>
          </a:xfrm>
          <a:solidFill>
            <a:schemeClr val="bg2">
              <a:lumMod val="50000"/>
            </a:schemeClr>
          </a:solidFill>
        </p:grpSpPr>
        <p:sp>
          <p:nvSpPr>
            <p:cNvPr id="9" name="Flecha: pentágono 2">
              <a:extLst>
                <a:ext uri="{FF2B5EF4-FFF2-40B4-BE49-F238E27FC236}">
                  <a16:creationId xmlns:a16="http://schemas.microsoft.com/office/drawing/2014/main" id="{D4365982-C43B-AD60-F916-7317881CE683}"/>
                </a:ext>
              </a:extLst>
            </p:cNvPr>
            <p:cNvSpPr/>
            <p:nvPr/>
          </p:nvSpPr>
          <p:spPr>
            <a:xfrm>
              <a:off x="6096000" y="371398"/>
              <a:ext cx="2555631"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0" name="Flecha: pentágono 3">
              <a:extLst>
                <a:ext uri="{FF2B5EF4-FFF2-40B4-BE49-F238E27FC236}">
                  <a16:creationId xmlns:a16="http://schemas.microsoft.com/office/drawing/2014/main" id="{84B6ED0B-9DB7-E40B-352C-39232C646A0A}"/>
                </a:ext>
              </a:extLst>
            </p:cNvPr>
            <p:cNvSpPr/>
            <p:nvPr/>
          </p:nvSpPr>
          <p:spPr>
            <a:xfrm flipH="1">
              <a:off x="3540368" y="371397"/>
              <a:ext cx="2555632"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grpSp>
      <p:grpSp>
        <p:nvGrpSpPr>
          <p:cNvPr id="11" name="Grupo 10">
            <a:extLst>
              <a:ext uri="{FF2B5EF4-FFF2-40B4-BE49-F238E27FC236}">
                <a16:creationId xmlns:a16="http://schemas.microsoft.com/office/drawing/2014/main" id="{4182F6E9-ED0A-0226-4069-2E675BC0B08F}"/>
              </a:ext>
            </a:extLst>
          </p:cNvPr>
          <p:cNvGrpSpPr/>
          <p:nvPr/>
        </p:nvGrpSpPr>
        <p:grpSpPr>
          <a:xfrm>
            <a:off x="1864764" y="551341"/>
            <a:ext cx="3821844" cy="840068"/>
            <a:chOff x="3540368" y="371397"/>
            <a:chExt cx="5111263" cy="1015664"/>
          </a:xfrm>
          <a:solidFill>
            <a:schemeClr val="bg2">
              <a:lumMod val="50000"/>
            </a:schemeClr>
          </a:solidFill>
        </p:grpSpPr>
        <p:sp>
          <p:nvSpPr>
            <p:cNvPr id="12" name="Flecha: pentágono 20">
              <a:extLst>
                <a:ext uri="{FF2B5EF4-FFF2-40B4-BE49-F238E27FC236}">
                  <a16:creationId xmlns:a16="http://schemas.microsoft.com/office/drawing/2014/main" id="{A1C5B8AD-9F1F-2B26-20A3-EF8EAA70AD60}"/>
                </a:ext>
              </a:extLst>
            </p:cNvPr>
            <p:cNvSpPr/>
            <p:nvPr/>
          </p:nvSpPr>
          <p:spPr>
            <a:xfrm>
              <a:off x="6096000" y="371398"/>
              <a:ext cx="2555631"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6" name="Flecha: pentágono 21">
              <a:extLst>
                <a:ext uri="{FF2B5EF4-FFF2-40B4-BE49-F238E27FC236}">
                  <a16:creationId xmlns:a16="http://schemas.microsoft.com/office/drawing/2014/main" id="{B209A03B-C871-0BA0-CB3E-4D3A7F4B5C61}"/>
                </a:ext>
              </a:extLst>
            </p:cNvPr>
            <p:cNvSpPr/>
            <p:nvPr/>
          </p:nvSpPr>
          <p:spPr>
            <a:xfrm flipH="1">
              <a:off x="3540368" y="371397"/>
              <a:ext cx="2555632"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grpSp>
      <p:pic>
        <p:nvPicPr>
          <p:cNvPr id="3" name="Imagen 2"/>
          <p:cNvPicPr>
            <a:picLocks noChangeAspect="1"/>
          </p:cNvPicPr>
          <p:nvPr/>
        </p:nvPicPr>
        <p:blipFill>
          <a:blip r:embed="rId15"/>
          <a:stretch>
            <a:fillRect/>
          </a:stretch>
        </p:blipFill>
        <p:spPr>
          <a:xfrm>
            <a:off x="2061106" y="437206"/>
            <a:ext cx="3399980" cy="1068333"/>
          </a:xfrm>
          <a:prstGeom prst="rect">
            <a:avLst/>
          </a:prstGeom>
        </p:spPr>
      </p:pic>
      <p:sp>
        <p:nvSpPr>
          <p:cNvPr id="17" name="CuadroTexto 16">
            <a:extLst>
              <a:ext uri="{FF2B5EF4-FFF2-40B4-BE49-F238E27FC236}">
                <a16:creationId xmlns:a16="http://schemas.microsoft.com/office/drawing/2014/main" id="{660048E5-B44F-F731-F02F-67B327822F60}"/>
              </a:ext>
            </a:extLst>
          </p:cNvPr>
          <p:cNvSpPr txBox="1"/>
          <p:nvPr/>
        </p:nvSpPr>
        <p:spPr>
          <a:xfrm>
            <a:off x="7522191" y="494320"/>
            <a:ext cx="3731828" cy="954107"/>
          </a:xfrm>
          <a:prstGeom prst="rect">
            <a:avLst/>
          </a:prstGeom>
          <a:noFill/>
        </p:spPr>
        <p:txBody>
          <a:bodyPr wrap="square">
            <a:spAutoFit/>
          </a:bodyPr>
          <a:lstStyle/>
          <a:p>
            <a:r>
              <a:rPr lang="es-EC" sz="2800" dirty="0">
                <a:solidFill>
                  <a:schemeClr val="bg1"/>
                </a:solidFill>
                <a:latin typeface="Forte" panose="03060902040502070203" pitchFamily="66" charset="0"/>
              </a:rPr>
              <a:t>Planteamiento del problema científico</a:t>
            </a:r>
            <a:endParaRPr lang="es-EC" sz="2800" dirty="0"/>
          </a:p>
        </p:txBody>
      </p:sp>
      <p:sp>
        <p:nvSpPr>
          <p:cNvPr id="18" name="Flecha: hacia abajo 28">
            <a:extLst>
              <a:ext uri="{FF2B5EF4-FFF2-40B4-BE49-F238E27FC236}">
                <a16:creationId xmlns:a16="http://schemas.microsoft.com/office/drawing/2014/main" id="{5F8D7038-724A-6882-37A6-911EB7964317}"/>
              </a:ext>
            </a:extLst>
          </p:cNvPr>
          <p:cNvSpPr/>
          <p:nvPr/>
        </p:nvSpPr>
        <p:spPr>
          <a:xfrm>
            <a:off x="6013119" y="437206"/>
            <a:ext cx="358919" cy="5897430"/>
          </a:xfrm>
          <a:prstGeom prst="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233388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0FC1FE-0736-4D79-911A-EE65377FFF1C}"/>
              </a:ext>
            </a:extLst>
          </p:cNvPr>
          <p:cNvPicPr>
            <a:picLocks noChangeAspect="1"/>
          </p:cNvPicPr>
          <p:nvPr/>
        </p:nvPicPr>
        <p:blipFill>
          <a:blip r:embed="rId2"/>
          <a:stretch>
            <a:fillRect/>
          </a:stretch>
        </p:blipFill>
        <p:spPr>
          <a:xfrm>
            <a:off x="0" y="0"/>
            <a:ext cx="12192000" cy="6858000"/>
          </a:xfrm>
          <a:prstGeom prst="rect">
            <a:avLst/>
          </a:prstGeom>
        </p:spPr>
      </p:pic>
      <p:sp>
        <p:nvSpPr>
          <p:cNvPr id="7" name="Flecha: hacia abajo 23">
            <a:extLst>
              <a:ext uri="{FF2B5EF4-FFF2-40B4-BE49-F238E27FC236}">
                <a16:creationId xmlns:a16="http://schemas.microsoft.com/office/drawing/2014/main" id="{7077A0F5-60EF-B1C7-8CEF-8A66DD878C3B}"/>
              </a:ext>
            </a:extLst>
          </p:cNvPr>
          <p:cNvSpPr/>
          <p:nvPr/>
        </p:nvSpPr>
        <p:spPr>
          <a:xfrm rot="16200000">
            <a:off x="5200392" y="-870389"/>
            <a:ext cx="657631" cy="4667433"/>
          </a:xfrm>
          <a:custGeom>
            <a:avLst/>
            <a:gdLst>
              <a:gd name="connsiteX0" fmla="*/ 0 w 657630"/>
              <a:gd name="connsiteY0" fmla="*/ 4759102 h 5135464"/>
              <a:gd name="connsiteX1" fmla="*/ 0 w 657630"/>
              <a:gd name="connsiteY1" fmla="*/ 4759102 h 5135464"/>
              <a:gd name="connsiteX2" fmla="*/ 0 w 657630"/>
              <a:gd name="connsiteY2" fmla="*/ 0 h 5135464"/>
              <a:gd name="connsiteX3" fmla="*/ 657630 w 657630"/>
              <a:gd name="connsiteY3" fmla="*/ 0 h 5135464"/>
              <a:gd name="connsiteX4" fmla="*/ 657630 w 657630"/>
              <a:gd name="connsiteY4" fmla="*/ 4759102 h 5135464"/>
              <a:gd name="connsiteX5" fmla="*/ 657630 w 657630"/>
              <a:gd name="connsiteY5" fmla="*/ 4759102 h 5135464"/>
              <a:gd name="connsiteX6" fmla="*/ 328815 w 657630"/>
              <a:gd name="connsiteY6" fmla="*/ 5135464 h 5135464"/>
              <a:gd name="connsiteX7" fmla="*/ 0 w 657630"/>
              <a:gd name="connsiteY7" fmla="*/ 4759102 h 5135464"/>
              <a:gd name="connsiteX0" fmla="*/ 0 w 657630"/>
              <a:gd name="connsiteY0" fmla="*/ 4759102 h 5135464"/>
              <a:gd name="connsiteX1" fmla="*/ 0 w 657630"/>
              <a:gd name="connsiteY1" fmla="*/ 4759102 h 5135464"/>
              <a:gd name="connsiteX2" fmla="*/ 0 w 657630"/>
              <a:gd name="connsiteY2" fmla="*/ 0 h 5135464"/>
              <a:gd name="connsiteX3" fmla="*/ 323579 w 657630"/>
              <a:gd name="connsiteY3" fmla="*/ 366868 h 5135464"/>
              <a:gd name="connsiteX4" fmla="*/ 657630 w 657630"/>
              <a:gd name="connsiteY4" fmla="*/ 0 h 5135464"/>
              <a:gd name="connsiteX5" fmla="*/ 657630 w 657630"/>
              <a:gd name="connsiteY5" fmla="*/ 4759102 h 5135464"/>
              <a:gd name="connsiteX6" fmla="*/ 657630 w 657630"/>
              <a:gd name="connsiteY6" fmla="*/ 4759102 h 5135464"/>
              <a:gd name="connsiteX7" fmla="*/ 328815 w 657630"/>
              <a:gd name="connsiteY7" fmla="*/ 5135464 h 5135464"/>
              <a:gd name="connsiteX8" fmla="*/ 0 w 657630"/>
              <a:gd name="connsiteY8" fmla="*/ 4759102 h 513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0" h="5135464">
                <a:moveTo>
                  <a:pt x="0" y="4759102"/>
                </a:moveTo>
                <a:lnTo>
                  <a:pt x="0" y="4759102"/>
                </a:lnTo>
                <a:lnTo>
                  <a:pt x="0" y="0"/>
                </a:lnTo>
                <a:cubicBezTo>
                  <a:pt x="88507" y="1337"/>
                  <a:pt x="235072" y="365531"/>
                  <a:pt x="323579" y="366868"/>
                </a:cubicBezTo>
                <a:lnTo>
                  <a:pt x="657630" y="0"/>
                </a:lnTo>
                <a:lnTo>
                  <a:pt x="657630" y="4759102"/>
                </a:lnTo>
                <a:lnTo>
                  <a:pt x="657630" y="4759102"/>
                </a:lnTo>
                <a:lnTo>
                  <a:pt x="328815" y="5135464"/>
                </a:lnTo>
                <a:lnTo>
                  <a:pt x="0" y="4759102"/>
                </a:lnTo>
                <a:close/>
              </a:path>
            </a:pathLst>
          </a:cu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000" b="1" dirty="0">
                <a:latin typeface="Times New Roman" panose="02020603050405020304" pitchFamily="18" charset="0"/>
                <a:cs typeface="Times New Roman" panose="02020603050405020304" pitchFamily="18" charset="0"/>
              </a:rPr>
              <a:t>Formulación del problema</a:t>
            </a:r>
            <a:endParaRPr lang="en-US" sz="2000" dirty="0">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C17E4875-FA0A-6A8C-267A-64EB219039D2}"/>
              </a:ext>
            </a:extLst>
          </p:cNvPr>
          <p:cNvSpPr txBox="1"/>
          <p:nvPr/>
        </p:nvSpPr>
        <p:spPr>
          <a:xfrm>
            <a:off x="3195491" y="2505670"/>
            <a:ext cx="6098240" cy="923330"/>
          </a:xfrm>
          <a:prstGeom prst="rect">
            <a:avLst/>
          </a:prstGeom>
          <a:noFill/>
        </p:spPr>
        <p:txBody>
          <a:bodyPr wrap="square">
            <a:spAutoFit/>
          </a:bodyPr>
          <a:lstStyle/>
          <a:p>
            <a:pPr lvl="0"/>
            <a:r>
              <a:rPr lang="es-MX" sz="1800" dirty="0">
                <a:solidFill>
                  <a:schemeClr val="tx1"/>
                </a:solidFill>
                <a:latin typeface="Times New Roman" panose="02020603050405020304" pitchFamily="18" charset="0"/>
                <a:cs typeface="Times New Roman" panose="02020603050405020304" pitchFamily="18" charset="0"/>
              </a:rPr>
              <a:t>¿Cómo determinar los factores que influyen en la deserción estudiantil en la Universidad Estatal del Sur de Manabí en la carrera Tecnologías de la Información?</a:t>
            </a:r>
            <a:endParaRPr lang="es-E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01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0FC1FE-0736-4D79-911A-EE65377FFF1C}"/>
              </a:ext>
            </a:extLst>
          </p:cNvPr>
          <p:cNvPicPr>
            <a:picLocks noChangeAspect="1"/>
          </p:cNvPicPr>
          <p:nvPr/>
        </p:nvPicPr>
        <p:blipFill>
          <a:blip r:embed="rId2"/>
          <a:stretch>
            <a:fillRect/>
          </a:stretch>
        </p:blipFill>
        <p:spPr>
          <a:xfrm>
            <a:off x="0" y="-56449"/>
            <a:ext cx="12192000" cy="6858000"/>
          </a:xfrm>
          <a:prstGeom prst="rect">
            <a:avLst/>
          </a:prstGeom>
        </p:spPr>
      </p:pic>
      <p:sp>
        <p:nvSpPr>
          <p:cNvPr id="9" name="CuadroTexto 8">
            <a:extLst>
              <a:ext uri="{FF2B5EF4-FFF2-40B4-BE49-F238E27FC236}">
                <a16:creationId xmlns:a16="http://schemas.microsoft.com/office/drawing/2014/main" id="{E96146AB-200D-25E7-6859-661B38B59A34}"/>
              </a:ext>
            </a:extLst>
          </p:cNvPr>
          <p:cNvSpPr txBox="1"/>
          <p:nvPr/>
        </p:nvSpPr>
        <p:spPr>
          <a:xfrm>
            <a:off x="1140417" y="2060871"/>
            <a:ext cx="7074842" cy="1338828"/>
          </a:xfrm>
          <a:prstGeom prst="rect">
            <a:avLst/>
          </a:prstGeom>
          <a:noFill/>
        </p:spPr>
        <p:txBody>
          <a:bodyPr wrap="square">
            <a:spAutoFit/>
          </a:bodyPr>
          <a:lstStyle/>
          <a:p>
            <a:pPr algn="just">
              <a:lnSpc>
                <a:spcPct val="150000"/>
              </a:lnSpc>
              <a:spcAft>
                <a:spcPts val="800"/>
              </a:spcAft>
            </a:pPr>
            <a:r>
              <a:rPr lang="es-ES" dirty="0">
                <a:latin typeface="Times New Roman" panose="02020603050405020304" pitchFamily="18" charset="0"/>
                <a:ea typeface="Calibri" panose="020F0502020204030204" pitchFamily="34" charset="0"/>
                <a:cs typeface="Times New Roman" panose="02020603050405020304" pitchFamily="18" charset="0"/>
              </a:rPr>
              <a:t>Analizar un modelo basado en minería de datos para identificar factores que influyen en la deserción estudiantil en la carrera de Tecnologías de la Información.</a:t>
            </a:r>
            <a:endParaRPr lang="es-EC" dirty="0">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10" name="Grupo 9">
            <a:extLst>
              <a:ext uri="{FF2B5EF4-FFF2-40B4-BE49-F238E27FC236}">
                <a16:creationId xmlns:a16="http://schemas.microsoft.com/office/drawing/2014/main" id="{92AB9D24-FE3E-72C6-2C1F-1C8D5E73AE34}"/>
              </a:ext>
            </a:extLst>
          </p:cNvPr>
          <p:cNvGrpSpPr/>
          <p:nvPr/>
        </p:nvGrpSpPr>
        <p:grpSpPr>
          <a:xfrm rot="10800000">
            <a:off x="8118998" y="443324"/>
            <a:ext cx="1224000" cy="5248800"/>
            <a:chOff x="2719907" y="0"/>
            <a:chExt cx="1469567" cy="6858000"/>
          </a:xfrm>
          <a:solidFill>
            <a:schemeClr val="accent6">
              <a:lumMod val="20000"/>
              <a:lumOff val="80000"/>
            </a:schemeClr>
          </a:solidFill>
        </p:grpSpPr>
        <p:sp>
          <p:nvSpPr>
            <p:cNvPr id="11" name="Triángulo isósceles 10">
              <a:extLst>
                <a:ext uri="{FF2B5EF4-FFF2-40B4-BE49-F238E27FC236}">
                  <a16:creationId xmlns:a16="http://schemas.microsoft.com/office/drawing/2014/main" id="{83BEC9C3-6F24-7C31-EDD0-27D8D0706F2C}"/>
                </a:ext>
              </a:extLst>
            </p:cNvPr>
            <p:cNvSpPr/>
            <p:nvPr/>
          </p:nvSpPr>
          <p:spPr>
            <a:xfrm rot="5400000">
              <a:off x="3626244" y="4786459"/>
              <a:ext cx="582065" cy="54439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sp>
          <p:nvSpPr>
            <p:cNvPr id="12" name="Rectángulo 11">
              <a:extLst>
                <a:ext uri="{FF2B5EF4-FFF2-40B4-BE49-F238E27FC236}">
                  <a16:creationId xmlns:a16="http://schemas.microsoft.com/office/drawing/2014/main" id="{0DFF9657-CF44-45A7-BF27-6812823E534D}"/>
                </a:ext>
              </a:extLst>
            </p:cNvPr>
            <p:cNvSpPr/>
            <p:nvPr/>
          </p:nvSpPr>
          <p:spPr>
            <a:xfrm>
              <a:off x="2719907" y="0"/>
              <a:ext cx="936712"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grpSp>
      <p:grpSp>
        <p:nvGrpSpPr>
          <p:cNvPr id="13" name="Grupo 12">
            <a:extLst>
              <a:ext uri="{FF2B5EF4-FFF2-40B4-BE49-F238E27FC236}">
                <a16:creationId xmlns:a16="http://schemas.microsoft.com/office/drawing/2014/main" id="{1B3F536E-24BA-5CC5-96C5-8E1DEE72AB8E}"/>
              </a:ext>
            </a:extLst>
          </p:cNvPr>
          <p:cNvGrpSpPr/>
          <p:nvPr/>
        </p:nvGrpSpPr>
        <p:grpSpPr>
          <a:xfrm rot="10800000">
            <a:off x="8913846" y="459719"/>
            <a:ext cx="1224000" cy="5248800"/>
            <a:chOff x="1781916" y="0"/>
            <a:chExt cx="1445082" cy="6858000"/>
          </a:xfrm>
          <a:solidFill>
            <a:schemeClr val="accent6">
              <a:lumMod val="40000"/>
              <a:lumOff val="60000"/>
            </a:schemeClr>
          </a:solidFill>
        </p:grpSpPr>
        <p:sp>
          <p:nvSpPr>
            <p:cNvPr id="14" name="Rectángulo 13">
              <a:extLst>
                <a:ext uri="{FF2B5EF4-FFF2-40B4-BE49-F238E27FC236}">
                  <a16:creationId xmlns:a16="http://schemas.microsoft.com/office/drawing/2014/main" id="{A51D4B03-16D7-DD00-787F-A087D9CD3463}"/>
                </a:ext>
              </a:extLst>
            </p:cNvPr>
            <p:cNvSpPr/>
            <p:nvPr/>
          </p:nvSpPr>
          <p:spPr>
            <a:xfrm>
              <a:off x="1781916" y="0"/>
              <a:ext cx="936712"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sp>
          <p:nvSpPr>
            <p:cNvPr id="15" name="Triángulo isósceles 14">
              <a:extLst>
                <a:ext uri="{FF2B5EF4-FFF2-40B4-BE49-F238E27FC236}">
                  <a16:creationId xmlns:a16="http://schemas.microsoft.com/office/drawing/2014/main" id="{96DD5098-65F0-744D-E576-A75C96981DA8}"/>
                </a:ext>
              </a:extLst>
            </p:cNvPr>
            <p:cNvSpPr/>
            <p:nvPr/>
          </p:nvSpPr>
          <p:spPr>
            <a:xfrm rot="5400000">
              <a:off x="2663768" y="3649954"/>
              <a:ext cx="582065" cy="54439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grpSp>
      <p:grpSp>
        <p:nvGrpSpPr>
          <p:cNvPr id="16" name="Grupo 15">
            <a:extLst>
              <a:ext uri="{FF2B5EF4-FFF2-40B4-BE49-F238E27FC236}">
                <a16:creationId xmlns:a16="http://schemas.microsoft.com/office/drawing/2014/main" id="{7FF44947-4EB4-BE10-E46F-8001D28B08A0}"/>
              </a:ext>
            </a:extLst>
          </p:cNvPr>
          <p:cNvGrpSpPr/>
          <p:nvPr/>
        </p:nvGrpSpPr>
        <p:grpSpPr>
          <a:xfrm rot="10800000">
            <a:off x="9708345" y="443324"/>
            <a:ext cx="1224000" cy="5248800"/>
            <a:chOff x="836195" y="0"/>
            <a:chExt cx="1445082" cy="6858000"/>
          </a:xfrm>
          <a:solidFill>
            <a:schemeClr val="accent6">
              <a:lumMod val="60000"/>
              <a:lumOff val="40000"/>
            </a:schemeClr>
          </a:solidFill>
        </p:grpSpPr>
        <p:sp>
          <p:nvSpPr>
            <p:cNvPr id="17" name="Rectángulo 16">
              <a:extLst>
                <a:ext uri="{FF2B5EF4-FFF2-40B4-BE49-F238E27FC236}">
                  <a16:creationId xmlns:a16="http://schemas.microsoft.com/office/drawing/2014/main" id="{E87D6496-549E-65A5-7198-08D4FCAF57F1}"/>
                </a:ext>
              </a:extLst>
            </p:cNvPr>
            <p:cNvSpPr/>
            <p:nvPr/>
          </p:nvSpPr>
          <p:spPr>
            <a:xfrm>
              <a:off x="836195" y="0"/>
              <a:ext cx="936712" cy="6858000"/>
            </a:xfrm>
            <a:prstGeom prst="rect">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sp>
          <p:nvSpPr>
            <p:cNvPr id="18" name="Triángulo isósceles 17">
              <a:extLst>
                <a:ext uri="{FF2B5EF4-FFF2-40B4-BE49-F238E27FC236}">
                  <a16:creationId xmlns:a16="http://schemas.microsoft.com/office/drawing/2014/main" id="{BA9C2088-DBDF-041D-A1EB-25554E3F303B}"/>
                </a:ext>
              </a:extLst>
            </p:cNvPr>
            <p:cNvSpPr/>
            <p:nvPr/>
          </p:nvSpPr>
          <p:spPr>
            <a:xfrm rot="5400000">
              <a:off x="1718047" y="2318847"/>
              <a:ext cx="582065" cy="54439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grpSp>
      <p:grpSp>
        <p:nvGrpSpPr>
          <p:cNvPr id="19" name="Grupo 18">
            <a:extLst>
              <a:ext uri="{FF2B5EF4-FFF2-40B4-BE49-F238E27FC236}">
                <a16:creationId xmlns:a16="http://schemas.microsoft.com/office/drawing/2014/main" id="{017CCB67-ACC2-FCA8-A686-E2D0917E3442}"/>
              </a:ext>
            </a:extLst>
          </p:cNvPr>
          <p:cNvGrpSpPr/>
          <p:nvPr/>
        </p:nvGrpSpPr>
        <p:grpSpPr>
          <a:xfrm rot="10800000">
            <a:off x="10467663" y="442252"/>
            <a:ext cx="1223027" cy="5249872"/>
            <a:chOff x="-43078" y="0"/>
            <a:chExt cx="1408889" cy="6858000"/>
          </a:xfrm>
          <a:solidFill>
            <a:schemeClr val="accent6">
              <a:lumMod val="75000"/>
            </a:schemeClr>
          </a:solidFill>
        </p:grpSpPr>
        <p:sp>
          <p:nvSpPr>
            <p:cNvPr id="20" name="Rectángulo 19">
              <a:extLst>
                <a:ext uri="{FF2B5EF4-FFF2-40B4-BE49-F238E27FC236}">
                  <a16:creationId xmlns:a16="http://schemas.microsoft.com/office/drawing/2014/main" id="{3F7010D4-DF1C-C55D-639F-03D92E2ACD9A}"/>
                </a:ext>
              </a:extLst>
            </p:cNvPr>
            <p:cNvSpPr/>
            <p:nvPr/>
          </p:nvSpPr>
          <p:spPr>
            <a:xfrm>
              <a:off x="-43078" y="0"/>
              <a:ext cx="870264"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sp>
          <p:nvSpPr>
            <p:cNvPr id="21" name="Triángulo isósceles 20">
              <a:extLst>
                <a:ext uri="{FF2B5EF4-FFF2-40B4-BE49-F238E27FC236}">
                  <a16:creationId xmlns:a16="http://schemas.microsoft.com/office/drawing/2014/main" id="{01E62881-2DF1-25D8-B8BC-92F2B8CA82C1}"/>
                </a:ext>
              </a:extLst>
            </p:cNvPr>
            <p:cNvSpPr/>
            <p:nvPr/>
          </p:nvSpPr>
          <p:spPr>
            <a:xfrm rot="5400000">
              <a:off x="802581" y="938882"/>
              <a:ext cx="582065" cy="54439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grpSp>
      <p:sp>
        <p:nvSpPr>
          <p:cNvPr id="22" name="CuadroTexto 21">
            <a:extLst>
              <a:ext uri="{FF2B5EF4-FFF2-40B4-BE49-F238E27FC236}">
                <a16:creationId xmlns:a16="http://schemas.microsoft.com/office/drawing/2014/main" id="{8545D55E-C2E6-7A3C-8CB8-9E30D950110D}"/>
              </a:ext>
            </a:extLst>
          </p:cNvPr>
          <p:cNvSpPr txBox="1"/>
          <p:nvPr/>
        </p:nvSpPr>
        <p:spPr>
          <a:xfrm>
            <a:off x="9904313" y="3416669"/>
            <a:ext cx="523399" cy="584775"/>
          </a:xfrm>
          <a:prstGeom prst="rect">
            <a:avLst/>
          </a:prstGeom>
          <a:noFill/>
          <a:ln>
            <a:noFill/>
          </a:ln>
        </p:spPr>
        <p:txBody>
          <a:bodyPr wrap="square">
            <a:spAutoFit/>
          </a:bodyPr>
          <a:lstStyle/>
          <a:p>
            <a:r>
              <a:rPr lang="es-EC" sz="3200" dirty="0">
                <a:latin typeface="Forte" panose="03060902040502070203" pitchFamily="66" charset="0"/>
              </a:rPr>
              <a:t>1</a:t>
            </a:r>
            <a:endParaRPr lang="es-EC" sz="3200" dirty="0"/>
          </a:p>
        </p:txBody>
      </p:sp>
      <p:sp>
        <p:nvSpPr>
          <p:cNvPr id="23" name="CuadroTexto 22">
            <a:extLst>
              <a:ext uri="{FF2B5EF4-FFF2-40B4-BE49-F238E27FC236}">
                <a16:creationId xmlns:a16="http://schemas.microsoft.com/office/drawing/2014/main" id="{16EB4F8A-15E1-7981-1657-C269DCA027D3}"/>
              </a:ext>
            </a:extLst>
          </p:cNvPr>
          <p:cNvSpPr txBox="1"/>
          <p:nvPr/>
        </p:nvSpPr>
        <p:spPr>
          <a:xfrm>
            <a:off x="9105458" y="2414295"/>
            <a:ext cx="523399" cy="584775"/>
          </a:xfrm>
          <a:prstGeom prst="rect">
            <a:avLst/>
          </a:prstGeom>
          <a:noFill/>
          <a:ln>
            <a:noFill/>
          </a:ln>
        </p:spPr>
        <p:txBody>
          <a:bodyPr wrap="square">
            <a:spAutoFit/>
          </a:bodyPr>
          <a:lstStyle/>
          <a:p>
            <a:r>
              <a:rPr lang="es-EC" sz="3200" dirty="0">
                <a:latin typeface="Forte" panose="03060902040502070203" pitchFamily="66" charset="0"/>
              </a:rPr>
              <a:t>2</a:t>
            </a:r>
            <a:endParaRPr lang="es-EC" sz="3200" dirty="0"/>
          </a:p>
        </p:txBody>
      </p:sp>
      <p:sp>
        <p:nvSpPr>
          <p:cNvPr id="24" name="CuadroTexto 23">
            <a:extLst>
              <a:ext uri="{FF2B5EF4-FFF2-40B4-BE49-F238E27FC236}">
                <a16:creationId xmlns:a16="http://schemas.microsoft.com/office/drawing/2014/main" id="{5383D75C-80B8-097C-9888-E9DB7077ECAE}"/>
              </a:ext>
            </a:extLst>
          </p:cNvPr>
          <p:cNvSpPr txBox="1"/>
          <p:nvPr/>
        </p:nvSpPr>
        <p:spPr>
          <a:xfrm>
            <a:off x="8285355" y="1500444"/>
            <a:ext cx="523399" cy="584775"/>
          </a:xfrm>
          <a:prstGeom prst="rect">
            <a:avLst/>
          </a:prstGeom>
          <a:noFill/>
          <a:ln>
            <a:noFill/>
          </a:ln>
        </p:spPr>
        <p:txBody>
          <a:bodyPr wrap="square">
            <a:spAutoFit/>
          </a:bodyPr>
          <a:lstStyle/>
          <a:p>
            <a:r>
              <a:rPr lang="es-EC" sz="3200" dirty="0">
                <a:latin typeface="Forte" panose="03060902040502070203" pitchFamily="66" charset="0"/>
              </a:rPr>
              <a:t>3</a:t>
            </a:r>
            <a:endParaRPr lang="es-EC" sz="4000" dirty="0"/>
          </a:p>
        </p:txBody>
      </p:sp>
      <p:sp>
        <p:nvSpPr>
          <p:cNvPr id="25" name="CuadroTexto 24">
            <a:extLst>
              <a:ext uri="{FF2B5EF4-FFF2-40B4-BE49-F238E27FC236}">
                <a16:creationId xmlns:a16="http://schemas.microsoft.com/office/drawing/2014/main" id="{6A284911-3FC0-24DC-3B59-2BF1C448591C}"/>
              </a:ext>
            </a:extLst>
          </p:cNvPr>
          <p:cNvSpPr txBox="1"/>
          <p:nvPr/>
        </p:nvSpPr>
        <p:spPr>
          <a:xfrm>
            <a:off x="10583208" y="4451268"/>
            <a:ext cx="530317" cy="584775"/>
          </a:xfrm>
          <a:prstGeom prst="rect">
            <a:avLst/>
          </a:prstGeom>
          <a:noFill/>
          <a:ln>
            <a:noFill/>
          </a:ln>
        </p:spPr>
        <p:txBody>
          <a:bodyPr wrap="square">
            <a:spAutoFit/>
          </a:bodyPr>
          <a:lstStyle/>
          <a:p>
            <a:pPr algn="ctr"/>
            <a:r>
              <a:rPr lang="es-EC" sz="3200" dirty="0">
                <a:latin typeface="Forte" panose="03060902040502070203" pitchFamily="66" charset="0"/>
              </a:rPr>
              <a:t>0</a:t>
            </a:r>
          </a:p>
        </p:txBody>
      </p:sp>
      <p:sp>
        <p:nvSpPr>
          <p:cNvPr id="26" name="CuadroTexto 25">
            <a:extLst>
              <a:ext uri="{FF2B5EF4-FFF2-40B4-BE49-F238E27FC236}">
                <a16:creationId xmlns:a16="http://schemas.microsoft.com/office/drawing/2014/main" id="{54DB9234-A441-D604-DCF4-8842E99603BB}"/>
              </a:ext>
            </a:extLst>
          </p:cNvPr>
          <p:cNvSpPr txBox="1"/>
          <p:nvPr/>
        </p:nvSpPr>
        <p:spPr>
          <a:xfrm rot="5400000">
            <a:off x="9891901" y="2231616"/>
            <a:ext cx="3028023" cy="584775"/>
          </a:xfrm>
          <a:prstGeom prst="rect">
            <a:avLst/>
          </a:prstGeom>
          <a:noFill/>
        </p:spPr>
        <p:txBody>
          <a:bodyPr wrap="square">
            <a:spAutoFit/>
          </a:bodyPr>
          <a:lstStyle/>
          <a:p>
            <a:pPr algn="ctr"/>
            <a:r>
              <a:rPr lang="es-EC" sz="3200" dirty="0">
                <a:solidFill>
                  <a:schemeClr val="bg1"/>
                </a:solidFill>
                <a:latin typeface="Forte" panose="03060902040502070203" pitchFamily="66" charset="0"/>
              </a:rPr>
              <a:t>Objetivo General</a:t>
            </a:r>
            <a:endParaRPr lang="es-EC" sz="3200" dirty="0"/>
          </a:p>
        </p:txBody>
      </p:sp>
      <p:sp>
        <p:nvSpPr>
          <p:cNvPr id="27" name="CuadroTexto 26">
            <a:extLst>
              <a:ext uri="{FF2B5EF4-FFF2-40B4-BE49-F238E27FC236}">
                <a16:creationId xmlns:a16="http://schemas.microsoft.com/office/drawing/2014/main" id="{F6465BE1-F908-2D6F-B891-EFDE65ECDDE8}"/>
              </a:ext>
            </a:extLst>
          </p:cNvPr>
          <p:cNvSpPr txBox="1"/>
          <p:nvPr/>
        </p:nvSpPr>
        <p:spPr>
          <a:xfrm rot="5400000">
            <a:off x="9216922" y="2081612"/>
            <a:ext cx="2806011" cy="461665"/>
          </a:xfrm>
          <a:prstGeom prst="rect">
            <a:avLst/>
          </a:prstGeom>
          <a:noFill/>
        </p:spPr>
        <p:txBody>
          <a:bodyPr wrap="square">
            <a:spAutoFit/>
          </a:bodyPr>
          <a:lstStyle/>
          <a:p>
            <a:pPr algn="ctr"/>
            <a:r>
              <a:rPr lang="es-EC" sz="2400" dirty="0">
                <a:solidFill>
                  <a:schemeClr val="bg1"/>
                </a:solidFill>
                <a:latin typeface="Forte" panose="03060902040502070203" pitchFamily="66" charset="0"/>
              </a:rPr>
              <a:t>Objetivo especifico </a:t>
            </a:r>
            <a:endParaRPr lang="es-EC" sz="2400" dirty="0"/>
          </a:p>
        </p:txBody>
      </p:sp>
      <p:sp>
        <p:nvSpPr>
          <p:cNvPr id="28" name="CuadroTexto 27">
            <a:extLst>
              <a:ext uri="{FF2B5EF4-FFF2-40B4-BE49-F238E27FC236}">
                <a16:creationId xmlns:a16="http://schemas.microsoft.com/office/drawing/2014/main" id="{D576A2EE-43D6-F9A1-C1F3-EA6A5980D46B}"/>
              </a:ext>
            </a:extLst>
          </p:cNvPr>
          <p:cNvSpPr txBox="1"/>
          <p:nvPr/>
        </p:nvSpPr>
        <p:spPr>
          <a:xfrm rot="5400000">
            <a:off x="8433912" y="2081612"/>
            <a:ext cx="2806011" cy="461665"/>
          </a:xfrm>
          <a:prstGeom prst="rect">
            <a:avLst/>
          </a:prstGeom>
          <a:noFill/>
        </p:spPr>
        <p:txBody>
          <a:bodyPr wrap="square">
            <a:spAutoFit/>
          </a:bodyPr>
          <a:lstStyle/>
          <a:p>
            <a:pPr algn="ctr"/>
            <a:r>
              <a:rPr lang="es-EC" sz="2400" dirty="0">
                <a:solidFill>
                  <a:schemeClr val="bg1"/>
                </a:solidFill>
                <a:latin typeface="Forte" panose="03060902040502070203" pitchFamily="66" charset="0"/>
              </a:rPr>
              <a:t>Objetivo especifico </a:t>
            </a:r>
            <a:endParaRPr lang="es-EC" sz="2400" dirty="0"/>
          </a:p>
        </p:txBody>
      </p:sp>
      <p:sp>
        <p:nvSpPr>
          <p:cNvPr id="30" name="CuadroTexto 29">
            <a:extLst>
              <a:ext uri="{FF2B5EF4-FFF2-40B4-BE49-F238E27FC236}">
                <a16:creationId xmlns:a16="http://schemas.microsoft.com/office/drawing/2014/main" id="{347CCC8E-A185-DA44-5590-70D3B85E1DB1}"/>
              </a:ext>
            </a:extLst>
          </p:cNvPr>
          <p:cNvSpPr txBox="1"/>
          <p:nvPr/>
        </p:nvSpPr>
        <p:spPr>
          <a:xfrm>
            <a:off x="1108210" y="3371980"/>
            <a:ext cx="7151137" cy="707886"/>
          </a:xfrm>
          <a:prstGeom prst="rect">
            <a:avLst/>
          </a:prstGeom>
          <a:noFill/>
        </p:spPr>
        <p:txBody>
          <a:bodyPr wrap="square">
            <a:spAutoFit/>
          </a:bodyPr>
          <a:lstStyle>
            <a:defPPr>
              <a:defRPr lang="es-ES"/>
            </a:defPPr>
            <a:lvl1pPr algn="just">
              <a:lnSpc>
                <a:spcPct val="150000"/>
              </a:lnSpc>
              <a:spcAft>
                <a:spcPts val="800"/>
              </a:spcAft>
              <a:defRPr sz="2000">
                <a:latin typeface="Times New Roman" panose="02020603050405020304" pitchFamily="18" charset="0"/>
                <a:ea typeface="Calibri" panose="020F0502020204030204" pitchFamily="34" charset="0"/>
                <a:cs typeface="Times New Roman" panose="02020603050405020304" pitchFamily="18" charset="0"/>
              </a:defRPr>
            </a:lvl1pPr>
          </a:lstStyle>
          <a:p>
            <a:pPr>
              <a:lnSpc>
                <a:spcPct val="100000"/>
              </a:lnSpc>
            </a:pPr>
            <a:r>
              <a:rPr lang="es-EC" dirty="0"/>
              <a:t>Realizar una revisión sistemática literaria de documentos relacionados con modelos basados en minería de datos.</a:t>
            </a:r>
          </a:p>
        </p:txBody>
      </p:sp>
      <p:sp>
        <p:nvSpPr>
          <p:cNvPr id="31" name="CuadroTexto 30">
            <a:extLst>
              <a:ext uri="{FF2B5EF4-FFF2-40B4-BE49-F238E27FC236}">
                <a16:creationId xmlns:a16="http://schemas.microsoft.com/office/drawing/2014/main" id="{2C49EC71-2B0C-D240-1515-66F39D90067D}"/>
              </a:ext>
            </a:extLst>
          </p:cNvPr>
          <p:cNvSpPr txBox="1"/>
          <p:nvPr/>
        </p:nvSpPr>
        <p:spPr>
          <a:xfrm>
            <a:off x="512315" y="2273062"/>
            <a:ext cx="668391" cy="707886"/>
          </a:xfrm>
          <a:prstGeom prst="rect">
            <a:avLst/>
          </a:prstGeom>
          <a:noFill/>
          <a:ln>
            <a:noFill/>
          </a:ln>
        </p:spPr>
        <p:txBody>
          <a:bodyPr wrap="square">
            <a:spAutoFit/>
          </a:bodyPr>
          <a:lstStyle/>
          <a:p>
            <a:pPr algn="ctr"/>
            <a:r>
              <a:rPr lang="es-EC" sz="4000" dirty="0">
                <a:solidFill>
                  <a:schemeClr val="accent4">
                    <a:lumMod val="50000"/>
                  </a:schemeClr>
                </a:solidFill>
                <a:latin typeface="Forte" panose="03060902040502070203" pitchFamily="66" charset="0"/>
              </a:rPr>
              <a:t>0</a:t>
            </a:r>
          </a:p>
        </p:txBody>
      </p:sp>
      <p:sp>
        <p:nvSpPr>
          <p:cNvPr id="32" name="CuadroTexto 31">
            <a:extLst>
              <a:ext uri="{FF2B5EF4-FFF2-40B4-BE49-F238E27FC236}">
                <a16:creationId xmlns:a16="http://schemas.microsoft.com/office/drawing/2014/main" id="{62AD646C-C827-2DE1-0734-378EA841B218}"/>
              </a:ext>
            </a:extLst>
          </p:cNvPr>
          <p:cNvSpPr txBox="1"/>
          <p:nvPr/>
        </p:nvSpPr>
        <p:spPr>
          <a:xfrm>
            <a:off x="584812" y="3375963"/>
            <a:ext cx="523399" cy="707886"/>
          </a:xfrm>
          <a:prstGeom prst="rect">
            <a:avLst/>
          </a:prstGeom>
          <a:noFill/>
          <a:ln>
            <a:noFill/>
          </a:ln>
        </p:spPr>
        <p:txBody>
          <a:bodyPr wrap="square">
            <a:spAutoFit/>
          </a:bodyPr>
          <a:lstStyle/>
          <a:p>
            <a:r>
              <a:rPr lang="es-EC" sz="4000" dirty="0">
                <a:solidFill>
                  <a:schemeClr val="accent4">
                    <a:lumMod val="50000"/>
                  </a:schemeClr>
                </a:solidFill>
                <a:latin typeface="Forte" panose="03060902040502070203" pitchFamily="66" charset="0"/>
              </a:rPr>
              <a:t>1</a:t>
            </a:r>
            <a:endParaRPr lang="es-EC" sz="4000" dirty="0">
              <a:solidFill>
                <a:schemeClr val="accent4">
                  <a:lumMod val="50000"/>
                </a:schemeClr>
              </a:solidFill>
            </a:endParaRPr>
          </a:p>
        </p:txBody>
      </p:sp>
      <p:sp>
        <p:nvSpPr>
          <p:cNvPr id="33" name="CuadroTexto 32">
            <a:extLst>
              <a:ext uri="{FF2B5EF4-FFF2-40B4-BE49-F238E27FC236}">
                <a16:creationId xmlns:a16="http://schemas.microsoft.com/office/drawing/2014/main" id="{B45EF5FA-5990-24C5-E736-5996CE0624BE}"/>
              </a:ext>
            </a:extLst>
          </p:cNvPr>
          <p:cNvSpPr txBox="1"/>
          <p:nvPr/>
        </p:nvSpPr>
        <p:spPr>
          <a:xfrm>
            <a:off x="584813" y="4205592"/>
            <a:ext cx="523399" cy="707886"/>
          </a:xfrm>
          <a:prstGeom prst="rect">
            <a:avLst/>
          </a:prstGeom>
          <a:noFill/>
          <a:ln>
            <a:noFill/>
          </a:ln>
        </p:spPr>
        <p:txBody>
          <a:bodyPr wrap="square">
            <a:spAutoFit/>
          </a:bodyPr>
          <a:lstStyle/>
          <a:p>
            <a:r>
              <a:rPr lang="es-EC" sz="4000" dirty="0">
                <a:solidFill>
                  <a:schemeClr val="accent4">
                    <a:lumMod val="50000"/>
                  </a:schemeClr>
                </a:solidFill>
                <a:latin typeface="Forte" panose="03060902040502070203" pitchFamily="66" charset="0"/>
              </a:rPr>
              <a:t>2</a:t>
            </a:r>
            <a:endParaRPr lang="es-EC" sz="4000" dirty="0">
              <a:solidFill>
                <a:schemeClr val="accent4">
                  <a:lumMod val="50000"/>
                </a:schemeClr>
              </a:solidFill>
            </a:endParaRPr>
          </a:p>
        </p:txBody>
      </p:sp>
      <p:sp>
        <p:nvSpPr>
          <p:cNvPr id="34" name="CuadroTexto 33">
            <a:extLst>
              <a:ext uri="{FF2B5EF4-FFF2-40B4-BE49-F238E27FC236}">
                <a16:creationId xmlns:a16="http://schemas.microsoft.com/office/drawing/2014/main" id="{D623511A-FD12-81CF-36D9-C99CC80D7D38}"/>
              </a:ext>
            </a:extLst>
          </p:cNvPr>
          <p:cNvSpPr txBox="1"/>
          <p:nvPr/>
        </p:nvSpPr>
        <p:spPr>
          <a:xfrm>
            <a:off x="584814" y="5000633"/>
            <a:ext cx="523399" cy="707886"/>
          </a:xfrm>
          <a:prstGeom prst="rect">
            <a:avLst/>
          </a:prstGeom>
          <a:noFill/>
          <a:ln>
            <a:noFill/>
          </a:ln>
        </p:spPr>
        <p:txBody>
          <a:bodyPr wrap="square">
            <a:spAutoFit/>
          </a:bodyPr>
          <a:lstStyle/>
          <a:p>
            <a:r>
              <a:rPr lang="es-EC" sz="4000" dirty="0">
                <a:solidFill>
                  <a:schemeClr val="accent4">
                    <a:lumMod val="50000"/>
                  </a:schemeClr>
                </a:solidFill>
                <a:latin typeface="Forte" panose="03060902040502070203" pitchFamily="66" charset="0"/>
              </a:rPr>
              <a:t>3</a:t>
            </a:r>
            <a:endParaRPr lang="es-EC" sz="4000" dirty="0">
              <a:solidFill>
                <a:schemeClr val="accent4">
                  <a:lumMod val="50000"/>
                </a:schemeClr>
              </a:solidFill>
            </a:endParaRPr>
          </a:p>
        </p:txBody>
      </p:sp>
      <p:sp>
        <p:nvSpPr>
          <p:cNvPr id="35" name="CuadroTexto 34">
            <a:extLst>
              <a:ext uri="{FF2B5EF4-FFF2-40B4-BE49-F238E27FC236}">
                <a16:creationId xmlns:a16="http://schemas.microsoft.com/office/drawing/2014/main" id="{DC9DF0FD-59E1-FB16-3A3A-0020244EE552}"/>
              </a:ext>
            </a:extLst>
          </p:cNvPr>
          <p:cNvSpPr txBox="1"/>
          <p:nvPr/>
        </p:nvSpPr>
        <p:spPr>
          <a:xfrm>
            <a:off x="1108212" y="4188298"/>
            <a:ext cx="7151136" cy="707886"/>
          </a:xfrm>
          <a:prstGeom prst="rect">
            <a:avLst/>
          </a:prstGeom>
          <a:noFill/>
        </p:spPr>
        <p:txBody>
          <a:bodyPr wrap="square">
            <a:spAutoFit/>
          </a:bodyPr>
          <a:lstStyle>
            <a:defPPr>
              <a:defRPr lang="es-ES"/>
            </a:defPPr>
            <a:lvl1pPr algn="just">
              <a:lnSpc>
                <a:spcPct val="150000"/>
              </a:lnSpc>
              <a:spcAft>
                <a:spcPts val="800"/>
              </a:spcAft>
              <a:defRPr sz="2000">
                <a:latin typeface="Times New Roman" panose="02020603050405020304" pitchFamily="18" charset="0"/>
                <a:ea typeface="Calibri" panose="020F0502020204030204" pitchFamily="34" charset="0"/>
                <a:cs typeface="Times New Roman" panose="02020603050405020304" pitchFamily="18" charset="0"/>
              </a:defRPr>
            </a:lvl1pPr>
          </a:lstStyle>
          <a:p>
            <a:pPr lvl="0">
              <a:lnSpc>
                <a:spcPct val="100000"/>
              </a:lnSpc>
            </a:pPr>
            <a:r>
              <a:rPr lang="es-EC" dirty="0"/>
              <a:t>Determinar los factores clave que influyen en la deserción estudiantil en la carrera de Tecnologías de la Información.</a:t>
            </a:r>
            <a:endParaRPr lang="en-US" dirty="0"/>
          </a:p>
        </p:txBody>
      </p:sp>
      <p:sp>
        <p:nvSpPr>
          <p:cNvPr id="36" name="CuadroTexto 35">
            <a:extLst>
              <a:ext uri="{FF2B5EF4-FFF2-40B4-BE49-F238E27FC236}">
                <a16:creationId xmlns:a16="http://schemas.microsoft.com/office/drawing/2014/main" id="{AA404769-8E21-234F-49CD-FA39EA42B6EB}"/>
              </a:ext>
            </a:extLst>
          </p:cNvPr>
          <p:cNvSpPr txBox="1"/>
          <p:nvPr/>
        </p:nvSpPr>
        <p:spPr>
          <a:xfrm>
            <a:off x="1083300" y="5000633"/>
            <a:ext cx="7176048" cy="707886"/>
          </a:xfrm>
          <a:prstGeom prst="rect">
            <a:avLst/>
          </a:prstGeom>
          <a:noFill/>
        </p:spPr>
        <p:txBody>
          <a:bodyPr wrap="square">
            <a:spAutoFit/>
          </a:bodyPr>
          <a:lstStyle>
            <a:defPPr>
              <a:defRPr lang="es-ES"/>
            </a:defPPr>
            <a:lvl1pPr algn="just">
              <a:lnSpc>
                <a:spcPct val="150000"/>
              </a:lnSpc>
              <a:spcAft>
                <a:spcPts val="800"/>
              </a:spcAft>
              <a:defRPr sz="2000">
                <a:latin typeface="Times New Roman" panose="02020603050405020304" pitchFamily="18" charset="0"/>
                <a:ea typeface="Calibri" panose="020F0502020204030204" pitchFamily="34" charset="0"/>
                <a:cs typeface="Times New Roman" panose="02020603050405020304" pitchFamily="18" charset="0"/>
              </a:defRPr>
            </a:lvl1pPr>
          </a:lstStyle>
          <a:p>
            <a:pPr lvl="0">
              <a:lnSpc>
                <a:spcPct val="100000"/>
              </a:lnSpc>
            </a:pPr>
            <a:r>
              <a:rPr lang="es-EC" dirty="0"/>
              <a:t>Proponer un modelo basado en minería de datos para determinar la deserción estudiantil. </a:t>
            </a:r>
            <a:endParaRPr lang="en-US" dirty="0"/>
          </a:p>
        </p:txBody>
      </p:sp>
      <p:grpSp>
        <p:nvGrpSpPr>
          <p:cNvPr id="39" name="Grupo 38">
            <a:extLst>
              <a:ext uri="{FF2B5EF4-FFF2-40B4-BE49-F238E27FC236}">
                <a16:creationId xmlns:a16="http://schemas.microsoft.com/office/drawing/2014/main" id="{5DC7AFD6-8674-7A84-FFBF-5C72E46386A3}"/>
              </a:ext>
            </a:extLst>
          </p:cNvPr>
          <p:cNvGrpSpPr/>
          <p:nvPr/>
        </p:nvGrpSpPr>
        <p:grpSpPr>
          <a:xfrm>
            <a:off x="2251861" y="537660"/>
            <a:ext cx="4750789" cy="812547"/>
            <a:chOff x="3540368" y="371397"/>
            <a:chExt cx="5111262" cy="1015663"/>
          </a:xfrm>
          <a:solidFill>
            <a:schemeClr val="accent3">
              <a:lumMod val="75000"/>
            </a:schemeClr>
          </a:solidFill>
        </p:grpSpPr>
        <p:sp>
          <p:nvSpPr>
            <p:cNvPr id="40" name="Flecha: pentágono 3">
              <a:extLst>
                <a:ext uri="{FF2B5EF4-FFF2-40B4-BE49-F238E27FC236}">
                  <a16:creationId xmlns:a16="http://schemas.microsoft.com/office/drawing/2014/main" id="{AB334FFB-5C3C-6136-A1DC-E86FAE3ABAAE}"/>
                </a:ext>
              </a:extLst>
            </p:cNvPr>
            <p:cNvSpPr/>
            <p:nvPr/>
          </p:nvSpPr>
          <p:spPr>
            <a:xfrm>
              <a:off x="6096000" y="371398"/>
              <a:ext cx="2555630" cy="1015662"/>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sp>
          <p:nvSpPr>
            <p:cNvPr id="41" name="Flecha: pentágono 4">
              <a:extLst>
                <a:ext uri="{FF2B5EF4-FFF2-40B4-BE49-F238E27FC236}">
                  <a16:creationId xmlns:a16="http://schemas.microsoft.com/office/drawing/2014/main" id="{882D58E8-FB4D-BB4B-10C8-D71AB355A657}"/>
                </a:ext>
              </a:extLst>
            </p:cNvPr>
            <p:cNvSpPr/>
            <p:nvPr/>
          </p:nvSpPr>
          <p:spPr>
            <a:xfrm flipH="1">
              <a:off x="3540368" y="371397"/>
              <a:ext cx="2555632"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grpSp>
      <p:sp>
        <p:nvSpPr>
          <p:cNvPr id="42" name="CuadroTexto 41">
            <a:extLst>
              <a:ext uri="{FF2B5EF4-FFF2-40B4-BE49-F238E27FC236}">
                <a16:creationId xmlns:a16="http://schemas.microsoft.com/office/drawing/2014/main" id="{27E8A447-1EF6-8BC2-5824-8BDE147B833B}"/>
              </a:ext>
            </a:extLst>
          </p:cNvPr>
          <p:cNvSpPr txBox="1"/>
          <p:nvPr/>
        </p:nvSpPr>
        <p:spPr>
          <a:xfrm>
            <a:off x="2251909" y="528542"/>
            <a:ext cx="4434841" cy="769441"/>
          </a:xfrm>
          <a:prstGeom prst="rect">
            <a:avLst/>
          </a:prstGeom>
          <a:noFill/>
        </p:spPr>
        <p:txBody>
          <a:bodyPr wrap="square">
            <a:spAutoFit/>
          </a:bodyPr>
          <a:lstStyle/>
          <a:p>
            <a:pPr algn="ctr"/>
            <a:r>
              <a:rPr lang="es-EC" sz="4400" dirty="0">
                <a:solidFill>
                  <a:schemeClr val="bg1"/>
                </a:solidFill>
                <a:latin typeface="Forte" panose="03060902040502070203" pitchFamily="66" charset="0"/>
              </a:rPr>
              <a:t>Objetivos</a:t>
            </a:r>
            <a:endParaRPr lang="es-EC" sz="4400" dirty="0"/>
          </a:p>
        </p:txBody>
      </p:sp>
    </p:spTree>
    <p:extLst>
      <p:ext uri="{BB962C8B-B14F-4D97-AF65-F5344CB8AC3E}">
        <p14:creationId xmlns:p14="http://schemas.microsoft.com/office/powerpoint/2010/main" val="343146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1000"/>
                                        <p:tgtEl>
                                          <p:spTgt spid="31"/>
                                        </p:tgtEl>
                                      </p:cBhvr>
                                    </p:animEffect>
                                    <p:anim calcmode="lin" valueType="num">
                                      <p:cBhvr>
                                        <p:cTn id="21" dur="1000" fill="hold"/>
                                        <p:tgtEl>
                                          <p:spTgt spid="31"/>
                                        </p:tgtEl>
                                        <p:attrNameLst>
                                          <p:attrName>ppt_x</p:attrName>
                                        </p:attrNameLst>
                                      </p:cBhvr>
                                      <p:tavLst>
                                        <p:tav tm="0">
                                          <p:val>
                                            <p:strVal val="#ppt_x"/>
                                          </p:val>
                                        </p:tav>
                                        <p:tav tm="100000">
                                          <p:val>
                                            <p:strVal val="#ppt_x"/>
                                          </p:val>
                                        </p:tav>
                                      </p:tavLst>
                                    </p:anim>
                                    <p:anim calcmode="lin" valueType="num">
                                      <p:cBhvr>
                                        <p:cTn id="22" dur="1000" fill="hold"/>
                                        <p:tgtEl>
                                          <p:spTgt spid="31"/>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
                                        <p:tgtEl>
                                          <p:spTgt spid="9"/>
                                        </p:tgtEl>
                                      </p:cBhvr>
                                    </p:animEffect>
                                    <p:anim calcmode="lin" valueType="num">
                                      <p:cBhvr>
                                        <p:cTn id="26" dur="100" fill="hold"/>
                                        <p:tgtEl>
                                          <p:spTgt spid="9"/>
                                        </p:tgtEl>
                                        <p:attrNameLst>
                                          <p:attrName>ppt_x</p:attrName>
                                        </p:attrNameLst>
                                      </p:cBhvr>
                                      <p:tavLst>
                                        <p:tav tm="0">
                                          <p:val>
                                            <p:strVal val="#ppt_x"/>
                                          </p:val>
                                        </p:tav>
                                        <p:tav tm="100000">
                                          <p:val>
                                            <p:strVal val="#ppt_x"/>
                                          </p:val>
                                        </p:tav>
                                      </p:tavLst>
                                    </p:anim>
                                    <p:anim calcmode="lin" valueType="num">
                                      <p:cBhvr>
                                        <p:cTn id="27" dur="1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2" presetClass="entr" presetSubtype="8"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0-#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0-#ppt_w/2"/>
                                          </p:val>
                                        </p:tav>
                                        <p:tav tm="100000">
                                          <p:val>
                                            <p:strVal val="#ppt_x"/>
                                          </p:val>
                                        </p:tav>
                                      </p:tavLst>
                                    </p:anim>
                                    <p:anim calcmode="lin" valueType="num">
                                      <p:cBhvr additive="base">
                                        <p:cTn id="36" dur="500" fill="hold"/>
                                        <p:tgtEl>
                                          <p:spTgt spid="2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0-#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42" presetClass="entr" presetSubtype="0"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1000"/>
                                        <p:tgtEl>
                                          <p:spTgt spid="32"/>
                                        </p:tgtEl>
                                      </p:cBhvr>
                                    </p:animEffect>
                                    <p:anim calcmode="lin" valueType="num">
                                      <p:cBhvr>
                                        <p:cTn id="45" dur="1000" fill="hold"/>
                                        <p:tgtEl>
                                          <p:spTgt spid="32"/>
                                        </p:tgtEl>
                                        <p:attrNameLst>
                                          <p:attrName>ppt_x</p:attrName>
                                        </p:attrNameLst>
                                      </p:cBhvr>
                                      <p:tavLst>
                                        <p:tav tm="0">
                                          <p:val>
                                            <p:strVal val="#ppt_x"/>
                                          </p:val>
                                        </p:tav>
                                        <p:tav tm="100000">
                                          <p:val>
                                            <p:strVal val="#ppt_x"/>
                                          </p:val>
                                        </p:tav>
                                      </p:tavLst>
                                    </p:anim>
                                    <p:anim calcmode="lin" valueType="num">
                                      <p:cBhvr>
                                        <p:cTn id="46" dur="1000" fill="hold"/>
                                        <p:tgtEl>
                                          <p:spTgt spid="3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1000"/>
                                        <p:tgtEl>
                                          <p:spTgt spid="30"/>
                                        </p:tgtEl>
                                      </p:cBhvr>
                                    </p:animEffect>
                                    <p:anim calcmode="lin" valueType="num">
                                      <p:cBhvr>
                                        <p:cTn id="50" dur="1000" fill="hold"/>
                                        <p:tgtEl>
                                          <p:spTgt spid="30"/>
                                        </p:tgtEl>
                                        <p:attrNameLst>
                                          <p:attrName>ppt_x</p:attrName>
                                        </p:attrNameLst>
                                      </p:cBhvr>
                                      <p:tavLst>
                                        <p:tav tm="0">
                                          <p:val>
                                            <p:strVal val="#ppt_x"/>
                                          </p:val>
                                        </p:tav>
                                        <p:tav tm="100000">
                                          <p:val>
                                            <p:strVal val="#ppt_x"/>
                                          </p:val>
                                        </p:tav>
                                      </p:tavLst>
                                    </p:anim>
                                    <p:anim calcmode="lin" valueType="num">
                                      <p:cBhvr>
                                        <p:cTn id="51" dur="1000" fill="hold"/>
                                        <p:tgtEl>
                                          <p:spTgt spid="30"/>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2" presetClass="entr" presetSubtype="8"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0-#ppt_w/2"/>
                                          </p:val>
                                        </p:tav>
                                        <p:tav tm="100000">
                                          <p:val>
                                            <p:strVal val="#ppt_x"/>
                                          </p:val>
                                        </p:tav>
                                      </p:tavLst>
                                    </p:anim>
                                    <p:anim calcmode="lin" valueType="num">
                                      <p:cBhvr additive="base">
                                        <p:cTn id="56" dur="500" fill="hold"/>
                                        <p:tgtEl>
                                          <p:spTgt spid="13"/>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additive="base">
                                        <p:cTn id="59" dur="500" fill="hold"/>
                                        <p:tgtEl>
                                          <p:spTgt spid="28"/>
                                        </p:tgtEl>
                                        <p:attrNameLst>
                                          <p:attrName>ppt_x</p:attrName>
                                        </p:attrNameLst>
                                      </p:cBhvr>
                                      <p:tavLst>
                                        <p:tav tm="0">
                                          <p:val>
                                            <p:strVal val="0-#ppt_w/2"/>
                                          </p:val>
                                        </p:tav>
                                        <p:tav tm="100000">
                                          <p:val>
                                            <p:strVal val="#ppt_x"/>
                                          </p:val>
                                        </p:tav>
                                      </p:tavLst>
                                    </p:anim>
                                    <p:anim calcmode="lin" valueType="num">
                                      <p:cBhvr additive="base">
                                        <p:cTn id="60" dur="500" fill="hold"/>
                                        <p:tgtEl>
                                          <p:spTgt spid="28"/>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0-#ppt_w/2"/>
                                          </p:val>
                                        </p:tav>
                                        <p:tav tm="100000">
                                          <p:val>
                                            <p:strVal val="#ppt_x"/>
                                          </p:val>
                                        </p:tav>
                                      </p:tavLst>
                                    </p:anim>
                                    <p:anim calcmode="lin" valueType="num">
                                      <p:cBhvr additive="base">
                                        <p:cTn id="64" dur="500" fill="hold"/>
                                        <p:tgtEl>
                                          <p:spTgt spid="23"/>
                                        </p:tgtEl>
                                        <p:attrNameLst>
                                          <p:attrName>ppt_y</p:attrName>
                                        </p:attrNameLst>
                                      </p:cBhvr>
                                      <p:tavLst>
                                        <p:tav tm="0">
                                          <p:val>
                                            <p:strVal val="#ppt_y"/>
                                          </p:val>
                                        </p:tav>
                                        <p:tav tm="100000">
                                          <p:val>
                                            <p:strVal val="#ppt_y"/>
                                          </p:val>
                                        </p:tav>
                                      </p:tavLst>
                                    </p:anim>
                                  </p:childTnLst>
                                </p:cTn>
                              </p:par>
                            </p:childTnLst>
                          </p:cTn>
                        </p:par>
                        <p:par>
                          <p:cTn id="65" fill="hold">
                            <p:stCondLst>
                              <p:cond delay="3500"/>
                            </p:stCondLst>
                            <p:childTnLst>
                              <p:par>
                                <p:cTn id="66" presetID="42" presetClass="entr" presetSubtype="0" fill="hold" grpId="0" nodeType="after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1000"/>
                                        <p:tgtEl>
                                          <p:spTgt spid="33"/>
                                        </p:tgtEl>
                                      </p:cBhvr>
                                    </p:animEffect>
                                    <p:anim calcmode="lin" valueType="num">
                                      <p:cBhvr>
                                        <p:cTn id="69" dur="1000" fill="hold"/>
                                        <p:tgtEl>
                                          <p:spTgt spid="33"/>
                                        </p:tgtEl>
                                        <p:attrNameLst>
                                          <p:attrName>ppt_x</p:attrName>
                                        </p:attrNameLst>
                                      </p:cBhvr>
                                      <p:tavLst>
                                        <p:tav tm="0">
                                          <p:val>
                                            <p:strVal val="#ppt_x"/>
                                          </p:val>
                                        </p:tav>
                                        <p:tav tm="100000">
                                          <p:val>
                                            <p:strVal val="#ppt_x"/>
                                          </p:val>
                                        </p:tav>
                                      </p:tavLst>
                                    </p:anim>
                                    <p:anim calcmode="lin" valueType="num">
                                      <p:cBhvr>
                                        <p:cTn id="70" dur="1000" fill="hold"/>
                                        <p:tgtEl>
                                          <p:spTgt spid="33"/>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1000"/>
                                        <p:tgtEl>
                                          <p:spTgt spid="35"/>
                                        </p:tgtEl>
                                      </p:cBhvr>
                                    </p:animEffect>
                                    <p:anim calcmode="lin" valueType="num">
                                      <p:cBhvr>
                                        <p:cTn id="74" dur="1000" fill="hold"/>
                                        <p:tgtEl>
                                          <p:spTgt spid="35"/>
                                        </p:tgtEl>
                                        <p:attrNameLst>
                                          <p:attrName>ppt_x</p:attrName>
                                        </p:attrNameLst>
                                      </p:cBhvr>
                                      <p:tavLst>
                                        <p:tav tm="0">
                                          <p:val>
                                            <p:strVal val="#ppt_x"/>
                                          </p:val>
                                        </p:tav>
                                        <p:tav tm="100000">
                                          <p:val>
                                            <p:strVal val="#ppt_x"/>
                                          </p:val>
                                        </p:tav>
                                      </p:tavLst>
                                    </p:anim>
                                    <p:anim calcmode="lin" valueType="num">
                                      <p:cBhvr>
                                        <p:cTn id="75" dur="1000" fill="hold"/>
                                        <p:tgtEl>
                                          <p:spTgt spid="35"/>
                                        </p:tgtEl>
                                        <p:attrNameLst>
                                          <p:attrName>ppt_y</p:attrName>
                                        </p:attrNameLst>
                                      </p:cBhvr>
                                      <p:tavLst>
                                        <p:tav tm="0">
                                          <p:val>
                                            <p:strVal val="#ppt_y+.1"/>
                                          </p:val>
                                        </p:tav>
                                        <p:tav tm="100000">
                                          <p:val>
                                            <p:strVal val="#ppt_y"/>
                                          </p:val>
                                        </p:tav>
                                      </p:tavLst>
                                    </p:anim>
                                  </p:childTnLst>
                                </p:cTn>
                              </p:par>
                            </p:childTnLst>
                          </p:cTn>
                        </p:par>
                        <p:par>
                          <p:cTn id="76" fill="hold">
                            <p:stCondLst>
                              <p:cond delay="4500"/>
                            </p:stCondLst>
                            <p:childTnLst>
                              <p:par>
                                <p:cTn id="77" presetID="2" presetClass="entr" presetSubtype="8"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additive="base">
                                        <p:cTn id="79" dur="500" fill="hold"/>
                                        <p:tgtEl>
                                          <p:spTgt spid="10"/>
                                        </p:tgtEl>
                                        <p:attrNameLst>
                                          <p:attrName>ppt_x</p:attrName>
                                        </p:attrNameLst>
                                      </p:cBhvr>
                                      <p:tavLst>
                                        <p:tav tm="0">
                                          <p:val>
                                            <p:strVal val="0-#ppt_w/2"/>
                                          </p:val>
                                        </p:tav>
                                        <p:tav tm="100000">
                                          <p:val>
                                            <p:strVal val="#ppt_x"/>
                                          </p:val>
                                        </p:tav>
                                      </p:tavLst>
                                    </p:anim>
                                    <p:anim calcmode="lin" valueType="num">
                                      <p:cBhvr additive="base">
                                        <p:cTn id="80" dur="500" fill="hold"/>
                                        <p:tgtEl>
                                          <p:spTgt spid="10"/>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0-#ppt_w/2"/>
                                          </p:val>
                                        </p:tav>
                                        <p:tav tm="100000">
                                          <p:val>
                                            <p:strVal val="#ppt_x"/>
                                          </p:val>
                                        </p:tav>
                                      </p:tavLst>
                                    </p:anim>
                                    <p:anim calcmode="lin" valueType="num">
                                      <p:cBhvr additive="base">
                                        <p:cTn id="84" dur="500" fill="hold"/>
                                        <p:tgtEl>
                                          <p:spTgt spid="24"/>
                                        </p:tgtEl>
                                        <p:attrNameLst>
                                          <p:attrName>ppt_y</p:attrName>
                                        </p:attrNameLst>
                                      </p:cBhvr>
                                      <p:tavLst>
                                        <p:tav tm="0">
                                          <p:val>
                                            <p:strVal val="#ppt_y"/>
                                          </p:val>
                                        </p:tav>
                                        <p:tav tm="100000">
                                          <p:val>
                                            <p:strVal val="#ppt_y"/>
                                          </p:val>
                                        </p:tav>
                                      </p:tavLst>
                                    </p:anim>
                                  </p:childTnLst>
                                </p:cTn>
                              </p:par>
                            </p:childTnLst>
                          </p:cTn>
                        </p:par>
                        <p:par>
                          <p:cTn id="85" fill="hold">
                            <p:stCondLst>
                              <p:cond delay="5000"/>
                            </p:stCondLst>
                            <p:childTnLst>
                              <p:par>
                                <p:cTn id="86" presetID="42" presetClass="entr" presetSubtype="0" fill="hold" grpId="0" nodeType="after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1000"/>
                                        <p:tgtEl>
                                          <p:spTgt spid="34"/>
                                        </p:tgtEl>
                                      </p:cBhvr>
                                    </p:animEffect>
                                    <p:anim calcmode="lin" valueType="num">
                                      <p:cBhvr>
                                        <p:cTn id="89" dur="1000" fill="hold"/>
                                        <p:tgtEl>
                                          <p:spTgt spid="34"/>
                                        </p:tgtEl>
                                        <p:attrNameLst>
                                          <p:attrName>ppt_x</p:attrName>
                                        </p:attrNameLst>
                                      </p:cBhvr>
                                      <p:tavLst>
                                        <p:tav tm="0">
                                          <p:val>
                                            <p:strVal val="#ppt_x"/>
                                          </p:val>
                                        </p:tav>
                                        <p:tav tm="100000">
                                          <p:val>
                                            <p:strVal val="#ppt_x"/>
                                          </p:val>
                                        </p:tav>
                                      </p:tavLst>
                                    </p:anim>
                                    <p:anim calcmode="lin" valueType="num">
                                      <p:cBhvr>
                                        <p:cTn id="90" dur="1000" fill="hold"/>
                                        <p:tgtEl>
                                          <p:spTgt spid="34"/>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fade">
                                      <p:cBhvr>
                                        <p:cTn id="93" dur="1000"/>
                                        <p:tgtEl>
                                          <p:spTgt spid="36"/>
                                        </p:tgtEl>
                                      </p:cBhvr>
                                    </p:animEffect>
                                    <p:anim calcmode="lin" valueType="num">
                                      <p:cBhvr>
                                        <p:cTn id="94" dur="1000" fill="hold"/>
                                        <p:tgtEl>
                                          <p:spTgt spid="36"/>
                                        </p:tgtEl>
                                        <p:attrNameLst>
                                          <p:attrName>ppt_x</p:attrName>
                                        </p:attrNameLst>
                                      </p:cBhvr>
                                      <p:tavLst>
                                        <p:tav tm="0">
                                          <p:val>
                                            <p:strVal val="#ppt_x"/>
                                          </p:val>
                                        </p:tav>
                                        <p:tav tm="100000">
                                          <p:val>
                                            <p:strVal val="#ppt_x"/>
                                          </p:val>
                                        </p:tav>
                                      </p:tavLst>
                                    </p:anim>
                                    <p:anim calcmode="lin" valueType="num">
                                      <p:cBhvr>
                                        <p:cTn id="9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p:bldP spid="23" grpId="0"/>
      <p:bldP spid="24" grpId="0"/>
      <p:bldP spid="25" grpId="0"/>
      <p:bldP spid="26" grpId="0"/>
      <p:bldP spid="27" grpId="0"/>
      <p:bldP spid="28" grpId="0"/>
      <p:bldP spid="30" grpId="0"/>
      <p:bldP spid="31" grpId="0"/>
      <p:bldP spid="32" grpId="0"/>
      <p:bldP spid="33" grpId="0"/>
      <p:bldP spid="34"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0FC1FE-0736-4D79-911A-EE65377FFF1C}"/>
              </a:ext>
            </a:extLst>
          </p:cNvPr>
          <p:cNvPicPr>
            <a:picLocks noChangeAspect="1"/>
          </p:cNvPicPr>
          <p:nvPr/>
        </p:nvPicPr>
        <p:blipFill>
          <a:blip r:embed="rId2"/>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8256AE5F-F4E6-4926-AA94-B30B7C7047F4}"/>
              </a:ext>
            </a:extLst>
          </p:cNvPr>
          <p:cNvSpPr>
            <a:spLocks noGrp="1"/>
          </p:cNvSpPr>
          <p:nvPr>
            <p:ph type="title"/>
          </p:nvPr>
        </p:nvSpPr>
        <p:spPr>
          <a:xfrm>
            <a:off x="2167248" y="853603"/>
            <a:ext cx="4339570" cy="782425"/>
          </a:xfrm>
        </p:spPr>
        <p:txBody>
          <a:bodyPr/>
          <a:lstStyle/>
          <a:p>
            <a:r>
              <a:rPr lang="es-CO" dirty="0">
                <a:solidFill>
                  <a:srgbClr val="FF0000"/>
                </a:solidFill>
              </a:rPr>
              <a:t> </a:t>
            </a:r>
          </a:p>
        </p:txBody>
      </p:sp>
      <p:pic>
        <p:nvPicPr>
          <p:cNvPr id="8" name="Imagen 7">
            <a:extLst>
              <a:ext uri="{FF2B5EF4-FFF2-40B4-BE49-F238E27FC236}">
                <a16:creationId xmlns:a16="http://schemas.microsoft.com/office/drawing/2014/main" id="{59DBB896-7D9D-46B3-842A-CB617BAB8E06}"/>
              </a:ext>
            </a:extLst>
          </p:cNvPr>
          <p:cNvPicPr>
            <a:picLocks noChangeAspect="1"/>
          </p:cNvPicPr>
          <p:nvPr/>
        </p:nvPicPr>
        <p:blipFill>
          <a:blip r:embed="rId2"/>
          <a:stretch>
            <a:fillRect/>
          </a:stretch>
        </p:blipFill>
        <p:spPr>
          <a:xfrm>
            <a:off x="0" y="-1964"/>
            <a:ext cx="12192000" cy="6858000"/>
          </a:xfrm>
          <a:prstGeom prst="rect">
            <a:avLst/>
          </a:prstGeom>
        </p:spPr>
      </p:pic>
      <p:graphicFrame>
        <p:nvGraphicFramePr>
          <p:cNvPr id="10" name="Diagrama 9">
            <a:extLst>
              <a:ext uri="{FF2B5EF4-FFF2-40B4-BE49-F238E27FC236}">
                <a16:creationId xmlns:a16="http://schemas.microsoft.com/office/drawing/2014/main" id="{4F7F45C6-8741-B1FF-366C-7D9D388B4257}"/>
              </a:ext>
            </a:extLst>
          </p:cNvPr>
          <p:cNvGraphicFramePr/>
          <p:nvPr>
            <p:extLst>
              <p:ext uri="{D42A27DB-BD31-4B8C-83A1-F6EECF244321}">
                <p14:modId xmlns:p14="http://schemas.microsoft.com/office/powerpoint/2010/main" val="2589989079"/>
              </p:ext>
            </p:extLst>
          </p:nvPr>
        </p:nvGraphicFramePr>
        <p:xfrm>
          <a:off x="2167248" y="2318377"/>
          <a:ext cx="3287329" cy="3011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a 10">
            <a:extLst>
              <a:ext uri="{FF2B5EF4-FFF2-40B4-BE49-F238E27FC236}">
                <a16:creationId xmlns:a16="http://schemas.microsoft.com/office/drawing/2014/main" id="{8D3F8E76-5C3E-B4CF-0EAF-0FC1688D6D30}"/>
              </a:ext>
            </a:extLst>
          </p:cNvPr>
          <p:cNvGraphicFramePr/>
          <p:nvPr>
            <p:extLst>
              <p:ext uri="{D42A27DB-BD31-4B8C-83A1-F6EECF244321}">
                <p14:modId xmlns:p14="http://schemas.microsoft.com/office/powerpoint/2010/main" val="1518473700"/>
              </p:ext>
            </p:extLst>
          </p:nvPr>
        </p:nvGraphicFramePr>
        <p:xfrm>
          <a:off x="6352950" y="1603388"/>
          <a:ext cx="5194616" cy="401364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2" name="Grupo 11">
            <a:extLst>
              <a:ext uri="{FF2B5EF4-FFF2-40B4-BE49-F238E27FC236}">
                <a16:creationId xmlns:a16="http://schemas.microsoft.com/office/drawing/2014/main" id="{8AE6149B-ABB5-134A-7AB3-8CC3D780C9DC}"/>
              </a:ext>
            </a:extLst>
          </p:cNvPr>
          <p:cNvGrpSpPr/>
          <p:nvPr/>
        </p:nvGrpSpPr>
        <p:grpSpPr>
          <a:xfrm>
            <a:off x="6836761" y="551341"/>
            <a:ext cx="4135066" cy="838800"/>
            <a:chOff x="3540368" y="371397"/>
            <a:chExt cx="5111263" cy="1015664"/>
          </a:xfrm>
          <a:solidFill>
            <a:schemeClr val="bg2">
              <a:lumMod val="50000"/>
            </a:schemeClr>
          </a:solidFill>
        </p:grpSpPr>
        <p:sp>
          <p:nvSpPr>
            <p:cNvPr id="13" name="Flecha: pentágono 2">
              <a:extLst>
                <a:ext uri="{FF2B5EF4-FFF2-40B4-BE49-F238E27FC236}">
                  <a16:creationId xmlns:a16="http://schemas.microsoft.com/office/drawing/2014/main" id="{D4365982-C43B-AD60-F916-7317881CE683}"/>
                </a:ext>
              </a:extLst>
            </p:cNvPr>
            <p:cNvSpPr/>
            <p:nvPr/>
          </p:nvSpPr>
          <p:spPr>
            <a:xfrm>
              <a:off x="6096000" y="371398"/>
              <a:ext cx="2555631"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4" name="Flecha: pentágono 3">
              <a:extLst>
                <a:ext uri="{FF2B5EF4-FFF2-40B4-BE49-F238E27FC236}">
                  <a16:creationId xmlns:a16="http://schemas.microsoft.com/office/drawing/2014/main" id="{84B6ED0B-9DB7-E40B-352C-39232C646A0A}"/>
                </a:ext>
              </a:extLst>
            </p:cNvPr>
            <p:cNvSpPr/>
            <p:nvPr/>
          </p:nvSpPr>
          <p:spPr>
            <a:xfrm flipH="1">
              <a:off x="3540368" y="371397"/>
              <a:ext cx="2555632"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grpSp>
      <p:grpSp>
        <p:nvGrpSpPr>
          <p:cNvPr id="15" name="Grupo 14">
            <a:extLst>
              <a:ext uri="{FF2B5EF4-FFF2-40B4-BE49-F238E27FC236}">
                <a16:creationId xmlns:a16="http://schemas.microsoft.com/office/drawing/2014/main" id="{4182F6E9-ED0A-0226-4069-2E675BC0B08F}"/>
              </a:ext>
            </a:extLst>
          </p:cNvPr>
          <p:cNvGrpSpPr/>
          <p:nvPr/>
        </p:nvGrpSpPr>
        <p:grpSpPr>
          <a:xfrm>
            <a:off x="1864763" y="551340"/>
            <a:ext cx="4148355" cy="1052047"/>
            <a:chOff x="3540368" y="371397"/>
            <a:chExt cx="5111263" cy="1015664"/>
          </a:xfrm>
          <a:solidFill>
            <a:schemeClr val="bg2">
              <a:lumMod val="50000"/>
            </a:schemeClr>
          </a:solidFill>
        </p:grpSpPr>
        <p:sp>
          <p:nvSpPr>
            <p:cNvPr id="16" name="Flecha: pentágono 20">
              <a:extLst>
                <a:ext uri="{FF2B5EF4-FFF2-40B4-BE49-F238E27FC236}">
                  <a16:creationId xmlns:a16="http://schemas.microsoft.com/office/drawing/2014/main" id="{A1C5B8AD-9F1F-2B26-20A3-EF8EAA70AD60}"/>
                </a:ext>
              </a:extLst>
            </p:cNvPr>
            <p:cNvSpPr/>
            <p:nvPr/>
          </p:nvSpPr>
          <p:spPr>
            <a:xfrm>
              <a:off x="6096000" y="371398"/>
              <a:ext cx="2555631"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7" name="Flecha: pentágono 21">
              <a:extLst>
                <a:ext uri="{FF2B5EF4-FFF2-40B4-BE49-F238E27FC236}">
                  <a16:creationId xmlns:a16="http://schemas.microsoft.com/office/drawing/2014/main" id="{B209A03B-C871-0BA0-CB3E-4D3A7F4B5C61}"/>
                </a:ext>
              </a:extLst>
            </p:cNvPr>
            <p:cNvSpPr/>
            <p:nvPr/>
          </p:nvSpPr>
          <p:spPr>
            <a:xfrm flipH="1">
              <a:off x="3540368" y="371397"/>
              <a:ext cx="2555632"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grpSp>
      <p:sp>
        <p:nvSpPr>
          <p:cNvPr id="19" name="CuadroTexto 18">
            <a:extLst>
              <a:ext uri="{FF2B5EF4-FFF2-40B4-BE49-F238E27FC236}">
                <a16:creationId xmlns:a16="http://schemas.microsoft.com/office/drawing/2014/main" id="{660048E5-B44F-F731-F02F-67B327822F60}"/>
              </a:ext>
            </a:extLst>
          </p:cNvPr>
          <p:cNvSpPr txBox="1"/>
          <p:nvPr/>
        </p:nvSpPr>
        <p:spPr>
          <a:xfrm>
            <a:off x="2034741" y="609991"/>
            <a:ext cx="3837914" cy="523220"/>
          </a:xfrm>
          <a:prstGeom prst="rect">
            <a:avLst/>
          </a:prstGeom>
          <a:noFill/>
        </p:spPr>
        <p:txBody>
          <a:bodyPr wrap="square">
            <a:spAutoFit/>
          </a:bodyPr>
          <a:lstStyle/>
          <a:p>
            <a:pPr algn="ctr"/>
            <a:r>
              <a:rPr lang="pt-BR" sz="2800" dirty="0">
                <a:solidFill>
                  <a:schemeClr val="bg1"/>
                </a:solidFill>
                <a:latin typeface="Forte" panose="03060902040502070203" pitchFamily="66" charset="0"/>
              </a:rPr>
              <a:t>Hipótesis</a:t>
            </a:r>
            <a:endParaRPr lang="es-EC" sz="2800" dirty="0"/>
          </a:p>
        </p:txBody>
      </p:sp>
      <p:sp>
        <p:nvSpPr>
          <p:cNvPr id="20" name="Flecha: hacia abajo 28">
            <a:extLst>
              <a:ext uri="{FF2B5EF4-FFF2-40B4-BE49-F238E27FC236}">
                <a16:creationId xmlns:a16="http://schemas.microsoft.com/office/drawing/2014/main" id="{5F8D7038-724A-6882-37A6-911EB7964317}"/>
              </a:ext>
            </a:extLst>
          </p:cNvPr>
          <p:cNvSpPr/>
          <p:nvPr/>
        </p:nvSpPr>
        <p:spPr>
          <a:xfrm>
            <a:off x="6213039" y="478321"/>
            <a:ext cx="358919" cy="5897430"/>
          </a:xfrm>
          <a:prstGeom prst="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1" name="CuadroTexto 20">
            <a:extLst>
              <a:ext uri="{FF2B5EF4-FFF2-40B4-BE49-F238E27FC236}">
                <a16:creationId xmlns:a16="http://schemas.microsoft.com/office/drawing/2014/main" id="{660048E5-B44F-F731-F02F-67B327822F60}"/>
              </a:ext>
            </a:extLst>
          </p:cNvPr>
          <p:cNvSpPr txBox="1"/>
          <p:nvPr/>
        </p:nvSpPr>
        <p:spPr>
          <a:xfrm>
            <a:off x="7878137" y="668626"/>
            <a:ext cx="3731828" cy="523220"/>
          </a:xfrm>
          <a:prstGeom prst="rect">
            <a:avLst/>
          </a:prstGeom>
          <a:noFill/>
        </p:spPr>
        <p:txBody>
          <a:bodyPr wrap="square">
            <a:spAutoFit/>
          </a:bodyPr>
          <a:lstStyle/>
          <a:p>
            <a:r>
              <a:rPr lang="pt-BR" sz="2800" dirty="0">
                <a:solidFill>
                  <a:schemeClr val="bg1"/>
                </a:solidFill>
                <a:latin typeface="Forte" panose="03060902040502070203" pitchFamily="66" charset="0"/>
              </a:rPr>
              <a:t>Justificación</a:t>
            </a:r>
            <a:endParaRPr lang="es-EC" sz="2800" dirty="0"/>
          </a:p>
        </p:txBody>
      </p:sp>
      <p:sp>
        <p:nvSpPr>
          <p:cNvPr id="22" name="Arco de bloque 21">
            <a:extLst>
              <a:ext uri="{FF2B5EF4-FFF2-40B4-BE49-F238E27FC236}">
                <a16:creationId xmlns:a16="http://schemas.microsoft.com/office/drawing/2014/main" id="{30D35437-8850-8224-9BE4-2F861447743C}"/>
              </a:ext>
            </a:extLst>
          </p:cNvPr>
          <p:cNvSpPr/>
          <p:nvPr/>
        </p:nvSpPr>
        <p:spPr>
          <a:xfrm rot="16200000" flipH="1">
            <a:off x="5773590" y="1424368"/>
            <a:ext cx="1097281" cy="1266479"/>
          </a:xfrm>
          <a:prstGeom prst="blockArc">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bg1"/>
              </a:solidFill>
            </a:endParaRPr>
          </a:p>
        </p:txBody>
      </p:sp>
      <p:sp>
        <p:nvSpPr>
          <p:cNvPr id="23" name="Arco de bloque 22">
            <a:extLst>
              <a:ext uri="{FF2B5EF4-FFF2-40B4-BE49-F238E27FC236}">
                <a16:creationId xmlns:a16="http://schemas.microsoft.com/office/drawing/2014/main" id="{4F4EA7BE-D365-DFCE-A7A9-C8DEBCBACD25}"/>
              </a:ext>
            </a:extLst>
          </p:cNvPr>
          <p:cNvSpPr/>
          <p:nvPr/>
        </p:nvSpPr>
        <p:spPr>
          <a:xfrm rot="5400000">
            <a:off x="5826375" y="2146297"/>
            <a:ext cx="1097281" cy="1266479"/>
          </a:xfrm>
          <a:prstGeom prst="blockArc">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tx1"/>
              </a:solidFill>
            </a:endParaRPr>
          </a:p>
        </p:txBody>
      </p:sp>
      <p:sp>
        <p:nvSpPr>
          <p:cNvPr id="24" name="Arco de bloque 23">
            <a:extLst>
              <a:ext uri="{FF2B5EF4-FFF2-40B4-BE49-F238E27FC236}">
                <a16:creationId xmlns:a16="http://schemas.microsoft.com/office/drawing/2014/main" id="{BFC7CBC2-F6A2-0BBB-FE40-52C133FA16B3}"/>
              </a:ext>
            </a:extLst>
          </p:cNvPr>
          <p:cNvSpPr/>
          <p:nvPr/>
        </p:nvSpPr>
        <p:spPr>
          <a:xfrm rot="16200000" flipH="1">
            <a:off x="5826375" y="2820575"/>
            <a:ext cx="1097281" cy="1266479"/>
          </a:xfrm>
          <a:prstGeom prst="blockArc">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tx1"/>
              </a:solidFill>
            </a:endParaRPr>
          </a:p>
        </p:txBody>
      </p:sp>
      <p:sp>
        <p:nvSpPr>
          <p:cNvPr id="25" name="Arco de bloque 24">
            <a:extLst>
              <a:ext uri="{FF2B5EF4-FFF2-40B4-BE49-F238E27FC236}">
                <a16:creationId xmlns:a16="http://schemas.microsoft.com/office/drawing/2014/main" id="{138DBC77-BCD9-8706-D605-F061D8C78959}"/>
              </a:ext>
            </a:extLst>
          </p:cNvPr>
          <p:cNvSpPr/>
          <p:nvPr/>
        </p:nvSpPr>
        <p:spPr>
          <a:xfrm rot="5400000">
            <a:off x="5843857" y="3525436"/>
            <a:ext cx="1097281" cy="1266479"/>
          </a:xfrm>
          <a:prstGeom prst="blockArc">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bg1"/>
              </a:solidFill>
            </a:endParaRPr>
          </a:p>
        </p:txBody>
      </p:sp>
      <p:sp>
        <p:nvSpPr>
          <p:cNvPr id="26" name="Arco de bloque 25">
            <a:extLst>
              <a:ext uri="{FF2B5EF4-FFF2-40B4-BE49-F238E27FC236}">
                <a16:creationId xmlns:a16="http://schemas.microsoft.com/office/drawing/2014/main" id="{D3AFF1D2-0F44-96A2-1006-F63E691F16E6}"/>
              </a:ext>
            </a:extLst>
          </p:cNvPr>
          <p:cNvSpPr/>
          <p:nvPr/>
        </p:nvSpPr>
        <p:spPr>
          <a:xfrm rot="16200000" flipH="1">
            <a:off x="5821337" y="4174328"/>
            <a:ext cx="1097281" cy="1266479"/>
          </a:xfrm>
          <a:prstGeom prst="blockArc">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tx1"/>
              </a:solidFill>
            </a:endParaRPr>
          </a:p>
        </p:txBody>
      </p:sp>
      <p:sp>
        <p:nvSpPr>
          <p:cNvPr id="27" name="Arco de bloque 26">
            <a:extLst>
              <a:ext uri="{FF2B5EF4-FFF2-40B4-BE49-F238E27FC236}">
                <a16:creationId xmlns:a16="http://schemas.microsoft.com/office/drawing/2014/main" id="{E8A5FEE5-47E5-4AE9-F20E-21507BCCD23B}"/>
              </a:ext>
            </a:extLst>
          </p:cNvPr>
          <p:cNvSpPr/>
          <p:nvPr/>
        </p:nvSpPr>
        <p:spPr>
          <a:xfrm rot="5400000">
            <a:off x="5877601" y="4772288"/>
            <a:ext cx="1097281" cy="1266479"/>
          </a:xfrm>
          <a:prstGeom prst="blockArc">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bg1"/>
              </a:solidFill>
            </a:endParaRPr>
          </a:p>
        </p:txBody>
      </p:sp>
    </p:spTree>
    <p:extLst>
      <p:ext uri="{BB962C8B-B14F-4D97-AF65-F5344CB8AC3E}">
        <p14:creationId xmlns:p14="http://schemas.microsoft.com/office/powerpoint/2010/main" val="50186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uiExpand="1" animBg="1"/>
      <p:bldP spid="25" grpId="0" animBg="1"/>
      <p:bldP spid="26" grpId="0" uiExpand="1"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0FC1FE-0736-4D79-911A-EE65377FFF1C}"/>
              </a:ext>
            </a:extLst>
          </p:cNvPr>
          <p:cNvPicPr>
            <a:picLocks noChangeAspect="1"/>
          </p:cNvPicPr>
          <p:nvPr/>
        </p:nvPicPr>
        <p:blipFill>
          <a:blip r:embed="rId2"/>
          <a:stretch>
            <a:fillRect/>
          </a:stretch>
        </p:blipFill>
        <p:spPr>
          <a:xfrm>
            <a:off x="26894" y="156754"/>
            <a:ext cx="12192000" cy="6858000"/>
          </a:xfrm>
          <a:prstGeom prst="rect">
            <a:avLst/>
          </a:prstGeom>
        </p:spPr>
      </p:pic>
      <p:sp>
        <p:nvSpPr>
          <p:cNvPr id="9" name="Flecha: hacia abajo 23">
            <a:extLst>
              <a:ext uri="{FF2B5EF4-FFF2-40B4-BE49-F238E27FC236}">
                <a16:creationId xmlns:a16="http://schemas.microsoft.com/office/drawing/2014/main" id="{15A3E92D-7C2C-4D54-914C-76C4DE17F87A}"/>
              </a:ext>
            </a:extLst>
          </p:cNvPr>
          <p:cNvSpPr/>
          <p:nvPr/>
        </p:nvSpPr>
        <p:spPr>
          <a:xfrm>
            <a:off x="1927471" y="1236858"/>
            <a:ext cx="657631" cy="5135464"/>
          </a:xfrm>
          <a:custGeom>
            <a:avLst/>
            <a:gdLst>
              <a:gd name="connsiteX0" fmla="*/ 0 w 657630"/>
              <a:gd name="connsiteY0" fmla="*/ 4759102 h 5135464"/>
              <a:gd name="connsiteX1" fmla="*/ 0 w 657630"/>
              <a:gd name="connsiteY1" fmla="*/ 4759102 h 5135464"/>
              <a:gd name="connsiteX2" fmla="*/ 0 w 657630"/>
              <a:gd name="connsiteY2" fmla="*/ 0 h 5135464"/>
              <a:gd name="connsiteX3" fmla="*/ 657630 w 657630"/>
              <a:gd name="connsiteY3" fmla="*/ 0 h 5135464"/>
              <a:gd name="connsiteX4" fmla="*/ 657630 w 657630"/>
              <a:gd name="connsiteY4" fmla="*/ 4759102 h 5135464"/>
              <a:gd name="connsiteX5" fmla="*/ 657630 w 657630"/>
              <a:gd name="connsiteY5" fmla="*/ 4759102 h 5135464"/>
              <a:gd name="connsiteX6" fmla="*/ 328815 w 657630"/>
              <a:gd name="connsiteY6" fmla="*/ 5135464 h 5135464"/>
              <a:gd name="connsiteX7" fmla="*/ 0 w 657630"/>
              <a:gd name="connsiteY7" fmla="*/ 4759102 h 5135464"/>
              <a:gd name="connsiteX0" fmla="*/ 0 w 657630"/>
              <a:gd name="connsiteY0" fmla="*/ 4759102 h 5135464"/>
              <a:gd name="connsiteX1" fmla="*/ 0 w 657630"/>
              <a:gd name="connsiteY1" fmla="*/ 4759102 h 5135464"/>
              <a:gd name="connsiteX2" fmla="*/ 0 w 657630"/>
              <a:gd name="connsiteY2" fmla="*/ 0 h 5135464"/>
              <a:gd name="connsiteX3" fmla="*/ 323579 w 657630"/>
              <a:gd name="connsiteY3" fmla="*/ 366868 h 5135464"/>
              <a:gd name="connsiteX4" fmla="*/ 657630 w 657630"/>
              <a:gd name="connsiteY4" fmla="*/ 0 h 5135464"/>
              <a:gd name="connsiteX5" fmla="*/ 657630 w 657630"/>
              <a:gd name="connsiteY5" fmla="*/ 4759102 h 5135464"/>
              <a:gd name="connsiteX6" fmla="*/ 657630 w 657630"/>
              <a:gd name="connsiteY6" fmla="*/ 4759102 h 5135464"/>
              <a:gd name="connsiteX7" fmla="*/ 328815 w 657630"/>
              <a:gd name="connsiteY7" fmla="*/ 5135464 h 5135464"/>
              <a:gd name="connsiteX8" fmla="*/ 0 w 657630"/>
              <a:gd name="connsiteY8" fmla="*/ 4759102 h 513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0" h="5135464">
                <a:moveTo>
                  <a:pt x="0" y="4759102"/>
                </a:moveTo>
                <a:lnTo>
                  <a:pt x="0" y="4759102"/>
                </a:lnTo>
                <a:lnTo>
                  <a:pt x="0" y="0"/>
                </a:lnTo>
                <a:cubicBezTo>
                  <a:pt x="88507" y="1337"/>
                  <a:pt x="235072" y="365531"/>
                  <a:pt x="323579" y="366868"/>
                </a:cubicBezTo>
                <a:lnTo>
                  <a:pt x="657630" y="0"/>
                </a:lnTo>
                <a:lnTo>
                  <a:pt x="657630" y="4759102"/>
                </a:lnTo>
                <a:lnTo>
                  <a:pt x="657630" y="4759102"/>
                </a:lnTo>
                <a:lnTo>
                  <a:pt x="328815" y="5135464"/>
                </a:lnTo>
                <a:lnTo>
                  <a:pt x="0" y="4759102"/>
                </a:lnTo>
                <a:close/>
              </a:path>
            </a:pathLst>
          </a:cu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grpSp>
        <p:nvGrpSpPr>
          <p:cNvPr id="10" name="Grupo 9">
            <a:extLst>
              <a:ext uri="{FF2B5EF4-FFF2-40B4-BE49-F238E27FC236}">
                <a16:creationId xmlns:a16="http://schemas.microsoft.com/office/drawing/2014/main" id="{510EFCB0-BDA5-78CA-888A-F2D35642296E}"/>
              </a:ext>
            </a:extLst>
          </p:cNvPr>
          <p:cNvGrpSpPr/>
          <p:nvPr/>
        </p:nvGrpSpPr>
        <p:grpSpPr>
          <a:xfrm>
            <a:off x="3185737" y="743831"/>
            <a:ext cx="5302607" cy="565550"/>
            <a:chOff x="3540368" y="371397"/>
            <a:chExt cx="5111263" cy="1015664"/>
          </a:xfrm>
          <a:solidFill>
            <a:schemeClr val="bg1">
              <a:lumMod val="50000"/>
            </a:schemeClr>
          </a:solidFill>
        </p:grpSpPr>
        <p:sp>
          <p:nvSpPr>
            <p:cNvPr id="11" name="Flecha: pentágono 4">
              <a:extLst>
                <a:ext uri="{FF2B5EF4-FFF2-40B4-BE49-F238E27FC236}">
                  <a16:creationId xmlns:a16="http://schemas.microsoft.com/office/drawing/2014/main" id="{2DB66E94-2102-8843-B8FF-1708F68E4E66}"/>
                </a:ext>
              </a:extLst>
            </p:cNvPr>
            <p:cNvSpPr/>
            <p:nvPr/>
          </p:nvSpPr>
          <p:spPr>
            <a:xfrm>
              <a:off x="6096000" y="371398"/>
              <a:ext cx="2555631"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sp>
          <p:nvSpPr>
            <p:cNvPr id="12" name="Flecha: pentágono 5">
              <a:extLst>
                <a:ext uri="{FF2B5EF4-FFF2-40B4-BE49-F238E27FC236}">
                  <a16:creationId xmlns:a16="http://schemas.microsoft.com/office/drawing/2014/main" id="{BED503C9-54A3-9A32-C5F4-A7E1CF68599F}"/>
                </a:ext>
              </a:extLst>
            </p:cNvPr>
            <p:cNvSpPr/>
            <p:nvPr/>
          </p:nvSpPr>
          <p:spPr>
            <a:xfrm flipH="1">
              <a:off x="3540368" y="371397"/>
              <a:ext cx="2555632"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grpSp>
      <p:sp>
        <p:nvSpPr>
          <p:cNvPr id="13" name="CuadroTexto 12">
            <a:extLst>
              <a:ext uri="{FF2B5EF4-FFF2-40B4-BE49-F238E27FC236}">
                <a16:creationId xmlns:a16="http://schemas.microsoft.com/office/drawing/2014/main" id="{A4E5D588-164D-66F6-2F7D-F1117FF97785}"/>
              </a:ext>
            </a:extLst>
          </p:cNvPr>
          <p:cNvSpPr txBox="1"/>
          <p:nvPr/>
        </p:nvSpPr>
        <p:spPr>
          <a:xfrm>
            <a:off x="3342262" y="653348"/>
            <a:ext cx="4989559" cy="769441"/>
          </a:xfrm>
          <a:prstGeom prst="rect">
            <a:avLst/>
          </a:prstGeom>
          <a:noFill/>
        </p:spPr>
        <p:txBody>
          <a:bodyPr wrap="square">
            <a:spAutoFit/>
          </a:bodyPr>
          <a:lstStyle/>
          <a:p>
            <a:pPr algn="ctr"/>
            <a:r>
              <a:rPr lang="es-EC" sz="4400" dirty="0">
                <a:solidFill>
                  <a:schemeClr val="bg1"/>
                </a:solidFill>
                <a:latin typeface="Forte" panose="03060902040502070203" pitchFamily="66" charset="0"/>
              </a:rPr>
              <a:t>Marco teórico</a:t>
            </a:r>
            <a:endParaRPr lang="es-EC" sz="4400" dirty="0"/>
          </a:p>
        </p:txBody>
      </p:sp>
      <p:sp>
        <p:nvSpPr>
          <p:cNvPr id="14" name="CuadroTexto 13">
            <a:extLst>
              <a:ext uri="{FF2B5EF4-FFF2-40B4-BE49-F238E27FC236}">
                <a16:creationId xmlns:a16="http://schemas.microsoft.com/office/drawing/2014/main" id="{F2078A67-CD02-AFCB-78B5-73E1AC7FAC07}"/>
              </a:ext>
            </a:extLst>
          </p:cNvPr>
          <p:cNvSpPr txBox="1"/>
          <p:nvPr/>
        </p:nvSpPr>
        <p:spPr>
          <a:xfrm>
            <a:off x="2601774" y="1326233"/>
            <a:ext cx="3425813" cy="2315827"/>
          </a:xfrm>
          <a:prstGeom prst="rect">
            <a:avLst/>
          </a:prstGeom>
          <a:solidFill>
            <a:schemeClr val="accent5">
              <a:lumMod val="20000"/>
              <a:lumOff val="80000"/>
              <a:alpha val="46000"/>
            </a:schemeClr>
          </a:solidFill>
        </p:spPr>
        <p:txBody>
          <a:bodyPr wrap="square">
            <a:spAutoFit/>
          </a:bodyPr>
          <a:lstStyle>
            <a:defPPr>
              <a:defRPr lang="es-EC"/>
            </a:defPPr>
            <a:lvl1pPr algn="just">
              <a:lnSpc>
                <a:spcPct val="150000"/>
              </a:lnSpc>
              <a:spcAft>
                <a:spcPts val="800"/>
              </a:spcAft>
              <a:defRPr sz="1200">
                <a:effectLst/>
                <a:latin typeface="Arial" panose="020B0604020202020204" pitchFamily="34" charset="0"/>
                <a:ea typeface="Calibri" panose="020F0502020204030204" pitchFamily="34" charset="0"/>
                <a:cs typeface="Arial" panose="020B0604020202020204" pitchFamily="34" charset="0"/>
              </a:defRPr>
            </a:lvl1pPr>
          </a:lstStyle>
          <a:p>
            <a:r>
              <a:rPr lang="es-ES" sz="1400" dirty="0">
                <a:latin typeface="Times New Roman" panose="02020603050405020304" pitchFamily="18" charset="0"/>
                <a:cs typeface="Times New Roman" panose="02020603050405020304" pitchFamily="18" charset="0"/>
              </a:rPr>
              <a:t>(Villanueva, 2023), en Perú se llevó a cabo un posgrado titulado “INFLUENCIA DEL ALGORITMO DE REGRESIÓN LOGÍSTICA PARA LA IDENTIFICACIÓN DE LA DESERCIÓN ESTUDIANTIL EN LA UNIVERSIDAD PARA EL DESARROLLO ANDINO”. </a:t>
            </a:r>
            <a:endParaRPr lang="es-EC" sz="1600" dirty="0">
              <a:latin typeface="Times New Roman" panose="02020603050405020304" pitchFamily="18" charset="0"/>
              <a:cs typeface="Times New Roman" panose="02020603050405020304" pitchFamily="18" charset="0"/>
            </a:endParaRPr>
          </a:p>
        </p:txBody>
      </p:sp>
      <p:sp>
        <p:nvSpPr>
          <p:cNvPr id="15" name="CuadroTexto 14">
            <a:extLst>
              <a:ext uri="{FF2B5EF4-FFF2-40B4-BE49-F238E27FC236}">
                <a16:creationId xmlns:a16="http://schemas.microsoft.com/office/drawing/2014/main" id="{34C9D601-4972-A33B-9DE5-B81348FA40F2}"/>
              </a:ext>
            </a:extLst>
          </p:cNvPr>
          <p:cNvSpPr txBox="1"/>
          <p:nvPr/>
        </p:nvSpPr>
        <p:spPr>
          <a:xfrm>
            <a:off x="6646433" y="1277756"/>
            <a:ext cx="4885095" cy="6819174"/>
          </a:xfrm>
          <a:prstGeom prst="rect">
            <a:avLst/>
          </a:prstGeom>
          <a:solidFill>
            <a:schemeClr val="accent5">
              <a:lumMod val="20000"/>
              <a:lumOff val="80000"/>
              <a:alpha val="46000"/>
            </a:schemeClr>
          </a:solidFill>
        </p:spPr>
        <p:txBody>
          <a:bodyPr wrap="square">
            <a:spAutoFit/>
          </a:bodyPr>
          <a:lstStyle>
            <a:defPPr>
              <a:defRPr lang="es-EC"/>
            </a:defPPr>
            <a:lvl1pPr algn="just">
              <a:lnSpc>
                <a:spcPct val="150000"/>
              </a:lnSpc>
              <a:spcAft>
                <a:spcPts val="800"/>
              </a:spcAft>
              <a:defRPr sz="1400">
                <a:effectLst/>
                <a:latin typeface="Arial" panose="020B0604020202020204" pitchFamily="34" charset="0"/>
                <a:ea typeface="Calibri" panose="020F0502020204030204" pitchFamily="34" charset="0"/>
                <a:cs typeface="Arial" panose="020B0604020202020204" pitchFamily="34" charset="0"/>
              </a:defRPr>
            </a:lvl1pPr>
          </a:lstStyle>
          <a:p>
            <a:r>
              <a:rPr lang="es-ES" sz="1600" dirty="0">
                <a:latin typeface="Times New Roman" panose="02020603050405020304" pitchFamily="18" charset="0"/>
                <a:cs typeface="Times New Roman" panose="02020603050405020304" pitchFamily="18" charset="0"/>
              </a:rPr>
              <a:t>Según (Alvarez, 2021) la minería de datos es una parte fundamental del proceso BI.(</a:t>
            </a:r>
            <a:r>
              <a:rPr lang="es-EC" sz="1600" dirty="0">
                <a:latin typeface="Times New Roman" panose="02020603050405020304" pitchFamily="18" charset="0"/>
                <a:cs typeface="Times New Roman" panose="02020603050405020304" pitchFamily="18" charset="0"/>
              </a:rPr>
              <a:t>Business </a:t>
            </a:r>
            <a:r>
              <a:rPr lang="es-EC" sz="1600" dirty="0" err="1">
                <a:latin typeface="Times New Roman" panose="02020603050405020304" pitchFamily="18" charset="0"/>
                <a:cs typeface="Times New Roman" panose="02020603050405020304" pitchFamily="18" charset="0"/>
              </a:rPr>
              <a:t>intelligence</a:t>
            </a:r>
            <a:r>
              <a:rPr lang="es-EC" sz="1600" dirty="0">
                <a:latin typeface="Times New Roman" panose="02020603050405020304" pitchFamily="18" charset="0"/>
                <a:cs typeface="Times New Roman" panose="02020603050405020304" pitchFamily="18" charset="0"/>
              </a:rPr>
              <a:t> )</a:t>
            </a:r>
          </a:p>
          <a:p>
            <a:r>
              <a:rPr lang="es-ES" sz="1600" b="1" dirty="0">
                <a:latin typeface="Times New Roman" panose="02020603050405020304" pitchFamily="18" charset="0"/>
                <a:cs typeface="Times New Roman" panose="02020603050405020304" pitchFamily="18" charset="0"/>
              </a:rPr>
              <a:t>Existen 3 tipos de deserción </a:t>
            </a:r>
          </a:p>
          <a:p>
            <a:pPr marL="285750" indent="-285750">
              <a:buFont typeface="Wingdings" panose="05000000000000000000" pitchFamily="2" charset="2"/>
              <a:buChar char="§"/>
            </a:pPr>
            <a:r>
              <a:rPr lang="es-ES" sz="1600" dirty="0">
                <a:latin typeface="Times New Roman" panose="02020603050405020304" pitchFamily="18" charset="0"/>
                <a:cs typeface="Times New Roman" panose="02020603050405020304" pitchFamily="18" charset="0"/>
              </a:rPr>
              <a:t>Deserción precoz </a:t>
            </a:r>
          </a:p>
          <a:p>
            <a:pPr marL="285750" indent="-285750">
              <a:buFont typeface="Wingdings" panose="05000000000000000000" pitchFamily="2" charset="2"/>
              <a:buChar char="§"/>
            </a:pPr>
            <a:r>
              <a:rPr lang="es-ES" sz="1600" dirty="0">
                <a:latin typeface="Times New Roman" panose="02020603050405020304" pitchFamily="18" charset="0"/>
                <a:cs typeface="Times New Roman" panose="02020603050405020304" pitchFamily="18" charset="0"/>
              </a:rPr>
              <a:t>Deserción temprana </a:t>
            </a:r>
          </a:p>
          <a:p>
            <a:pPr marL="285750" indent="-285750">
              <a:buFont typeface="Wingdings" panose="05000000000000000000" pitchFamily="2" charset="2"/>
              <a:buChar char="§"/>
            </a:pPr>
            <a:r>
              <a:rPr lang="es-ES" sz="1600" dirty="0">
                <a:latin typeface="Times New Roman" panose="02020603050405020304" pitchFamily="18" charset="0"/>
                <a:cs typeface="Times New Roman" panose="02020603050405020304" pitchFamily="18" charset="0"/>
              </a:rPr>
              <a:t>Deserción tardía </a:t>
            </a:r>
          </a:p>
          <a:p>
            <a:pPr marL="285750" indent="-285750">
              <a:buFont typeface="Wingdings" panose="05000000000000000000" pitchFamily="2" charset="2"/>
              <a:buChar char="§"/>
            </a:pPr>
            <a:r>
              <a:rPr lang="es-ES" sz="1600" b="1" dirty="0">
                <a:latin typeface="Times New Roman" panose="02020603050405020304" pitchFamily="18" charset="0"/>
                <a:cs typeface="Times New Roman" panose="02020603050405020304" pitchFamily="18" charset="0"/>
              </a:rPr>
              <a:t>Tipos de factores que influyen en la deserción estudiantil </a:t>
            </a:r>
          </a:p>
          <a:p>
            <a:pPr marL="285750" indent="-285750">
              <a:buFont typeface="Wingdings" panose="05000000000000000000" pitchFamily="2" charset="2"/>
              <a:buChar char="§"/>
            </a:pPr>
            <a:r>
              <a:rPr lang="es-ES" sz="1600" dirty="0">
                <a:latin typeface="Times New Roman" panose="02020603050405020304" pitchFamily="18" charset="0"/>
                <a:cs typeface="Times New Roman" panose="02020603050405020304" pitchFamily="18" charset="0"/>
              </a:rPr>
              <a:t>Factor económico  </a:t>
            </a:r>
          </a:p>
          <a:p>
            <a:pPr marL="285750" indent="-285750">
              <a:buFont typeface="Wingdings" panose="05000000000000000000" pitchFamily="2" charset="2"/>
              <a:buChar char="§"/>
            </a:pPr>
            <a:r>
              <a:rPr lang="es-ES" sz="1600" dirty="0">
                <a:latin typeface="Times New Roman" panose="02020603050405020304" pitchFamily="18" charset="0"/>
                <a:cs typeface="Times New Roman" panose="02020603050405020304" pitchFamily="18" charset="0"/>
              </a:rPr>
              <a:t>Factor académico </a:t>
            </a:r>
          </a:p>
          <a:p>
            <a:pPr marL="285750" indent="-285750">
              <a:buFont typeface="Wingdings" panose="05000000000000000000" pitchFamily="2" charset="2"/>
              <a:buChar char="§"/>
            </a:pPr>
            <a:r>
              <a:rPr lang="es-ES" sz="1600" dirty="0">
                <a:latin typeface="Times New Roman" panose="02020603050405020304" pitchFamily="18" charset="0"/>
                <a:cs typeface="Times New Roman" panose="02020603050405020304" pitchFamily="18" charset="0"/>
              </a:rPr>
              <a:t>Factor individual </a:t>
            </a:r>
          </a:p>
          <a:p>
            <a:pPr marL="285750" indent="-285750">
              <a:buFont typeface="Wingdings" panose="05000000000000000000" pitchFamily="2" charset="2"/>
              <a:buChar char="§"/>
            </a:pPr>
            <a:r>
              <a:rPr lang="es-ES" sz="1600" dirty="0">
                <a:latin typeface="Times New Roman" panose="02020603050405020304" pitchFamily="18" charset="0"/>
                <a:cs typeface="Times New Roman" panose="02020603050405020304" pitchFamily="18" charset="0"/>
              </a:rPr>
              <a:t>Factor institucional </a:t>
            </a:r>
          </a:p>
          <a:p>
            <a:pPr marL="285750" indent="-285750">
              <a:buFont typeface="Wingdings" panose="05000000000000000000" pitchFamily="2" charset="2"/>
              <a:buChar char="§"/>
            </a:pPr>
            <a:r>
              <a:rPr lang="es-ES" sz="1600" dirty="0">
                <a:latin typeface="Times New Roman" panose="02020603050405020304" pitchFamily="18" charset="0"/>
                <a:cs typeface="Times New Roman" panose="02020603050405020304" pitchFamily="18" charset="0"/>
              </a:rPr>
              <a:t>Factor ambiental </a:t>
            </a:r>
          </a:p>
          <a:p>
            <a:endParaRPr lang="es-ES" sz="1600" b="1" dirty="0">
              <a:latin typeface="Times New Roman" panose="02020603050405020304" pitchFamily="18" charset="0"/>
              <a:cs typeface="Times New Roman" panose="02020603050405020304" pitchFamily="18" charset="0"/>
            </a:endParaRPr>
          </a:p>
          <a:p>
            <a:endParaRPr lang="es-EC" sz="1600" b="1" dirty="0">
              <a:latin typeface="Times New Roman" panose="02020603050405020304" pitchFamily="18" charset="0"/>
              <a:cs typeface="Times New Roman" panose="02020603050405020304" pitchFamily="18" charset="0"/>
            </a:endParaRPr>
          </a:p>
        </p:txBody>
      </p:sp>
      <p:sp>
        <p:nvSpPr>
          <p:cNvPr id="16" name="Flecha: hacia abajo 23">
            <a:extLst>
              <a:ext uri="{FF2B5EF4-FFF2-40B4-BE49-F238E27FC236}">
                <a16:creationId xmlns:a16="http://schemas.microsoft.com/office/drawing/2014/main" id="{7AE8B613-8C4E-0265-F0FA-4C6205E96A78}"/>
              </a:ext>
            </a:extLst>
          </p:cNvPr>
          <p:cNvSpPr/>
          <p:nvPr/>
        </p:nvSpPr>
        <p:spPr>
          <a:xfrm>
            <a:off x="6029777" y="1202075"/>
            <a:ext cx="657631" cy="5135464"/>
          </a:xfrm>
          <a:custGeom>
            <a:avLst/>
            <a:gdLst>
              <a:gd name="connsiteX0" fmla="*/ 0 w 657630"/>
              <a:gd name="connsiteY0" fmla="*/ 4759102 h 5135464"/>
              <a:gd name="connsiteX1" fmla="*/ 0 w 657630"/>
              <a:gd name="connsiteY1" fmla="*/ 4759102 h 5135464"/>
              <a:gd name="connsiteX2" fmla="*/ 0 w 657630"/>
              <a:gd name="connsiteY2" fmla="*/ 0 h 5135464"/>
              <a:gd name="connsiteX3" fmla="*/ 657630 w 657630"/>
              <a:gd name="connsiteY3" fmla="*/ 0 h 5135464"/>
              <a:gd name="connsiteX4" fmla="*/ 657630 w 657630"/>
              <a:gd name="connsiteY4" fmla="*/ 4759102 h 5135464"/>
              <a:gd name="connsiteX5" fmla="*/ 657630 w 657630"/>
              <a:gd name="connsiteY5" fmla="*/ 4759102 h 5135464"/>
              <a:gd name="connsiteX6" fmla="*/ 328815 w 657630"/>
              <a:gd name="connsiteY6" fmla="*/ 5135464 h 5135464"/>
              <a:gd name="connsiteX7" fmla="*/ 0 w 657630"/>
              <a:gd name="connsiteY7" fmla="*/ 4759102 h 5135464"/>
              <a:gd name="connsiteX0" fmla="*/ 0 w 657630"/>
              <a:gd name="connsiteY0" fmla="*/ 4759102 h 5135464"/>
              <a:gd name="connsiteX1" fmla="*/ 0 w 657630"/>
              <a:gd name="connsiteY1" fmla="*/ 4759102 h 5135464"/>
              <a:gd name="connsiteX2" fmla="*/ 0 w 657630"/>
              <a:gd name="connsiteY2" fmla="*/ 0 h 5135464"/>
              <a:gd name="connsiteX3" fmla="*/ 323579 w 657630"/>
              <a:gd name="connsiteY3" fmla="*/ 366868 h 5135464"/>
              <a:gd name="connsiteX4" fmla="*/ 657630 w 657630"/>
              <a:gd name="connsiteY4" fmla="*/ 0 h 5135464"/>
              <a:gd name="connsiteX5" fmla="*/ 657630 w 657630"/>
              <a:gd name="connsiteY5" fmla="*/ 4759102 h 5135464"/>
              <a:gd name="connsiteX6" fmla="*/ 657630 w 657630"/>
              <a:gd name="connsiteY6" fmla="*/ 4759102 h 5135464"/>
              <a:gd name="connsiteX7" fmla="*/ 328815 w 657630"/>
              <a:gd name="connsiteY7" fmla="*/ 5135464 h 5135464"/>
              <a:gd name="connsiteX8" fmla="*/ 0 w 657630"/>
              <a:gd name="connsiteY8" fmla="*/ 4759102 h 513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0" h="5135464">
                <a:moveTo>
                  <a:pt x="0" y="4759102"/>
                </a:moveTo>
                <a:lnTo>
                  <a:pt x="0" y="4759102"/>
                </a:lnTo>
                <a:lnTo>
                  <a:pt x="0" y="0"/>
                </a:lnTo>
                <a:cubicBezTo>
                  <a:pt x="88507" y="1337"/>
                  <a:pt x="235072" y="365531"/>
                  <a:pt x="323579" y="366868"/>
                </a:cubicBezTo>
                <a:lnTo>
                  <a:pt x="657630" y="0"/>
                </a:lnTo>
                <a:lnTo>
                  <a:pt x="657630" y="4759102"/>
                </a:lnTo>
                <a:lnTo>
                  <a:pt x="657630" y="4759102"/>
                </a:lnTo>
                <a:lnTo>
                  <a:pt x="328815" y="5135464"/>
                </a:lnTo>
                <a:lnTo>
                  <a:pt x="0" y="4759102"/>
                </a:lnTo>
                <a:close/>
              </a:path>
            </a:pathLst>
          </a:cu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8" name="CuadroTexto 17">
            <a:extLst>
              <a:ext uri="{FF2B5EF4-FFF2-40B4-BE49-F238E27FC236}">
                <a16:creationId xmlns:a16="http://schemas.microsoft.com/office/drawing/2014/main" id="{4B88D08D-E268-9567-5BCB-1C09879EF447}"/>
              </a:ext>
            </a:extLst>
          </p:cNvPr>
          <p:cNvSpPr txBox="1"/>
          <p:nvPr/>
        </p:nvSpPr>
        <p:spPr>
          <a:xfrm rot="16200000">
            <a:off x="-330528" y="3552335"/>
            <a:ext cx="5178309" cy="461665"/>
          </a:xfrm>
          <a:prstGeom prst="rect">
            <a:avLst/>
          </a:prstGeom>
          <a:noFill/>
        </p:spPr>
        <p:txBody>
          <a:bodyPr wrap="square">
            <a:spAutoFit/>
          </a:bodyPr>
          <a:lstStyle/>
          <a:p>
            <a:pPr algn="ctr"/>
            <a:r>
              <a:rPr lang="es-EC" sz="2400" dirty="0">
                <a:solidFill>
                  <a:schemeClr val="bg1"/>
                </a:solidFill>
                <a:latin typeface="Forte" panose="03060902040502070203" pitchFamily="66" charset="0"/>
              </a:rPr>
              <a:t>Antecedentes Investigativos</a:t>
            </a:r>
            <a:endParaRPr lang="es-EC" sz="2400" dirty="0"/>
          </a:p>
        </p:txBody>
      </p:sp>
      <p:sp>
        <p:nvSpPr>
          <p:cNvPr id="19" name="CuadroTexto 18">
            <a:extLst>
              <a:ext uri="{FF2B5EF4-FFF2-40B4-BE49-F238E27FC236}">
                <a16:creationId xmlns:a16="http://schemas.microsoft.com/office/drawing/2014/main" id="{BEF285B7-EC73-A562-F398-774FF850F4AA}"/>
              </a:ext>
            </a:extLst>
          </p:cNvPr>
          <p:cNvSpPr txBox="1"/>
          <p:nvPr/>
        </p:nvSpPr>
        <p:spPr>
          <a:xfrm rot="16200000">
            <a:off x="4992251" y="3349672"/>
            <a:ext cx="2843263" cy="584775"/>
          </a:xfrm>
          <a:prstGeom prst="rect">
            <a:avLst/>
          </a:prstGeom>
          <a:noFill/>
        </p:spPr>
        <p:txBody>
          <a:bodyPr wrap="square">
            <a:spAutoFit/>
          </a:bodyPr>
          <a:lstStyle/>
          <a:p>
            <a:pPr algn="ctr"/>
            <a:r>
              <a:rPr lang="es-EC" sz="3200" dirty="0">
                <a:solidFill>
                  <a:schemeClr val="bg1"/>
                </a:solidFill>
                <a:latin typeface="Forte" panose="03060902040502070203" pitchFamily="66" charset="0"/>
              </a:rPr>
              <a:t>Bases teóricas</a:t>
            </a:r>
            <a:endParaRPr lang="es-EC" sz="3200" dirty="0"/>
          </a:p>
        </p:txBody>
      </p:sp>
      <p:sp>
        <p:nvSpPr>
          <p:cNvPr id="2" name="CuadroTexto 1">
            <a:extLst>
              <a:ext uri="{FF2B5EF4-FFF2-40B4-BE49-F238E27FC236}">
                <a16:creationId xmlns:a16="http://schemas.microsoft.com/office/drawing/2014/main" id="{BFC4811B-0882-DD53-C43A-7470A6F063D3}"/>
              </a:ext>
            </a:extLst>
          </p:cNvPr>
          <p:cNvSpPr txBox="1"/>
          <p:nvPr/>
        </p:nvSpPr>
        <p:spPr>
          <a:xfrm>
            <a:off x="2585102" y="3671462"/>
            <a:ext cx="3425813" cy="1669496"/>
          </a:xfrm>
          <a:prstGeom prst="rect">
            <a:avLst/>
          </a:prstGeom>
          <a:solidFill>
            <a:schemeClr val="accent5">
              <a:lumMod val="20000"/>
              <a:lumOff val="80000"/>
              <a:alpha val="46000"/>
            </a:schemeClr>
          </a:solidFill>
        </p:spPr>
        <p:txBody>
          <a:bodyPr wrap="square">
            <a:spAutoFit/>
          </a:bodyPr>
          <a:lstStyle>
            <a:defPPr>
              <a:defRPr lang="es-EC"/>
            </a:defPPr>
            <a:lvl1pPr algn="just">
              <a:lnSpc>
                <a:spcPct val="150000"/>
              </a:lnSpc>
              <a:spcAft>
                <a:spcPts val="800"/>
              </a:spcAft>
              <a:defRPr sz="1200">
                <a:effectLst/>
                <a:latin typeface="Arial" panose="020B0604020202020204" pitchFamily="34" charset="0"/>
                <a:ea typeface="Calibri" panose="020F0502020204030204" pitchFamily="34" charset="0"/>
                <a:cs typeface="Arial" panose="020B0604020202020204" pitchFamily="34" charset="0"/>
              </a:defRPr>
            </a:lvl1pPr>
          </a:lstStyle>
          <a:p>
            <a:r>
              <a:rPr lang="es-ES" sz="1400" dirty="0">
                <a:latin typeface="Times New Roman" panose="02020603050405020304" pitchFamily="18" charset="0"/>
                <a:cs typeface="Times New Roman" panose="02020603050405020304" pitchFamily="18" charset="0"/>
              </a:rPr>
              <a:t>(Estrada, 2025)</a:t>
            </a:r>
            <a:r>
              <a:rPr lang="es-EC" sz="1400" dirty="0">
                <a:latin typeface="Times New Roman" panose="02020603050405020304" pitchFamily="18" charset="0"/>
                <a:cs typeface="Times New Roman" panose="02020603050405020304" pitchFamily="18" charset="0"/>
              </a:rPr>
              <a:t> realizo un posgrado en Ecuador titulada “ESTUDIO DEL ESTADO DEL ARTE SOBRE LA PREDICCIÓN DE DESERCIÓN UNIVERSITARIA USANDO MACHINE LEARNING” </a:t>
            </a:r>
          </a:p>
        </p:txBody>
      </p:sp>
    </p:spTree>
    <p:extLst>
      <p:ext uri="{BB962C8B-B14F-4D97-AF65-F5344CB8AC3E}">
        <p14:creationId xmlns:p14="http://schemas.microsoft.com/office/powerpoint/2010/main" val="257874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strips(downRight)">
                                      <p:cBhvr>
                                        <p:cTn id="10" dur="500"/>
                                        <p:tgtEl>
                                          <p:spTgt spid="18"/>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strips(downRight)">
                                      <p:cBhvr>
                                        <p:cTn id="13" dur="500"/>
                                        <p:tgtEl>
                                          <p:spTgt spid="14"/>
                                        </p:tgtEl>
                                      </p:cBhvr>
                                    </p:animEffect>
                                  </p:childTnLst>
                                </p:cTn>
                              </p:par>
                            </p:childTnLst>
                          </p:cTn>
                        </p:par>
                        <p:par>
                          <p:cTn id="14" fill="hold">
                            <p:stCondLst>
                              <p:cond delay="500"/>
                            </p:stCondLst>
                            <p:childTnLst>
                              <p:par>
                                <p:cTn id="15" presetID="18" presetClass="entr" presetSubtype="6" fill="hold" grpId="0" nodeType="afterEffect">
                                  <p:stCondLst>
                                    <p:cond delay="500"/>
                                  </p:stCondLst>
                                  <p:childTnLst>
                                    <p:set>
                                      <p:cBhvr>
                                        <p:cTn id="16" dur="1" fill="hold">
                                          <p:stCondLst>
                                            <p:cond delay="0"/>
                                          </p:stCondLst>
                                        </p:cTn>
                                        <p:tgtEl>
                                          <p:spTgt spid="16"/>
                                        </p:tgtEl>
                                        <p:attrNameLst>
                                          <p:attrName>style.visibility</p:attrName>
                                        </p:attrNameLst>
                                      </p:cBhvr>
                                      <p:to>
                                        <p:strVal val="visible"/>
                                      </p:to>
                                    </p:set>
                                    <p:animEffect transition="in" filter="strips(downRight)">
                                      <p:cBhvr>
                                        <p:cTn id="17" dur="500"/>
                                        <p:tgtEl>
                                          <p:spTgt spid="16"/>
                                        </p:tgtEl>
                                      </p:cBhvr>
                                    </p:animEffect>
                                  </p:childTnLst>
                                </p:cTn>
                              </p:par>
                              <p:par>
                                <p:cTn id="18" presetID="18" presetClass="entr" presetSubtype="6" fill="hold" grpId="0" nodeType="withEffect">
                                  <p:stCondLst>
                                    <p:cond delay="500"/>
                                  </p:stCondLst>
                                  <p:childTnLst>
                                    <p:set>
                                      <p:cBhvr>
                                        <p:cTn id="19" dur="1" fill="hold">
                                          <p:stCondLst>
                                            <p:cond delay="0"/>
                                          </p:stCondLst>
                                        </p:cTn>
                                        <p:tgtEl>
                                          <p:spTgt spid="19"/>
                                        </p:tgtEl>
                                        <p:attrNameLst>
                                          <p:attrName>style.visibility</p:attrName>
                                        </p:attrNameLst>
                                      </p:cBhvr>
                                      <p:to>
                                        <p:strVal val="visible"/>
                                      </p:to>
                                    </p:set>
                                    <p:animEffect transition="in" filter="strips(downRight)">
                                      <p:cBhvr>
                                        <p:cTn id="20" dur="500"/>
                                        <p:tgtEl>
                                          <p:spTgt spid="19"/>
                                        </p:tgtEl>
                                      </p:cBhvr>
                                    </p:animEffect>
                                  </p:childTnLst>
                                </p:cTn>
                              </p:par>
                              <p:par>
                                <p:cTn id="21" presetID="18" presetClass="entr" presetSubtype="6"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strips(downRight)">
                                      <p:cBhvr>
                                        <p:cTn id="23" dur="500"/>
                                        <p:tgtEl>
                                          <p:spTgt spid="15"/>
                                        </p:tgtEl>
                                      </p:cBhvr>
                                    </p:animEffect>
                                  </p:childTnLst>
                                </p:cTn>
                              </p:par>
                              <p:par>
                                <p:cTn id="24" presetID="18" presetClass="entr" presetSubtype="6"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strips(downRigh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18" grpId="0"/>
      <p:bldP spid="19" grpId="0"/>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625A4-BE29-19C3-724C-514B6AA1106E}"/>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FEBDE739-A1FE-78AE-D01A-E15C26F618ED}"/>
              </a:ext>
            </a:extLst>
          </p:cNvPr>
          <p:cNvPicPr>
            <a:picLocks noChangeAspect="1"/>
          </p:cNvPicPr>
          <p:nvPr/>
        </p:nvPicPr>
        <p:blipFill>
          <a:blip r:embed="rId2"/>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27747892-E2BE-6D79-8C49-5C7708BC7232}"/>
              </a:ext>
            </a:extLst>
          </p:cNvPr>
          <p:cNvSpPr>
            <a:spLocks noGrp="1"/>
          </p:cNvSpPr>
          <p:nvPr>
            <p:ph type="title"/>
          </p:nvPr>
        </p:nvSpPr>
        <p:spPr>
          <a:xfrm>
            <a:off x="2167248" y="853603"/>
            <a:ext cx="4339570" cy="782425"/>
          </a:xfrm>
        </p:spPr>
        <p:txBody>
          <a:bodyPr/>
          <a:lstStyle/>
          <a:p>
            <a:r>
              <a:rPr lang="es-CO" dirty="0">
                <a:solidFill>
                  <a:srgbClr val="FF0000"/>
                </a:solidFill>
              </a:rPr>
              <a:t> </a:t>
            </a:r>
          </a:p>
        </p:txBody>
      </p:sp>
      <p:graphicFrame>
        <p:nvGraphicFramePr>
          <p:cNvPr id="11" name="Diagrama 10">
            <a:extLst>
              <a:ext uri="{FF2B5EF4-FFF2-40B4-BE49-F238E27FC236}">
                <a16:creationId xmlns:a16="http://schemas.microsoft.com/office/drawing/2014/main" id="{FC66D76F-CBDF-E84A-1B41-6D3112D89B27}"/>
              </a:ext>
            </a:extLst>
          </p:cNvPr>
          <p:cNvGraphicFramePr/>
          <p:nvPr>
            <p:extLst>
              <p:ext uri="{D42A27DB-BD31-4B8C-83A1-F6EECF244321}">
                <p14:modId xmlns:p14="http://schemas.microsoft.com/office/powerpoint/2010/main" val="1426354400"/>
              </p:ext>
            </p:extLst>
          </p:nvPr>
        </p:nvGraphicFramePr>
        <p:xfrm>
          <a:off x="6985337" y="2011265"/>
          <a:ext cx="3855848" cy="29007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upo 11">
            <a:extLst>
              <a:ext uri="{FF2B5EF4-FFF2-40B4-BE49-F238E27FC236}">
                <a16:creationId xmlns:a16="http://schemas.microsoft.com/office/drawing/2014/main" id="{4ACAFE3C-4443-6ED6-DD03-30078D3848DA}"/>
              </a:ext>
            </a:extLst>
          </p:cNvPr>
          <p:cNvGrpSpPr/>
          <p:nvPr/>
        </p:nvGrpSpPr>
        <p:grpSpPr>
          <a:xfrm>
            <a:off x="6836761" y="551341"/>
            <a:ext cx="4135066" cy="838800"/>
            <a:chOff x="3540368" y="371397"/>
            <a:chExt cx="5111263" cy="1015664"/>
          </a:xfrm>
          <a:solidFill>
            <a:schemeClr val="bg2">
              <a:lumMod val="50000"/>
            </a:schemeClr>
          </a:solidFill>
        </p:grpSpPr>
        <p:sp>
          <p:nvSpPr>
            <p:cNvPr id="13" name="Flecha: pentágono 2">
              <a:extLst>
                <a:ext uri="{FF2B5EF4-FFF2-40B4-BE49-F238E27FC236}">
                  <a16:creationId xmlns:a16="http://schemas.microsoft.com/office/drawing/2014/main" id="{C8F3C45B-84EB-D07E-2C69-39EAAEB02F6B}"/>
                </a:ext>
              </a:extLst>
            </p:cNvPr>
            <p:cNvSpPr/>
            <p:nvPr/>
          </p:nvSpPr>
          <p:spPr>
            <a:xfrm>
              <a:off x="6096000" y="371398"/>
              <a:ext cx="2555631"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4" name="Flecha: pentágono 3">
              <a:extLst>
                <a:ext uri="{FF2B5EF4-FFF2-40B4-BE49-F238E27FC236}">
                  <a16:creationId xmlns:a16="http://schemas.microsoft.com/office/drawing/2014/main" id="{C1A67527-3A04-C266-24F8-21A09D400D24}"/>
                </a:ext>
              </a:extLst>
            </p:cNvPr>
            <p:cNvSpPr/>
            <p:nvPr/>
          </p:nvSpPr>
          <p:spPr>
            <a:xfrm flipH="1">
              <a:off x="3540368" y="371397"/>
              <a:ext cx="2555632"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grpSp>
      <p:grpSp>
        <p:nvGrpSpPr>
          <p:cNvPr id="15" name="Grupo 14">
            <a:extLst>
              <a:ext uri="{FF2B5EF4-FFF2-40B4-BE49-F238E27FC236}">
                <a16:creationId xmlns:a16="http://schemas.microsoft.com/office/drawing/2014/main" id="{C0E427D8-85AF-8AAE-E3EA-FA56A9A9E966}"/>
              </a:ext>
            </a:extLst>
          </p:cNvPr>
          <p:cNvGrpSpPr/>
          <p:nvPr/>
        </p:nvGrpSpPr>
        <p:grpSpPr>
          <a:xfrm>
            <a:off x="2258085" y="571745"/>
            <a:ext cx="3889813" cy="757283"/>
            <a:chOff x="3540368" y="371397"/>
            <a:chExt cx="5111263" cy="1015664"/>
          </a:xfrm>
          <a:solidFill>
            <a:schemeClr val="bg2">
              <a:lumMod val="50000"/>
            </a:schemeClr>
          </a:solidFill>
        </p:grpSpPr>
        <p:sp>
          <p:nvSpPr>
            <p:cNvPr id="16" name="Flecha: pentágono 20">
              <a:extLst>
                <a:ext uri="{FF2B5EF4-FFF2-40B4-BE49-F238E27FC236}">
                  <a16:creationId xmlns:a16="http://schemas.microsoft.com/office/drawing/2014/main" id="{C452B805-ED7E-B1AA-9B75-FE74AFF6BF3E}"/>
                </a:ext>
              </a:extLst>
            </p:cNvPr>
            <p:cNvSpPr/>
            <p:nvPr/>
          </p:nvSpPr>
          <p:spPr>
            <a:xfrm>
              <a:off x="6096000" y="371398"/>
              <a:ext cx="2555631"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7" name="Flecha: pentágono 21">
              <a:extLst>
                <a:ext uri="{FF2B5EF4-FFF2-40B4-BE49-F238E27FC236}">
                  <a16:creationId xmlns:a16="http://schemas.microsoft.com/office/drawing/2014/main" id="{23238619-5485-4926-61E5-D548D2563D1A}"/>
                </a:ext>
              </a:extLst>
            </p:cNvPr>
            <p:cNvSpPr/>
            <p:nvPr/>
          </p:nvSpPr>
          <p:spPr>
            <a:xfrm flipH="1">
              <a:off x="3540368" y="371397"/>
              <a:ext cx="2555632"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grpSp>
      <p:sp>
        <p:nvSpPr>
          <p:cNvPr id="19" name="CuadroTexto 18">
            <a:extLst>
              <a:ext uri="{FF2B5EF4-FFF2-40B4-BE49-F238E27FC236}">
                <a16:creationId xmlns:a16="http://schemas.microsoft.com/office/drawing/2014/main" id="{5EA64489-FEAF-7153-77DC-2B4874892CC4}"/>
              </a:ext>
            </a:extLst>
          </p:cNvPr>
          <p:cNvSpPr txBox="1"/>
          <p:nvPr/>
        </p:nvSpPr>
        <p:spPr>
          <a:xfrm>
            <a:off x="2358323" y="591993"/>
            <a:ext cx="3837914" cy="523220"/>
          </a:xfrm>
          <a:prstGeom prst="rect">
            <a:avLst/>
          </a:prstGeom>
          <a:noFill/>
        </p:spPr>
        <p:txBody>
          <a:bodyPr wrap="square">
            <a:spAutoFit/>
          </a:bodyPr>
          <a:lstStyle/>
          <a:p>
            <a:pPr algn="ctr"/>
            <a:r>
              <a:rPr lang="pt-BR" sz="2800" dirty="0">
                <a:solidFill>
                  <a:schemeClr val="bg1"/>
                </a:solidFill>
                <a:latin typeface="Forte" panose="03060902040502070203" pitchFamily="66" charset="0"/>
              </a:rPr>
              <a:t>PROPUESTA</a:t>
            </a:r>
            <a:endParaRPr lang="es-EC" sz="2800" dirty="0"/>
          </a:p>
        </p:txBody>
      </p:sp>
      <p:grpSp>
        <p:nvGrpSpPr>
          <p:cNvPr id="2" name="Grupo 1">
            <a:extLst>
              <a:ext uri="{FF2B5EF4-FFF2-40B4-BE49-F238E27FC236}">
                <a16:creationId xmlns:a16="http://schemas.microsoft.com/office/drawing/2014/main" id="{BF72BB86-976E-98BB-C329-DE00EA62EF76}"/>
              </a:ext>
            </a:extLst>
          </p:cNvPr>
          <p:cNvGrpSpPr/>
          <p:nvPr/>
        </p:nvGrpSpPr>
        <p:grpSpPr>
          <a:xfrm>
            <a:off x="2117695" y="1498485"/>
            <a:ext cx="4135066" cy="838800"/>
            <a:chOff x="3540368" y="371397"/>
            <a:chExt cx="5111263" cy="1015664"/>
          </a:xfrm>
          <a:solidFill>
            <a:schemeClr val="bg2">
              <a:lumMod val="50000"/>
            </a:schemeClr>
          </a:solidFill>
        </p:grpSpPr>
        <p:sp>
          <p:nvSpPr>
            <p:cNvPr id="3" name="Flecha: pentágono 2">
              <a:extLst>
                <a:ext uri="{FF2B5EF4-FFF2-40B4-BE49-F238E27FC236}">
                  <a16:creationId xmlns:a16="http://schemas.microsoft.com/office/drawing/2014/main" id="{D2F76644-4991-E293-2787-567CBB8302E0}"/>
                </a:ext>
              </a:extLst>
            </p:cNvPr>
            <p:cNvSpPr/>
            <p:nvPr/>
          </p:nvSpPr>
          <p:spPr>
            <a:xfrm>
              <a:off x="6096000" y="371398"/>
              <a:ext cx="2555631"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5" name="Flecha: pentágono 3">
              <a:extLst>
                <a:ext uri="{FF2B5EF4-FFF2-40B4-BE49-F238E27FC236}">
                  <a16:creationId xmlns:a16="http://schemas.microsoft.com/office/drawing/2014/main" id="{8CF4BD99-FB89-9C6B-4A76-E5A20283733D}"/>
                </a:ext>
              </a:extLst>
            </p:cNvPr>
            <p:cNvSpPr/>
            <p:nvPr/>
          </p:nvSpPr>
          <p:spPr>
            <a:xfrm flipH="1">
              <a:off x="3540368" y="371397"/>
              <a:ext cx="2555632"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grpSp>
      <p:sp>
        <p:nvSpPr>
          <p:cNvPr id="30" name="CuadroTexto 29">
            <a:extLst>
              <a:ext uri="{FF2B5EF4-FFF2-40B4-BE49-F238E27FC236}">
                <a16:creationId xmlns:a16="http://schemas.microsoft.com/office/drawing/2014/main" id="{9C85CA1F-4B71-63C7-4F84-1F16FFC7AFB0}"/>
              </a:ext>
            </a:extLst>
          </p:cNvPr>
          <p:cNvSpPr txBox="1"/>
          <p:nvPr/>
        </p:nvSpPr>
        <p:spPr>
          <a:xfrm>
            <a:off x="2337997" y="1618030"/>
            <a:ext cx="3837914" cy="954107"/>
          </a:xfrm>
          <a:prstGeom prst="rect">
            <a:avLst/>
          </a:prstGeom>
          <a:noFill/>
        </p:spPr>
        <p:txBody>
          <a:bodyPr wrap="square">
            <a:spAutoFit/>
          </a:bodyPr>
          <a:lstStyle/>
          <a:p>
            <a:pPr algn="ctr"/>
            <a:r>
              <a:rPr lang="pt-BR" sz="2800" dirty="0">
                <a:solidFill>
                  <a:schemeClr val="bg1"/>
                </a:solidFill>
                <a:latin typeface="Forte" panose="03060902040502070203" pitchFamily="66" charset="0"/>
              </a:rPr>
              <a:t>Análisis Situacional </a:t>
            </a:r>
          </a:p>
          <a:p>
            <a:pPr algn="ctr"/>
            <a:endParaRPr lang="es-EC" sz="2800" dirty="0"/>
          </a:p>
        </p:txBody>
      </p:sp>
      <p:grpSp>
        <p:nvGrpSpPr>
          <p:cNvPr id="31" name="Grupo 30">
            <a:extLst>
              <a:ext uri="{FF2B5EF4-FFF2-40B4-BE49-F238E27FC236}">
                <a16:creationId xmlns:a16="http://schemas.microsoft.com/office/drawing/2014/main" id="{6D7F5FA1-C011-2182-9097-22AAC9288FC6}"/>
              </a:ext>
            </a:extLst>
          </p:cNvPr>
          <p:cNvGrpSpPr/>
          <p:nvPr/>
        </p:nvGrpSpPr>
        <p:grpSpPr>
          <a:xfrm>
            <a:off x="2693368" y="2501344"/>
            <a:ext cx="2846820" cy="2176081"/>
            <a:chOff x="-1758968" y="542625"/>
            <a:chExt cx="3287329" cy="3008329"/>
          </a:xfrm>
        </p:grpSpPr>
        <p:sp>
          <p:nvSpPr>
            <p:cNvPr id="32" name="Rectángulo: esquinas redondeadas 31">
              <a:extLst>
                <a:ext uri="{FF2B5EF4-FFF2-40B4-BE49-F238E27FC236}">
                  <a16:creationId xmlns:a16="http://schemas.microsoft.com/office/drawing/2014/main" id="{2BD16FD7-DC04-93CE-3B27-F9E94D00C519}"/>
                </a:ext>
              </a:extLst>
            </p:cNvPr>
            <p:cNvSpPr/>
            <p:nvPr/>
          </p:nvSpPr>
          <p:spPr>
            <a:xfrm>
              <a:off x="-1758968" y="542625"/>
              <a:ext cx="3287329" cy="3008329"/>
            </a:xfrm>
            <a:prstGeom prst="roundRect">
              <a:avLst>
                <a:gd name="adj" fmla="val 10000"/>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sp>
        <p:sp>
          <p:nvSpPr>
            <p:cNvPr id="33" name="Rectángulo: esquinas redondeadas 4">
              <a:extLst>
                <a:ext uri="{FF2B5EF4-FFF2-40B4-BE49-F238E27FC236}">
                  <a16:creationId xmlns:a16="http://schemas.microsoft.com/office/drawing/2014/main" id="{01710A10-65E1-0CBE-C60D-417D44CFD871}"/>
                </a:ext>
              </a:extLst>
            </p:cNvPr>
            <p:cNvSpPr txBox="1"/>
            <p:nvPr/>
          </p:nvSpPr>
          <p:spPr>
            <a:xfrm>
              <a:off x="-1670857" y="675729"/>
              <a:ext cx="3111107" cy="2832107"/>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dirty="0">
                  <a:latin typeface="Times New Roman" panose="02020603050405020304" pitchFamily="18" charset="0"/>
                  <a:cs typeface="Times New Roman" panose="02020603050405020304" pitchFamily="18" charset="0"/>
                </a:rPr>
                <a:t>Se analizó la deserción en 5 períodos académicos, obteniendo una tasa acumulada del 8.08%. El modelo de regresión logística permitió identificar con precisión a la cantidad de  estudiantes desertores y no desertores.</a:t>
              </a:r>
              <a:endParaRPr lang="es-EC" sz="1600" kern="1200" dirty="0">
                <a:latin typeface="Times New Roman" panose="02020603050405020304" pitchFamily="18" charset="0"/>
                <a:cs typeface="Times New Roman" panose="02020603050405020304" pitchFamily="18" charset="0"/>
              </a:endParaRPr>
            </a:p>
          </p:txBody>
        </p:sp>
      </p:grpSp>
      <p:sp>
        <p:nvSpPr>
          <p:cNvPr id="36" name="CuadroTexto 35">
            <a:extLst>
              <a:ext uri="{FF2B5EF4-FFF2-40B4-BE49-F238E27FC236}">
                <a16:creationId xmlns:a16="http://schemas.microsoft.com/office/drawing/2014/main" id="{2ABC7EC2-1EDC-4FE3-DAEF-A38CFE5A2362}"/>
              </a:ext>
            </a:extLst>
          </p:cNvPr>
          <p:cNvSpPr txBox="1"/>
          <p:nvPr/>
        </p:nvSpPr>
        <p:spPr>
          <a:xfrm>
            <a:off x="6985337" y="688776"/>
            <a:ext cx="3837914" cy="523220"/>
          </a:xfrm>
          <a:prstGeom prst="rect">
            <a:avLst/>
          </a:prstGeom>
          <a:noFill/>
        </p:spPr>
        <p:txBody>
          <a:bodyPr wrap="square">
            <a:spAutoFit/>
          </a:bodyPr>
          <a:lstStyle/>
          <a:p>
            <a:pPr algn="ctr"/>
            <a:r>
              <a:rPr lang="pt-BR" sz="2800" dirty="0">
                <a:solidFill>
                  <a:schemeClr val="bg1"/>
                </a:solidFill>
                <a:latin typeface="Forte" panose="03060902040502070203" pitchFamily="66" charset="0"/>
              </a:rPr>
              <a:t>Diagnóstico </a:t>
            </a:r>
            <a:endParaRPr lang="es-EC" sz="2800" dirty="0"/>
          </a:p>
        </p:txBody>
      </p:sp>
    </p:spTree>
    <p:extLst>
      <p:ext uri="{BB962C8B-B14F-4D97-AF65-F5344CB8AC3E}">
        <p14:creationId xmlns:p14="http://schemas.microsoft.com/office/powerpoint/2010/main" val="76887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0FC1FE-0736-4D79-911A-EE65377FFF1C}"/>
              </a:ext>
            </a:extLst>
          </p:cNvPr>
          <p:cNvPicPr>
            <a:picLocks noChangeAspect="1"/>
          </p:cNvPicPr>
          <p:nvPr/>
        </p:nvPicPr>
        <p:blipFill>
          <a:blip r:embed="rId2"/>
          <a:stretch>
            <a:fillRect/>
          </a:stretch>
        </p:blipFill>
        <p:spPr>
          <a:xfrm>
            <a:off x="0" y="0"/>
            <a:ext cx="12192000" cy="6858000"/>
          </a:xfrm>
          <a:prstGeom prst="rect">
            <a:avLst/>
          </a:prstGeom>
        </p:spPr>
      </p:pic>
      <p:grpSp>
        <p:nvGrpSpPr>
          <p:cNvPr id="6" name="Grupo 5">
            <a:extLst>
              <a:ext uri="{FF2B5EF4-FFF2-40B4-BE49-F238E27FC236}">
                <a16:creationId xmlns:a16="http://schemas.microsoft.com/office/drawing/2014/main" id="{EAD6DDAC-A652-33E3-09B6-896D3B2DE450}"/>
              </a:ext>
            </a:extLst>
          </p:cNvPr>
          <p:cNvGrpSpPr/>
          <p:nvPr/>
        </p:nvGrpSpPr>
        <p:grpSpPr>
          <a:xfrm>
            <a:off x="3275806" y="189598"/>
            <a:ext cx="4993025" cy="732262"/>
            <a:chOff x="3540368" y="371397"/>
            <a:chExt cx="5111263" cy="1015664"/>
          </a:xfrm>
          <a:solidFill>
            <a:schemeClr val="accent3">
              <a:lumMod val="75000"/>
            </a:schemeClr>
          </a:solidFill>
        </p:grpSpPr>
        <p:sp>
          <p:nvSpPr>
            <p:cNvPr id="7" name="Flecha: pentágono 2">
              <a:extLst>
                <a:ext uri="{FF2B5EF4-FFF2-40B4-BE49-F238E27FC236}">
                  <a16:creationId xmlns:a16="http://schemas.microsoft.com/office/drawing/2014/main" id="{B9C1A6FC-F2A0-E843-833E-8C16AA6E25F2}"/>
                </a:ext>
              </a:extLst>
            </p:cNvPr>
            <p:cNvSpPr/>
            <p:nvPr/>
          </p:nvSpPr>
          <p:spPr>
            <a:xfrm>
              <a:off x="6096000" y="371398"/>
              <a:ext cx="2555631"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8" name="Flecha: pentágono 3">
              <a:extLst>
                <a:ext uri="{FF2B5EF4-FFF2-40B4-BE49-F238E27FC236}">
                  <a16:creationId xmlns:a16="http://schemas.microsoft.com/office/drawing/2014/main" id="{9DC56BA3-B0CE-1347-0B6A-96DB973C3BA4}"/>
                </a:ext>
              </a:extLst>
            </p:cNvPr>
            <p:cNvSpPr/>
            <p:nvPr/>
          </p:nvSpPr>
          <p:spPr>
            <a:xfrm flipH="1">
              <a:off x="3540368" y="371397"/>
              <a:ext cx="2555632"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grpSp>
      <p:sp>
        <p:nvSpPr>
          <p:cNvPr id="18" name="CuadroTexto 17">
            <a:extLst>
              <a:ext uri="{FF2B5EF4-FFF2-40B4-BE49-F238E27FC236}">
                <a16:creationId xmlns:a16="http://schemas.microsoft.com/office/drawing/2014/main" id="{4E5B2BEE-2909-25CE-6F01-7C70A6528788}"/>
              </a:ext>
            </a:extLst>
          </p:cNvPr>
          <p:cNvSpPr txBox="1"/>
          <p:nvPr/>
        </p:nvSpPr>
        <p:spPr>
          <a:xfrm>
            <a:off x="3534056" y="88473"/>
            <a:ext cx="4723161" cy="830997"/>
          </a:xfrm>
          <a:prstGeom prst="rect">
            <a:avLst/>
          </a:prstGeom>
          <a:noFill/>
        </p:spPr>
        <p:txBody>
          <a:bodyPr wrap="square">
            <a:spAutoFit/>
          </a:bodyPr>
          <a:lstStyle/>
          <a:p>
            <a:pPr algn="ctr"/>
            <a:r>
              <a:rPr lang="es-EC" sz="4800" dirty="0">
                <a:solidFill>
                  <a:schemeClr val="bg1"/>
                </a:solidFill>
                <a:latin typeface="Forte" panose="03060902040502070203" pitchFamily="66" charset="0"/>
              </a:rPr>
              <a:t>Metodología</a:t>
            </a:r>
            <a:endParaRPr lang="es-EC" sz="6000" dirty="0"/>
          </a:p>
        </p:txBody>
      </p:sp>
      <p:graphicFrame>
        <p:nvGraphicFramePr>
          <p:cNvPr id="19" name="Diagrama 18">
            <a:extLst>
              <a:ext uri="{FF2B5EF4-FFF2-40B4-BE49-F238E27FC236}">
                <a16:creationId xmlns:a16="http://schemas.microsoft.com/office/drawing/2014/main" id="{7BCB0C75-1456-5E36-3A5E-2D9C6AB063F8}"/>
              </a:ext>
            </a:extLst>
          </p:cNvPr>
          <p:cNvGraphicFramePr/>
          <p:nvPr>
            <p:extLst>
              <p:ext uri="{D42A27DB-BD31-4B8C-83A1-F6EECF244321}">
                <p14:modId xmlns:p14="http://schemas.microsoft.com/office/powerpoint/2010/main" val="459460990"/>
              </p:ext>
            </p:extLst>
          </p:nvPr>
        </p:nvGraphicFramePr>
        <p:xfrm>
          <a:off x="643467" y="3499206"/>
          <a:ext cx="2420043" cy="2004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Diagrama 19">
            <a:extLst>
              <a:ext uri="{FF2B5EF4-FFF2-40B4-BE49-F238E27FC236}">
                <a16:creationId xmlns:a16="http://schemas.microsoft.com/office/drawing/2014/main" id="{8AEA081A-D60D-A2E0-9AA5-CBB73E9E7298}"/>
              </a:ext>
            </a:extLst>
          </p:cNvPr>
          <p:cNvGraphicFramePr/>
          <p:nvPr>
            <p:extLst>
              <p:ext uri="{D42A27DB-BD31-4B8C-83A1-F6EECF244321}">
                <p14:modId xmlns:p14="http://schemas.microsoft.com/office/powerpoint/2010/main" val="2712629813"/>
              </p:ext>
            </p:extLst>
          </p:nvPr>
        </p:nvGraphicFramePr>
        <p:xfrm>
          <a:off x="7609987" y="1557907"/>
          <a:ext cx="3312368" cy="6058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1" name="Flecha: hacia abajo 23">
            <a:extLst>
              <a:ext uri="{FF2B5EF4-FFF2-40B4-BE49-F238E27FC236}">
                <a16:creationId xmlns:a16="http://schemas.microsoft.com/office/drawing/2014/main" id="{7DD3F8E9-9C4D-E794-71D8-33B38FD4CD89}"/>
              </a:ext>
            </a:extLst>
          </p:cNvPr>
          <p:cNvSpPr/>
          <p:nvPr/>
        </p:nvSpPr>
        <p:spPr>
          <a:xfrm rot="5400000">
            <a:off x="4228740" y="-247774"/>
            <a:ext cx="598891" cy="3135630"/>
          </a:xfrm>
          <a:custGeom>
            <a:avLst/>
            <a:gdLst>
              <a:gd name="connsiteX0" fmla="*/ 0 w 657630"/>
              <a:gd name="connsiteY0" fmla="*/ 4759102 h 5135464"/>
              <a:gd name="connsiteX1" fmla="*/ 0 w 657630"/>
              <a:gd name="connsiteY1" fmla="*/ 4759102 h 5135464"/>
              <a:gd name="connsiteX2" fmla="*/ 0 w 657630"/>
              <a:gd name="connsiteY2" fmla="*/ 0 h 5135464"/>
              <a:gd name="connsiteX3" fmla="*/ 657630 w 657630"/>
              <a:gd name="connsiteY3" fmla="*/ 0 h 5135464"/>
              <a:gd name="connsiteX4" fmla="*/ 657630 w 657630"/>
              <a:gd name="connsiteY4" fmla="*/ 4759102 h 5135464"/>
              <a:gd name="connsiteX5" fmla="*/ 657630 w 657630"/>
              <a:gd name="connsiteY5" fmla="*/ 4759102 h 5135464"/>
              <a:gd name="connsiteX6" fmla="*/ 328815 w 657630"/>
              <a:gd name="connsiteY6" fmla="*/ 5135464 h 5135464"/>
              <a:gd name="connsiteX7" fmla="*/ 0 w 657630"/>
              <a:gd name="connsiteY7" fmla="*/ 4759102 h 5135464"/>
              <a:gd name="connsiteX0" fmla="*/ 0 w 657630"/>
              <a:gd name="connsiteY0" fmla="*/ 4759102 h 5135464"/>
              <a:gd name="connsiteX1" fmla="*/ 0 w 657630"/>
              <a:gd name="connsiteY1" fmla="*/ 4759102 h 5135464"/>
              <a:gd name="connsiteX2" fmla="*/ 0 w 657630"/>
              <a:gd name="connsiteY2" fmla="*/ 0 h 5135464"/>
              <a:gd name="connsiteX3" fmla="*/ 323579 w 657630"/>
              <a:gd name="connsiteY3" fmla="*/ 366868 h 5135464"/>
              <a:gd name="connsiteX4" fmla="*/ 657630 w 657630"/>
              <a:gd name="connsiteY4" fmla="*/ 0 h 5135464"/>
              <a:gd name="connsiteX5" fmla="*/ 657630 w 657630"/>
              <a:gd name="connsiteY5" fmla="*/ 4759102 h 5135464"/>
              <a:gd name="connsiteX6" fmla="*/ 657630 w 657630"/>
              <a:gd name="connsiteY6" fmla="*/ 4759102 h 5135464"/>
              <a:gd name="connsiteX7" fmla="*/ 328815 w 657630"/>
              <a:gd name="connsiteY7" fmla="*/ 5135464 h 5135464"/>
              <a:gd name="connsiteX8" fmla="*/ 0 w 657630"/>
              <a:gd name="connsiteY8" fmla="*/ 4759102 h 513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0" h="5135464">
                <a:moveTo>
                  <a:pt x="0" y="4759102"/>
                </a:moveTo>
                <a:lnTo>
                  <a:pt x="0" y="4759102"/>
                </a:lnTo>
                <a:lnTo>
                  <a:pt x="0" y="0"/>
                </a:lnTo>
                <a:cubicBezTo>
                  <a:pt x="88507" y="1337"/>
                  <a:pt x="235072" y="365531"/>
                  <a:pt x="323579" y="366868"/>
                </a:cubicBezTo>
                <a:lnTo>
                  <a:pt x="657630" y="0"/>
                </a:lnTo>
                <a:lnTo>
                  <a:pt x="657630" y="4759102"/>
                </a:lnTo>
                <a:lnTo>
                  <a:pt x="657630" y="4759102"/>
                </a:lnTo>
                <a:lnTo>
                  <a:pt x="328815" y="5135464"/>
                </a:lnTo>
                <a:lnTo>
                  <a:pt x="0" y="4759102"/>
                </a:lnTo>
                <a:close/>
              </a:path>
            </a:pathLst>
          </a:cu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sp>
        <p:nvSpPr>
          <p:cNvPr id="22" name="CuadroTexto 21">
            <a:extLst>
              <a:ext uri="{FF2B5EF4-FFF2-40B4-BE49-F238E27FC236}">
                <a16:creationId xmlns:a16="http://schemas.microsoft.com/office/drawing/2014/main" id="{05DE07CA-A265-C883-5B63-31F2C719B8C8}"/>
              </a:ext>
            </a:extLst>
          </p:cNvPr>
          <p:cNvSpPr txBox="1"/>
          <p:nvPr/>
        </p:nvSpPr>
        <p:spPr>
          <a:xfrm>
            <a:off x="3149938" y="1027204"/>
            <a:ext cx="2843263" cy="584775"/>
          </a:xfrm>
          <a:prstGeom prst="rect">
            <a:avLst/>
          </a:prstGeom>
          <a:noFill/>
        </p:spPr>
        <p:txBody>
          <a:bodyPr wrap="square">
            <a:spAutoFit/>
          </a:bodyPr>
          <a:lstStyle/>
          <a:p>
            <a:pPr algn="ctr"/>
            <a:r>
              <a:rPr lang="es-EC" sz="3200" dirty="0">
                <a:solidFill>
                  <a:schemeClr val="bg1"/>
                </a:solidFill>
                <a:latin typeface="Forte" panose="03060902040502070203" pitchFamily="66" charset="0"/>
              </a:rPr>
              <a:t>Métodos</a:t>
            </a:r>
            <a:endParaRPr lang="es-EC" sz="3200" dirty="0"/>
          </a:p>
        </p:txBody>
      </p:sp>
      <p:sp>
        <p:nvSpPr>
          <p:cNvPr id="25" name="Flecha: hacia abajo 23">
            <a:extLst>
              <a:ext uri="{FF2B5EF4-FFF2-40B4-BE49-F238E27FC236}">
                <a16:creationId xmlns:a16="http://schemas.microsoft.com/office/drawing/2014/main" id="{7DD3F8E9-9C4D-E794-71D8-33B38FD4CD89}"/>
              </a:ext>
            </a:extLst>
          </p:cNvPr>
          <p:cNvSpPr/>
          <p:nvPr/>
        </p:nvSpPr>
        <p:spPr>
          <a:xfrm rot="5400000">
            <a:off x="9424516" y="-749764"/>
            <a:ext cx="598891" cy="3836557"/>
          </a:xfrm>
          <a:custGeom>
            <a:avLst/>
            <a:gdLst>
              <a:gd name="connsiteX0" fmla="*/ 0 w 657630"/>
              <a:gd name="connsiteY0" fmla="*/ 4759102 h 5135464"/>
              <a:gd name="connsiteX1" fmla="*/ 0 w 657630"/>
              <a:gd name="connsiteY1" fmla="*/ 4759102 h 5135464"/>
              <a:gd name="connsiteX2" fmla="*/ 0 w 657630"/>
              <a:gd name="connsiteY2" fmla="*/ 0 h 5135464"/>
              <a:gd name="connsiteX3" fmla="*/ 657630 w 657630"/>
              <a:gd name="connsiteY3" fmla="*/ 0 h 5135464"/>
              <a:gd name="connsiteX4" fmla="*/ 657630 w 657630"/>
              <a:gd name="connsiteY4" fmla="*/ 4759102 h 5135464"/>
              <a:gd name="connsiteX5" fmla="*/ 657630 w 657630"/>
              <a:gd name="connsiteY5" fmla="*/ 4759102 h 5135464"/>
              <a:gd name="connsiteX6" fmla="*/ 328815 w 657630"/>
              <a:gd name="connsiteY6" fmla="*/ 5135464 h 5135464"/>
              <a:gd name="connsiteX7" fmla="*/ 0 w 657630"/>
              <a:gd name="connsiteY7" fmla="*/ 4759102 h 5135464"/>
              <a:gd name="connsiteX0" fmla="*/ 0 w 657630"/>
              <a:gd name="connsiteY0" fmla="*/ 4759102 h 5135464"/>
              <a:gd name="connsiteX1" fmla="*/ 0 w 657630"/>
              <a:gd name="connsiteY1" fmla="*/ 4759102 h 5135464"/>
              <a:gd name="connsiteX2" fmla="*/ 0 w 657630"/>
              <a:gd name="connsiteY2" fmla="*/ 0 h 5135464"/>
              <a:gd name="connsiteX3" fmla="*/ 323579 w 657630"/>
              <a:gd name="connsiteY3" fmla="*/ 366868 h 5135464"/>
              <a:gd name="connsiteX4" fmla="*/ 657630 w 657630"/>
              <a:gd name="connsiteY4" fmla="*/ 0 h 5135464"/>
              <a:gd name="connsiteX5" fmla="*/ 657630 w 657630"/>
              <a:gd name="connsiteY5" fmla="*/ 4759102 h 5135464"/>
              <a:gd name="connsiteX6" fmla="*/ 657630 w 657630"/>
              <a:gd name="connsiteY6" fmla="*/ 4759102 h 5135464"/>
              <a:gd name="connsiteX7" fmla="*/ 328815 w 657630"/>
              <a:gd name="connsiteY7" fmla="*/ 5135464 h 5135464"/>
              <a:gd name="connsiteX8" fmla="*/ 0 w 657630"/>
              <a:gd name="connsiteY8" fmla="*/ 4759102 h 513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0" h="5135464">
                <a:moveTo>
                  <a:pt x="0" y="4759102"/>
                </a:moveTo>
                <a:lnTo>
                  <a:pt x="0" y="4759102"/>
                </a:lnTo>
                <a:lnTo>
                  <a:pt x="0" y="0"/>
                </a:lnTo>
                <a:cubicBezTo>
                  <a:pt x="88507" y="1337"/>
                  <a:pt x="235072" y="365531"/>
                  <a:pt x="323579" y="366868"/>
                </a:cubicBezTo>
                <a:lnTo>
                  <a:pt x="657630" y="0"/>
                </a:lnTo>
                <a:lnTo>
                  <a:pt x="657630" y="4759102"/>
                </a:lnTo>
                <a:lnTo>
                  <a:pt x="657630" y="4759102"/>
                </a:lnTo>
                <a:lnTo>
                  <a:pt x="328815" y="5135464"/>
                </a:lnTo>
                <a:lnTo>
                  <a:pt x="0" y="4759102"/>
                </a:lnTo>
                <a:close/>
              </a:path>
            </a:pathLst>
          </a:cu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4" name="CuadroTexto 23">
            <a:extLst>
              <a:ext uri="{FF2B5EF4-FFF2-40B4-BE49-F238E27FC236}">
                <a16:creationId xmlns:a16="http://schemas.microsoft.com/office/drawing/2014/main" id="{60B9DCBE-2D38-EC5B-47CC-30171973E44B}"/>
              </a:ext>
            </a:extLst>
          </p:cNvPr>
          <p:cNvSpPr txBox="1"/>
          <p:nvPr/>
        </p:nvSpPr>
        <p:spPr>
          <a:xfrm>
            <a:off x="8408934" y="883185"/>
            <a:ext cx="2843263" cy="584775"/>
          </a:xfrm>
          <a:prstGeom prst="rect">
            <a:avLst/>
          </a:prstGeom>
          <a:noFill/>
        </p:spPr>
        <p:txBody>
          <a:bodyPr wrap="square">
            <a:spAutoFit/>
          </a:bodyPr>
          <a:lstStyle/>
          <a:p>
            <a:pPr algn="ctr"/>
            <a:r>
              <a:rPr lang="es-EC" sz="3200" dirty="0">
                <a:solidFill>
                  <a:schemeClr val="bg1"/>
                </a:solidFill>
                <a:latin typeface="Forte" panose="03060902040502070203" pitchFamily="66" charset="0"/>
              </a:rPr>
              <a:t>Técnicas </a:t>
            </a:r>
            <a:endParaRPr lang="es-EC" sz="3200" dirty="0"/>
          </a:p>
        </p:txBody>
      </p:sp>
      <p:sp>
        <p:nvSpPr>
          <p:cNvPr id="2" name="Flecha: hacia abajo 23">
            <a:extLst>
              <a:ext uri="{FF2B5EF4-FFF2-40B4-BE49-F238E27FC236}">
                <a16:creationId xmlns:a16="http://schemas.microsoft.com/office/drawing/2014/main" id="{3879C632-6620-4382-4AA2-41C79B21E036}"/>
              </a:ext>
            </a:extLst>
          </p:cNvPr>
          <p:cNvSpPr/>
          <p:nvPr/>
        </p:nvSpPr>
        <p:spPr>
          <a:xfrm rot="5400000">
            <a:off x="9241430" y="441900"/>
            <a:ext cx="598891" cy="4328852"/>
          </a:xfrm>
          <a:custGeom>
            <a:avLst/>
            <a:gdLst>
              <a:gd name="connsiteX0" fmla="*/ 0 w 657630"/>
              <a:gd name="connsiteY0" fmla="*/ 4759102 h 5135464"/>
              <a:gd name="connsiteX1" fmla="*/ 0 w 657630"/>
              <a:gd name="connsiteY1" fmla="*/ 4759102 h 5135464"/>
              <a:gd name="connsiteX2" fmla="*/ 0 w 657630"/>
              <a:gd name="connsiteY2" fmla="*/ 0 h 5135464"/>
              <a:gd name="connsiteX3" fmla="*/ 657630 w 657630"/>
              <a:gd name="connsiteY3" fmla="*/ 0 h 5135464"/>
              <a:gd name="connsiteX4" fmla="*/ 657630 w 657630"/>
              <a:gd name="connsiteY4" fmla="*/ 4759102 h 5135464"/>
              <a:gd name="connsiteX5" fmla="*/ 657630 w 657630"/>
              <a:gd name="connsiteY5" fmla="*/ 4759102 h 5135464"/>
              <a:gd name="connsiteX6" fmla="*/ 328815 w 657630"/>
              <a:gd name="connsiteY6" fmla="*/ 5135464 h 5135464"/>
              <a:gd name="connsiteX7" fmla="*/ 0 w 657630"/>
              <a:gd name="connsiteY7" fmla="*/ 4759102 h 5135464"/>
              <a:gd name="connsiteX0" fmla="*/ 0 w 657630"/>
              <a:gd name="connsiteY0" fmla="*/ 4759102 h 5135464"/>
              <a:gd name="connsiteX1" fmla="*/ 0 w 657630"/>
              <a:gd name="connsiteY1" fmla="*/ 4759102 h 5135464"/>
              <a:gd name="connsiteX2" fmla="*/ 0 w 657630"/>
              <a:gd name="connsiteY2" fmla="*/ 0 h 5135464"/>
              <a:gd name="connsiteX3" fmla="*/ 323579 w 657630"/>
              <a:gd name="connsiteY3" fmla="*/ 366868 h 5135464"/>
              <a:gd name="connsiteX4" fmla="*/ 657630 w 657630"/>
              <a:gd name="connsiteY4" fmla="*/ 0 h 5135464"/>
              <a:gd name="connsiteX5" fmla="*/ 657630 w 657630"/>
              <a:gd name="connsiteY5" fmla="*/ 4759102 h 5135464"/>
              <a:gd name="connsiteX6" fmla="*/ 657630 w 657630"/>
              <a:gd name="connsiteY6" fmla="*/ 4759102 h 5135464"/>
              <a:gd name="connsiteX7" fmla="*/ 328815 w 657630"/>
              <a:gd name="connsiteY7" fmla="*/ 5135464 h 5135464"/>
              <a:gd name="connsiteX8" fmla="*/ 0 w 657630"/>
              <a:gd name="connsiteY8" fmla="*/ 4759102 h 513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0" h="5135464">
                <a:moveTo>
                  <a:pt x="0" y="4759102"/>
                </a:moveTo>
                <a:lnTo>
                  <a:pt x="0" y="4759102"/>
                </a:lnTo>
                <a:lnTo>
                  <a:pt x="0" y="0"/>
                </a:lnTo>
                <a:cubicBezTo>
                  <a:pt x="88507" y="1337"/>
                  <a:pt x="235072" y="365531"/>
                  <a:pt x="323579" y="366868"/>
                </a:cubicBezTo>
                <a:lnTo>
                  <a:pt x="657630" y="0"/>
                </a:lnTo>
                <a:lnTo>
                  <a:pt x="657630" y="4759102"/>
                </a:lnTo>
                <a:lnTo>
                  <a:pt x="657630" y="4759102"/>
                </a:lnTo>
                <a:lnTo>
                  <a:pt x="328815" y="5135464"/>
                </a:lnTo>
                <a:lnTo>
                  <a:pt x="0" y="4759102"/>
                </a:lnTo>
                <a:close/>
              </a:path>
            </a:pathLst>
          </a:cu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 name="CuadroTexto 2">
            <a:extLst>
              <a:ext uri="{FF2B5EF4-FFF2-40B4-BE49-F238E27FC236}">
                <a16:creationId xmlns:a16="http://schemas.microsoft.com/office/drawing/2014/main" id="{75E7FE84-F140-5EE7-1371-E797A523D7B5}"/>
              </a:ext>
            </a:extLst>
          </p:cNvPr>
          <p:cNvSpPr txBox="1"/>
          <p:nvPr/>
        </p:nvSpPr>
        <p:spPr>
          <a:xfrm>
            <a:off x="7609987" y="2222840"/>
            <a:ext cx="3972049" cy="584775"/>
          </a:xfrm>
          <a:prstGeom prst="rect">
            <a:avLst/>
          </a:prstGeom>
          <a:noFill/>
        </p:spPr>
        <p:txBody>
          <a:bodyPr wrap="square">
            <a:spAutoFit/>
          </a:bodyPr>
          <a:lstStyle/>
          <a:p>
            <a:pPr algn="ctr"/>
            <a:r>
              <a:rPr lang="es-EC" sz="3200" dirty="0">
                <a:solidFill>
                  <a:schemeClr val="bg1"/>
                </a:solidFill>
                <a:latin typeface="Forte" panose="03060902040502070203" pitchFamily="66" charset="0"/>
              </a:rPr>
              <a:t>Población y muestra</a:t>
            </a:r>
            <a:endParaRPr lang="es-EC" sz="3200" dirty="0"/>
          </a:p>
        </p:txBody>
      </p:sp>
      <p:graphicFrame>
        <p:nvGraphicFramePr>
          <p:cNvPr id="5" name="Diagrama 4">
            <a:extLst>
              <a:ext uri="{FF2B5EF4-FFF2-40B4-BE49-F238E27FC236}">
                <a16:creationId xmlns:a16="http://schemas.microsoft.com/office/drawing/2014/main" id="{6EC03759-4318-6198-CBC3-7A6BFA8FA408}"/>
              </a:ext>
            </a:extLst>
          </p:cNvPr>
          <p:cNvGraphicFramePr/>
          <p:nvPr>
            <p:extLst>
              <p:ext uri="{D42A27DB-BD31-4B8C-83A1-F6EECF244321}">
                <p14:modId xmlns:p14="http://schemas.microsoft.com/office/powerpoint/2010/main" val="3261959086"/>
              </p:ext>
            </p:extLst>
          </p:nvPr>
        </p:nvGraphicFramePr>
        <p:xfrm>
          <a:off x="8623031" y="2996421"/>
          <a:ext cx="2629166" cy="114222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12" name="Imagen 11">
            <a:extLst>
              <a:ext uri="{FF2B5EF4-FFF2-40B4-BE49-F238E27FC236}">
                <a16:creationId xmlns:a16="http://schemas.microsoft.com/office/drawing/2014/main" id="{0E21C77D-BA3E-9964-59E1-398595790A09}"/>
              </a:ext>
            </a:extLst>
          </p:cNvPr>
          <p:cNvPicPr>
            <a:picLocks noChangeAspect="1"/>
          </p:cNvPicPr>
          <p:nvPr/>
        </p:nvPicPr>
        <p:blipFill>
          <a:blip r:embed="rId18"/>
          <a:stretch>
            <a:fillRect/>
          </a:stretch>
        </p:blipFill>
        <p:spPr>
          <a:xfrm>
            <a:off x="8371237" y="4172699"/>
            <a:ext cx="2139009" cy="2651248"/>
          </a:xfrm>
          <a:prstGeom prst="rect">
            <a:avLst/>
          </a:prstGeom>
        </p:spPr>
      </p:pic>
      <p:sp>
        <p:nvSpPr>
          <p:cNvPr id="26" name="Flecha: hacia abajo 23">
            <a:extLst>
              <a:ext uri="{FF2B5EF4-FFF2-40B4-BE49-F238E27FC236}">
                <a16:creationId xmlns:a16="http://schemas.microsoft.com/office/drawing/2014/main" id="{804AA003-4AFB-D1D0-70E7-DD2D8CBF9A7D}"/>
              </a:ext>
            </a:extLst>
          </p:cNvPr>
          <p:cNvSpPr/>
          <p:nvPr/>
        </p:nvSpPr>
        <p:spPr>
          <a:xfrm rot="16200000">
            <a:off x="1328706" y="1502394"/>
            <a:ext cx="946068" cy="2630080"/>
          </a:xfrm>
          <a:custGeom>
            <a:avLst/>
            <a:gdLst>
              <a:gd name="connsiteX0" fmla="*/ 0 w 657630"/>
              <a:gd name="connsiteY0" fmla="*/ 4759102 h 5135464"/>
              <a:gd name="connsiteX1" fmla="*/ 0 w 657630"/>
              <a:gd name="connsiteY1" fmla="*/ 4759102 h 5135464"/>
              <a:gd name="connsiteX2" fmla="*/ 0 w 657630"/>
              <a:gd name="connsiteY2" fmla="*/ 0 h 5135464"/>
              <a:gd name="connsiteX3" fmla="*/ 657630 w 657630"/>
              <a:gd name="connsiteY3" fmla="*/ 0 h 5135464"/>
              <a:gd name="connsiteX4" fmla="*/ 657630 w 657630"/>
              <a:gd name="connsiteY4" fmla="*/ 4759102 h 5135464"/>
              <a:gd name="connsiteX5" fmla="*/ 657630 w 657630"/>
              <a:gd name="connsiteY5" fmla="*/ 4759102 h 5135464"/>
              <a:gd name="connsiteX6" fmla="*/ 328815 w 657630"/>
              <a:gd name="connsiteY6" fmla="*/ 5135464 h 5135464"/>
              <a:gd name="connsiteX7" fmla="*/ 0 w 657630"/>
              <a:gd name="connsiteY7" fmla="*/ 4759102 h 5135464"/>
              <a:gd name="connsiteX0" fmla="*/ 0 w 657630"/>
              <a:gd name="connsiteY0" fmla="*/ 4759102 h 5135464"/>
              <a:gd name="connsiteX1" fmla="*/ 0 w 657630"/>
              <a:gd name="connsiteY1" fmla="*/ 4759102 h 5135464"/>
              <a:gd name="connsiteX2" fmla="*/ 0 w 657630"/>
              <a:gd name="connsiteY2" fmla="*/ 0 h 5135464"/>
              <a:gd name="connsiteX3" fmla="*/ 323579 w 657630"/>
              <a:gd name="connsiteY3" fmla="*/ 366868 h 5135464"/>
              <a:gd name="connsiteX4" fmla="*/ 657630 w 657630"/>
              <a:gd name="connsiteY4" fmla="*/ 0 h 5135464"/>
              <a:gd name="connsiteX5" fmla="*/ 657630 w 657630"/>
              <a:gd name="connsiteY5" fmla="*/ 4759102 h 5135464"/>
              <a:gd name="connsiteX6" fmla="*/ 657630 w 657630"/>
              <a:gd name="connsiteY6" fmla="*/ 4759102 h 5135464"/>
              <a:gd name="connsiteX7" fmla="*/ 328815 w 657630"/>
              <a:gd name="connsiteY7" fmla="*/ 5135464 h 5135464"/>
              <a:gd name="connsiteX8" fmla="*/ 0 w 657630"/>
              <a:gd name="connsiteY8" fmla="*/ 4759102 h 513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0" h="5135464">
                <a:moveTo>
                  <a:pt x="0" y="4759102"/>
                </a:moveTo>
                <a:lnTo>
                  <a:pt x="0" y="4759102"/>
                </a:lnTo>
                <a:lnTo>
                  <a:pt x="0" y="0"/>
                </a:lnTo>
                <a:cubicBezTo>
                  <a:pt x="88507" y="1337"/>
                  <a:pt x="235072" y="365531"/>
                  <a:pt x="323579" y="366868"/>
                </a:cubicBezTo>
                <a:lnTo>
                  <a:pt x="657630" y="0"/>
                </a:lnTo>
                <a:lnTo>
                  <a:pt x="657630" y="4759102"/>
                </a:lnTo>
                <a:lnTo>
                  <a:pt x="657630" y="4759102"/>
                </a:lnTo>
                <a:lnTo>
                  <a:pt x="328815" y="5135464"/>
                </a:lnTo>
                <a:lnTo>
                  <a:pt x="0" y="4759102"/>
                </a:lnTo>
                <a:close/>
              </a:path>
            </a:pathLst>
          </a:cu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sp>
        <p:nvSpPr>
          <p:cNvPr id="23" name="CuadroTexto 22">
            <a:extLst>
              <a:ext uri="{FF2B5EF4-FFF2-40B4-BE49-F238E27FC236}">
                <a16:creationId xmlns:a16="http://schemas.microsoft.com/office/drawing/2014/main" id="{FE65CA36-FAE5-1334-F20C-70AF838A3CE8}"/>
              </a:ext>
            </a:extLst>
          </p:cNvPr>
          <p:cNvSpPr txBox="1"/>
          <p:nvPr/>
        </p:nvSpPr>
        <p:spPr>
          <a:xfrm>
            <a:off x="-171520" y="2254742"/>
            <a:ext cx="3870267" cy="1077218"/>
          </a:xfrm>
          <a:prstGeom prst="rect">
            <a:avLst/>
          </a:prstGeom>
          <a:noFill/>
        </p:spPr>
        <p:txBody>
          <a:bodyPr wrap="square">
            <a:spAutoFit/>
          </a:bodyPr>
          <a:lstStyle/>
          <a:p>
            <a:pPr algn="ctr"/>
            <a:r>
              <a:rPr lang="es-ES" sz="3200" dirty="0">
                <a:solidFill>
                  <a:schemeClr val="bg1"/>
                </a:solidFill>
                <a:latin typeface="Forte" panose="03060902040502070203" pitchFamily="66" charset="0"/>
              </a:rPr>
              <a:t>Tipo de </a:t>
            </a:r>
          </a:p>
          <a:p>
            <a:pPr algn="ctr"/>
            <a:r>
              <a:rPr lang="es-ES" sz="3200" dirty="0">
                <a:solidFill>
                  <a:schemeClr val="bg1"/>
                </a:solidFill>
                <a:latin typeface="Forte" panose="03060902040502070203" pitchFamily="66" charset="0"/>
              </a:rPr>
              <a:t>investigación </a:t>
            </a:r>
            <a:endParaRPr lang="es-EC" sz="3200" dirty="0"/>
          </a:p>
        </p:txBody>
      </p:sp>
      <p:graphicFrame>
        <p:nvGraphicFramePr>
          <p:cNvPr id="27" name="Diagrama 26">
            <a:extLst>
              <a:ext uri="{FF2B5EF4-FFF2-40B4-BE49-F238E27FC236}">
                <a16:creationId xmlns:a16="http://schemas.microsoft.com/office/drawing/2014/main" id="{FD99F58A-7FE6-1649-B197-F23B41E1D25E}"/>
              </a:ext>
            </a:extLst>
          </p:cNvPr>
          <p:cNvGraphicFramePr/>
          <p:nvPr>
            <p:extLst>
              <p:ext uri="{D42A27DB-BD31-4B8C-83A1-F6EECF244321}">
                <p14:modId xmlns:p14="http://schemas.microsoft.com/office/powerpoint/2010/main" val="2821961320"/>
              </p:ext>
            </p:extLst>
          </p:nvPr>
        </p:nvGraphicFramePr>
        <p:xfrm>
          <a:off x="3123575" y="1870622"/>
          <a:ext cx="3135629" cy="3922946"/>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163008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downRight)">
                                      <p:cBhvr>
                                        <p:cTn id="7" dur="500"/>
                                        <p:tgtEl>
                                          <p:spTgt spid="2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strips(downRight)">
                                      <p:cBhvr>
                                        <p:cTn id="10" dur="500"/>
                                        <p:tgtEl>
                                          <p:spTgt spid="22"/>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strips(downRight)">
                                      <p:cBhvr>
                                        <p:cTn id="13" dur="500"/>
                                        <p:tgtEl>
                                          <p:spTgt spid="24"/>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strips(downRight)">
                                      <p:cBhvr>
                                        <p:cTn id="16" dur="500"/>
                                        <p:tgtEl>
                                          <p:spTgt spid="25"/>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strips(downRight)">
                                      <p:cBhvr>
                                        <p:cTn id="19" dur="500"/>
                                        <p:tgtEl>
                                          <p:spTgt spid="2"/>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Right)">
                                      <p:cBhvr>
                                        <p:cTn id="22" dur="500"/>
                                        <p:tgtEl>
                                          <p:spTgt spid="3"/>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strips(downRight)">
                                      <p:cBhvr>
                                        <p:cTn id="25" dur="500"/>
                                        <p:tgtEl>
                                          <p:spTgt spid="23"/>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strips(downRight)">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5" grpId="0" animBg="1"/>
      <p:bldP spid="24" grpId="0"/>
      <p:bldP spid="2" grpId="0" animBg="1"/>
      <p:bldP spid="3" grpId="0"/>
      <p:bldP spid="26" grpId="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4367105-2C54-4F50-B5B5-D798E1D306E8}"/>
              </a:ext>
            </a:extLst>
          </p:cNvPr>
          <p:cNvPicPr>
            <a:picLocks noChangeAspect="1"/>
          </p:cNvPicPr>
          <p:nvPr/>
        </p:nvPicPr>
        <p:blipFill>
          <a:blip r:embed="rId2"/>
          <a:stretch>
            <a:fillRect/>
          </a:stretch>
        </p:blipFill>
        <p:spPr>
          <a:xfrm>
            <a:off x="0" y="0"/>
            <a:ext cx="12192000" cy="6858000"/>
          </a:xfrm>
          <a:prstGeom prst="rect">
            <a:avLst/>
          </a:prstGeom>
        </p:spPr>
      </p:pic>
      <p:grpSp>
        <p:nvGrpSpPr>
          <p:cNvPr id="7" name="Grupo 6">
            <a:extLst>
              <a:ext uri="{FF2B5EF4-FFF2-40B4-BE49-F238E27FC236}">
                <a16:creationId xmlns:a16="http://schemas.microsoft.com/office/drawing/2014/main" id="{1DBE228B-1500-FC69-EC8E-CA7619590E24}"/>
              </a:ext>
            </a:extLst>
          </p:cNvPr>
          <p:cNvGrpSpPr/>
          <p:nvPr/>
        </p:nvGrpSpPr>
        <p:grpSpPr>
          <a:xfrm>
            <a:off x="1951585" y="561487"/>
            <a:ext cx="8315211" cy="775281"/>
            <a:chOff x="3540368" y="371397"/>
            <a:chExt cx="5111263" cy="1015664"/>
          </a:xfrm>
          <a:solidFill>
            <a:schemeClr val="accent3">
              <a:lumMod val="75000"/>
            </a:schemeClr>
          </a:solidFill>
        </p:grpSpPr>
        <p:sp>
          <p:nvSpPr>
            <p:cNvPr id="8" name="Flecha: pentágono 2">
              <a:extLst>
                <a:ext uri="{FF2B5EF4-FFF2-40B4-BE49-F238E27FC236}">
                  <a16:creationId xmlns:a16="http://schemas.microsoft.com/office/drawing/2014/main" id="{5730E80D-8FF1-04AC-FD75-66ECDE73D625}"/>
                </a:ext>
              </a:extLst>
            </p:cNvPr>
            <p:cNvSpPr/>
            <p:nvPr/>
          </p:nvSpPr>
          <p:spPr>
            <a:xfrm>
              <a:off x="6096000" y="371398"/>
              <a:ext cx="2555631"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9" name="Flecha: pentágono 3">
              <a:extLst>
                <a:ext uri="{FF2B5EF4-FFF2-40B4-BE49-F238E27FC236}">
                  <a16:creationId xmlns:a16="http://schemas.microsoft.com/office/drawing/2014/main" id="{8FA6B646-69F0-A350-2396-C2C69FF77219}"/>
                </a:ext>
              </a:extLst>
            </p:cNvPr>
            <p:cNvSpPr/>
            <p:nvPr/>
          </p:nvSpPr>
          <p:spPr>
            <a:xfrm flipH="1">
              <a:off x="3540368" y="371397"/>
              <a:ext cx="2555632" cy="1015663"/>
            </a:xfrm>
            <a:prstGeom prst="homePlate">
              <a:avLst>
                <a:gd name="adj" fmla="val 378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grpSp>
      <p:sp>
        <p:nvSpPr>
          <p:cNvPr id="17" name="CuadroTexto 16">
            <a:extLst>
              <a:ext uri="{FF2B5EF4-FFF2-40B4-BE49-F238E27FC236}">
                <a16:creationId xmlns:a16="http://schemas.microsoft.com/office/drawing/2014/main" id="{6B4DCE29-836C-80ED-6696-C0D6C6E69FF5}"/>
              </a:ext>
            </a:extLst>
          </p:cNvPr>
          <p:cNvSpPr txBox="1"/>
          <p:nvPr/>
        </p:nvSpPr>
        <p:spPr>
          <a:xfrm>
            <a:off x="2187116" y="489075"/>
            <a:ext cx="7444564" cy="769441"/>
          </a:xfrm>
          <a:prstGeom prst="rect">
            <a:avLst/>
          </a:prstGeom>
          <a:noFill/>
        </p:spPr>
        <p:txBody>
          <a:bodyPr wrap="square">
            <a:spAutoFit/>
          </a:bodyPr>
          <a:lstStyle/>
          <a:p>
            <a:pPr algn="ctr"/>
            <a:r>
              <a:rPr lang="es-EC" sz="4400" dirty="0">
                <a:solidFill>
                  <a:schemeClr val="bg1"/>
                </a:solidFill>
                <a:latin typeface="Forte" panose="03060902040502070203" pitchFamily="66" charset="0"/>
              </a:rPr>
              <a:t>Resultado y Discusión </a:t>
            </a:r>
            <a:endParaRPr lang="es-EC" sz="4400" dirty="0"/>
          </a:p>
        </p:txBody>
      </p:sp>
      <p:sp>
        <p:nvSpPr>
          <p:cNvPr id="18" name="Flecha: hacia abajo 23">
            <a:extLst>
              <a:ext uri="{FF2B5EF4-FFF2-40B4-BE49-F238E27FC236}">
                <a16:creationId xmlns:a16="http://schemas.microsoft.com/office/drawing/2014/main" id="{F49E6B25-86DC-BB45-1028-DB661913B607}"/>
              </a:ext>
            </a:extLst>
          </p:cNvPr>
          <p:cNvSpPr/>
          <p:nvPr/>
        </p:nvSpPr>
        <p:spPr>
          <a:xfrm>
            <a:off x="718811" y="2365666"/>
            <a:ext cx="620597" cy="3508081"/>
          </a:xfrm>
          <a:custGeom>
            <a:avLst/>
            <a:gdLst>
              <a:gd name="connsiteX0" fmla="*/ 0 w 657630"/>
              <a:gd name="connsiteY0" fmla="*/ 4759102 h 5135464"/>
              <a:gd name="connsiteX1" fmla="*/ 0 w 657630"/>
              <a:gd name="connsiteY1" fmla="*/ 4759102 h 5135464"/>
              <a:gd name="connsiteX2" fmla="*/ 0 w 657630"/>
              <a:gd name="connsiteY2" fmla="*/ 0 h 5135464"/>
              <a:gd name="connsiteX3" fmla="*/ 657630 w 657630"/>
              <a:gd name="connsiteY3" fmla="*/ 0 h 5135464"/>
              <a:gd name="connsiteX4" fmla="*/ 657630 w 657630"/>
              <a:gd name="connsiteY4" fmla="*/ 4759102 h 5135464"/>
              <a:gd name="connsiteX5" fmla="*/ 657630 w 657630"/>
              <a:gd name="connsiteY5" fmla="*/ 4759102 h 5135464"/>
              <a:gd name="connsiteX6" fmla="*/ 328815 w 657630"/>
              <a:gd name="connsiteY6" fmla="*/ 5135464 h 5135464"/>
              <a:gd name="connsiteX7" fmla="*/ 0 w 657630"/>
              <a:gd name="connsiteY7" fmla="*/ 4759102 h 5135464"/>
              <a:gd name="connsiteX0" fmla="*/ 0 w 657630"/>
              <a:gd name="connsiteY0" fmla="*/ 4759102 h 5135464"/>
              <a:gd name="connsiteX1" fmla="*/ 0 w 657630"/>
              <a:gd name="connsiteY1" fmla="*/ 4759102 h 5135464"/>
              <a:gd name="connsiteX2" fmla="*/ 0 w 657630"/>
              <a:gd name="connsiteY2" fmla="*/ 0 h 5135464"/>
              <a:gd name="connsiteX3" fmla="*/ 323579 w 657630"/>
              <a:gd name="connsiteY3" fmla="*/ 366868 h 5135464"/>
              <a:gd name="connsiteX4" fmla="*/ 657630 w 657630"/>
              <a:gd name="connsiteY4" fmla="*/ 0 h 5135464"/>
              <a:gd name="connsiteX5" fmla="*/ 657630 w 657630"/>
              <a:gd name="connsiteY5" fmla="*/ 4759102 h 5135464"/>
              <a:gd name="connsiteX6" fmla="*/ 657630 w 657630"/>
              <a:gd name="connsiteY6" fmla="*/ 4759102 h 5135464"/>
              <a:gd name="connsiteX7" fmla="*/ 328815 w 657630"/>
              <a:gd name="connsiteY7" fmla="*/ 5135464 h 5135464"/>
              <a:gd name="connsiteX8" fmla="*/ 0 w 657630"/>
              <a:gd name="connsiteY8" fmla="*/ 4759102 h 513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0" h="5135464">
                <a:moveTo>
                  <a:pt x="0" y="4759102"/>
                </a:moveTo>
                <a:lnTo>
                  <a:pt x="0" y="4759102"/>
                </a:lnTo>
                <a:lnTo>
                  <a:pt x="0" y="0"/>
                </a:lnTo>
                <a:cubicBezTo>
                  <a:pt x="88507" y="1337"/>
                  <a:pt x="235072" y="365531"/>
                  <a:pt x="323579" y="366868"/>
                </a:cubicBezTo>
                <a:lnTo>
                  <a:pt x="657630" y="0"/>
                </a:lnTo>
                <a:lnTo>
                  <a:pt x="657630" y="4759102"/>
                </a:lnTo>
                <a:lnTo>
                  <a:pt x="657630" y="4759102"/>
                </a:lnTo>
                <a:lnTo>
                  <a:pt x="328815" y="5135464"/>
                </a:lnTo>
                <a:lnTo>
                  <a:pt x="0" y="4759102"/>
                </a:lnTo>
                <a:close/>
              </a:path>
            </a:pathLst>
          </a:cu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9" name="CuadroTexto 18">
            <a:extLst>
              <a:ext uri="{FF2B5EF4-FFF2-40B4-BE49-F238E27FC236}">
                <a16:creationId xmlns:a16="http://schemas.microsoft.com/office/drawing/2014/main" id="{157CDB95-7044-45D0-F539-478C664ED52B}"/>
              </a:ext>
            </a:extLst>
          </p:cNvPr>
          <p:cNvSpPr txBox="1"/>
          <p:nvPr/>
        </p:nvSpPr>
        <p:spPr>
          <a:xfrm rot="16200000">
            <a:off x="-458428" y="3702257"/>
            <a:ext cx="2843263" cy="584775"/>
          </a:xfrm>
          <a:prstGeom prst="rect">
            <a:avLst/>
          </a:prstGeom>
          <a:noFill/>
        </p:spPr>
        <p:txBody>
          <a:bodyPr wrap="square">
            <a:spAutoFit/>
          </a:bodyPr>
          <a:lstStyle/>
          <a:p>
            <a:pPr algn="ctr"/>
            <a:r>
              <a:rPr lang="es-EC" sz="3200" dirty="0">
                <a:solidFill>
                  <a:schemeClr val="bg1"/>
                </a:solidFill>
                <a:latin typeface="Forte" panose="03060902040502070203" pitchFamily="66" charset="0"/>
              </a:rPr>
              <a:t>Resultados</a:t>
            </a:r>
            <a:endParaRPr lang="es-EC" sz="3200" dirty="0"/>
          </a:p>
        </p:txBody>
      </p:sp>
      <p:pic>
        <p:nvPicPr>
          <p:cNvPr id="27" name="Imagen 26"/>
          <p:cNvPicPr>
            <a:picLocks noChangeAspect="1"/>
          </p:cNvPicPr>
          <p:nvPr/>
        </p:nvPicPr>
        <p:blipFill>
          <a:blip r:embed="rId3"/>
          <a:stretch>
            <a:fillRect/>
          </a:stretch>
        </p:blipFill>
        <p:spPr>
          <a:xfrm>
            <a:off x="2102345" y="1925288"/>
            <a:ext cx="5171536" cy="1706185"/>
          </a:xfrm>
          <a:prstGeom prst="rect">
            <a:avLst/>
          </a:prstGeom>
        </p:spPr>
      </p:pic>
      <p:pic>
        <p:nvPicPr>
          <p:cNvPr id="28" name="Imagen 27"/>
          <p:cNvPicPr>
            <a:picLocks noChangeAspect="1"/>
          </p:cNvPicPr>
          <p:nvPr/>
        </p:nvPicPr>
        <p:blipFill>
          <a:blip r:embed="rId4"/>
          <a:stretch>
            <a:fillRect/>
          </a:stretch>
        </p:blipFill>
        <p:spPr>
          <a:xfrm>
            <a:off x="2590281" y="3786312"/>
            <a:ext cx="3909022" cy="2095956"/>
          </a:xfrm>
          <a:prstGeom prst="rect">
            <a:avLst/>
          </a:prstGeom>
        </p:spPr>
      </p:pic>
      <p:sp>
        <p:nvSpPr>
          <p:cNvPr id="29" name="Rectángulo 28"/>
          <p:cNvSpPr/>
          <p:nvPr/>
        </p:nvSpPr>
        <p:spPr>
          <a:xfrm>
            <a:off x="2295195" y="1215186"/>
            <a:ext cx="3710952" cy="646331"/>
          </a:xfrm>
          <a:prstGeom prst="rect">
            <a:avLst/>
          </a:prstGeom>
        </p:spPr>
        <p:txBody>
          <a:bodyPr wrap="none">
            <a:spAutoFit/>
          </a:bodyPr>
          <a:lstStyle/>
          <a:p>
            <a:pPr indent="450215" algn="just">
              <a:lnSpc>
                <a:spcPct val="200000"/>
              </a:lnSpc>
              <a:spcBef>
                <a:spcPts val="1200"/>
              </a:spcBef>
              <a:spcAft>
                <a:spcPts val="0"/>
              </a:spcAft>
            </a:pPr>
            <a:r>
              <a:rPr lang="es-MX" b="1" kern="100" dirty="0">
                <a:latin typeface="Times New Roman" panose="02020603050405020304" pitchFamily="18" charset="0"/>
                <a:ea typeface="Calibri" panose="020F0502020204030204" pitchFamily="34" charset="0"/>
              </a:rPr>
              <a:t>Tasa de Deserción Institucional</a:t>
            </a:r>
            <a:endParaRPr lang="en-US" kern="100" dirty="0">
              <a:latin typeface="Times New Roman" panose="02020603050405020304" pitchFamily="18" charset="0"/>
              <a:ea typeface="Calibri" panose="020F0502020204030204" pitchFamily="34" charset="0"/>
            </a:endParaRPr>
          </a:p>
        </p:txBody>
      </p:sp>
      <p:pic>
        <p:nvPicPr>
          <p:cNvPr id="30" name="Imagen 29"/>
          <p:cNvPicPr>
            <a:picLocks noChangeAspect="1"/>
          </p:cNvPicPr>
          <p:nvPr/>
        </p:nvPicPr>
        <p:blipFill>
          <a:blip r:embed="rId5"/>
          <a:stretch>
            <a:fillRect/>
          </a:stretch>
        </p:blipFill>
        <p:spPr>
          <a:xfrm>
            <a:off x="7750176" y="3508836"/>
            <a:ext cx="3532261" cy="2137864"/>
          </a:xfrm>
          <a:prstGeom prst="rect">
            <a:avLst/>
          </a:prstGeom>
        </p:spPr>
      </p:pic>
      <p:pic>
        <p:nvPicPr>
          <p:cNvPr id="31" name="Imagen 30"/>
          <p:cNvPicPr>
            <a:picLocks noChangeAspect="1"/>
          </p:cNvPicPr>
          <p:nvPr/>
        </p:nvPicPr>
        <p:blipFill>
          <a:blip r:embed="rId6"/>
          <a:stretch>
            <a:fillRect/>
          </a:stretch>
        </p:blipFill>
        <p:spPr>
          <a:xfrm>
            <a:off x="7778123" y="1494855"/>
            <a:ext cx="3476366" cy="1904491"/>
          </a:xfrm>
          <a:prstGeom prst="rect">
            <a:avLst/>
          </a:prstGeom>
        </p:spPr>
      </p:pic>
      <p:pic>
        <p:nvPicPr>
          <p:cNvPr id="2" name="Imagen 1">
            <a:extLst>
              <a:ext uri="{FF2B5EF4-FFF2-40B4-BE49-F238E27FC236}">
                <a16:creationId xmlns:a16="http://schemas.microsoft.com/office/drawing/2014/main" id="{1FCCCAF5-588B-E206-7A4D-6192907877E5}"/>
              </a:ext>
            </a:extLst>
          </p:cNvPr>
          <p:cNvPicPr>
            <a:picLocks noChangeAspect="1"/>
          </p:cNvPicPr>
          <p:nvPr/>
        </p:nvPicPr>
        <p:blipFill rotWithShape="1">
          <a:blip r:embed="rId7">
            <a:extLst>
              <a:ext uri="{BEBA8EAE-BF5A-486C-A8C5-ECC9F3942E4B}">
                <a14:imgProps xmlns:a14="http://schemas.microsoft.com/office/drawing/2010/main">
                  <a14:imgLayer r:embed="rId8">
                    <a14:imgEffect>
                      <a14:colorTemperature colorTemp="7200"/>
                    </a14:imgEffect>
                    <a14:imgEffect>
                      <a14:saturation sat="400000"/>
                    </a14:imgEffect>
                  </a14:imgLayer>
                </a14:imgProps>
              </a:ext>
            </a:extLst>
          </a:blip>
          <a:srcRect t="9339" r="3670" b="10794"/>
          <a:stretch/>
        </p:blipFill>
        <p:spPr bwMode="auto">
          <a:xfrm>
            <a:off x="1516923" y="3374644"/>
            <a:ext cx="3171190" cy="4013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0519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500"/>
                                        <p:tgtEl>
                                          <p:spTgt spid="18"/>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strips(downRight)">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16958A-754B-4396-9457-FD7A427A3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4454</TotalTime>
  <Words>940</Words>
  <Application>Microsoft Office PowerPoint</Application>
  <PresentationFormat>Panorámica</PresentationFormat>
  <Paragraphs>107</Paragraphs>
  <Slides>11</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Calibri</vt:lpstr>
      <vt:lpstr>Calibri Light</vt:lpstr>
      <vt:lpstr>Forte</vt:lpstr>
      <vt:lpstr>Times New Roman</vt:lpstr>
      <vt:lpstr>Wingdings</vt:lpstr>
      <vt:lpstr>Tema de Office</vt:lpstr>
      <vt:lpstr>Universidad Estatal del Sur de Manabí Facultad de Ciencias Técnicas  Carrera de Tecnologías de la Información </vt:lpstr>
      <vt:lpstr>Presentación de PowerPoint</vt:lpstr>
      <vt:lpstr>Presentación de PowerPoint</vt:lpstr>
      <vt:lpstr>Presentación de PowerPoint</vt:lpstr>
      <vt:lpstr> </vt:lpstr>
      <vt:lpstr>Presentación de PowerPoint</vt:lpstr>
      <vt:lpstr> </vt:lpstr>
      <vt:lpstr>Presentación de PowerPoint</vt:lpstr>
      <vt:lpstr>Presentación de PowerPoint</vt:lpstr>
      <vt:lpstr>Presentación de PowerPoint</vt:lpstr>
      <vt:lpstr>Carrera Tecnologías de la Información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Ciencia, tecnología e innovación</dc:title>
  <dc:creator>Christian Ruperto Caicedo Plua</dc:creator>
  <cp:lastModifiedBy>Erika Anchundia</cp:lastModifiedBy>
  <cp:revision>116</cp:revision>
  <dcterms:created xsi:type="dcterms:W3CDTF">2021-04-10T02:27:00Z</dcterms:created>
  <dcterms:modified xsi:type="dcterms:W3CDTF">2025-03-20T03:13:09Z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