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6" r:id="rId46"/>
    <p:sldId id="301" r:id="rId47"/>
    <p:sldId id="302" r:id="rId48"/>
    <p:sldId id="303" r:id="rId49"/>
    <p:sldId id="304" r:id="rId50"/>
    <p:sldId id="30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2753"/>
  </p:normalViewPr>
  <p:slideViewPr>
    <p:cSldViewPr snapToGrid="0" snapToObjects="1">
      <p:cViewPr>
        <p:scale>
          <a:sx n="74" d="100"/>
          <a:sy n="74" d="100"/>
        </p:scale>
        <p:origin x="2704" y="48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D2116-7BD2-994C-85F3-325586641445}" type="datetimeFigureOut">
              <a:rPr lang="en-US" smtClean="0"/>
              <a:t>6/6/22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66E64-C58C-C74E-A952-5E60BF60E9AD}" type="slidenum">
              <a:rPr lang="en-US" smtClean="0"/>
              <a:t>‹#›</a:t>
            </a:fld>
            <a:endParaRPr lang="en-US"/>
          </a:p>
        </p:txBody>
      </p:sp>
    </p:spTree>
    <p:extLst>
      <p:ext uri="{BB962C8B-B14F-4D97-AF65-F5344CB8AC3E}">
        <p14:creationId xmlns:p14="http://schemas.microsoft.com/office/powerpoint/2010/main" val="2132558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here!</a:t>
            </a:r>
          </a:p>
        </p:txBody>
      </p:sp>
      <p:sp>
        <p:nvSpPr>
          <p:cNvPr id="4" name="Slide Number Placeholder 3"/>
          <p:cNvSpPr>
            <a:spLocks noGrp="1"/>
          </p:cNvSpPr>
          <p:nvPr>
            <p:ph type="sldNum" sz="quarter" idx="5"/>
          </p:nvPr>
        </p:nvSpPr>
        <p:spPr/>
        <p:txBody>
          <a:bodyPr/>
          <a:lstStyle/>
          <a:p>
            <a:fld id="{98F66E64-C58C-C74E-A952-5E60BF60E9AD}" type="slidenum">
              <a:rPr lang="en-US" smtClean="0"/>
              <a:t>1</a:t>
            </a:fld>
            <a:endParaRPr lang="en-US"/>
          </a:p>
        </p:txBody>
      </p:sp>
    </p:spTree>
    <p:extLst>
      <p:ext uri="{BB962C8B-B14F-4D97-AF65-F5344CB8AC3E}">
        <p14:creationId xmlns:p14="http://schemas.microsoft.com/office/powerpoint/2010/main" val="55004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Cliques above and below the x-axis</a:t>
            </a:r>
          </a:p>
          <a:p>
            <a:pPr marL="171450" indent="-171450">
              <a:buFontTx/>
              <a:buChar char="-"/>
            </a:pPr>
            <a:r>
              <a:rPr lang="en-US" dirty="0"/>
              <a:t>Some bipartite edges between the cliques</a:t>
            </a:r>
          </a:p>
          <a:p>
            <a:pPr marL="171450" indent="-171450">
              <a:buFontTx/>
              <a:buChar char="-"/>
            </a:pPr>
            <a:r>
              <a:rPr lang="en-US" dirty="0"/>
              <a:t>Goal: Construct 2-hop spanner for bipartite edges</a:t>
            </a:r>
          </a:p>
          <a:p>
            <a:pPr marL="171450" indent="-171450">
              <a:buFontTx/>
              <a:buChar char="-"/>
            </a:pPr>
            <a:r>
              <a:rPr lang="en-US" dirty="0"/>
              <a:t>Select some subset of bipartite and clique edges such that for every bipartite edge, there is a corresponding 2-hop path in the subgraph</a:t>
            </a:r>
          </a:p>
        </p:txBody>
      </p:sp>
      <p:sp>
        <p:nvSpPr>
          <p:cNvPr id="4" name="Slide Number Placeholder 3"/>
          <p:cNvSpPr>
            <a:spLocks noGrp="1"/>
          </p:cNvSpPr>
          <p:nvPr>
            <p:ph type="sldNum" sz="quarter" idx="5"/>
          </p:nvPr>
        </p:nvSpPr>
        <p:spPr/>
        <p:txBody>
          <a:bodyPr/>
          <a:lstStyle/>
          <a:p>
            <a:fld id="{98F66E64-C58C-C74E-A952-5E60BF60E9AD}" type="slidenum">
              <a:rPr lang="en-US" smtClean="0"/>
              <a:t>12</a:t>
            </a:fld>
            <a:endParaRPr lang="en-US"/>
          </a:p>
        </p:txBody>
      </p:sp>
    </p:spTree>
    <p:extLst>
      <p:ext uri="{BB962C8B-B14F-4D97-AF65-F5344CB8AC3E}">
        <p14:creationId xmlns:p14="http://schemas.microsoft.com/office/powerpoint/2010/main" val="427242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Cliques above and below the x-axis</a:t>
            </a:r>
          </a:p>
          <a:p>
            <a:pPr marL="171450" indent="-171450">
              <a:buFontTx/>
              <a:buChar char="-"/>
            </a:pPr>
            <a:r>
              <a:rPr lang="en-US" dirty="0"/>
              <a:t>Some bipartite edges between the cliques</a:t>
            </a:r>
          </a:p>
          <a:p>
            <a:pPr marL="171450" indent="-171450">
              <a:buFontTx/>
              <a:buChar char="-"/>
            </a:pPr>
            <a:r>
              <a:rPr lang="en-US" dirty="0"/>
              <a:t>Goal: Construct 2-hop spanner for bipartite edges</a:t>
            </a:r>
          </a:p>
          <a:p>
            <a:pPr marL="171450" indent="-171450">
              <a:buFontTx/>
              <a:buChar char="-"/>
            </a:pPr>
            <a:r>
              <a:rPr lang="en-US" dirty="0"/>
              <a:t>Select some subset of bipartite edges and clique edges such that for every bipartite edge, there is a corresponding 2-hop path in the subgraph</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13</a:t>
            </a:fld>
            <a:endParaRPr lang="en-US"/>
          </a:p>
        </p:txBody>
      </p:sp>
    </p:spTree>
    <p:extLst>
      <p:ext uri="{BB962C8B-B14F-4D97-AF65-F5344CB8AC3E}">
        <p14:creationId xmlns:p14="http://schemas.microsoft.com/office/powerpoint/2010/main" val="2474414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 How do we construct spanner?</a:t>
            </a:r>
          </a:p>
          <a:p>
            <a:pPr marL="171450" indent="-171450">
              <a:buFontTx/>
              <a:buChar char="-"/>
            </a:pPr>
            <a:r>
              <a:rPr lang="en-US" dirty="0"/>
              <a:t>    - We propose the following incremental construction</a:t>
            </a:r>
          </a:p>
          <a:p>
            <a:pPr marL="171450" indent="-171450">
              <a:buFontTx/>
              <a:buChar char="-"/>
            </a:pPr>
            <a:r>
              <a:rPr lang="en-US" dirty="0"/>
              <a:t>    - Build spanner piece by piece, "dealing with" some subset of vertices at each step.</a:t>
            </a:r>
          </a:p>
          <a:p>
            <a:pPr marL="171450" indent="-171450">
              <a:buFontTx/>
              <a:buChar char="-"/>
            </a:pPr>
            <a:r>
              <a:rPr lang="en-US" dirty="0"/>
              <a:t>    - At each step:</a:t>
            </a:r>
          </a:p>
          <a:p>
            <a:pPr marL="171450" indent="-171450">
              <a:buFontTx/>
              <a:buChar char="-"/>
            </a:pPr>
            <a:r>
              <a:rPr lang="en-US" dirty="0"/>
              <a:t>        - Select some subset W of the vertices. We are going to deal with these vertices now</a:t>
            </a:r>
          </a:p>
          <a:p>
            <a:pPr marL="171450" indent="-171450">
              <a:buFontTx/>
              <a:buChar char="-"/>
            </a:pPr>
            <a:r>
              <a:rPr lang="en-US" dirty="0"/>
              <a:t>        - Look at all edges involving W</a:t>
            </a:r>
          </a:p>
          <a:p>
            <a:pPr marL="171450" indent="-171450">
              <a:buFontTx/>
              <a:buChar char="-"/>
            </a:pPr>
            <a:r>
              <a:rPr lang="en-US" dirty="0"/>
              <a:t>        - We want to construct a 2-hop spanner for these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14</a:t>
            </a:fld>
            <a:endParaRPr lang="en-US"/>
          </a:p>
        </p:txBody>
      </p:sp>
    </p:spTree>
    <p:extLst>
      <p:ext uri="{BB962C8B-B14F-4D97-AF65-F5344CB8AC3E}">
        <p14:creationId xmlns:p14="http://schemas.microsoft.com/office/powerpoint/2010/main" val="1425656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How do we construct spanner?</a:t>
            </a:r>
          </a:p>
          <a:p>
            <a:r>
              <a:rPr lang="en-US" dirty="0"/>
              <a:t>    - We propose the following incremental construction</a:t>
            </a:r>
          </a:p>
          <a:p>
            <a:r>
              <a:rPr lang="en-US" dirty="0"/>
              <a:t>    - Build spanner piece by piece, "dealing with" some subset of vertices at each step.</a:t>
            </a:r>
          </a:p>
          <a:p>
            <a:r>
              <a:rPr lang="en-US" dirty="0"/>
              <a:t>    - At each step:</a:t>
            </a:r>
          </a:p>
          <a:p>
            <a:r>
              <a:rPr lang="en-US" dirty="0"/>
              <a:t>        - Select some subset W of the vertices. We are going to deal with these vertices now</a:t>
            </a:r>
          </a:p>
          <a:p>
            <a:r>
              <a:rPr lang="en-US" dirty="0"/>
              <a:t>        - Look at all edges involving W</a:t>
            </a:r>
          </a:p>
          <a:p>
            <a:r>
              <a:rPr lang="en-US" dirty="0"/>
              <a:t>        - We want to construct a 2-hop spanner for these</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15</a:t>
            </a:fld>
            <a:endParaRPr lang="en-US"/>
          </a:p>
        </p:txBody>
      </p:sp>
    </p:spTree>
    <p:extLst>
      <p:ext uri="{BB962C8B-B14F-4D97-AF65-F5344CB8AC3E}">
        <p14:creationId xmlns:p14="http://schemas.microsoft.com/office/powerpoint/2010/main" val="307463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Look at all edges involving W</a:t>
            </a:r>
          </a:p>
          <a:p>
            <a:r>
              <a:rPr lang="en-US" dirty="0"/>
              <a:t>        - We want to construct a 2-hop spanner for these</a:t>
            </a:r>
          </a:p>
          <a:p>
            <a:endParaRPr lang="en-US" dirty="0"/>
          </a:p>
          <a:p>
            <a:r>
              <a:rPr lang="en-US" dirty="0"/>
              <a:t> - In this case: look at neighborhood of W (all vertices connected to W) and create a spanning star connected to all vertices in W and its neighborhood.</a:t>
            </a:r>
          </a:p>
          <a:p>
            <a:r>
              <a:rPr lang="en-US" dirty="0"/>
              <a:t>        - This star contains a 2-hop path between any point in W and its neighborhood</a:t>
            </a:r>
          </a:p>
        </p:txBody>
      </p:sp>
      <p:sp>
        <p:nvSpPr>
          <p:cNvPr id="4" name="Slide Number Placeholder 3"/>
          <p:cNvSpPr>
            <a:spLocks noGrp="1"/>
          </p:cNvSpPr>
          <p:nvPr>
            <p:ph type="sldNum" sz="quarter" idx="5"/>
          </p:nvPr>
        </p:nvSpPr>
        <p:spPr/>
        <p:txBody>
          <a:bodyPr/>
          <a:lstStyle/>
          <a:p>
            <a:fld id="{98F66E64-C58C-C74E-A952-5E60BF60E9AD}" type="slidenum">
              <a:rPr lang="en-US" smtClean="0"/>
              <a:t>16</a:t>
            </a:fld>
            <a:endParaRPr lang="en-US"/>
          </a:p>
        </p:txBody>
      </p:sp>
    </p:spTree>
    <p:extLst>
      <p:ext uri="{BB962C8B-B14F-4D97-AF65-F5344CB8AC3E}">
        <p14:creationId xmlns:p14="http://schemas.microsoft.com/office/powerpoint/2010/main" val="1741468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Look at all edges involving W</a:t>
            </a:r>
          </a:p>
          <a:p>
            <a:r>
              <a:rPr lang="en-US" dirty="0"/>
              <a:t>        - We want to construct a 2-hop spanner for these</a:t>
            </a:r>
          </a:p>
          <a:p>
            <a:endParaRPr lang="en-US" dirty="0"/>
          </a:p>
          <a:p>
            <a:r>
              <a:rPr lang="en-US" dirty="0"/>
              <a:t> - In this case: look at neighborhood of W (all vertices connected to W) and create a spanning star connected to all vertices in W and its neighborhood.</a:t>
            </a:r>
          </a:p>
          <a:p>
            <a:r>
              <a:rPr lang="en-US" dirty="0"/>
              <a:t>        - This star contains a 2-hop path between any point in W and its neighborhood</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17</a:t>
            </a:fld>
            <a:endParaRPr lang="en-US"/>
          </a:p>
        </p:txBody>
      </p:sp>
    </p:spTree>
    <p:extLst>
      <p:ext uri="{BB962C8B-B14F-4D97-AF65-F5344CB8AC3E}">
        <p14:creationId xmlns:p14="http://schemas.microsoft.com/office/powerpoint/2010/main" val="2695815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Look at all edges involving W</a:t>
            </a:r>
          </a:p>
          <a:p>
            <a:r>
              <a:rPr lang="en-US" dirty="0"/>
              <a:t>        - We want to construct a 2-hop spanner for these</a:t>
            </a:r>
          </a:p>
          <a:p>
            <a:endParaRPr lang="en-US" dirty="0"/>
          </a:p>
          <a:p>
            <a:r>
              <a:rPr lang="en-US" dirty="0"/>
              <a:t> - In this case: look at neighborhood of W (all vertices connected to W) and create a spanning star connected to all vertices in W and its neighborhood.</a:t>
            </a:r>
          </a:p>
          <a:p>
            <a:r>
              <a:rPr lang="en-US" dirty="0"/>
              <a:t>        - This star contains a 2-hop path between any point in W and its neighborhood</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18</a:t>
            </a:fld>
            <a:endParaRPr lang="en-US"/>
          </a:p>
        </p:txBody>
      </p:sp>
    </p:spTree>
    <p:extLst>
      <p:ext uri="{BB962C8B-B14F-4D97-AF65-F5344CB8AC3E}">
        <p14:creationId xmlns:p14="http://schemas.microsoft.com/office/powerpoint/2010/main" val="3947257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Now we can remove W and recurse</a:t>
            </a:r>
          </a:p>
        </p:txBody>
      </p:sp>
      <p:sp>
        <p:nvSpPr>
          <p:cNvPr id="4" name="Slide Number Placeholder 3"/>
          <p:cNvSpPr>
            <a:spLocks noGrp="1"/>
          </p:cNvSpPr>
          <p:nvPr>
            <p:ph type="sldNum" sz="quarter" idx="5"/>
          </p:nvPr>
        </p:nvSpPr>
        <p:spPr/>
        <p:txBody>
          <a:bodyPr/>
          <a:lstStyle/>
          <a:p>
            <a:fld id="{98F66E64-C58C-C74E-A952-5E60BF60E9AD}" type="slidenum">
              <a:rPr lang="en-US" smtClean="0"/>
              <a:t>19</a:t>
            </a:fld>
            <a:endParaRPr lang="en-US"/>
          </a:p>
        </p:txBody>
      </p:sp>
    </p:spTree>
    <p:extLst>
      <p:ext uri="{BB962C8B-B14F-4D97-AF65-F5344CB8AC3E}">
        <p14:creationId xmlns:p14="http://schemas.microsoft.com/office/powerpoint/2010/main" val="2703754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Once we have removed all vertices, we are left with a 2-hop spanner.</a:t>
            </a:r>
          </a:p>
          <a:p>
            <a:endParaRPr lang="en-US" dirty="0"/>
          </a:p>
          <a:p>
            <a:r>
              <a:rPr lang="en-US" dirty="0"/>
              <a:t> - To guarantee that this spanner has only O(n) edges, it suffices to guarantee that at each step, the number of edges we add is linear in the number of vertices we remove</a:t>
            </a:r>
          </a:p>
          <a:p>
            <a:endParaRPr lang="en-US" dirty="0"/>
          </a:p>
          <a:p>
            <a:r>
              <a:rPr lang="en-US" dirty="0"/>
              <a:t> - Can we always find a nonempty subset of vertices for which we can construct a small spanner?</a:t>
            </a:r>
          </a:p>
        </p:txBody>
      </p:sp>
      <p:sp>
        <p:nvSpPr>
          <p:cNvPr id="4" name="Slide Number Placeholder 3"/>
          <p:cNvSpPr>
            <a:spLocks noGrp="1"/>
          </p:cNvSpPr>
          <p:nvPr>
            <p:ph type="sldNum" sz="quarter" idx="5"/>
          </p:nvPr>
        </p:nvSpPr>
        <p:spPr/>
        <p:txBody>
          <a:bodyPr/>
          <a:lstStyle/>
          <a:p>
            <a:fld id="{98F66E64-C58C-C74E-A952-5E60BF60E9AD}" type="slidenum">
              <a:rPr lang="en-US" smtClean="0"/>
              <a:t>25</a:t>
            </a:fld>
            <a:endParaRPr lang="en-US"/>
          </a:p>
        </p:txBody>
      </p:sp>
    </p:spTree>
    <p:extLst>
      <p:ext uri="{BB962C8B-B14F-4D97-AF65-F5344CB8AC3E}">
        <p14:creationId xmlns:p14="http://schemas.microsoft.com/office/powerpoint/2010/main" val="2314418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do this, we need a technical tool: the alpha-hull.</a:t>
            </a:r>
          </a:p>
          <a:p>
            <a:r>
              <a:rPr lang="en-US" dirty="0"/>
              <a:t>    - </a:t>
            </a:r>
            <a:r>
              <a:rPr lang="en-US" dirty="0" err="1"/>
              <a:t>Edelsbrunner</a:t>
            </a:r>
            <a:r>
              <a:rPr lang="en-US" dirty="0"/>
              <a:t>, </a:t>
            </a:r>
            <a:r>
              <a:rPr lang="en-US" dirty="0" err="1"/>
              <a:t>Kirkpatrik</a:t>
            </a:r>
            <a:r>
              <a:rPr lang="en-US" dirty="0"/>
              <a:t>, and Seidel introduced alpha-shapes as a generalization of convex hulls</a:t>
            </a:r>
          </a:p>
          <a:p>
            <a:r>
              <a:rPr lang="en-US" dirty="0"/>
              <a:t>    - </a:t>
            </a:r>
            <a:r>
              <a:rPr lang="en-US" dirty="0" err="1"/>
              <a:t>Dumitrescu</a:t>
            </a:r>
            <a:r>
              <a:rPr lang="en-US" dirty="0"/>
              <a:t>, Gosh, and </a:t>
            </a:r>
            <a:r>
              <a:rPr lang="en-US" dirty="0" err="1"/>
              <a:t>Tóth</a:t>
            </a:r>
            <a:r>
              <a:rPr lang="en-US" dirty="0"/>
              <a:t> applied a similar concept to this bipartite setting.</a:t>
            </a:r>
          </a:p>
          <a:p>
            <a:r>
              <a:rPr lang="en-US" dirty="0"/>
              <a:t>    - Given a set of points above the x-axis, consider all unit disks centered below the x-axis that do not intersect. The boundary of this union is the alpha-hull.</a:t>
            </a:r>
          </a:p>
          <a:p>
            <a:endParaRPr lang="en-US" dirty="0"/>
          </a:p>
          <a:p>
            <a:pPr marL="171450" indent="-171450">
              <a:buFontTx/>
              <a:buChar char="-"/>
            </a:pPr>
            <a:r>
              <a:rPr lang="en-US" dirty="0"/>
              <a:t>Properties</a:t>
            </a:r>
          </a:p>
          <a:p>
            <a:pPr marL="171450" indent="-171450">
              <a:buFontTx/>
              <a:buChar char="-"/>
            </a:pPr>
            <a:endParaRPr lang="en-US" dirty="0"/>
          </a:p>
          <a:p>
            <a:r>
              <a:rPr lang="en-US" dirty="0"/>
              <a:t> - This provides some structure. In particular, if all points are on the alpha-hull, then there is a relatively straightforward way to find W, the subset to remove. In the general case, the idea is similar and also depends crucially on results about the alpha-hull.</a:t>
            </a:r>
          </a:p>
        </p:txBody>
      </p:sp>
      <p:sp>
        <p:nvSpPr>
          <p:cNvPr id="4" name="Slide Number Placeholder 3"/>
          <p:cNvSpPr>
            <a:spLocks noGrp="1"/>
          </p:cNvSpPr>
          <p:nvPr>
            <p:ph type="sldNum" sz="quarter" idx="5"/>
          </p:nvPr>
        </p:nvSpPr>
        <p:spPr/>
        <p:txBody>
          <a:bodyPr/>
          <a:lstStyle/>
          <a:p>
            <a:fld id="{98F66E64-C58C-C74E-A952-5E60BF60E9AD}" type="slidenum">
              <a:rPr lang="en-US" smtClean="0"/>
              <a:t>26</a:t>
            </a:fld>
            <a:endParaRPr lang="en-US"/>
          </a:p>
        </p:txBody>
      </p:sp>
    </p:spTree>
    <p:extLst>
      <p:ext uri="{BB962C8B-B14F-4D97-AF65-F5344CB8AC3E}">
        <p14:creationId xmlns:p14="http://schemas.microsoft.com/office/powerpoint/2010/main" val="354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Spanner of a graph is a small subgraph that approximately preserves shortest-path distances between vertices.</a:t>
            </a:r>
          </a:p>
          <a:p>
            <a:r>
              <a:rPr lang="en-US" dirty="0"/>
              <a:t>    - In particular, distance between two vertices in the spanner is at most k times the distance between the vertices in the original graph</a:t>
            </a:r>
          </a:p>
          <a:p>
            <a:endParaRPr lang="en-US" dirty="0"/>
          </a:p>
          <a:p>
            <a:r>
              <a:rPr lang="en-US" dirty="0"/>
              <a:t>    - In our setting, every edge has unit weight. The distance between two vertices is the number of edges on the path. To emphasize this, spanners in this setting are called "hop spanners"</a:t>
            </a:r>
          </a:p>
          <a:p>
            <a:endParaRPr lang="en-US" dirty="0"/>
          </a:p>
          <a:p>
            <a:r>
              <a:rPr lang="en-US" dirty="0"/>
              <a:t>    - In the figure, you can see complete graph and a 2-hop spanner for that graph.</a:t>
            </a:r>
          </a:p>
        </p:txBody>
      </p:sp>
      <p:sp>
        <p:nvSpPr>
          <p:cNvPr id="4" name="Slide Number Placeholder 3"/>
          <p:cNvSpPr>
            <a:spLocks noGrp="1"/>
          </p:cNvSpPr>
          <p:nvPr>
            <p:ph type="sldNum" sz="quarter" idx="5"/>
          </p:nvPr>
        </p:nvSpPr>
        <p:spPr/>
        <p:txBody>
          <a:bodyPr/>
          <a:lstStyle/>
          <a:p>
            <a:fld id="{98F66E64-C58C-C74E-A952-5E60BF60E9AD}" type="slidenum">
              <a:rPr lang="en-US" smtClean="0"/>
              <a:t>3</a:t>
            </a:fld>
            <a:endParaRPr lang="en-US"/>
          </a:p>
        </p:txBody>
      </p:sp>
    </p:spTree>
    <p:extLst>
      <p:ext uri="{BB962C8B-B14F-4D97-AF65-F5344CB8AC3E}">
        <p14:creationId xmlns:p14="http://schemas.microsoft.com/office/powerpoint/2010/main" val="333549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Our goal: find W such that we can remove it with a spanner of size proportional to W.</a:t>
            </a:r>
          </a:p>
          <a:p>
            <a:r>
              <a:rPr lang="en-US" dirty="0"/>
              <a:t> - Figure: bipartite setting, with alpha-hulls added</a:t>
            </a:r>
          </a:p>
          <a:p>
            <a:r>
              <a:rPr lang="en-US" dirty="0"/>
              <a:t>    - Find a point p that has the largest neighborhood.</a:t>
            </a:r>
          </a:p>
          <a:p>
            <a:r>
              <a:rPr lang="en-US" dirty="0"/>
              <a:t>    We are going to try to remove p and N(p).</a:t>
            </a:r>
          </a:p>
        </p:txBody>
      </p:sp>
      <p:sp>
        <p:nvSpPr>
          <p:cNvPr id="4" name="Slide Number Placeholder 3"/>
          <p:cNvSpPr>
            <a:spLocks noGrp="1"/>
          </p:cNvSpPr>
          <p:nvPr>
            <p:ph type="sldNum" sz="quarter" idx="5"/>
          </p:nvPr>
        </p:nvSpPr>
        <p:spPr/>
        <p:txBody>
          <a:bodyPr/>
          <a:lstStyle/>
          <a:p>
            <a:fld id="{98F66E64-C58C-C74E-A952-5E60BF60E9AD}" type="slidenum">
              <a:rPr lang="en-US" smtClean="0"/>
              <a:t>27</a:t>
            </a:fld>
            <a:endParaRPr lang="en-US"/>
          </a:p>
        </p:txBody>
      </p:sp>
    </p:spTree>
    <p:extLst>
      <p:ext uri="{BB962C8B-B14F-4D97-AF65-F5344CB8AC3E}">
        <p14:creationId xmlns:p14="http://schemas.microsoft.com/office/powerpoint/2010/main" val="4101671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Figure: bipartite setting, with alpha-hulls added</a:t>
            </a:r>
          </a:p>
          <a:p>
            <a:r>
              <a:rPr lang="en-US" dirty="0"/>
              <a:t>    - Find a point p that has the largest neighborhood.</a:t>
            </a:r>
          </a:p>
          <a:p>
            <a:r>
              <a:rPr lang="en-US" dirty="0"/>
              <a:t>    We are going to try to remove p and N(p).</a:t>
            </a:r>
          </a:p>
          <a:p>
            <a:endParaRPr lang="en-US" dirty="0"/>
          </a:p>
          <a:p>
            <a:r>
              <a:rPr lang="en-US" dirty="0"/>
              <a:t> - That means we need to connect N(p) to its neighbors.</a:t>
            </a:r>
          </a:p>
        </p:txBody>
      </p:sp>
      <p:sp>
        <p:nvSpPr>
          <p:cNvPr id="4" name="Slide Number Placeholder 3"/>
          <p:cNvSpPr>
            <a:spLocks noGrp="1"/>
          </p:cNvSpPr>
          <p:nvPr>
            <p:ph type="sldNum" sz="quarter" idx="5"/>
          </p:nvPr>
        </p:nvSpPr>
        <p:spPr/>
        <p:txBody>
          <a:bodyPr/>
          <a:lstStyle/>
          <a:p>
            <a:fld id="{98F66E64-C58C-C74E-A952-5E60BF60E9AD}" type="slidenum">
              <a:rPr lang="en-US" smtClean="0"/>
              <a:t>28</a:t>
            </a:fld>
            <a:endParaRPr lang="en-US"/>
          </a:p>
        </p:txBody>
      </p:sp>
    </p:spTree>
    <p:extLst>
      <p:ext uri="{BB962C8B-B14F-4D97-AF65-F5344CB8AC3E}">
        <p14:creationId xmlns:p14="http://schemas.microsoft.com/office/powerpoint/2010/main" val="3682132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We could add a spanning star connected to N(p) and its neighbors (connecting orange and green). The problem is that the green region could be very large relative to orange, so the star might have lots of edges.</a:t>
            </a:r>
          </a:p>
          <a:p>
            <a:endParaRPr lang="en-US" dirty="0"/>
          </a:p>
          <a:p>
            <a:r>
              <a:rPr lang="en-US" dirty="0"/>
              <a:t> - Look at where the orange region intersects the alpha-hull — i.e., the leftmost point point in orange region and the rightmost in the orange region.  Call these points p1 and p2. The neighborhoods of p1 and p2 will be small, and they will partially cover the green region.</a:t>
            </a:r>
          </a:p>
        </p:txBody>
      </p:sp>
      <p:sp>
        <p:nvSpPr>
          <p:cNvPr id="4" name="Slide Number Placeholder 3"/>
          <p:cNvSpPr>
            <a:spLocks noGrp="1"/>
          </p:cNvSpPr>
          <p:nvPr>
            <p:ph type="sldNum" sz="quarter" idx="5"/>
          </p:nvPr>
        </p:nvSpPr>
        <p:spPr/>
        <p:txBody>
          <a:bodyPr/>
          <a:lstStyle/>
          <a:p>
            <a:fld id="{98F66E64-C58C-C74E-A952-5E60BF60E9AD}" type="slidenum">
              <a:rPr lang="en-US" smtClean="0"/>
              <a:t>29</a:t>
            </a:fld>
            <a:endParaRPr lang="en-US"/>
          </a:p>
        </p:txBody>
      </p:sp>
    </p:spTree>
    <p:extLst>
      <p:ext uri="{BB962C8B-B14F-4D97-AF65-F5344CB8AC3E}">
        <p14:creationId xmlns:p14="http://schemas.microsoft.com/office/powerpoint/2010/main" val="3545647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Look at where the orange region intersects the alpha-hull — i.e., the leftmost point point in orange region and the rightmost in the orange region.  Call these points p1 and p2. The neighborhoods of p1 and p2 will be small, and they will partially cover the green region.</a:t>
            </a:r>
          </a:p>
          <a:p>
            <a:endParaRPr lang="en-US" dirty="0"/>
          </a:p>
          <a:p>
            <a:r>
              <a:rPr lang="en-US" dirty="0"/>
              <a:t> The remaining region I(p) could be large --- this was the problem. But we show that I(p) has at most the same neighbors as p. So if we can remove p, we can also remove I(p).</a:t>
            </a:r>
          </a:p>
        </p:txBody>
      </p:sp>
      <p:sp>
        <p:nvSpPr>
          <p:cNvPr id="4" name="Slide Number Placeholder 3"/>
          <p:cNvSpPr>
            <a:spLocks noGrp="1"/>
          </p:cNvSpPr>
          <p:nvPr>
            <p:ph type="sldNum" sz="quarter" idx="5"/>
          </p:nvPr>
        </p:nvSpPr>
        <p:spPr/>
        <p:txBody>
          <a:bodyPr/>
          <a:lstStyle/>
          <a:p>
            <a:fld id="{98F66E64-C58C-C74E-A952-5E60BF60E9AD}" type="slidenum">
              <a:rPr lang="en-US" smtClean="0"/>
              <a:t>30</a:t>
            </a:fld>
            <a:endParaRPr lang="en-US"/>
          </a:p>
        </p:txBody>
      </p:sp>
    </p:spTree>
    <p:extLst>
      <p:ext uri="{BB962C8B-B14F-4D97-AF65-F5344CB8AC3E}">
        <p14:creationId xmlns:p14="http://schemas.microsoft.com/office/powerpoint/2010/main" val="1505492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remaining region I(p) could be large --- this was the problem. But we show that I(p) has at most the same neighbors as p. So if we can remove p, we can also remove I(p).</a:t>
            </a:r>
          </a:p>
          <a:p>
            <a:endParaRPr lang="en-US" dirty="0"/>
          </a:p>
          <a:p>
            <a:r>
              <a:rPr lang="en-US" dirty="0"/>
              <a:t>- This was the missing step in the incremental construction. This completes the construction for 2-hop spanners of linear size for UDGs.</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31</a:t>
            </a:fld>
            <a:endParaRPr lang="en-US"/>
          </a:p>
        </p:txBody>
      </p:sp>
    </p:spTree>
    <p:extLst>
      <p:ext uri="{BB962C8B-B14F-4D97-AF65-F5344CB8AC3E}">
        <p14:creationId xmlns:p14="http://schemas.microsoft.com/office/powerpoint/2010/main" val="1198762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Should be 12:00</a:t>
            </a:r>
          </a:p>
        </p:txBody>
      </p:sp>
      <p:sp>
        <p:nvSpPr>
          <p:cNvPr id="4" name="Slide Number Placeholder 3"/>
          <p:cNvSpPr>
            <a:spLocks noGrp="1"/>
          </p:cNvSpPr>
          <p:nvPr>
            <p:ph type="sldNum" sz="quarter" idx="5"/>
          </p:nvPr>
        </p:nvSpPr>
        <p:spPr/>
        <p:txBody>
          <a:bodyPr/>
          <a:lstStyle/>
          <a:p>
            <a:fld id="{98F66E64-C58C-C74E-A952-5E60BF60E9AD}" type="slidenum">
              <a:rPr lang="en-US" smtClean="0"/>
              <a:t>32</a:t>
            </a:fld>
            <a:endParaRPr lang="en-US"/>
          </a:p>
        </p:txBody>
      </p:sp>
    </p:spTree>
    <p:extLst>
      <p:ext uri="{BB962C8B-B14F-4D97-AF65-F5344CB8AC3E}">
        <p14:creationId xmlns:p14="http://schemas.microsoft.com/office/powerpoint/2010/main" val="2321609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Reduction to bipartite case no longer work </a:t>
            </a:r>
          </a:p>
          <a:p>
            <a:endParaRPr lang="en-US" dirty="0"/>
          </a:p>
          <a:p>
            <a:r>
              <a:rPr lang="en-US" dirty="0"/>
              <a:t>- Still build spanner incrementally (dealing with some intersections at each step, like previous construction), but framework will be different</a:t>
            </a:r>
          </a:p>
          <a:p>
            <a:endParaRPr lang="en-US" dirty="0"/>
          </a:p>
          <a:p>
            <a:r>
              <a:rPr lang="en-US" dirty="0"/>
              <a:t>- Divide and conquer, using 1D case as subroutine</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33</a:t>
            </a:fld>
            <a:endParaRPr lang="en-US"/>
          </a:p>
        </p:txBody>
      </p:sp>
    </p:spTree>
    <p:extLst>
      <p:ext uri="{BB962C8B-B14F-4D97-AF65-F5344CB8AC3E}">
        <p14:creationId xmlns:p14="http://schemas.microsoft.com/office/powerpoint/2010/main" val="2358852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Interval graph: We are given a collection of segments on a line, and there is an edge between segments </a:t>
            </a:r>
            <a:r>
              <a:rPr lang="en-US" dirty="0" err="1"/>
              <a:t>iff</a:t>
            </a:r>
            <a:r>
              <a:rPr lang="en-US" dirty="0"/>
              <a:t> they </a:t>
            </a:r>
            <a:r>
              <a:rPr lang="en-US" dirty="0" err="1"/>
              <a:t>interect</a:t>
            </a:r>
            <a:r>
              <a:rPr lang="en-US" dirty="0"/>
              <a:t>.</a:t>
            </a:r>
          </a:p>
          <a:p>
            <a:pPr marL="171450" indent="-171450">
              <a:buFontTx/>
              <a:buChar char="-"/>
            </a:pPr>
            <a:r>
              <a:rPr lang="en-US" dirty="0"/>
              <a:t>1D version of square intersection graph</a:t>
            </a:r>
          </a:p>
        </p:txBody>
      </p:sp>
      <p:sp>
        <p:nvSpPr>
          <p:cNvPr id="4" name="Slide Number Placeholder 3"/>
          <p:cNvSpPr>
            <a:spLocks noGrp="1"/>
          </p:cNvSpPr>
          <p:nvPr>
            <p:ph type="sldNum" sz="quarter" idx="5"/>
          </p:nvPr>
        </p:nvSpPr>
        <p:spPr/>
        <p:txBody>
          <a:bodyPr/>
          <a:lstStyle/>
          <a:p>
            <a:fld id="{98F66E64-C58C-C74E-A952-5E60BF60E9AD}" type="slidenum">
              <a:rPr lang="en-US" smtClean="0"/>
              <a:t>34</a:t>
            </a:fld>
            <a:endParaRPr lang="en-US"/>
          </a:p>
        </p:txBody>
      </p:sp>
    </p:spTree>
    <p:extLst>
      <p:ext uri="{BB962C8B-B14F-4D97-AF65-F5344CB8AC3E}">
        <p14:creationId xmlns:p14="http://schemas.microsoft.com/office/powerpoint/2010/main" val="1082750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induces a partition of our space into intervals, each of which is covered by some covering segment.</a:t>
            </a:r>
          </a:p>
          <a:p>
            <a:endParaRPr lang="en-US" dirty="0"/>
          </a:p>
          <a:p>
            <a:r>
              <a:rPr lang="en-US" dirty="0"/>
              <a:t>For each interval, use the covering segment to create a spanning star connecting all segments in that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 2-hop spanner with O(n) edges for interval graph</a:t>
            </a:r>
          </a:p>
        </p:txBody>
      </p:sp>
      <p:sp>
        <p:nvSpPr>
          <p:cNvPr id="4" name="Slide Number Placeholder 3"/>
          <p:cNvSpPr>
            <a:spLocks noGrp="1"/>
          </p:cNvSpPr>
          <p:nvPr>
            <p:ph type="sldNum" sz="quarter" idx="5"/>
          </p:nvPr>
        </p:nvSpPr>
        <p:spPr/>
        <p:txBody>
          <a:bodyPr/>
          <a:lstStyle/>
          <a:p>
            <a:fld id="{98F66E64-C58C-C74E-A952-5E60BF60E9AD}" type="slidenum">
              <a:rPr lang="en-US" smtClean="0"/>
              <a:t>39</a:t>
            </a:fld>
            <a:endParaRPr lang="en-US"/>
          </a:p>
        </p:txBody>
      </p:sp>
    </p:spTree>
    <p:extLst>
      <p:ext uri="{BB962C8B-B14F-4D97-AF65-F5344CB8AC3E}">
        <p14:creationId xmlns:p14="http://schemas.microsoft.com/office/powerpoint/2010/main" val="804094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induces a partition of our space into intervals, each of which is covered by some covering segment.</a:t>
            </a:r>
          </a:p>
          <a:p>
            <a:endParaRPr lang="en-US" dirty="0"/>
          </a:p>
          <a:p>
            <a:r>
              <a:rPr lang="en-US" dirty="0"/>
              <a:t>For each interval, use the covering segment to create a spanning star connecting all segments in that region.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 2-hop spanner with O(n) edges for interval graph</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40</a:t>
            </a:fld>
            <a:endParaRPr lang="en-US"/>
          </a:p>
        </p:txBody>
      </p:sp>
    </p:spTree>
    <p:extLst>
      <p:ext uri="{BB962C8B-B14F-4D97-AF65-F5344CB8AC3E}">
        <p14:creationId xmlns:p14="http://schemas.microsoft.com/office/powerpoint/2010/main" val="361049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study spanners for geometric intersection graphs</a:t>
            </a:r>
          </a:p>
          <a:p>
            <a:r>
              <a:rPr lang="en-US" dirty="0"/>
              <a:t>    - Vertices are geometric objects in the plane</a:t>
            </a:r>
          </a:p>
          <a:p>
            <a:r>
              <a:rPr lang="en-US" dirty="0"/>
              <a:t>    - There is an edge between two objects </a:t>
            </a:r>
            <a:r>
              <a:rPr lang="en-US" dirty="0" err="1"/>
              <a:t>iff</a:t>
            </a:r>
            <a:r>
              <a:rPr lang="en-US" dirty="0"/>
              <a:t> they intersect</a:t>
            </a:r>
          </a:p>
          <a:p>
            <a:r>
              <a:rPr lang="en-US" dirty="0"/>
              <a:t>    - An important example is the unit disk graph, where vertices are disks of radius 0.5. In other words, disks are connected </a:t>
            </a:r>
            <a:r>
              <a:rPr lang="en-US" dirty="0" err="1"/>
              <a:t>iff</a:t>
            </a:r>
            <a:r>
              <a:rPr lang="en-US" dirty="0"/>
              <a:t> their centers are at distance less than 1.</a:t>
            </a:r>
          </a:p>
          <a:p>
            <a:pPr marL="171450" indent="-171450">
              <a:buFontTx/>
              <a:buChar char="-"/>
            </a:pPr>
            <a:r>
              <a:rPr lang="en-US" dirty="0"/>
              <a:t>Motivated by applications in wireless communication --- devices can communicate if they are close to each other.</a:t>
            </a:r>
          </a:p>
          <a:p>
            <a:pPr marL="171450" indent="-171450">
              <a:buFontTx/>
              <a:buChar char="-"/>
            </a:pPr>
            <a:endParaRPr lang="en-US" dirty="0"/>
          </a:p>
          <a:p>
            <a:pPr marL="171450" indent="-171450">
              <a:buFontTx/>
              <a:buChar char="-"/>
            </a:pPr>
            <a:r>
              <a:rPr lang="en-US" dirty="0"/>
              <a:t>Example of UDG is figure; other geometric intersection graphs are similar.</a:t>
            </a:r>
          </a:p>
          <a:p>
            <a:pPr marL="171450" indent="-171450">
              <a:buFontTx/>
              <a:buChar char="-"/>
            </a:pPr>
            <a:endParaRPr lang="en-US" dirty="0"/>
          </a:p>
          <a:p>
            <a:pPr marL="171450" indent="-171450">
              <a:buFontTx/>
              <a:buChar char="-"/>
            </a:pPr>
            <a:r>
              <a:rPr lang="en-US" dirty="0"/>
              <a:t>In this presentation — when visualizing UDG, often just display the centers of the disks (a point set). Notice that the neighborhood of a point can be visualized with a disk of radius 1. I’ll also use that in this presentation</a:t>
            </a:r>
          </a:p>
        </p:txBody>
      </p:sp>
      <p:sp>
        <p:nvSpPr>
          <p:cNvPr id="4" name="Slide Number Placeholder 3"/>
          <p:cNvSpPr>
            <a:spLocks noGrp="1"/>
          </p:cNvSpPr>
          <p:nvPr>
            <p:ph type="sldNum" sz="quarter" idx="5"/>
          </p:nvPr>
        </p:nvSpPr>
        <p:spPr/>
        <p:txBody>
          <a:bodyPr/>
          <a:lstStyle/>
          <a:p>
            <a:fld id="{98F66E64-C58C-C74E-A952-5E60BF60E9AD}" type="slidenum">
              <a:rPr lang="en-US" smtClean="0"/>
              <a:t>4</a:t>
            </a:fld>
            <a:endParaRPr lang="en-US"/>
          </a:p>
        </p:txBody>
      </p:sp>
    </p:spTree>
    <p:extLst>
      <p:ext uri="{BB962C8B-B14F-4D97-AF65-F5344CB8AC3E}">
        <p14:creationId xmlns:p14="http://schemas.microsoft.com/office/powerpoint/2010/main" val="2639223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induces a partition of our space into intervals, each of which is covered by some covering segment.</a:t>
            </a:r>
          </a:p>
          <a:p>
            <a:endParaRPr lang="en-US" dirty="0"/>
          </a:p>
          <a:p>
            <a:r>
              <a:rPr lang="en-US" dirty="0"/>
              <a:t>For each interval, use the covering segment to create a spanning star connecting all segments in that region.</a:t>
            </a:r>
          </a:p>
          <a:p>
            <a:endParaRPr lang="en-US" dirty="0"/>
          </a:p>
          <a:p>
            <a:r>
              <a:rPr lang="en-US" dirty="0"/>
              <a:t>Result: 2-hop spanner with O(n) edges for interval graph</a:t>
            </a:r>
          </a:p>
        </p:txBody>
      </p:sp>
      <p:sp>
        <p:nvSpPr>
          <p:cNvPr id="4" name="Slide Number Placeholder 3"/>
          <p:cNvSpPr>
            <a:spLocks noGrp="1"/>
          </p:cNvSpPr>
          <p:nvPr>
            <p:ph type="sldNum" sz="quarter" idx="5"/>
          </p:nvPr>
        </p:nvSpPr>
        <p:spPr/>
        <p:txBody>
          <a:bodyPr/>
          <a:lstStyle/>
          <a:p>
            <a:fld id="{98F66E64-C58C-C74E-A952-5E60BF60E9AD}" type="slidenum">
              <a:rPr lang="en-US" smtClean="0"/>
              <a:t>41</a:t>
            </a:fld>
            <a:endParaRPr lang="en-US"/>
          </a:p>
        </p:txBody>
      </p:sp>
    </p:spTree>
    <p:extLst>
      <p:ext uri="{BB962C8B-B14F-4D97-AF65-F5344CB8AC3E}">
        <p14:creationId xmlns:p14="http://schemas.microsoft.com/office/powerpoint/2010/main" val="959690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Given squares, in some bounding slab</a:t>
            </a:r>
          </a:p>
          <a:p>
            <a:pPr marL="171450" indent="-171450">
              <a:buFontTx/>
              <a:buChar char="-"/>
            </a:pPr>
            <a:r>
              <a:rPr lang="en-US" dirty="0"/>
              <a:t>Split space in half, into 2 slabs</a:t>
            </a:r>
          </a:p>
        </p:txBody>
      </p:sp>
      <p:sp>
        <p:nvSpPr>
          <p:cNvPr id="4" name="Slide Number Placeholder 3"/>
          <p:cNvSpPr>
            <a:spLocks noGrp="1"/>
          </p:cNvSpPr>
          <p:nvPr>
            <p:ph type="sldNum" sz="quarter" idx="5"/>
          </p:nvPr>
        </p:nvSpPr>
        <p:spPr/>
        <p:txBody>
          <a:bodyPr/>
          <a:lstStyle/>
          <a:p>
            <a:fld id="{98F66E64-C58C-C74E-A952-5E60BF60E9AD}" type="slidenum">
              <a:rPr lang="en-US" smtClean="0"/>
              <a:t>42</a:t>
            </a:fld>
            <a:endParaRPr lang="en-US"/>
          </a:p>
        </p:txBody>
      </p:sp>
    </p:spTree>
    <p:extLst>
      <p:ext uri="{BB962C8B-B14F-4D97-AF65-F5344CB8AC3E}">
        <p14:creationId xmlns:p14="http://schemas.microsoft.com/office/powerpoint/2010/main" val="278547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Yellow slab at top, green slab at bottom</a:t>
            </a:r>
          </a:p>
          <a:p>
            <a:pPr marL="171450" indent="-171450">
              <a:buFontTx/>
              <a:buChar char="-"/>
            </a:pPr>
            <a:r>
              <a:rPr lang="en-US" dirty="0"/>
              <a:t>Remove squares, like we removed a subset W in the previous construction</a:t>
            </a:r>
          </a:p>
          <a:p>
            <a:pPr marL="171450" indent="-171450">
              <a:buFontTx/>
              <a:buChar char="-"/>
            </a:pPr>
            <a:r>
              <a:rPr lang="en-US" dirty="0"/>
              <a:t>We remove squares that go across a slab, from top to bottom</a:t>
            </a:r>
          </a:p>
          <a:p>
            <a:pPr marL="171450" indent="-171450">
              <a:buFontTx/>
              <a:buChar char="-"/>
            </a:pPr>
            <a:r>
              <a:rPr lang="en-US" dirty="0"/>
              <a:t>In the yellow slab, no such squares</a:t>
            </a:r>
          </a:p>
          <a:p>
            <a:pPr marL="171450" indent="-171450">
              <a:buFontTx/>
              <a:buChar char="-"/>
            </a:pPr>
            <a:r>
              <a:rPr lang="en-US" dirty="0"/>
              <a:t>In the green slab, there is one square that goes from top to bottom, and so we will remove it</a:t>
            </a:r>
          </a:p>
          <a:p>
            <a:pPr marL="171450" indent="-171450">
              <a:buFontTx/>
              <a:buChar char="-"/>
            </a:pPr>
            <a:r>
              <a:rPr lang="en-US" dirty="0"/>
              <a:t>Then recurse</a:t>
            </a:r>
          </a:p>
        </p:txBody>
      </p:sp>
      <p:sp>
        <p:nvSpPr>
          <p:cNvPr id="4" name="Slide Number Placeholder 3"/>
          <p:cNvSpPr>
            <a:spLocks noGrp="1"/>
          </p:cNvSpPr>
          <p:nvPr>
            <p:ph type="sldNum" sz="quarter" idx="5"/>
          </p:nvPr>
        </p:nvSpPr>
        <p:spPr/>
        <p:txBody>
          <a:bodyPr/>
          <a:lstStyle/>
          <a:p>
            <a:fld id="{98F66E64-C58C-C74E-A952-5E60BF60E9AD}" type="slidenum">
              <a:rPr lang="en-US" smtClean="0"/>
              <a:t>43</a:t>
            </a:fld>
            <a:endParaRPr lang="en-US"/>
          </a:p>
        </p:txBody>
      </p:sp>
    </p:spTree>
    <p:extLst>
      <p:ext uri="{BB962C8B-B14F-4D97-AF65-F5344CB8AC3E}">
        <p14:creationId xmlns:p14="http://schemas.microsoft.com/office/powerpoint/2010/main" val="2960876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Yellow slab at top, green slab at bottom</a:t>
            </a:r>
          </a:p>
          <a:p>
            <a:pPr marL="171450" indent="-171450">
              <a:buFontTx/>
              <a:buChar char="-"/>
            </a:pPr>
            <a:r>
              <a:rPr lang="en-US" dirty="0"/>
              <a:t>Remove squares, like we removed a subset W in the previous construction</a:t>
            </a:r>
          </a:p>
          <a:p>
            <a:pPr marL="171450" indent="-171450">
              <a:buFontTx/>
              <a:buChar char="-"/>
            </a:pPr>
            <a:r>
              <a:rPr lang="en-US" dirty="0"/>
              <a:t>We remove squares that go across a slab, from top to bottom</a:t>
            </a:r>
          </a:p>
          <a:p>
            <a:pPr marL="171450" indent="-171450">
              <a:buFontTx/>
              <a:buChar char="-"/>
            </a:pPr>
            <a:r>
              <a:rPr lang="en-US" dirty="0"/>
              <a:t>In the yellow slab, no such squares</a:t>
            </a:r>
          </a:p>
          <a:p>
            <a:pPr marL="171450" indent="-171450">
              <a:buFontTx/>
              <a:buChar char="-"/>
            </a:pPr>
            <a:r>
              <a:rPr lang="en-US" dirty="0"/>
              <a:t>In the green slab, there is one square that goes from top to bottom, and so we will remove it</a:t>
            </a:r>
          </a:p>
          <a:p>
            <a:pPr marL="171450" indent="-171450">
              <a:buFontTx/>
              <a:buChar char="-"/>
            </a:pPr>
            <a:r>
              <a:rPr lang="en-US" dirty="0"/>
              <a:t>Then recurse</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44</a:t>
            </a:fld>
            <a:endParaRPr lang="en-US"/>
          </a:p>
        </p:txBody>
      </p:sp>
    </p:spTree>
    <p:extLst>
      <p:ext uri="{BB962C8B-B14F-4D97-AF65-F5344CB8AC3E}">
        <p14:creationId xmlns:p14="http://schemas.microsoft.com/office/powerpoint/2010/main" val="27450159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Yellow slab at top, green slab at bottom</a:t>
            </a:r>
          </a:p>
          <a:p>
            <a:pPr marL="171450" indent="-171450">
              <a:buFontTx/>
              <a:buChar char="-"/>
            </a:pPr>
            <a:r>
              <a:rPr lang="en-US" dirty="0"/>
              <a:t>Remove squares, like we removed a subset W in the previous construction</a:t>
            </a:r>
          </a:p>
          <a:p>
            <a:pPr marL="171450" indent="-171450">
              <a:buFontTx/>
              <a:buChar char="-"/>
            </a:pPr>
            <a:r>
              <a:rPr lang="en-US" dirty="0"/>
              <a:t>We remove squares that go across a slab, from top to bottom</a:t>
            </a:r>
          </a:p>
          <a:p>
            <a:pPr marL="171450" indent="-171450">
              <a:buFontTx/>
              <a:buChar char="-"/>
            </a:pPr>
            <a:r>
              <a:rPr lang="en-US" dirty="0"/>
              <a:t>In the yellow slab, no such squares</a:t>
            </a:r>
          </a:p>
          <a:p>
            <a:pPr marL="171450" indent="-171450">
              <a:buFontTx/>
              <a:buChar char="-"/>
            </a:pPr>
            <a:r>
              <a:rPr lang="en-US" dirty="0"/>
              <a:t>In the green slab, there is one square that goes from top to bottom, and so we will remove it</a:t>
            </a:r>
          </a:p>
          <a:p>
            <a:pPr marL="171450" indent="-171450">
              <a:buFontTx/>
              <a:buChar char="-"/>
            </a:pPr>
            <a:r>
              <a:rPr lang="en-US" dirty="0"/>
              <a:t>Then recurse</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45</a:t>
            </a:fld>
            <a:endParaRPr lang="en-US"/>
          </a:p>
        </p:txBody>
      </p:sp>
    </p:spTree>
    <p:extLst>
      <p:ext uri="{BB962C8B-B14F-4D97-AF65-F5344CB8AC3E}">
        <p14:creationId xmlns:p14="http://schemas.microsoft.com/office/powerpoint/2010/main" val="1298270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Yellow slab at top, green slab at bottom</a:t>
            </a:r>
          </a:p>
          <a:p>
            <a:pPr marL="171450" indent="-171450">
              <a:buFontTx/>
              <a:buChar char="-"/>
            </a:pPr>
            <a:r>
              <a:rPr lang="en-US" dirty="0"/>
              <a:t>Remove squares, like we removed a subset W in the previous construction</a:t>
            </a:r>
          </a:p>
          <a:p>
            <a:pPr marL="171450" indent="-171450">
              <a:buFontTx/>
              <a:buChar char="-"/>
            </a:pPr>
            <a:r>
              <a:rPr lang="en-US" dirty="0"/>
              <a:t>We remove squares that go across a slab, from top to bottom</a:t>
            </a:r>
          </a:p>
          <a:p>
            <a:pPr marL="171450" indent="-171450">
              <a:buFontTx/>
              <a:buChar char="-"/>
            </a:pPr>
            <a:r>
              <a:rPr lang="en-US" dirty="0"/>
              <a:t>In the yellow slab, no such squares</a:t>
            </a:r>
          </a:p>
          <a:p>
            <a:pPr marL="171450" indent="-171450">
              <a:buFontTx/>
              <a:buChar char="-"/>
            </a:pPr>
            <a:r>
              <a:rPr lang="en-US" dirty="0"/>
              <a:t>In the green slab, there is one square that goes from top to bottom, and so we will remove it</a:t>
            </a:r>
          </a:p>
          <a:p>
            <a:pPr marL="171450" indent="-171450">
              <a:buFontTx/>
              <a:buChar char="-"/>
            </a:pPr>
            <a:r>
              <a:rPr lang="en-US" dirty="0"/>
              <a:t>Then recurse</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46</a:t>
            </a:fld>
            <a:endParaRPr lang="en-US"/>
          </a:p>
        </p:txBody>
      </p:sp>
    </p:spTree>
    <p:extLst>
      <p:ext uri="{BB962C8B-B14F-4D97-AF65-F5344CB8AC3E}">
        <p14:creationId xmlns:p14="http://schemas.microsoft.com/office/powerpoint/2010/main" val="1800862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remains to explain how we remove squares that go across a slab.</a:t>
            </a:r>
          </a:p>
          <a:p>
            <a:pPr marL="171450" indent="-171450">
              <a:buFontTx/>
              <a:buChar char="-"/>
            </a:pPr>
            <a:r>
              <a:rPr lang="en-US" dirty="0"/>
              <a:t>Figure: Purple squares that go across, …</a:t>
            </a:r>
          </a:p>
          <a:p>
            <a:pPr marL="171450" indent="-171450">
              <a:buFontTx/>
              <a:buChar char="-"/>
            </a:pPr>
            <a:r>
              <a:rPr lang="en-US" dirty="0"/>
              <a:t>Our goal: remove the purple squares, by creating a 2-hop spanner for edges involving purple squares.</a:t>
            </a:r>
          </a:p>
          <a:p>
            <a:pPr marL="628650" lvl="1" indent="-171450">
              <a:buFontTx/>
              <a:buChar char="-"/>
            </a:pPr>
            <a:r>
              <a:rPr lang="en-US" dirty="0"/>
              <a:t>Need to deal with edges caused by different types of intersections</a:t>
            </a:r>
          </a:p>
          <a:p>
            <a:pPr marL="628650" lvl="1" indent="-171450">
              <a:buFontTx/>
              <a:buChar char="-"/>
            </a:pPr>
            <a:endParaRPr lang="en-US" dirty="0"/>
          </a:p>
          <a:p>
            <a:pPr marL="171450" lvl="0" indent="-171450">
              <a:buFontTx/>
              <a:buChar char="-"/>
            </a:pPr>
            <a:r>
              <a:rPr lang="en-US" dirty="0"/>
              <a:t>To deal with each case, we can use the interval graph construction (or something similar to interval graph construction)</a:t>
            </a:r>
          </a:p>
          <a:p>
            <a:pPr marL="171450" lvl="0" indent="-171450">
              <a:buFontTx/>
              <a:buChar char="-"/>
            </a:pPr>
            <a:endParaRPr lang="en-US" dirty="0"/>
          </a:p>
          <a:p>
            <a:pPr marL="171450" lvl="0" indent="-171450">
              <a:buFontTx/>
              <a:buChar char="-"/>
            </a:pPr>
            <a:r>
              <a:rPr lang="en-US" dirty="0"/>
              <a:t>By combining these interval graph spanners, we get a 2-hop spanner with a number of edges proportional to the number of squares intersecting the slab.</a:t>
            </a:r>
          </a:p>
          <a:p>
            <a:pPr marL="171450" lvl="0" indent="-171450">
              <a:buFontTx/>
              <a:buChar char="-"/>
            </a:pPr>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47</a:t>
            </a:fld>
            <a:endParaRPr lang="en-US"/>
          </a:p>
        </p:txBody>
      </p:sp>
    </p:spTree>
    <p:extLst>
      <p:ext uri="{BB962C8B-B14F-4D97-AF65-F5344CB8AC3E}">
        <p14:creationId xmlns:p14="http://schemas.microsoft.com/office/powerpoint/2010/main" val="22864826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To deal with each case, we can use the interval graph construction (or something similar to interval graph construction)</a:t>
            </a:r>
          </a:p>
          <a:p>
            <a:pPr marL="171450" lvl="0" indent="-171450">
              <a:buFontTx/>
              <a:buChar char="-"/>
            </a:pPr>
            <a:endParaRPr lang="en-US" dirty="0"/>
          </a:p>
          <a:p>
            <a:pPr marL="171450" lvl="0" indent="-171450">
              <a:buFontTx/>
              <a:buChar char="-"/>
            </a:pPr>
            <a:r>
              <a:rPr lang="en-US" dirty="0"/>
              <a:t>By combining these interval graph spanners, we get a 2-hop spanner with a number of edges proportional to the number of squares intersecting the slab.</a:t>
            </a:r>
          </a:p>
        </p:txBody>
      </p:sp>
      <p:sp>
        <p:nvSpPr>
          <p:cNvPr id="4" name="Slide Number Placeholder 3"/>
          <p:cNvSpPr>
            <a:spLocks noGrp="1"/>
          </p:cNvSpPr>
          <p:nvPr>
            <p:ph type="sldNum" sz="quarter" idx="5"/>
          </p:nvPr>
        </p:nvSpPr>
        <p:spPr/>
        <p:txBody>
          <a:bodyPr/>
          <a:lstStyle/>
          <a:p>
            <a:fld id="{98F66E64-C58C-C74E-A952-5E60BF60E9AD}" type="slidenum">
              <a:rPr lang="en-US" smtClean="0"/>
              <a:t>48</a:t>
            </a:fld>
            <a:endParaRPr lang="en-US"/>
          </a:p>
        </p:txBody>
      </p:sp>
    </p:spTree>
    <p:extLst>
      <p:ext uri="{BB962C8B-B14F-4D97-AF65-F5344CB8AC3E}">
        <p14:creationId xmlns:p14="http://schemas.microsoft.com/office/powerpoint/2010/main" val="18071124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By combining these interval graph spanners, we get a 2-hop spanner with a number of edges proportional to the number of squares intersecting the slab.</a:t>
            </a:r>
          </a:p>
          <a:p>
            <a:endParaRPr lang="en-US" dirty="0"/>
          </a:p>
          <a:p>
            <a:r>
              <a:rPr lang="en-US" dirty="0"/>
              <a:t> - We can remove the purple squares</a:t>
            </a:r>
          </a:p>
          <a:p>
            <a:r>
              <a:rPr lang="en-US" dirty="0"/>
              <a:t>    - Spanner has number of edges equal to number of purple squares + blue squares + red squares + green squares</a:t>
            </a:r>
          </a:p>
          <a:p>
            <a:endParaRPr lang="en-US" dirty="0"/>
          </a:p>
          <a:p>
            <a:pPr marL="171450" indent="-171450">
              <a:buFontTx/>
              <a:buChar char="-"/>
            </a:pPr>
            <a:r>
              <a:rPr lang="en-US" dirty="0"/>
              <a:t>Initially that might seem bad, because we might have to use lots of edges to remove only a few purple squares,</a:t>
            </a:r>
          </a:p>
          <a:p>
            <a:pPr marL="171450" indent="-171450">
              <a:buFontTx/>
              <a:buChar char="-"/>
            </a:pPr>
            <a:r>
              <a:rPr lang="en-US" dirty="0"/>
              <a:t>…but we prove that square involved in O(log n) slabs =&gt; total size O(n log n)</a:t>
            </a:r>
          </a:p>
          <a:p>
            <a:pPr marL="171450" indent="-171450">
              <a:buFontTx/>
              <a:buChar char="-"/>
            </a:pPr>
            <a:endParaRPr lang="en-US" dirty="0"/>
          </a:p>
          <a:p>
            <a:pPr marL="171450" indent="-171450">
              <a:buFontTx/>
              <a:buChar char="-"/>
            </a:pPr>
            <a:r>
              <a:rPr lang="en-US" dirty="0"/>
              <a:t>- This completes the construction for 2-hop spanners of size O(n log n) for square intersection graphs.</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49</a:t>
            </a:fld>
            <a:endParaRPr lang="en-US"/>
          </a:p>
        </p:txBody>
      </p:sp>
    </p:spTree>
    <p:extLst>
      <p:ext uri="{BB962C8B-B14F-4D97-AF65-F5344CB8AC3E}">
        <p14:creationId xmlns:p14="http://schemas.microsoft.com/office/powerpoint/2010/main" val="1295387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Natural to wonder if we can apply similar techniques to find 2-hop spanners of size O(n log n) for disks.</a:t>
            </a:r>
          </a:p>
          <a:p>
            <a:endParaRPr lang="en-US" dirty="0"/>
          </a:p>
          <a:p>
            <a:pPr marL="171450" indent="-171450">
              <a:buFontTx/>
              <a:buChar char="-"/>
            </a:pPr>
            <a:r>
              <a:rPr lang="en-US" dirty="0"/>
              <a:t>More difficult, because disks that intersect a common line don’t reduce to 1D like squares </a:t>
            </a:r>
          </a:p>
          <a:p>
            <a:pPr marL="171450" indent="-171450">
              <a:buFontTx/>
              <a:buChar char="-"/>
            </a:pPr>
            <a:endParaRPr lang="en-US" dirty="0"/>
          </a:p>
          <a:p>
            <a:r>
              <a:rPr lang="en-US" dirty="0"/>
              <a:t>- In paper, we generalize our results to intersection graphs of fat convex objects, at the cost of increasing the stretch factor from 2 to 3. </a:t>
            </a:r>
          </a:p>
          <a:p>
            <a:endParaRPr lang="en-US" dirty="0"/>
          </a:p>
          <a:p>
            <a:pPr marL="171450" indent="-171450">
              <a:buFontTx/>
              <a:buChar char="-"/>
            </a:pPr>
            <a:r>
              <a:rPr lang="en-US" dirty="0"/>
              <a:t>It is open whether we can do better -- either constructing 2-hop spanners, or constructing smaller 3-hop spanners</a:t>
            </a:r>
          </a:p>
          <a:p>
            <a:pPr marL="171450" indent="-171450">
              <a:buFontTx/>
              <a:buChar char="-"/>
            </a:pPr>
            <a:endParaRPr lang="en-US" dirty="0"/>
          </a:p>
          <a:p>
            <a:pPr marL="171450" indent="-171450">
              <a:buFontTx/>
              <a:buChar char="-"/>
            </a:pPr>
            <a:r>
              <a:rPr lang="en-US" dirty="0"/>
              <a:t>This concludes the talk!</a:t>
            </a:r>
          </a:p>
        </p:txBody>
      </p:sp>
      <p:sp>
        <p:nvSpPr>
          <p:cNvPr id="4" name="Slide Number Placeholder 3"/>
          <p:cNvSpPr>
            <a:spLocks noGrp="1"/>
          </p:cNvSpPr>
          <p:nvPr>
            <p:ph type="sldNum" sz="quarter" idx="5"/>
          </p:nvPr>
        </p:nvSpPr>
        <p:spPr/>
        <p:txBody>
          <a:bodyPr/>
          <a:lstStyle/>
          <a:p>
            <a:fld id="{98F66E64-C58C-C74E-A952-5E60BF60E9AD}" type="slidenum">
              <a:rPr lang="en-US" smtClean="0"/>
              <a:t>50</a:t>
            </a:fld>
            <a:endParaRPr lang="en-US"/>
          </a:p>
        </p:txBody>
      </p:sp>
    </p:spTree>
    <p:extLst>
      <p:ext uri="{BB962C8B-B14F-4D97-AF65-F5344CB8AC3E}">
        <p14:creationId xmlns:p14="http://schemas.microsoft.com/office/powerpoint/2010/main" val="249004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Spanners for geometric intersection graphs have been well-studied in a slightly different setting. In the weighted setting, an edge between two disks is weighted by the Euclidean distance between the disk centers.</a:t>
            </a:r>
          </a:p>
          <a:p>
            <a:r>
              <a:rPr lang="en-US" dirty="0"/>
              <a:t>    - There has been a great deal of work constructing spanners with desirable properties (small size, weight, bounded degree) for UDGs and generalizations</a:t>
            </a:r>
          </a:p>
          <a:p>
            <a:endParaRPr lang="en-US" dirty="0"/>
          </a:p>
          <a:p>
            <a:r>
              <a:rPr lang="en-US" dirty="0"/>
              <a:t>    - Our setting, all edges have unit weight.</a:t>
            </a:r>
          </a:p>
          <a:p>
            <a:endParaRPr lang="en-US" dirty="0"/>
          </a:p>
          <a:p>
            <a:r>
              <a:rPr lang="en-US" dirty="0"/>
              <a:t>    - </a:t>
            </a:r>
            <a:r>
              <a:rPr lang="en-US" dirty="0" err="1"/>
              <a:t>Dumitrescu</a:t>
            </a:r>
            <a:r>
              <a:rPr lang="en-US" dirty="0"/>
              <a:t>, Gosh, and </a:t>
            </a:r>
            <a:r>
              <a:rPr lang="en-US" dirty="0" err="1"/>
              <a:t>Tóth</a:t>
            </a:r>
            <a:r>
              <a:rPr lang="en-US" dirty="0"/>
              <a:t> construct 2-hop spanners with O(n log n) edges. At the cost of increasing the stretch factor from 2 to 3, they decrease the size of the spanner to use only O(n) edges.</a:t>
            </a:r>
          </a:p>
        </p:txBody>
      </p:sp>
      <p:sp>
        <p:nvSpPr>
          <p:cNvPr id="4" name="Slide Number Placeholder 3"/>
          <p:cNvSpPr>
            <a:spLocks noGrp="1"/>
          </p:cNvSpPr>
          <p:nvPr>
            <p:ph type="sldNum" sz="quarter" idx="5"/>
          </p:nvPr>
        </p:nvSpPr>
        <p:spPr/>
        <p:txBody>
          <a:bodyPr/>
          <a:lstStyle/>
          <a:p>
            <a:fld id="{98F66E64-C58C-C74E-A952-5E60BF60E9AD}" type="slidenum">
              <a:rPr lang="en-US" smtClean="0"/>
              <a:t>5</a:t>
            </a:fld>
            <a:endParaRPr lang="en-US"/>
          </a:p>
        </p:txBody>
      </p:sp>
    </p:spTree>
    <p:extLst>
      <p:ext uri="{BB962C8B-B14F-4D97-AF65-F5344CB8AC3E}">
        <p14:creationId xmlns:p14="http://schemas.microsoft.com/office/powerpoint/2010/main" val="1499754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improve this bound:</a:t>
            </a:r>
          </a:p>
          <a:p>
            <a:endParaRPr lang="en-US" dirty="0"/>
          </a:p>
          <a:p>
            <a:pPr marL="171450" indent="-171450">
              <a:buFontTx/>
              <a:buChar char="-"/>
            </a:pPr>
            <a:r>
              <a:rPr lang="en-US" dirty="0"/>
              <a:t>2-hop spanner with O(n) edges for UDG</a:t>
            </a:r>
          </a:p>
          <a:p>
            <a:pPr marL="171450" indent="-171450">
              <a:buFontTx/>
              <a:buChar char="-"/>
            </a:pPr>
            <a:r>
              <a:rPr lang="en-US" dirty="0"/>
              <a:t>Etc.</a:t>
            </a:r>
          </a:p>
          <a:p>
            <a:pPr marL="171450" indent="-171450">
              <a:buFontTx/>
              <a:buChar char="-"/>
            </a:pPr>
            <a:endParaRPr lang="en-US" dirty="0"/>
          </a:p>
          <a:p>
            <a:pPr marL="171450" indent="-171450">
              <a:buFontTx/>
              <a:buChar char="-"/>
            </a:pPr>
            <a:r>
              <a:rPr lang="en-US" dirty="0"/>
              <a:t>I will talk about the first two results, as techniques developed there form the core of our others construction.</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6</a:t>
            </a:fld>
            <a:endParaRPr lang="en-US"/>
          </a:p>
        </p:txBody>
      </p:sp>
    </p:spTree>
    <p:extLst>
      <p:ext uri="{BB962C8B-B14F-4D97-AF65-F5344CB8AC3E}">
        <p14:creationId xmlns:p14="http://schemas.microsoft.com/office/powerpoint/2010/main" val="420540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improve this bound:</a:t>
            </a:r>
          </a:p>
          <a:p>
            <a:endParaRPr lang="en-US" dirty="0"/>
          </a:p>
          <a:p>
            <a:pPr marL="171450" indent="-171450">
              <a:buFontTx/>
              <a:buChar char="-"/>
            </a:pPr>
            <a:r>
              <a:rPr lang="en-US" dirty="0"/>
              <a:t>2-hop spanner with O(n) edges for UDG</a:t>
            </a:r>
          </a:p>
          <a:p>
            <a:pPr marL="171450" indent="-171450">
              <a:buFontTx/>
              <a:buChar char="-"/>
            </a:pPr>
            <a:r>
              <a:rPr lang="en-US" dirty="0"/>
              <a:t>Etc.</a:t>
            </a:r>
          </a:p>
          <a:p>
            <a:pPr marL="171450" indent="-171450">
              <a:buFontTx/>
              <a:buChar char="-"/>
            </a:pPr>
            <a:endParaRPr lang="en-US" dirty="0"/>
          </a:p>
          <a:p>
            <a:pPr marL="171450" indent="-171450">
              <a:buFontTx/>
              <a:buChar char="-"/>
            </a:pPr>
            <a:r>
              <a:rPr lang="en-US" dirty="0"/>
              <a:t>I will talk about the first two results, as techniques developed there form the core of our others construction.</a:t>
            </a:r>
          </a:p>
          <a:p>
            <a:pPr marL="171450" indent="-171450">
              <a:buFontTx/>
              <a:buChar char="-"/>
            </a:pPr>
            <a:endParaRPr lang="en-US" dirty="0"/>
          </a:p>
          <a:p>
            <a:pPr marL="171450" indent="-171450">
              <a:buFontTx/>
              <a:buChar char="-"/>
            </a:pPr>
            <a:r>
              <a:rPr lang="en-US" dirty="0"/>
              <a:t>TIME: Should be 4:30</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7</a:t>
            </a:fld>
            <a:endParaRPr lang="en-US"/>
          </a:p>
        </p:txBody>
      </p:sp>
    </p:spTree>
    <p:extLst>
      <p:ext uri="{BB962C8B-B14F-4D97-AF65-F5344CB8AC3E}">
        <p14:creationId xmlns:p14="http://schemas.microsoft.com/office/powerpoint/2010/main" val="377342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Reduction to a simpler setting. Reduction due to Biniaz in 2020.</a:t>
            </a:r>
          </a:p>
          <a:p>
            <a:pPr marL="171450" indent="-171450">
              <a:buFontTx/>
              <a:buChar char="-"/>
            </a:pPr>
            <a:r>
              <a:rPr lang="en-US" dirty="0"/>
              <a:t>Given a set of point that induce a UDG, and we want to find a linear-sized 2-hop spanner; it suffices to find linear-sized 2-hop spanner in a bipartite setting.</a:t>
            </a:r>
          </a:p>
        </p:txBody>
      </p:sp>
      <p:sp>
        <p:nvSpPr>
          <p:cNvPr id="4" name="Slide Number Placeholder 3"/>
          <p:cNvSpPr>
            <a:spLocks noGrp="1"/>
          </p:cNvSpPr>
          <p:nvPr>
            <p:ph type="sldNum" sz="quarter" idx="5"/>
          </p:nvPr>
        </p:nvSpPr>
        <p:spPr/>
        <p:txBody>
          <a:bodyPr/>
          <a:lstStyle/>
          <a:p>
            <a:fld id="{98F66E64-C58C-C74E-A952-5E60BF60E9AD}" type="slidenum">
              <a:rPr lang="en-US" smtClean="0"/>
              <a:t>9</a:t>
            </a:fld>
            <a:endParaRPr lang="en-US"/>
          </a:p>
        </p:txBody>
      </p:sp>
    </p:spTree>
    <p:extLst>
      <p:ext uri="{BB962C8B-B14F-4D97-AF65-F5344CB8AC3E}">
        <p14:creationId xmlns:p14="http://schemas.microsoft.com/office/powerpoint/2010/main" val="4172177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Partition the plane into hexagonal cells, such that the points in each cell form a clique.</a:t>
            </a:r>
          </a:p>
          <a:p>
            <a:r>
              <a:rPr lang="en-US" dirty="0"/>
              <a:t> - It suffices to consider cells pairwise</a:t>
            </a:r>
          </a:p>
          <a:p>
            <a:pPr marL="171450" indent="-171450">
              <a:buFontTx/>
              <a:buChar char="-"/>
            </a:pPr>
            <a:r>
              <a:rPr lang="en-US" dirty="0"/>
              <a:t>It is enough to find a spanner between the red and blue cells.</a:t>
            </a:r>
          </a:p>
          <a:p>
            <a:pPr marL="171450" indent="-171450">
              <a:buFontTx/>
              <a:buChar char="-"/>
            </a:pPr>
            <a:r>
              <a:rPr lang="en-US" dirty="0"/>
              <a:t>Each hexagon interacts with a constant number of other hexagons.</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10</a:t>
            </a:fld>
            <a:endParaRPr lang="en-US"/>
          </a:p>
        </p:txBody>
      </p:sp>
    </p:spTree>
    <p:extLst>
      <p:ext uri="{BB962C8B-B14F-4D97-AF65-F5344CB8AC3E}">
        <p14:creationId xmlns:p14="http://schemas.microsoft.com/office/powerpoint/2010/main" val="1475148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Partition the plane into hexagonal cells, such that the points in each cell form a clique.</a:t>
            </a:r>
          </a:p>
          <a:p>
            <a:r>
              <a:rPr lang="en-US" dirty="0"/>
              <a:t> - It suffices to consider cells pairwise</a:t>
            </a:r>
          </a:p>
          <a:p>
            <a:pPr marL="171450" indent="-171450">
              <a:buFontTx/>
              <a:buChar char="-"/>
            </a:pPr>
            <a:r>
              <a:rPr lang="en-US" dirty="0"/>
              <a:t>It is enough to find a spanner between the red and blue cells.</a:t>
            </a:r>
          </a:p>
          <a:p>
            <a:pPr marL="171450" indent="-171450">
              <a:buFontTx/>
              <a:buChar char="-"/>
            </a:pPr>
            <a:r>
              <a:rPr lang="en-US" dirty="0"/>
              <a:t>Each hexagon interacts with a constant number of other hexagons.</a:t>
            </a:r>
          </a:p>
        </p:txBody>
      </p:sp>
      <p:sp>
        <p:nvSpPr>
          <p:cNvPr id="4" name="Slide Number Placeholder 3"/>
          <p:cNvSpPr>
            <a:spLocks noGrp="1"/>
          </p:cNvSpPr>
          <p:nvPr>
            <p:ph type="sldNum" sz="quarter" idx="5"/>
          </p:nvPr>
        </p:nvSpPr>
        <p:spPr/>
        <p:txBody>
          <a:bodyPr/>
          <a:lstStyle/>
          <a:p>
            <a:fld id="{98F66E64-C58C-C74E-A952-5E60BF60E9AD}" type="slidenum">
              <a:rPr lang="en-US" smtClean="0"/>
              <a:t>11</a:t>
            </a:fld>
            <a:endParaRPr lang="en-US"/>
          </a:p>
        </p:txBody>
      </p:sp>
    </p:spTree>
    <p:extLst>
      <p:ext uri="{BB962C8B-B14F-4D97-AF65-F5344CB8AC3E}">
        <p14:creationId xmlns:p14="http://schemas.microsoft.com/office/powerpoint/2010/main" val="294332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E9C423-1482-474B-88B5-79F93AAB2EA9}" type="datetimeFigureOut">
              <a:rPr lang="en-US" smtClean="0"/>
              <a:t>6/6/22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427987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C423-1482-474B-88B5-79F93AAB2EA9}" type="datetimeFigureOut">
              <a:rPr lang="en-US" smtClean="0"/>
              <a:t>6/6/22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615026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C423-1482-474B-88B5-79F93AAB2EA9}" type="datetimeFigureOut">
              <a:rPr lang="en-US" smtClean="0"/>
              <a:t>6/6/22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62575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C423-1482-474B-88B5-79F93AAB2EA9}" type="datetimeFigureOut">
              <a:rPr lang="en-US" smtClean="0"/>
              <a:t>6/6/22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214018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C423-1482-474B-88B5-79F93AAB2EA9}" type="datetimeFigureOut">
              <a:rPr lang="en-US" smtClean="0"/>
              <a:t>6/6/22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225835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E9C423-1482-474B-88B5-79F93AAB2EA9}" type="datetimeFigureOut">
              <a:rPr lang="en-US" smtClean="0"/>
              <a:t>6/6/22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420262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E9C423-1482-474B-88B5-79F93AAB2EA9}" type="datetimeFigureOut">
              <a:rPr lang="en-US" smtClean="0"/>
              <a:t>6/6/22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2387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E9C423-1482-474B-88B5-79F93AAB2EA9}" type="datetimeFigureOut">
              <a:rPr lang="en-US" smtClean="0"/>
              <a:t>6/6/22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250715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9C423-1482-474B-88B5-79F93AAB2EA9}" type="datetimeFigureOut">
              <a:rPr lang="en-US" smtClean="0"/>
              <a:t>6/6/22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338427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E9C423-1482-474B-88B5-79F93AAB2EA9}" type="datetimeFigureOut">
              <a:rPr lang="en-US" smtClean="0"/>
              <a:t>6/6/22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76079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E9C423-1482-474B-88B5-79F93AAB2EA9}" type="datetimeFigureOut">
              <a:rPr lang="en-US" smtClean="0"/>
              <a:t>6/6/22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38044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9C423-1482-474B-88B5-79F93AAB2EA9}" type="datetimeFigureOut">
              <a:rPr lang="en-US" smtClean="0"/>
              <a:t>6/6/22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41F49-1C26-994A-BD4E-5C1BDC315773}" type="slidenum">
              <a:rPr lang="en-US" smtClean="0"/>
              <a:t>‹#›</a:t>
            </a:fld>
            <a:endParaRPr lang="en-US"/>
          </a:p>
        </p:txBody>
      </p:sp>
    </p:spTree>
    <p:extLst>
      <p:ext uri="{BB962C8B-B14F-4D97-AF65-F5344CB8AC3E}">
        <p14:creationId xmlns:p14="http://schemas.microsoft.com/office/powerpoint/2010/main" val="173074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71E3DAF-670D-9902-C68C-D635FEC8E758}"/>
              </a:ext>
            </a:extLst>
          </p:cNvPr>
          <p:cNvPicPr>
            <a:picLocks noChangeAspect="1"/>
          </p:cNvPicPr>
          <p:nvPr/>
        </p:nvPicPr>
        <p:blipFill>
          <a:blip r:embed="rId3"/>
          <a:stretch>
            <a:fillRect/>
          </a:stretch>
        </p:blipFill>
        <p:spPr>
          <a:xfrm>
            <a:off x="0" y="-1"/>
            <a:ext cx="9148202" cy="6854851"/>
          </a:xfrm>
          <a:prstGeom prst="rect">
            <a:avLst/>
          </a:prstGeom>
        </p:spPr>
      </p:pic>
    </p:spTree>
    <p:extLst>
      <p:ext uri="{BB962C8B-B14F-4D97-AF65-F5344CB8AC3E}">
        <p14:creationId xmlns:p14="http://schemas.microsoft.com/office/powerpoint/2010/main" val="395852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AB8A45-5346-2CBE-3181-3C8A58B82575}"/>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4271447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2E039E-F0A8-302D-7AC7-183B3F778EAA}"/>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104953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C466A1-E77B-A4BA-D368-5AC356A91121}"/>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1506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D2D00-12D1-72B9-2764-ACCC7964E1E6}"/>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801875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53052D-D137-1829-EAA1-DC02421EB0BA}"/>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504394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967974-1333-6D80-953A-2D13419973DC}"/>
              </a:ext>
            </a:extLst>
          </p:cNvPr>
          <p:cNvPicPr>
            <a:picLocks noChangeAspect="1"/>
          </p:cNvPicPr>
          <p:nvPr/>
        </p:nvPicPr>
        <p:blipFill>
          <a:blip r:embed="rId3"/>
          <a:stretch>
            <a:fillRect/>
          </a:stretch>
        </p:blipFill>
        <p:spPr>
          <a:xfrm>
            <a:off x="-1" y="3149"/>
            <a:ext cx="9148203" cy="6854851"/>
          </a:xfrm>
          <a:prstGeom prst="rect">
            <a:avLst/>
          </a:prstGeom>
        </p:spPr>
      </p:pic>
    </p:spTree>
    <p:extLst>
      <p:ext uri="{BB962C8B-B14F-4D97-AF65-F5344CB8AC3E}">
        <p14:creationId xmlns:p14="http://schemas.microsoft.com/office/powerpoint/2010/main" val="154021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5C3B11-3C21-989E-080F-34FF9EEDAAA8}"/>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401906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87F0B3-5F5E-30D1-45F5-AFA02D9A897A}"/>
              </a:ext>
            </a:extLst>
          </p:cNvPr>
          <p:cNvPicPr>
            <a:picLocks noChangeAspect="1"/>
          </p:cNvPicPr>
          <p:nvPr/>
        </p:nvPicPr>
        <p:blipFill>
          <a:blip r:embed="rId3"/>
          <a:stretch>
            <a:fillRect/>
          </a:stretch>
        </p:blipFill>
        <p:spPr>
          <a:xfrm>
            <a:off x="0" y="3149"/>
            <a:ext cx="9144000" cy="6851702"/>
          </a:xfrm>
          <a:prstGeom prst="rect">
            <a:avLst/>
          </a:prstGeom>
        </p:spPr>
      </p:pic>
    </p:spTree>
    <p:extLst>
      <p:ext uri="{BB962C8B-B14F-4D97-AF65-F5344CB8AC3E}">
        <p14:creationId xmlns:p14="http://schemas.microsoft.com/office/powerpoint/2010/main" val="2144829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D46F5A-46E9-CD8D-CACF-C54C732C6C27}"/>
              </a:ext>
            </a:extLst>
          </p:cNvPr>
          <p:cNvPicPr>
            <a:picLocks noChangeAspect="1"/>
          </p:cNvPicPr>
          <p:nvPr/>
        </p:nvPicPr>
        <p:blipFill>
          <a:blip r:embed="rId3"/>
          <a:stretch>
            <a:fillRect/>
          </a:stretch>
        </p:blipFill>
        <p:spPr>
          <a:xfrm>
            <a:off x="-4202" y="0"/>
            <a:ext cx="9152404" cy="6858000"/>
          </a:xfrm>
          <a:prstGeom prst="rect">
            <a:avLst/>
          </a:prstGeom>
        </p:spPr>
      </p:pic>
    </p:spTree>
    <p:extLst>
      <p:ext uri="{BB962C8B-B14F-4D97-AF65-F5344CB8AC3E}">
        <p14:creationId xmlns:p14="http://schemas.microsoft.com/office/powerpoint/2010/main" val="231872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416831-A95A-215B-7C60-EA305C9BFAC2}"/>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57276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CD99BD-D2E7-EE3B-9F03-017E1D83ECE4}"/>
              </a:ext>
            </a:extLst>
          </p:cNvPr>
          <p:cNvPicPr>
            <a:picLocks noChangeAspect="1"/>
          </p:cNvPicPr>
          <p:nvPr/>
        </p:nvPicPr>
        <p:blipFill>
          <a:blip r:embed="rId2"/>
          <a:stretch>
            <a:fillRect/>
          </a:stretch>
        </p:blipFill>
        <p:spPr>
          <a:xfrm>
            <a:off x="0" y="3149"/>
            <a:ext cx="9148202" cy="6854851"/>
          </a:xfrm>
          <a:prstGeom prst="rect">
            <a:avLst/>
          </a:prstGeom>
        </p:spPr>
      </p:pic>
    </p:spTree>
    <p:extLst>
      <p:ext uri="{BB962C8B-B14F-4D97-AF65-F5344CB8AC3E}">
        <p14:creationId xmlns:p14="http://schemas.microsoft.com/office/powerpoint/2010/main" val="58373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059C12-6E80-AAB2-F7A7-73F7BCC06937}"/>
              </a:ext>
            </a:extLst>
          </p:cNvPr>
          <p:cNvPicPr>
            <a:picLocks noChangeAspect="1"/>
          </p:cNvPicPr>
          <p:nvPr/>
        </p:nvPicPr>
        <p:blipFill>
          <a:blip r:embed="rId2"/>
          <a:stretch>
            <a:fillRect/>
          </a:stretch>
        </p:blipFill>
        <p:spPr>
          <a:xfrm>
            <a:off x="0" y="3148"/>
            <a:ext cx="9148204" cy="6854852"/>
          </a:xfrm>
          <a:prstGeom prst="rect">
            <a:avLst/>
          </a:prstGeom>
        </p:spPr>
      </p:pic>
    </p:spTree>
    <p:extLst>
      <p:ext uri="{BB962C8B-B14F-4D97-AF65-F5344CB8AC3E}">
        <p14:creationId xmlns:p14="http://schemas.microsoft.com/office/powerpoint/2010/main" val="1248745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1437D-67FB-6555-8B2E-E18553A86371}"/>
              </a:ext>
            </a:extLst>
          </p:cNvPr>
          <p:cNvPicPr>
            <a:picLocks noChangeAspect="1"/>
          </p:cNvPicPr>
          <p:nvPr/>
        </p:nvPicPr>
        <p:blipFill>
          <a:blip r:embed="rId2"/>
          <a:stretch>
            <a:fillRect/>
          </a:stretch>
        </p:blipFill>
        <p:spPr>
          <a:xfrm>
            <a:off x="0" y="3149"/>
            <a:ext cx="9144000" cy="6851702"/>
          </a:xfrm>
          <a:prstGeom prst="rect">
            <a:avLst/>
          </a:prstGeom>
        </p:spPr>
      </p:pic>
    </p:spTree>
    <p:extLst>
      <p:ext uri="{BB962C8B-B14F-4D97-AF65-F5344CB8AC3E}">
        <p14:creationId xmlns:p14="http://schemas.microsoft.com/office/powerpoint/2010/main" val="3406919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EB183E-2EC3-6BD6-6CC5-EFFBE675B27B}"/>
              </a:ext>
            </a:extLst>
          </p:cNvPr>
          <p:cNvPicPr>
            <a:picLocks noChangeAspect="1"/>
          </p:cNvPicPr>
          <p:nvPr/>
        </p:nvPicPr>
        <p:blipFill>
          <a:blip r:embed="rId2"/>
          <a:stretch>
            <a:fillRect/>
          </a:stretch>
        </p:blipFill>
        <p:spPr>
          <a:xfrm>
            <a:off x="0" y="3149"/>
            <a:ext cx="9148202" cy="6854851"/>
          </a:xfrm>
          <a:prstGeom prst="rect">
            <a:avLst/>
          </a:prstGeom>
        </p:spPr>
      </p:pic>
    </p:spTree>
    <p:extLst>
      <p:ext uri="{BB962C8B-B14F-4D97-AF65-F5344CB8AC3E}">
        <p14:creationId xmlns:p14="http://schemas.microsoft.com/office/powerpoint/2010/main" val="1855311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A807EE-FA3D-97D4-B03F-44AAA59A8222}"/>
              </a:ext>
            </a:extLst>
          </p:cNvPr>
          <p:cNvPicPr>
            <a:picLocks noChangeAspect="1"/>
          </p:cNvPicPr>
          <p:nvPr/>
        </p:nvPicPr>
        <p:blipFill>
          <a:blip r:embed="rId2"/>
          <a:stretch>
            <a:fillRect/>
          </a:stretch>
        </p:blipFill>
        <p:spPr>
          <a:xfrm>
            <a:off x="0" y="3149"/>
            <a:ext cx="9148202" cy="6854851"/>
          </a:xfrm>
          <a:prstGeom prst="rect">
            <a:avLst/>
          </a:prstGeom>
        </p:spPr>
      </p:pic>
    </p:spTree>
    <p:extLst>
      <p:ext uri="{BB962C8B-B14F-4D97-AF65-F5344CB8AC3E}">
        <p14:creationId xmlns:p14="http://schemas.microsoft.com/office/powerpoint/2010/main" val="4153379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874805-598D-0564-1E52-45E2B5A19215}"/>
              </a:ext>
            </a:extLst>
          </p:cNvPr>
          <p:cNvPicPr>
            <a:picLocks noChangeAspect="1"/>
          </p:cNvPicPr>
          <p:nvPr/>
        </p:nvPicPr>
        <p:blipFill>
          <a:blip r:embed="rId2"/>
          <a:stretch>
            <a:fillRect/>
          </a:stretch>
        </p:blipFill>
        <p:spPr>
          <a:xfrm>
            <a:off x="0" y="3149"/>
            <a:ext cx="9148202" cy="6854851"/>
          </a:xfrm>
          <a:prstGeom prst="rect">
            <a:avLst/>
          </a:prstGeom>
        </p:spPr>
      </p:pic>
    </p:spTree>
    <p:extLst>
      <p:ext uri="{BB962C8B-B14F-4D97-AF65-F5344CB8AC3E}">
        <p14:creationId xmlns:p14="http://schemas.microsoft.com/office/powerpoint/2010/main" val="3325288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05EE44-037A-9DD9-8BC7-03E5F2E2B99A}"/>
              </a:ext>
            </a:extLst>
          </p:cNvPr>
          <p:cNvPicPr>
            <a:picLocks noChangeAspect="1"/>
          </p:cNvPicPr>
          <p:nvPr/>
        </p:nvPicPr>
        <p:blipFill>
          <a:blip r:embed="rId3"/>
          <a:stretch>
            <a:fillRect/>
          </a:stretch>
        </p:blipFill>
        <p:spPr>
          <a:xfrm>
            <a:off x="0" y="3149"/>
            <a:ext cx="9144000" cy="6851702"/>
          </a:xfrm>
          <a:prstGeom prst="rect">
            <a:avLst/>
          </a:prstGeom>
        </p:spPr>
      </p:pic>
    </p:spTree>
    <p:extLst>
      <p:ext uri="{BB962C8B-B14F-4D97-AF65-F5344CB8AC3E}">
        <p14:creationId xmlns:p14="http://schemas.microsoft.com/office/powerpoint/2010/main" val="1574855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3B0578-2A27-1357-104E-2415D59CCD4E}"/>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71293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FE7E22-ABC4-E720-9D21-1EB158AF4327}"/>
              </a:ext>
            </a:extLst>
          </p:cNvPr>
          <p:cNvPicPr>
            <a:picLocks noChangeAspect="1"/>
          </p:cNvPicPr>
          <p:nvPr/>
        </p:nvPicPr>
        <p:blipFill>
          <a:blip r:embed="rId3"/>
          <a:stretch>
            <a:fillRect/>
          </a:stretch>
        </p:blipFill>
        <p:spPr>
          <a:xfrm>
            <a:off x="0" y="6298"/>
            <a:ext cx="9144000" cy="6851702"/>
          </a:xfrm>
          <a:prstGeom prst="rect">
            <a:avLst/>
          </a:prstGeom>
        </p:spPr>
      </p:pic>
    </p:spTree>
    <p:extLst>
      <p:ext uri="{BB962C8B-B14F-4D97-AF65-F5344CB8AC3E}">
        <p14:creationId xmlns:p14="http://schemas.microsoft.com/office/powerpoint/2010/main" val="4138808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64BF81-EDD5-2728-117B-2BE026B7E17B}"/>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1797638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5D4EBB-670D-5954-151E-A8F6CD216ABB}"/>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279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93C2A9-66A0-2E63-84AF-0F542A051945}"/>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1844527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47048C-81C6-377E-0FBD-C503A45973EA}"/>
              </a:ext>
            </a:extLst>
          </p:cNvPr>
          <p:cNvPicPr>
            <a:picLocks noChangeAspect="1"/>
          </p:cNvPicPr>
          <p:nvPr/>
        </p:nvPicPr>
        <p:blipFill>
          <a:blip r:embed="rId3"/>
          <a:stretch>
            <a:fillRect/>
          </a:stretch>
        </p:blipFill>
        <p:spPr>
          <a:xfrm>
            <a:off x="-1" y="0"/>
            <a:ext cx="9152405" cy="6858000"/>
          </a:xfrm>
          <a:prstGeom prst="rect">
            <a:avLst/>
          </a:prstGeom>
        </p:spPr>
      </p:pic>
    </p:spTree>
    <p:extLst>
      <p:ext uri="{BB962C8B-B14F-4D97-AF65-F5344CB8AC3E}">
        <p14:creationId xmlns:p14="http://schemas.microsoft.com/office/powerpoint/2010/main" val="3207103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A5569C-B14E-DB05-55B1-70E7A27E97CF}"/>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722018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9D97E0-42B6-1A24-B3F3-6F3D0C65CAE9}"/>
              </a:ext>
            </a:extLst>
          </p:cNvPr>
          <p:cNvPicPr>
            <a:picLocks noChangeAspect="1"/>
          </p:cNvPicPr>
          <p:nvPr/>
        </p:nvPicPr>
        <p:blipFill>
          <a:blip r:embed="rId3"/>
          <a:stretch>
            <a:fillRect/>
          </a:stretch>
        </p:blipFill>
        <p:spPr>
          <a:xfrm>
            <a:off x="0" y="21810"/>
            <a:ext cx="9148202" cy="6854851"/>
          </a:xfrm>
          <a:prstGeom prst="rect">
            <a:avLst/>
          </a:prstGeom>
        </p:spPr>
      </p:pic>
    </p:spTree>
    <p:extLst>
      <p:ext uri="{BB962C8B-B14F-4D97-AF65-F5344CB8AC3E}">
        <p14:creationId xmlns:p14="http://schemas.microsoft.com/office/powerpoint/2010/main" val="4292847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9F1F3F-F4AB-788C-6F36-01DE51DA55A0}"/>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592893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5D9F71-9530-F5DB-41CB-8A6D2150BA7C}"/>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847227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F7CF25-FC79-90AD-2928-C697D37184C9}"/>
              </a:ext>
            </a:extLst>
          </p:cNvPr>
          <p:cNvPicPr>
            <a:picLocks noChangeAspect="1"/>
          </p:cNvPicPr>
          <p:nvPr/>
        </p:nvPicPr>
        <p:blipFill>
          <a:blip r:embed="rId2"/>
          <a:stretch>
            <a:fillRect/>
          </a:stretch>
        </p:blipFill>
        <p:spPr>
          <a:xfrm>
            <a:off x="0" y="3149"/>
            <a:ext cx="9148202" cy="6854851"/>
          </a:xfrm>
          <a:prstGeom prst="rect">
            <a:avLst/>
          </a:prstGeom>
        </p:spPr>
      </p:pic>
    </p:spTree>
    <p:extLst>
      <p:ext uri="{BB962C8B-B14F-4D97-AF65-F5344CB8AC3E}">
        <p14:creationId xmlns:p14="http://schemas.microsoft.com/office/powerpoint/2010/main" val="313961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EF55A0-9485-5700-2D49-CEE2EA544755}"/>
              </a:ext>
            </a:extLst>
          </p:cNvPr>
          <p:cNvPicPr>
            <a:picLocks noChangeAspect="1"/>
          </p:cNvPicPr>
          <p:nvPr/>
        </p:nvPicPr>
        <p:blipFill>
          <a:blip r:embed="rId2"/>
          <a:stretch>
            <a:fillRect/>
          </a:stretch>
        </p:blipFill>
        <p:spPr>
          <a:xfrm>
            <a:off x="0" y="3149"/>
            <a:ext cx="9144000" cy="6851702"/>
          </a:xfrm>
          <a:prstGeom prst="rect">
            <a:avLst/>
          </a:prstGeom>
        </p:spPr>
      </p:pic>
    </p:spTree>
    <p:extLst>
      <p:ext uri="{BB962C8B-B14F-4D97-AF65-F5344CB8AC3E}">
        <p14:creationId xmlns:p14="http://schemas.microsoft.com/office/powerpoint/2010/main" val="1037032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456AD4-C87B-1DE8-67DC-8DD787EED35C}"/>
              </a:ext>
            </a:extLst>
          </p:cNvPr>
          <p:cNvPicPr>
            <a:picLocks noChangeAspect="1"/>
          </p:cNvPicPr>
          <p:nvPr/>
        </p:nvPicPr>
        <p:blipFill>
          <a:blip r:embed="rId2"/>
          <a:stretch>
            <a:fillRect/>
          </a:stretch>
        </p:blipFill>
        <p:spPr>
          <a:xfrm>
            <a:off x="-1" y="0"/>
            <a:ext cx="9152405" cy="6858000"/>
          </a:xfrm>
          <a:prstGeom prst="rect">
            <a:avLst/>
          </a:prstGeom>
        </p:spPr>
      </p:pic>
    </p:spTree>
    <p:extLst>
      <p:ext uri="{BB962C8B-B14F-4D97-AF65-F5344CB8AC3E}">
        <p14:creationId xmlns:p14="http://schemas.microsoft.com/office/powerpoint/2010/main" val="2542775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0D674F-CF2B-5FFF-2972-B333BC6F8493}"/>
              </a:ext>
            </a:extLst>
          </p:cNvPr>
          <p:cNvPicPr>
            <a:picLocks noChangeAspect="1"/>
          </p:cNvPicPr>
          <p:nvPr/>
        </p:nvPicPr>
        <p:blipFill>
          <a:blip r:embed="rId2"/>
          <a:stretch>
            <a:fillRect/>
          </a:stretch>
        </p:blipFill>
        <p:spPr>
          <a:xfrm>
            <a:off x="0" y="3149"/>
            <a:ext cx="9148202" cy="6854851"/>
          </a:xfrm>
          <a:prstGeom prst="rect">
            <a:avLst/>
          </a:prstGeom>
        </p:spPr>
      </p:pic>
    </p:spTree>
    <p:extLst>
      <p:ext uri="{BB962C8B-B14F-4D97-AF65-F5344CB8AC3E}">
        <p14:creationId xmlns:p14="http://schemas.microsoft.com/office/powerpoint/2010/main" val="3155744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45ED8-7216-7596-2165-B28756D77C44}"/>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109182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1D2F8D-539B-5C58-0BEF-3EF60C107158}"/>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11773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17A16F-96B6-A387-69F7-6964EE26AF03}"/>
              </a:ext>
            </a:extLst>
          </p:cNvPr>
          <p:cNvPicPr>
            <a:picLocks noChangeAspect="1"/>
          </p:cNvPicPr>
          <p:nvPr/>
        </p:nvPicPr>
        <p:blipFill>
          <a:blip r:embed="rId3"/>
          <a:stretch>
            <a:fillRect/>
          </a:stretch>
        </p:blipFill>
        <p:spPr>
          <a:xfrm>
            <a:off x="0" y="3149"/>
            <a:ext cx="9144000" cy="6851702"/>
          </a:xfrm>
          <a:prstGeom prst="rect">
            <a:avLst/>
          </a:prstGeom>
        </p:spPr>
      </p:pic>
    </p:spTree>
    <p:extLst>
      <p:ext uri="{BB962C8B-B14F-4D97-AF65-F5344CB8AC3E}">
        <p14:creationId xmlns:p14="http://schemas.microsoft.com/office/powerpoint/2010/main" val="178109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09A41E-0E1E-0FEA-9AC7-E5DE8C0ED613}"/>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803946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9BB17-21ED-5A53-CAA1-F3041FE4BAB4}"/>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4199590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3FBC3-6F7C-29C8-24B4-5BC19C176687}"/>
              </a:ext>
            </a:extLst>
          </p:cNvPr>
          <p:cNvPicPr>
            <a:picLocks noChangeAspect="1"/>
          </p:cNvPicPr>
          <p:nvPr/>
        </p:nvPicPr>
        <p:blipFill>
          <a:blip r:embed="rId3"/>
          <a:stretch>
            <a:fillRect/>
          </a:stretch>
        </p:blipFill>
        <p:spPr>
          <a:xfrm>
            <a:off x="0" y="0"/>
            <a:ext cx="9152405" cy="6858000"/>
          </a:xfrm>
          <a:prstGeom prst="rect">
            <a:avLst/>
          </a:prstGeom>
        </p:spPr>
      </p:pic>
    </p:spTree>
    <p:extLst>
      <p:ext uri="{BB962C8B-B14F-4D97-AF65-F5344CB8AC3E}">
        <p14:creationId xmlns:p14="http://schemas.microsoft.com/office/powerpoint/2010/main" val="3585582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83FA45-C269-3C27-A5EE-3C05E537FCE4}"/>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4248343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77BB60-0A3C-5BF8-7BD0-164A0E8F20D4}"/>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144856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F98656-D3EF-68E8-C57B-D201F3F4A471}"/>
              </a:ext>
            </a:extLst>
          </p:cNvPr>
          <p:cNvPicPr>
            <a:picLocks noChangeAspect="1"/>
          </p:cNvPicPr>
          <p:nvPr/>
        </p:nvPicPr>
        <p:blipFill>
          <a:blip r:embed="rId3"/>
          <a:stretch>
            <a:fillRect/>
          </a:stretch>
        </p:blipFill>
        <p:spPr>
          <a:xfrm>
            <a:off x="-1" y="0"/>
            <a:ext cx="9152405" cy="6858000"/>
          </a:xfrm>
          <a:prstGeom prst="rect">
            <a:avLst/>
          </a:prstGeom>
        </p:spPr>
      </p:pic>
    </p:spTree>
    <p:extLst>
      <p:ext uri="{BB962C8B-B14F-4D97-AF65-F5344CB8AC3E}">
        <p14:creationId xmlns:p14="http://schemas.microsoft.com/office/powerpoint/2010/main" val="557810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C3836B-A0FA-FE0F-5068-367BDB4E6C28}"/>
              </a:ext>
            </a:extLst>
          </p:cNvPr>
          <p:cNvPicPr>
            <a:picLocks noChangeAspect="1"/>
          </p:cNvPicPr>
          <p:nvPr/>
        </p:nvPicPr>
        <p:blipFill>
          <a:blip r:embed="rId3"/>
          <a:stretch>
            <a:fillRect/>
          </a:stretch>
        </p:blipFill>
        <p:spPr>
          <a:xfrm>
            <a:off x="-1" y="3149"/>
            <a:ext cx="9148203" cy="6854851"/>
          </a:xfrm>
          <a:prstGeom prst="rect">
            <a:avLst/>
          </a:prstGeom>
        </p:spPr>
      </p:pic>
    </p:spTree>
    <p:extLst>
      <p:ext uri="{BB962C8B-B14F-4D97-AF65-F5344CB8AC3E}">
        <p14:creationId xmlns:p14="http://schemas.microsoft.com/office/powerpoint/2010/main" val="279586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9420CE-07F8-83FA-D40E-88EA09CEF4FF}"/>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691747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CCEC8F-64FE-2FCC-2482-6BABD48F3905}"/>
              </a:ext>
            </a:extLst>
          </p:cNvPr>
          <p:cNvPicPr>
            <a:picLocks noChangeAspect="1"/>
          </p:cNvPicPr>
          <p:nvPr/>
        </p:nvPicPr>
        <p:blipFill>
          <a:blip r:embed="rId3"/>
          <a:stretch>
            <a:fillRect/>
          </a:stretch>
        </p:blipFill>
        <p:spPr>
          <a:xfrm>
            <a:off x="-1" y="3149"/>
            <a:ext cx="9148203" cy="6854851"/>
          </a:xfrm>
          <a:prstGeom prst="rect">
            <a:avLst/>
          </a:prstGeom>
        </p:spPr>
      </p:pic>
    </p:spTree>
    <p:extLst>
      <p:ext uri="{BB962C8B-B14F-4D97-AF65-F5344CB8AC3E}">
        <p14:creationId xmlns:p14="http://schemas.microsoft.com/office/powerpoint/2010/main" val="36767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CA38AC-E159-C444-1FFD-22810AE526D8}"/>
              </a:ext>
            </a:extLst>
          </p:cNvPr>
          <p:cNvPicPr>
            <a:picLocks noChangeAspect="1"/>
          </p:cNvPicPr>
          <p:nvPr/>
        </p:nvPicPr>
        <p:blipFill>
          <a:blip r:embed="rId3"/>
          <a:stretch>
            <a:fillRect/>
          </a:stretch>
        </p:blipFill>
        <p:spPr>
          <a:xfrm>
            <a:off x="0" y="3149"/>
            <a:ext cx="9144000" cy="6851702"/>
          </a:xfrm>
          <a:prstGeom prst="rect">
            <a:avLst/>
          </a:prstGeom>
        </p:spPr>
      </p:pic>
    </p:spTree>
    <p:extLst>
      <p:ext uri="{BB962C8B-B14F-4D97-AF65-F5344CB8AC3E}">
        <p14:creationId xmlns:p14="http://schemas.microsoft.com/office/powerpoint/2010/main" val="1845976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04DA22-D6F0-68CF-43BA-A9D6DC8CFF13}"/>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81885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DA7905-6875-E2CA-A570-EDE817839764}"/>
              </a:ext>
            </a:extLst>
          </p:cNvPr>
          <p:cNvPicPr>
            <a:picLocks noChangeAspect="1"/>
          </p:cNvPicPr>
          <p:nvPr/>
        </p:nvPicPr>
        <p:blipFill>
          <a:blip r:embed="rId3"/>
          <a:stretch>
            <a:fillRect/>
          </a:stretch>
        </p:blipFill>
        <p:spPr>
          <a:xfrm>
            <a:off x="0" y="0"/>
            <a:ext cx="9152405" cy="6858000"/>
          </a:xfrm>
          <a:prstGeom prst="rect">
            <a:avLst/>
          </a:prstGeom>
        </p:spPr>
      </p:pic>
    </p:spTree>
    <p:extLst>
      <p:ext uri="{BB962C8B-B14F-4D97-AF65-F5344CB8AC3E}">
        <p14:creationId xmlns:p14="http://schemas.microsoft.com/office/powerpoint/2010/main" val="391488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3B2FD6-A7E6-66B6-759E-682AF8D09223}"/>
              </a:ext>
            </a:extLst>
          </p:cNvPr>
          <p:cNvPicPr>
            <a:picLocks noChangeAspect="1"/>
          </p:cNvPicPr>
          <p:nvPr/>
        </p:nvPicPr>
        <p:blipFill>
          <a:blip r:embed="rId3"/>
          <a:stretch>
            <a:fillRect/>
          </a:stretch>
        </p:blipFill>
        <p:spPr>
          <a:xfrm>
            <a:off x="0" y="3149"/>
            <a:ext cx="9144000" cy="6851702"/>
          </a:xfrm>
          <a:prstGeom prst="rect">
            <a:avLst/>
          </a:prstGeom>
        </p:spPr>
      </p:pic>
    </p:spTree>
    <p:extLst>
      <p:ext uri="{BB962C8B-B14F-4D97-AF65-F5344CB8AC3E}">
        <p14:creationId xmlns:p14="http://schemas.microsoft.com/office/powerpoint/2010/main" val="99065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8AF38A-93E1-2EC4-FCD9-B06BC1C9E0FE}"/>
              </a:ext>
            </a:extLst>
          </p:cNvPr>
          <p:cNvPicPr>
            <a:picLocks noChangeAspect="1"/>
          </p:cNvPicPr>
          <p:nvPr/>
        </p:nvPicPr>
        <p:blipFill>
          <a:blip r:embed="rId2"/>
          <a:stretch>
            <a:fillRect/>
          </a:stretch>
        </p:blipFill>
        <p:spPr>
          <a:xfrm>
            <a:off x="0" y="3149"/>
            <a:ext cx="9144000" cy="6851702"/>
          </a:xfrm>
          <a:prstGeom prst="rect">
            <a:avLst/>
          </a:prstGeom>
        </p:spPr>
      </p:pic>
    </p:spTree>
    <p:extLst>
      <p:ext uri="{BB962C8B-B14F-4D97-AF65-F5344CB8AC3E}">
        <p14:creationId xmlns:p14="http://schemas.microsoft.com/office/powerpoint/2010/main" val="76108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E49898-2634-5C98-8A41-1D994DA5322C}"/>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0879727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TotalTime>
  <Words>2589</Words>
  <Application>Microsoft Macintosh PowerPoint</Application>
  <PresentationFormat>On-screen Show (4:3)</PresentationFormat>
  <Paragraphs>233</Paragraphs>
  <Slides>50</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Conroy, Jonathan B</dc:creator>
  <cp:lastModifiedBy>Conroy, Jonathan B</cp:lastModifiedBy>
  <cp:revision>17</cp:revision>
  <dcterms:created xsi:type="dcterms:W3CDTF">2022-06-06T20:03:32Z</dcterms:created>
  <dcterms:modified xsi:type="dcterms:W3CDTF">2022-06-06T23:02:14Z</dcterms:modified>
</cp:coreProperties>
</file>