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91" r:id="rId2"/>
    <p:sldId id="260" r:id="rId3"/>
    <p:sldId id="258" r:id="rId4"/>
    <p:sldId id="257" r:id="rId5"/>
    <p:sldId id="268" r:id="rId6"/>
    <p:sldId id="288" r:id="rId7"/>
    <p:sldId id="286" r:id="rId8"/>
    <p:sldId id="287" r:id="rId9"/>
    <p:sldId id="279" r:id="rId10"/>
    <p:sldId id="289" r:id="rId11"/>
    <p:sldId id="282" r:id="rId12"/>
    <p:sldId id="293" r:id="rId13"/>
    <p:sldId id="294" r:id="rId14"/>
    <p:sldId id="295" r:id="rId15"/>
    <p:sldId id="284" r:id="rId16"/>
    <p:sldId id="290" r:id="rId17"/>
    <p:sldId id="280" r:id="rId1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0F69C9-BD36-4F4B-2597-2E416CB1EDBD}" v="115" dt="2024-05-02T15:38:30.386"/>
    <p1510:client id="{7DDBB3BF-E74C-A404-D25E-44739FB3C076}" v="138" dt="2024-05-02T16:32:26.273"/>
    <p1510:client id="{88F6D1BE-30E2-6628-D498-05344406B0F1}" v="2" dt="2024-05-02T16:11:07.658"/>
    <p1510:client id="{DC8299B6-04B9-B84B-BADA-E5587243362D}" v="95" dt="2024-05-02T16:04:24.776"/>
    <p1510:client id="{E8BC8B47-BEC1-2836-B96F-15AD0703BC21}" v="348" dt="2024-05-02T14:52:52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75932E-B956-C8CE-FF2B-35844294E6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47C02-052F-CA90-4D53-14051D8461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ACE36-3C0D-F746-AAB1-A3A3422745A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8AD7E-1539-974B-81DF-66DB5B6233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2E2BF-7D7E-616D-D5CD-A57EBF4CFD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4FE41-8403-5C48-B08C-682D6542C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14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70CF-6454-0A48-82F6-FD5D572C2CE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F1323-459C-6344-83A4-CA7F85E4D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7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What is the project happening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What does the audience need to know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F1323-459C-6344-83A4-CA7F85E4D2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54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Livable dorm rooms for a 100 students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F1323-459C-6344-83A4-CA7F85E4D2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44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Explaination</a:t>
            </a:r>
            <a:r>
              <a:rPr lang="en-US">
                <a:cs typeface="Calibri"/>
              </a:rPr>
              <a:t> of design changes if any</a:t>
            </a:r>
          </a:p>
          <a:p>
            <a:r>
              <a:rPr lang="en-US">
                <a:cs typeface="Calibri"/>
              </a:rPr>
              <a:t>Brief explanation of the LEED implementations in Revit</a:t>
            </a:r>
          </a:p>
          <a:p>
            <a:r>
              <a:rPr lang="en-US">
                <a:cs typeface="Calibri"/>
              </a:rPr>
              <a:t>Give a few examples on how it will be accomplished</a:t>
            </a:r>
          </a:p>
          <a:p>
            <a:r>
              <a:rPr lang="en-US">
                <a:cs typeface="Calibri"/>
              </a:rPr>
              <a:t>Revit drawings and renders</a:t>
            </a:r>
          </a:p>
          <a:p>
            <a:r>
              <a:rPr lang="en-US">
                <a:cs typeface="Calibri"/>
              </a:rPr>
              <a:t>Revit floor plan drawing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F1323-459C-6344-83A4-CA7F85E4D2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78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9711-89E6-2649-8723-919988FAE25C}" type="datetime1">
              <a:rPr lang="en-HK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0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4A92-F656-EC45-AAF4-8ED1B67463C3}" type="datetime1">
              <a:rPr lang="en-HK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9520-4960-E542-8B9C-E22D00BF6338}" type="datetime1">
              <a:rPr lang="en-HK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90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D5F0-BF3E-854A-9687-9EDC856ABE80}" type="datetime1">
              <a:rPr lang="en-HK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2625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7766-4AC1-AA4C-BF98-AE78984BD881}" type="datetime1">
              <a:rPr lang="en-HK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00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2CE1-822E-5846-9F55-AD16C89DB141}" type="datetime1">
              <a:rPr lang="en-HK" smtClean="0"/>
              <a:t>6/5/2024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72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8E54-E197-C14B-8524-6726ABC256B0}" type="datetime1">
              <a:rPr lang="en-HK" smtClean="0"/>
              <a:t>6/5/2024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17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8483-3B09-3648-849D-897A503245B2}" type="datetime1">
              <a:rPr lang="en-HK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E441-15A8-1C48-8B16-CE489F6D5954}" type="datetime1">
              <a:rPr lang="en-HK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9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85C92-DAEE-5D4A-B13B-D6D38B0376BA}" type="datetime1">
              <a:rPr lang="en-HK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0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732A-4347-0D40-91D6-90C58F099253}" type="datetime1">
              <a:rPr lang="en-HK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0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0ACF-1758-4146-A2BF-C275A61FC8EE}" type="datetime1">
              <a:rPr lang="en-HK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9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8D49-9DD9-5742-B8E7-D6E69D91DD17}" type="datetime1">
              <a:rPr lang="en-HK" smtClean="0"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4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047-97FF-E34B-9F2C-C232EA5EA3EA}" type="datetime1">
              <a:rPr lang="en-HK" smtClean="0"/>
              <a:t>6/5/2024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1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0A39-0168-F54A-82EB-7B50A72C48C0}" type="datetime1">
              <a:rPr lang="en-HK" smtClean="0"/>
              <a:t>6/5/2024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1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6457-2A1B-7D40-A071-1094987A52F3}" type="datetime1">
              <a:rPr lang="en-HK" smtClean="0"/>
              <a:t>6/5/2024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1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00AC-19A9-EE42-9BB7-F16223EDB786}" type="datetime1">
              <a:rPr lang="en-HK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3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EAB64A4-256E-D143-B80C-3C5950947514}" type="datetime1">
              <a:rPr lang="en-HK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6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datasets/dgomonov/new-york-city-airbnb-open-data/data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BBFB-C4A5-1106-7F8F-9A2C0138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00" y="1494035"/>
            <a:ext cx="8825657" cy="1849655"/>
          </a:xfrm>
        </p:spPr>
        <p:txBody>
          <a:bodyPr/>
          <a:lstStyle/>
          <a:p>
            <a:pPr algn="ctr"/>
            <a:r>
              <a:rPr lang="en-HK" b="1" err="1"/>
              <a:t>AirBnb</a:t>
            </a:r>
            <a:r>
              <a:rPr lang="en-HK" b="1"/>
              <a:t> findings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A6E93-6953-9B16-9058-4AFA2380A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3291" y="3573791"/>
            <a:ext cx="4544567" cy="860400"/>
          </a:xfrm>
        </p:spPr>
        <p:txBody>
          <a:bodyPr>
            <a:noAutofit/>
          </a:bodyPr>
          <a:lstStyle/>
          <a:p>
            <a:r>
              <a:rPr lang="en-US" sz="1600"/>
              <a:t>Section 2</a:t>
            </a:r>
          </a:p>
          <a:p>
            <a:r>
              <a:rPr lang="en-US" sz="1600"/>
              <a:t>Date of presentation: May 2</a:t>
            </a:r>
            <a:r>
              <a:rPr lang="en-US" sz="1600" baseline="30000"/>
              <a:t>ND</a:t>
            </a:r>
            <a:r>
              <a:rPr lang="en-US" sz="1600"/>
              <a:t> 2024</a:t>
            </a:r>
          </a:p>
          <a:p>
            <a:endParaRPr lang="en-US" sz="16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2F724-9319-382F-E7D7-56F55857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CD0316-960E-68C0-7A7A-6A5137681D69}"/>
              </a:ext>
            </a:extLst>
          </p:cNvPr>
          <p:cNvSpPr txBox="1"/>
          <p:nvPr/>
        </p:nvSpPr>
        <p:spPr>
          <a:xfrm>
            <a:off x="3558335" y="6048259"/>
            <a:ext cx="72133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40000"/>
                    <a:lumOff val="60000"/>
                  </a:schemeClr>
                </a:solidFill>
              </a:rPr>
              <a:t>Jacky Chan, Jonathan Farah, </a:t>
            </a:r>
            <a:r>
              <a:rPr lang="en-US" err="1">
                <a:solidFill>
                  <a:schemeClr val="bg2">
                    <a:lumMod val="40000"/>
                    <a:lumOff val="60000"/>
                  </a:schemeClr>
                </a:solidFill>
              </a:rPr>
              <a:t>Krittika</a:t>
            </a:r>
            <a:r>
              <a:rPr lang="en-US">
                <a:solidFill>
                  <a:schemeClr val="bg2">
                    <a:lumMod val="40000"/>
                    <a:lumOff val="60000"/>
                  </a:schemeClr>
                </a:solidFill>
              </a:rPr>
              <a:t> Garg, Ali Nasrallah</a:t>
            </a:r>
          </a:p>
        </p:txBody>
      </p:sp>
    </p:spTree>
    <p:extLst>
      <p:ext uri="{BB962C8B-B14F-4D97-AF65-F5344CB8AC3E}">
        <p14:creationId xmlns:p14="http://schemas.microsoft.com/office/powerpoint/2010/main" val="756685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189C-247A-E609-28D4-89F4149F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285567" cy="1400530"/>
          </a:xfrm>
        </p:spPr>
        <p:txBody>
          <a:bodyPr/>
          <a:lstStyle/>
          <a:p>
            <a:r>
              <a:rPr lang="en-US" sz="3600"/>
              <a:t>Exploratory Data Analysis &amp;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D758D-371C-CCAA-80A1-A7CE3098A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762" y="1332863"/>
            <a:ext cx="3346890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>
              <a:latin typeface="Arial"/>
              <a:cs typeface="Arial"/>
            </a:endParaRPr>
          </a:p>
          <a:p>
            <a:pPr>
              <a:spcBef>
                <a:spcPts val="0"/>
              </a:spcBef>
              <a:buClr>
                <a:srgbClr val="8AD0D6"/>
              </a:buClr>
            </a:pPr>
            <a:endParaRPr lang="en-US" sz="1800">
              <a:ea typeface="+mj-lt"/>
              <a:cs typeface="+mj-lt"/>
            </a:endParaRPr>
          </a:p>
          <a:p>
            <a:pPr marL="285750" indent="-285750">
              <a:spcBef>
                <a:spcPts val="0"/>
              </a:spcBef>
              <a:buClr>
                <a:srgbClr val="8AD0D6"/>
              </a:buClr>
              <a:buFont typeface="Wingdings,Sans-Serif" charset="2"/>
              <a:buChar char="Ø"/>
            </a:pPr>
            <a:r>
              <a:rPr lang="en-US" sz="1800">
                <a:latin typeface="Century Gothic"/>
                <a:cs typeface="Arial"/>
              </a:rPr>
              <a:t>Grouped price data by borough and room type</a:t>
            </a:r>
          </a:p>
          <a:p>
            <a:pPr marL="285750" indent="-285750">
              <a:spcBef>
                <a:spcPts val="0"/>
              </a:spcBef>
              <a:buClr>
                <a:srgbClr val="8AD0D6"/>
              </a:buClr>
              <a:buFont typeface="Wingdings,Sans-Serif" charset="2"/>
              <a:buChar char="Ø"/>
            </a:pPr>
            <a:r>
              <a:rPr lang="en-US" sz="1800">
                <a:latin typeface="Century Gothic"/>
                <a:cs typeface="Arial"/>
              </a:rPr>
              <a:t>Prices in Manhattan and Brooklyn seem to be higher than other boroughs </a:t>
            </a:r>
            <a:endParaRPr lang="en-US"/>
          </a:p>
          <a:p>
            <a:pPr marL="285750" indent="-285750">
              <a:spcBef>
                <a:spcPts val="0"/>
              </a:spcBef>
              <a:buClr>
                <a:srgbClr val="8AD0D6"/>
              </a:buClr>
              <a:buFont typeface="Wingdings,Sans-Serif" charset="2"/>
              <a:buChar char="Ø"/>
            </a:pPr>
            <a:r>
              <a:rPr lang="en-US" sz="1800">
                <a:latin typeface="Century Gothic"/>
                <a:cs typeface="Arial"/>
              </a:rPr>
              <a:t>Room type seems to have notable influence on price</a:t>
            </a:r>
            <a:endParaRPr lang="en-US">
              <a:latin typeface="Century Gothic"/>
            </a:endParaRPr>
          </a:p>
          <a:p>
            <a:pPr marL="285750" indent="-285750">
              <a:spcBef>
                <a:spcPts val="0"/>
              </a:spcBef>
              <a:buClr>
                <a:srgbClr val="8AD0D6"/>
              </a:buClr>
              <a:buFont typeface="Wingdings,Sans-Serif" charset="2"/>
              <a:buChar char="Ø"/>
            </a:pPr>
            <a:endParaRPr lang="en-US" sz="180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1E1B9-10E2-EA9A-5D77-06D08435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10</a:t>
            </a:fld>
            <a:endParaRPr lang="en-US"/>
          </a:p>
        </p:txBody>
      </p:sp>
      <p:pic>
        <p:nvPicPr>
          <p:cNvPr id="5" name="Picture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38D3F879-C68F-9B3A-EE8B-C70ACDE76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670" y="1369000"/>
            <a:ext cx="6899945" cy="2428222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E009F09E-4867-38DC-BA30-8B2BE02F6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927" y="3960510"/>
            <a:ext cx="7291431" cy="192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92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84823C-D358-933A-5D37-7EA0C3F5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520A0-7008-09C3-BA8F-F4EB0753BAF3}"/>
              </a:ext>
            </a:extLst>
          </p:cNvPr>
          <p:cNvSpPr txBox="1"/>
          <p:nvPr/>
        </p:nvSpPr>
        <p:spPr>
          <a:xfrm>
            <a:off x="516020" y="485456"/>
            <a:ext cx="5579980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ea typeface="+mn-lt"/>
              <a:cs typeface="+mn-lt"/>
            </a:endParaRPr>
          </a:p>
          <a:p>
            <a:endParaRPr lang="en-US"/>
          </a:p>
          <a:p>
            <a:pPr marL="285750" indent="-285750">
              <a:buFont typeface="Wingdings"/>
              <a:buChar char="Ø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>
                <a:ea typeface="+mn-lt"/>
                <a:cs typeface="+mn-lt"/>
              </a:rPr>
              <a:t>The mean price of the </a:t>
            </a:r>
            <a:r>
              <a:rPr lang="en-US" err="1">
                <a:ea typeface="+mn-lt"/>
                <a:cs typeface="+mn-lt"/>
              </a:rPr>
              <a:t>AirBnbs</a:t>
            </a:r>
            <a:r>
              <a:rPr lang="en-US">
                <a:ea typeface="+mn-lt"/>
                <a:cs typeface="+mn-lt"/>
              </a:rPr>
              <a:t> seems to increase as their availability increases (overall trend, though with variations). This suggests that </a:t>
            </a:r>
            <a:r>
              <a:rPr lang="en-US" err="1">
                <a:ea typeface="+mn-lt"/>
                <a:cs typeface="+mn-lt"/>
              </a:rPr>
              <a:t>AirBnb</a:t>
            </a:r>
            <a:r>
              <a:rPr lang="en-US">
                <a:ea typeface="+mn-lt"/>
                <a:cs typeface="+mn-lt"/>
              </a:rPr>
              <a:t> Rent and Availability could have a relationship</a:t>
            </a:r>
          </a:p>
          <a:p>
            <a:pPr marL="285750" indent="-285750">
              <a:buFont typeface="Wingdings"/>
              <a:buChar char="Ø"/>
            </a:pPr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>
                <a:ea typeface="+mn-lt"/>
                <a:cs typeface="+mn-lt"/>
              </a:rPr>
              <a:t>Although the correlation matrix suggests that there is little connection between the numerical features and price,</a:t>
            </a:r>
            <a:r>
              <a:rPr lang="en-US"/>
              <a:t> It seems that overall, as the number </a:t>
            </a:r>
          </a:p>
          <a:p>
            <a:r>
              <a:rPr lang="en-US"/>
              <a:t>    of reviews increase, the price decreases. </a:t>
            </a:r>
          </a:p>
          <a:p>
            <a:r>
              <a:rPr lang="en-US"/>
              <a:t>     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/>
              <a:t>The trend seems to be clearer if we look</a:t>
            </a:r>
          </a:p>
          <a:p>
            <a:r>
              <a:rPr lang="en-US"/>
              <a:t>     more closely to the start of the </a:t>
            </a:r>
            <a:r>
              <a:rPr lang="en-US" err="1"/>
              <a:t>graph,since</a:t>
            </a:r>
            <a:endParaRPr lang="en-US"/>
          </a:p>
          <a:p>
            <a:r>
              <a:rPr lang="en-US"/>
              <a:t>    the value counts for number of reviews </a:t>
            </a:r>
          </a:p>
          <a:p>
            <a:r>
              <a:rPr lang="en-US"/>
              <a:t>   decreases rapidly to be mostly single digit</a:t>
            </a:r>
          </a:p>
          <a:p>
            <a:r>
              <a:rPr lang="en-US"/>
              <a:t>   numbers after number of reviews roughly = 150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CFB9D4-6217-42AF-A204-0DA269971D8E}"/>
              </a:ext>
            </a:extLst>
          </p:cNvPr>
          <p:cNvSpPr txBox="1"/>
          <p:nvPr/>
        </p:nvSpPr>
        <p:spPr>
          <a:xfrm>
            <a:off x="921488" y="336102"/>
            <a:ext cx="7745455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/>
              <a:t>Exploratory Data Analysis &amp; Visualization</a:t>
            </a:r>
          </a:p>
        </p:txBody>
      </p:sp>
      <p:pic>
        <p:nvPicPr>
          <p:cNvPr id="5" name="Picture 4" descr="A graph of a number of reviews&#10;&#10;Description automatically generated">
            <a:extLst>
              <a:ext uri="{FF2B5EF4-FFF2-40B4-BE49-F238E27FC236}">
                <a16:creationId xmlns:a16="http://schemas.microsoft.com/office/drawing/2014/main" id="{6FA8F68B-AB12-E031-BCC0-AC02252F0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137" y="3833287"/>
            <a:ext cx="5585670" cy="2838497"/>
          </a:xfrm>
          <a:prstGeom prst="rect">
            <a:avLst/>
          </a:prstGeom>
        </p:spPr>
      </p:pic>
      <p:pic>
        <p:nvPicPr>
          <p:cNvPr id="6" name="Picture 5" descr="A graph of a number of blue lines&#10;&#10;Description automatically generated">
            <a:extLst>
              <a:ext uri="{FF2B5EF4-FFF2-40B4-BE49-F238E27FC236}">
                <a16:creationId xmlns:a16="http://schemas.microsoft.com/office/drawing/2014/main" id="{61845178-5C9D-A2E2-14B1-2264D26C7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807" y="1249158"/>
            <a:ext cx="4753763" cy="24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59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84823C-D358-933A-5D37-7EA0C3F5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CFB9D4-6217-42AF-A204-0DA269971D8E}"/>
              </a:ext>
            </a:extLst>
          </p:cNvPr>
          <p:cNvSpPr txBox="1"/>
          <p:nvPr/>
        </p:nvSpPr>
        <p:spPr>
          <a:xfrm>
            <a:off x="921488" y="336102"/>
            <a:ext cx="7745455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/>
              <a:t>Feature Relationships</a:t>
            </a:r>
          </a:p>
        </p:txBody>
      </p:sp>
      <p:pic>
        <p:nvPicPr>
          <p:cNvPr id="5" name="Picture 4" descr="A group of blue dots&#10;&#10;Description automatically generated">
            <a:extLst>
              <a:ext uri="{FF2B5EF4-FFF2-40B4-BE49-F238E27FC236}">
                <a16:creationId xmlns:a16="http://schemas.microsoft.com/office/drawing/2014/main" id="{6212488C-D0D6-7031-76A9-540AAEC0A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165" y="1420396"/>
            <a:ext cx="9735669" cy="504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26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84823C-D358-933A-5D37-7EA0C3F5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CFB9D4-6217-42AF-A204-0DA269971D8E}"/>
              </a:ext>
            </a:extLst>
          </p:cNvPr>
          <p:cNvSpPr txBox="1"/>
          <p:nvPr/>
        </p:nvSpPr>
        <p:spPr>
          <a:xfrm>
            <a:off x="921488" y="336102"/>
            <a:ext cx="7745455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/>
              <a:t>Log Transformation</a:t>
            </a:r>
          </a:p>
        </p:txBody>
      </p:sp>
      <p:pic>
        <p:nvPicPr>
          <p:cNvPr id="7" name="Picture 6" descr="A blue background with green text&#10;&#10;Description automatically generated">
            <a:extLst>
              <a:ext uri="{FF2B5EF4-FFF2-40B4-BE49-F238E27FC236}">
                <a16:creationId xmlns:a16="http://schemas.microsoft.com/office/drawing/2014/main" id="{E9DA01EA-9DC0-33D3-4A40-50C5AF85F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3330"/>
            <a:ext cx="12192000" cy="1309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23477B-3730-A77E-82B6-6650BA372E23}"/>
              </a:ext>
            </a:extLst>
          </p:cNvPr>
          <p:cNvSpPr txBox="1"/>
          <p:nvPr/>
        </p:nvSpPr>
        <p:spPr>
          <a:xfrm>
            <a:off x="519953" y="1586754"/>
            <a:ext cx="5791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Log transformation can help normalize the distribution, making it more suitable for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915181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03FBD6-8D68-4B97-AE10-5AEDB2F8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61225A-48BE-8A9D-5A78-58E4533572F7}"/>
              </a:ext>
            </a:extLst>
          </p:cNvPr>
          <p:cNvSpPr txBox="1"/>
          <p:nvPr/>
        </p:nvSpPr>
        <p:spPr>
          <a:xfrm>
            <a:off x="921488" y="336102"/>
            <a:ext cx="7745455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/>
              <a:t>Encoding Categorical Data</a:t>
            </a:r>
          </a:p>
        </p:txBody>
      </p:sp>
      <p:pic>
        <p:nvPicPr>
          <p:cNvPr id="3" name="Picture 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9F9ED5FE-1F5C-1E6E-191E-40507381A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259872"/>
            <a:ext cx="9390529" cy="203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40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25C4-C4E9-4F96-DF7D-E28579F03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F6F9-22B3-6949-CE6B-92FA34411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71" y="1459006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Used ordinal encoder to turn categorical data to numerical</a:t>
            </a:r>
          </a:p>
          <a:p>
            <a:pPr>
              <a:buClr>
                <a:srgbClr val="8AD0D6"/>
              </a:buClr>
            </a:pPr>
            <a:r>
              <a:rPr lang="en-US"/>
              <a:t>Used a Logistic Model </a:t>
            </a:r>
          </a:p>
          <a:p>
            <a:pPr>
              <a:buClr>
                <a:srgbClr val="8AD0D6"/>
              </a:buClr>
            </a:pPr>
            <a:r>
              <a:rPr lang="en-US"/>
              <a:t>Logistic Model provides linear model, while dealing with only discreet output</a:t>
            </a:r>
          </a:p>
          <a:p>
            <a:pPr>
              <a:buClr>
                <a:srgbClr val="8AD0D6"/>
              </a:buClr>
            </a:pPr>
            <a:r>
              <a:rPr lang="en-US"/>
              <a:t>Handles classification</a:t>
            </a:r>
          </a:p>
          <a:p>
            <a:pPr>
              <a:buClr>
                <a:srgbClr val="8AD0D6"/>
              </a:buClr>
            </a:pPr>
            <a:r>
              <a:rPr lang="en-US"/>
              <a:t>77% percent accurate</a:t>
            </a:r>
          </a:p>
          <a:p>
            <a:pPr>
              <a:buClr>
                <a:srgbClr val="8AD0D6"/>
              </a:buClr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F9416-AF2E-4B56-BB45-98C65246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555B4B1-14E1-0F49-FF73-857691256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484" y="3004963"/>
            <a:ext cx="5584653" cy="385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93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40E2-EC86-B6FA-10FE-E781DA65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4A13C-2023-37A9-427B-7595ACC36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How to move forward with this project?</a:t>
            </a:r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r>
              <a:rPr lang="en-US"/>
              <a:t>How can we manipulate numerical data to extract meaning while still maintaining the validity of the data?</a:t>
            </a:r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r>
              <a:rPr lang="en-US"/>
              <a:t>How could we have made the model more accurate?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03724-BDC6-7A8B-BB53-E3561D0D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90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BBFB-C4A5-1106-7F8F-9A2C0138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00" y="1494035"/>
            <a:ext cx="8825657" cy="1849655"/>
          </a:xfrm>
        </p:spPr>
        <p:txBody>
          <a:bodyPr/>
          <a:lstStyle/>
          <a:p>
            <a:pPr algn="ctr"/>
            <a:r>
              <a:rPr lang="en-HK" b="1" err="1"/>
              <a:t>AirBnb</a:t>
            </a:r>
            <a:r>
              <a:rPr lang="en-HK" b="1"/>
              <a:t> findings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A6E93-6953-9B16-9058-4AFA2380A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3291" y="3573791"/>
            <a:ext cx="4544567" cy="860400"/>
          </a:xfrm>
        </p:spPr>
        <p:txBody>
          <a:bodyPr>
            <a:noAutofit/>
          </a:bodyPr>
          <a:lstStyle/>
          <a:p>
            <a:r>
              <a:rPr lang="en-US" sz="1600"/>
              <a:t>Section 2</a:t>
            </a:r>
          </a:p>
          <a:p>
            <a:r>
              <a:rPr lang="en-US" sz="1600"/>
              <a:t>Date of presentation: May 2</a:t>
            </a:r>
            <a:r>
              <a:rPr lang="en-US" sz="1600" baseline="30000"/>
              <a:t>ND</a:t>
            </a:r>
            <a:r>
              <a:rPr lang="en-US" sz="1600"/>
              <a:t> 2024</a:t>
            </a:r>
          </a:p>
          <a:p>
            <a:endParaRPr lang="en-US" sz="16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2F724-9319-382F-E7D7-56F55857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CD0316-960E-68C0-7A7A-6A5137681D69}"/>
              </a:ext>
            </a:extLst>
          </p:cNvPr>
          <p:cNvSpPr txBox="1"/>
          <p:nvPr/>
        </p:nvSpPr>
        <p:spPr>
          <a:xfrm>
            <a:off x="3558335" y="6048259"/>
            <a:ext cx="72133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40000"/>
                    <a:lumOff val="60000"/>
                  </a:schemeClr>
                </a:solidFill>
              </a:rPr>
              <a:t>Jacky Chan, Jonathan Farah, </a:t>
            </a:r>
            <a:r>
              <a:rPr lang="en-US" err="1">
                <a:solidFill>
                  <a:schemeClr val="bg2">
                    <a:lumMod val="40000"/>
                    <a:lumOff val="60000"/>
                  </a:schemeClr>
                </a:solidFill>
              </a:rPr>
              <a:t>Krittika</a:t>
            </a:r>
            <a:r>
              <a:rPr lang="en-US">
                <a:solidFill>
                  <a:schemeClr val="bg2">
                    <a:lumMod val="40000"/>
                    <a:lumOff val="60000"/>
                  </a:schemeClr>
                </a:solidFill>
              </a:rPr>
              <a:t> Garg, Ali Nasrallah</a:t>
            </a:r>
          </a:p>
        </p:txBody>
      </p:sp>
    </p:spTree>
    <p:extLst>
      <p:ext uri="{BB962C8B-B14F-4D97-AF65-F5344CB8AC3E}">
        <p14:creationId xmlns:p14="http://schemas.microsoft.com/office/powerpoint/2010/main" val="193747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8D2AF-9913-BD8F-EA5E-0BA892A9A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97170"/>
            <a:ext cx="5927343" cy="401481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Clr>
                <a:srgbClr val="8AD0D6"/>
              </a:buClr>
              <a:buNone/>
            </a:pPr>
            <a:endParaRPr lang="en-HK"/>
          </a:p>
          <a:p>
            <a:pPr marL="0" indent="0">
              <a:lnSpc>
                <a:spcPct val="150000"/>
              </a:lnSpc>
              <a:buClr>
                <a:srgbClr val="8AD0D6"/>
              </a:buClr>
              <a:buNone/>
            </a:pPr>
            <a:endParaRPr lang="en-US" sz="2800" b="1" u="sng">
              <a:latin typeface="+mn-lt"/>
            </a:endParaRPr>
          </a:p>
          <a:p>
            <a:pPr>
              <a:lnSpc>
                <a:spcPct val="150000"/>
              </a:lnSpc>
              <a:buClr>
                <a:srgbClr val="8AD0D6"/>
              </a:buClr>
              <a:buFont typeface="Wingdings" charset="2"/>
              <a:buChar char="Ø"/>
            </a:pPr>
            <a:r>
              <a:rPr lang="en-US" sz="2800">
                <a:latin typeface="+mn-lt"/>
              </a:rPr>
              <a:t>Jacky Chan</a:t>
            </a:r>
          </a:p>
          <a:p>
            <a:pPr>
              <a:lnSpc>
                <a:spcPct val="150000"/>
              </a:lnSpc>
              <a:buClr>
                <a:srgbClr val="8AD0D6"/>
              </a:buClr>
              <a:buFont typeface="Wingdings" charset="2"/>
              <a:buChar char="Ø"/>
            </a:pPr>
            <a:r>
              <a:rPr lang="en-US" sz="2800">
                <a:latin typeface="+mn-lt"/>
              </a:rPr>
              <a:t>Jonathan Farah</a:t>
            </a:r>
          </a:p>
          <a:p>
            <a:pPr>
              <a:lnSpc>
                <a:spcPct val="150000"/>
              </a:lnSpc>
              <a:buClr>
                <a:srgbClr val="8AD0D6"/>
              </a:buClr>
              <a:buFont typeface="Wingdings" charset="2"/>
              <a:buChar char="Ø"/>
            </a:pPr>
            <a:r>
              <a:rPr lang="en-US" sz="2800">
                <a:latin typeface="+mn-lt"/>
              </a:rPr>
              <a:t>Krisha Garg</a:t>
            </a:r>
          </a:p>
          <a:p>
            <a:pPr>
              <a:lnSpc>
                <a:spcPct val="150000"/>
              </a:lnSpc>
              <a:buClr>
                <a:srgbClr val="8AD0D6"/>
              </a:buClr>
              <a:buFont typeface="Wingdings" charset="2"/>
              <a:buChar char="Ø"/>
            </a:pPr>
            <a:r>
              <a:rPr lang="en-US" sz="2800">
                <a:latin typeface="+mn-lt"/>
              </a:rPr>
              <a:t>Ali Nasrallah</a:t>
            </a:r>
          </a:p>
          <a:p>
            <a:pPr marL="0" indent="0">
              <a:lnSpc>
                <a:spcPct val="150000"/>
              </a:lnSpc>
              <a:buClr>
                <a:srgbClr val="8AD0D6"/>
              </a:buClr>
              <a:buNone/>
            </a:pPr>
            <a:endParaRPr lang="en-US" sz="2800"/>
          </a:p>
          <a:p>
            <a:pPr>
              <a:lnSpc>
                <a:spcPct val="150000"/>
              </a:lnSpc>
              <a:buClr>
                <a:srgbClr val="8AD0D6"/>
              </a:buClr>
              <a:buFont typeface="Wingdings" charset="2"/>
              <a:buChar char="Ø"/>
            </a:pPr>
            <a:endParaRPr lang="en-US" sz="2200">
              <a:latin typeface="+mn-lt"/>
            </a:endParaRPr>
          </a:p>
          <a:p>
            <a:pPr>
              <a:lnSpc>
                <a:spcPct val="150000"/>
              </a:lnSpc>
              <a:buClr>
                <a:srgbClr val="8AD0D6"/>
              </a:buClr>
              <a:buFont typeface="Wingdings" charset="2"/>
              <a:buChar char="Ø"/>
            </a:pPr>
            <a:endParaRPr lang="en-US" sz="2200">
              <a:latin typeface="+mn-lt"/>
            </a:endParaRPr>
          </a:p>
          <a:p>
            <a:pPr>
              <a:lnSpc>
                <a:spcPct val="150000"/>
              </a:lnSpc>
              <a:buClr>
                <a:srgbClr val="8AD0D6"/>
              </a:buClr>
              <a:buFont typeface="Wingdings" charset="2"/>
              <a:buChar char="Ø"/>
            </a:pPr>
            <a:endParaRPr lang="en-US" sz="2200">
              <a:latin typeface="+mn-lt"/>
            </a:endParaRPr>
          </a:p>
          <a:p>
            <a:pPr marL="0" indent="0">
              <a:lnSpc>
                <a:spcPct val="150000"/>
              </a:lnSpc>
              <a:buClr>
                <a:srgbClr val="8AD0D6"/>
              </a:buClr>
              <a:buNone/>
            </a:pPr>
            <a:endParaRPr lang="en-US" sz="2200">
              <a:latin typeface="+mn-lt"/>
            </a:endParaRPr>
          </a:p>
          <a:p>
            <a:pPr marL="0" indent="0">
              <a:buClr>
                <a:srgbClr val="8AD0D6"/>
              </a:buClr>
              <a:buNone/>
            </a:pPr>
            <a:endParaRPr lang="en-US"/>
          </a:p>
          <a:p>
            <a:pPr>
              <a:buClr>
                <a:srgbClr val="8AD0D6"/>
              </a:buClr>
              <a:buFont typeface="Wingdings" charset="2"/>
              <a:buChar char="Ø"/>
            </a:pPr>
            <a:endParaRPr lang="en-US"/>
          </a:p>
          <a:p>
            <a:pPr>
              <a:buClr>
                <a:srgbClr val="8AD0D6"/>
              </a:buClr>
              <a:buFont typeface="Wingdings" charset="2"/>
              <a:buChar char="Ø"/>
            </a:pPr>
            <a:endParaRPr lang="en-US"/>
          </a:p>
          <a:p>
            <a:pPr marL="3657600" lvl="8" indent="0">
              <a:buClr>
                <a:srgbClr val="8AD0D6"/>
              </a:buClr>
              <a:buNone/>
            </a:pPr>
            <a:endParaRPr lang="en-US"/>
          </a:p>
          <a:p>
            <a:pPr marL="0" indent="0">
              <a:buClr>
                <a:srgbClr val="8AD0D6"/>
              </a:buClr>
              <a:buNone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FE6A4-5002-6276-9E4A-84623DAD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4A1F0C-7251-E918-5AE4-75F886735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/>
              <a:t>Team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B1C35-87E3-A7E2-C660-05D7A973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Objective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9B21B-86E8-639B-F4C3-06263CED2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620" y="1701525"/>
            <a:ext cx="5623428" cy="344538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Clr>
                <a:srgbClr val="1E5155">
                  <a:lumMod val="40000"/>
                  <a:lumOff val="60000"/>
                </a:srgbClr>
              </a:buClr>
              <a:buFont typeface="Wingdings" pitchFamily="2" charset="2"/>
              <a:buChar char="Ø"/>
            </a:pPr>
            <a:r>
              <a:rPr lang="en-HK" sz="1800">
                <a:solidFill>
                  <a:schemeClr val="tx1">
                    <a:lumMod val="95000"/>
                  </a:schemeClr>
                </a:solidFill>
                <a:latin typeface="+mn-lt"/>
              </a:rPr>
              <a:t>C</a:t>
            </a:r>
            <a:r>
              <a:rPr lang="en-HK" b="0" i="0" u="none" strike="noStrike">
                <a:solidFill>
                  <a:schemeClr val="tx1">
                    <a:lumMod val="95000"/>
                  </a:schemeClr>
                </a:solidFill>
                <a:effectLst/>
                <a:latin typeface="+mn-lt"/>
              </a:rPr>
              <a:t>onduct a comprehensive analysis of the NYC Airbnb dataset and derive actionable insights for hosts and potential renters</a:t>
            </a:r>
          </a:p>
          <a:p>
            <a:pPr>
              <a:buClr>
                <a:srgbClr val="1E5155">
                  <a:lumMod val="40000"/>
                  <a:lumOff val="60000"/>
                </a:srgbClr>
              </a:buClr>
              <a:buFont typeface="Wingdings" pitchFamily="2" charset="2"/>
              <a:buChar char="Ø"/>
            </a:pPr>
            <a:r>
              <a:rPr lang="en-HK" b="0" i="0" u="none" strike="noStrike">
                <a:solidFill>
                  <a:schemeClr val="tx1">
                    <a:lumMod val="95000"/>
                  </a:schemeClr>
                </a:solidFill>
                <a:effectLst/>
                <a:latin typeface="+mn-lt"/>
              </a:rPr>
              <a:t>Select relevant features for the predictive model, considering host characteristics, listing details, and geographical factors.</a:t>
            </a:r>
          </a:p>
          <a:p>
            <a:pPr>
              <a:buClr>
                <a:srgbClr val="1E5155">
                  <a:lumMod val="40000"/>
                  <a:lumOff val="60000"/>
                </a:srgbClr>
              </a:buClr>
              <a:buFont typeface="Wingdings" pitchFamily="2" charset="2"/>
              <a:buChar char="Ø"/>
            </a:pPr>
            <a:r>
              <a:rPr lang="en-HK" b="0" i="0" u="none" strike="noStrike">
                <a:solidFill>
                  <a:schemeClr val="tx1">
                    <a:lumMod val="95000"/>
                  </a:schemeClr>
                </a:solidFill>
                <a:effectLst/>
                <a:latin typeface="+mn-lt"/>
              </a:rPr>
              <a:t>Formulate the problem statement as predicting rental prices based on the chosen features.</a:t>
            </a:r>
          </a:p>
          <a:p>
            <a:pPr>
              <a:buClr>
                <a:srgbClr val="8AD0D6"/>
              </a:buClr>
              <a:buFont typeface="Wingdings" pitchFamily="2" charset="2"/>
              <a:buChar char="Ø"/>
            </a:pPr>
            <a:r>
              <a:rPr lang="en-HK" b="0" i="0" u="none" strike="noStrike">
                <a:solidFill>
                  <a:schemeClr val="tx1">
                    <a:lumMod val="95000"/>
                  </a:schemeClr>
                </a:solidFill>
                <a:effectLst/>
                <a:latin typeface="+mn-lt"/>
              </a:rPr>
              <a:t>Experiment with different machine learning models, considering regression or classification approaches.</a:t>
            </a:r>
            <a:endParaRPr lang="en-US">
              <a:solidFill>
                <a:schemeClr val="tx1">
                  <a:lumMod val="95000"/>
                </a:schemeClr>
              </a:solidFill>
              <a:latin typeface="+mn-lt"/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en-US" sz="2400">
              <a:latin typeface="Century Gothic"/>
            </a:endParaRPr>
          </a:p>
          <a:p>
            <a:pPr>
              <a:buClr>
                <a:srgbClr val="8AD0D6"/>
              </a:buClr>
            </a:pPr>
            <a:endParaRPr lang="en-US" sz="2400">
              <a:latin typeface="Century Gothic"/>
            </a:endParaRPr>
          </a:p>
          <a:p>
            <a:pPr>
              <a:buClr>
                <a:srgbClr val="8AD0D6"/>
              </a:buClr>
            </a:pPr>
            <a:endParaRPr lang="en-US" sz="2400">
              <a:latin typeface="Century Gothic"/>
            </a:endParaRP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endParaRPr lang="en-US">
              <a:latin typeface="Helvetica Neue" panose="02000503000000020004" pitchFamily="2" charset="0"/>
            </a:endParaRP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endParaRPr lang="en-US">
              <a:latin typeface="Century Gothic" panose="020B0502020202020204"/>
            </a:endParaRPr>
          </a:p>
        </p:txBody>
      </p:sp>
      <p:sp>
        <p:nvSpPr>
          <p:cNvPr id="4" name="AutoShape 2" descr="{\displaystyle Competition\ Equation=[{\frac {Final\ Safety\ Factor}{Final\ Volume}}-\ {\frac {Initial\ Safety\ Factor}{Initial\ Volume}}]\times 10^{4}\,}">
            <a:extLst>
              <a:ext uri="{FF2B5EF4-FFF2-40B4-BE49-F238E27FC236}">
                <a16:creationId xmlns:a16="http://schemas.microsoft.com/office/drawing/2014/main" id="{DF7AB29A-EF1A-F1CD-6D10-F6D8E56818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2DEF7-4418-CEB2-EF67-B91B41E6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 smtClean="0"/>
              <a:t>3</a:t>
            </a:fld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D830D69-A37F-7FBF-4BEB-0C6294F57E7A}"/>
              </a:ext>
            </a:extLst>
          </p:cNvPr>
          <p:cNvSpPr txBox="1"/>
          <p:nvPr/>
        </p:nvSpPr>
        <p:spPr>
          <a:xfrm>
            <a:off x="6266048" y="5612593"/>
            <a:ext cx="51315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宋体"/>
              </a:rPr>
              <a:t>Figure 1: </a:t>
            </a:r>
            <a:r>
              <a:rPr lang="en-US" altLang="zh-CN" err="1">
                <a:ea typeface="宋体"/>
              </a:rPr>
              <a:t>AirBnb</a:t>
            </a:r>
            <a:r>
              <a:rPr lang="en-US" altLang="zh-CN">
                <a:ea typeface="宋体"/>
              </a:rPr>
              <a:t> Investihation</a:t>
            </a:r>
            <a:endParaRPr lang="zh-CN" altLang="en-US" err="1"/>
          </a:p>
        </p:txBody>
      </p:sp>
      <p:pic>
        <p:nvPicPr>
          <p:cNvPr id="1026" name="Picture 2" descr="NYC Housing Portal">
            <a:extLst>
              <a:ext uri="{FF2B5EF4-FFF2-40B4-BE49-F238E27FC236}">
                <a16:creationId xmlns:a16="http://schemas.microsoft.com/office/drawing/2014/main" id="{BB47FE8B-64A7-C5C4-B3B8-DE25ECD47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048" y="1452552"/>
            <a:ext cx="3943334" cy="394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58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9D1F-7617-3CC8-6CE4-E9BC52D1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2AEAE-0A68-FD15-CE4A-CFF47154D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71" y="1718381"/>
            <a:ext cx="8946541" cy="41954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3200"/>
              <a:t>Project intro &amp; Dataset Exploration</a:t>
            </a:r>
          </a:p>
          <a:p>
            <a:pPr>
              <a:buClr>
                <a:srgbClr val="8AD0D6"/>
              </a:buClr>
              <a:buFont typeface="Wingdings" pitchFamily="2" charset="2"/>
              <a:buChar char="Ø"/>
            </a:pPr>
            <a:endParaRPr lang="en-US" sz="3200"/>
          </a:p>
          <a:p>
            <a:pPr>
              <a:buFont typeface="Wingdings" pitchFamily="2" charset="2"/>
              <a:buChar char="Ø"/>
            </a:pPr>
            <a:r>
              <a:rPr lang="en-US" sz="3200"/>
              <a:t>Feature Exploration</a:t>
            </a:r>
          </a:p>
          <a:p>
            <a:pPr>
              <a:buClr>
                <a:srgbClr val="8AD0D6"/>
              </a:buClr>
              <a:buFont typeface="Wingdings" pitchFamily="2" charset="2"/>
              <a:buChar char="Ø"/>
            </a:pPr>
            <a:endParaRPr lang="en-US" sz="3200"/>
          </a:p>
          <a:p>
            <a:pPr>
              <a:buFont typeface="Wingdings" pitchFamily="2" charset="2"/>
              <a:buChar char="Ø"/>
            </a:pPr>
            <a:r>
              <a:rPr lang="en-US" sz="3200"/>
              <a:t>EDA &amp; Visualization</a:t>
            </a:r>
          </a:p>
          <a:p>
            <a:pPr>
              <a:buFont typeface="Wingdings" pitchFamily="2" charset="2"/>
              <a:buChar char="Ø"/>
            </a:pPr>
            <a:endParaRPr lang="en-US" sz="3200"/>
          </a:p>
          <a:p>
            <a:pPr>
              <a:buFont typeface="Wingdings" pitchFamily="2" charset="2"/>
              <a:buChar char="Ø"/>
            </a:pPr>
            <a:r>
              <a:rPr lang="en-US" sz="3200"/>
              <a:t>Implementation of 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5F84C-EA80-10D6-1EB4-449E782A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6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444F2-8A5E-F957-88F3-B8745260B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13" y="934708"/>
            <a:ext cx="7393609" cy="4270493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200000"/>
              </a:lnSpc>
              <a:buClr>
                <a:srgbClr val="1E5155">
                  <a:lumMod val="40000"/>
                  <a:lumOff val="60000"/>
                </a:srgbClr>
              </a:buClr>
              <a:buFont typeface="Wingdings" charset="2"/>
              <a:buChar char="Ø"/>
            </a:pPr>
            <a:r>
              <a:rPr lang="en-US" sz="2800">
                <a:latin typeface="+mn-lt"/>
                <a:cs typeface="Arial"/>
              </a:rPr>
              <a:t>Read dataset and displayed </a:t>
            </a:r>
            <a:endParaRPr lang="en-US">
              <a:latin typeface="+mn-lt"/>
              <a:cs typeface="Arial"/>
            </a:endParaRPr>
          </a:p>
          <a:p>
            <a:pPr marL="0" indent="0">
              <a:lnSpc>
                <a:spcPct val="200000"/>
              </a:lnSpc>
              <a:buClr>
                <a:srgbClr val="8AD0D6"/>
              </a:buClr>
              <a:buNone/>
            </a:pPr>
            <a:r>
              <a:rPr lang="en-US" err="1">
                <a:solidFill>
                  <a:srgbClr val="D4D4D4"/>
                </a:solidFill>
                <a:ea typeface="+mj-lt"/>
                <a:cs typeface="+mj-lt"/>
              </a:rPr>
              <a:t>df.head</a:t>
            </a:r>
            <a:r>
              <a:rPr lang="en-US">
                <a:solidFill>
                  <a:srgbClr val="DCDCDC"/>
                </a:solidFill>
                <a:ea typeface="+mj-lt"/>
                <a:cs typeface="+mj-lt"/>
              </a:rPr>
              <a:t>()</a:t>
            </a:r>
            <a:endParaRPr lang="en-US">
              <a:cs typeface="Arial"/>
            </a:endParaRPr>
          </a:p>
          <a:p>
            <a:pPr marL="457200" indent="-457200">
              <a:lnSpc>
                <a:spcPct val="200000"/>
              </a:lnSpc>
              <a:buClr>
                <a:srgbClr val="8AD0D6"/>
              </a:buClr>
              <a:buFont typeface="Wingdings" charset="2"/>
              <a:buChar char="Ø"/>
            </a:pPr>
            <a:endParaRPr lang="en-US" sz="2800">
              <a:cs typeface="Arial"/>
            </a:endParaRPr>
          </a:p>
          <a:p>
            <a:pPr>
              <a:lnSpc>
                <a:spcPct val="200000"/>
              </a:lnSpc>
              <a:buClr>
                <a:srgbClr val="8AD0D6"/>
              </a:buClr>
              <a:buFont typeface="Wingdings" pitchFamily="2" charset="2"/>
              <a:buChar char="Ø"/>
            </a:pPr>
            <a:endParaRPr lang="en-US" sz="2800">
              <a:latin typeface="+mn-lt"/>
              <a:cs typeface="Arial"/>
            </a:endParaRPr>
          </a:p>
          <a:p>
            <a:pPr>
              <a:buClr>
                <a:srgbClr val="8AD0D6"/>
              </a:buClr>
              <a:buFont typeface="Wingdings" charset="2"/>
              <a:buChar char="Ø"/>
            </a:pPr>
            <a:endParaRPr lang="en-US" sz="2800">
              <a:latin typeface="+mn-lt"/>
              <a:cs typeface="Arial"/>
            </a:endParaRPr>
          </a:p>
          <a:p>
            <a:pPr>
              <a:buClr>
                <a:srgbClr val="8AD0D6"/>
              </a:buClr>
              <a:buFont typeface="Wingdings" charset="2"/>
              <a:buChar char="Ø"/>
            </a:pPr>
            <a:endParaRPr lang="en-US" sz="2800">
              <a:latin typeface="+mn-lt"/>
              <a:cs typeface="Arial"/>
            </a:endParaRPr>
          </a:p>
          <a:p>
            <a:pPr>
              <a:buClr>
                <a:srgbClr val="8AD0D6"/>
              </a:buClr>
              <a:buFont typeface="Wingdings" charset="2"/>
              <a:buChar char="Ø"/>
            </a:pPr>
            <a:endParaRPr lang="en-US" sz="2800">
              <a:latin typeface="+mn-lt"/>
              <a:cs typeface="Arial"/>
            </a:endParaRPr>
          </a:p>
          <a:p>
            <a:pPr lvl="8">
              <a:buClr>
                <a:srgbClr val="8AD0D6"/>
              </a:buClr>
            </a:pPr>
            <a:endParaRPr lang="en-US" sz="2800">
              <a:latin typeface="+mn-lt"/>
              <a:cs typeface="Arial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80F26FE-38AF-A01E-CC83-14DB6081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A screenshot of a group of cities&#10;&#10;Description automatically generated">
            <a:extLst>
              <a:ext uri="{FF2B5EF4-FFF2-40B4-BE49-F238E27FC236}">
                <a16:creationId xmlns:a16="http://schemas.microsoft.com/office/drawing/2014/main" id="{76A23DF4-233F-D4A4-5F6B-4707456FB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1" y="2622316"/>
            <a:ext cx="6135279" cy="240678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F81FEA8-AB1F-EFFF-7EDE-7BB04AA18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844" y="2626936"/>
            <a:ext cx="6025300" cy="241326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F3B04A2-3018-FCD2-2291-A2F13946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3600"/>
              <a:t>Dataset Exploration</a:t>
            </a:r>
            <a:br>
              <a:rPr lang="en-US" sz="3600"/>
            </a:br>
            <a:br>
              <a:rPr lang="en-US" sz="3600"/>
            </a:br>
            <a:r>
              <a:rPr lang="en-US" sz="1100">
                <a:solidFill>
                  <a:srgbClr val="1155CC"/>
                </a:solidFill>
                <a:ea typeface="+mj-lt"/>
                <a:cs typeface="+mj-lt"/>
                <a:hlinkClick r:id="rId5"/>
              </a:rPr>
              <a:t>NYC Airbnb Data</a:t>
            </a:r>
            <a:br>
              <a:rPr lang="en-US" sz="3600"/>
            </a:b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4879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638D-A37A-9B9A-B84D-E77759192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Exploratory Data Analysis &amp;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16BE9-9EC9-2DAA-E2D6-D9B6A9D09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08" y="1717358"/>
            <a:ext cx="8946541" cy="419548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u="sng"/>
              <a:t>Relevant Features </a:t>
            </a:r>
          </a:p>
          <a:p>
            <a:pPr marL="0" indent="0">
              <a:buNone/>
            </a:pPr>
            <a:endParaRPr lang="en-US" sz="2400" b="1" u="sng"/>
          </a:p>
          <a:p>
            <a:pPr>
              <a:buFont typeface="Wingdings 3"/>
              <a:buChar char=""/>
            </a:pPr>
            <a:r>
              <a:rPr lang="en-US" err="1">
                <a:ea typeface="+mj-lt"/>
                <a:cs typeface="+mj-lt"/>
              </a:rPr>
              <a:t>neighbourhood_group</a:t>
            </a:r>
            <a:endParaRPr lang="en-US"/>
          </a:p>
          <a:p>
            <a:pPr>
              <a:buFont typeface="Wingdings 3"/>
              <a:buChar char=""/>
            </a:pPr>
            <a:r>
              <a:rPr lang="en-US" err="1">
                <a:ea typeface="+mj-lt"/>
                <a:cs typeface="+mj-lt"/>
              </a:rPr>
              <a:t>neighbourhood</a:t>
            </a:r>
            <a:endParaRPr lang="en-US"/>
          </a:p>
          <a:p>
            <a:pPr>
              <a:buFont typeface="Wingdings 3"/>
              <a:buChar char=""/>
            </a:pPr>
            <a:r>
              <a:rPr lang="en-US">
                <a:ea typeface="+mj-lt"/>
                <a:cs typeface="+mj-lt"/>
              </a:rPr>
              <a:t>latitude</a:t>
            </a:r>
            <a:endParaRPr lang="en-US"/>
          </a:p>
          <a:p>
            <a:pPr>
              <a:buFont typeface="Wingdings 3"/>
              <a:buChar char=""/>
            </a:pPr>
            <a:r>
              <a:rPr lang="en-US">
                <a:ea typeface="+mj-lt"/>
                <a:cs typeface="+mj-lt"/>
              </a:rPr>
              <a:t>longitude</a:t>
            </a:r>
            <a:endParaRPr lang="en-US"/>
          </a:p>
          <a:p>
            <a:pPr>
              <a:buFont typeface="Wingdings 3"/>
              <a:buChar char=""/>
            </a:pPr>
            <a:r>
              <a:rPr lang="en-US" err="1">
                <a:ea typeface="+mj-lt"/>
                <a:cs typeface="+mj-lt"/>
              </a:rPr>
              <a:t>room_type</a:t>
            </a:r>
            <a:endParaRPr lang="en-US"/>
          </a:p>
          <a:p>
            <a:pPr>
              <a:buFont typeface="Wingdings 3"/>
              <a:buChar char=""/>
            </a:pPr>
            <a:r>
              <a:rPr lang="en-US" err="1">
                <a:ea typeface="+mj-lt"/>
                <a:cs typeface="+mj-lt"/>
              </a:rPr>
              <a:t>number_of_reviews</a:t>
            </a:r>
            <a:r>
              <a:rPr lang="en-US">
                <a:ea typeface="+mj-lt"/>
                <a:cs typeface="+mj-lt"/>
              </a:rPr>
              <a:t> or </a:t>
            </a:r>
            <a:r>
              <a:rPr lang="en-US" err="1">
                <a:ea typeface="+mj-lt"/>
                <a:cs typeface="+mj-lt"/>
              </a:rPr>
              <a:t>reviews_per_month</a:t>
            </a:r>
            <a:r>
              <a:rPr lang="en-US">
                <a:ea typeface="+mj-lt"/>
                <a:cs typeface="+mj-lt"/>
              </a:rPr>
              <a:t> or </a:t>
            </a:r>
            <a:r>
              <a:rPr lang="en-US" err="1">
                <a:ea typeface="+mj-lt"/>
                <a:cs typeface="+mj-lt"/>
              </a:rPr>
              <a:t>last_review</a:t>
            </a:r>
            <a:endParaRPr lang="en-US"/>
          </a:p>
          <a:p>
            <a:pPr>
              <a:buFont typeface="Wingdings 3"/>
              <a:buChar char=""/>
            </a:pPr>
            <a:r>
              <a:rPr lang="en-US" err="1">
                <a:ea typeface="+mj-lt"/>
                <a:cs typeface="+mj-lt"/>
              </a:rPr>
              <a:t>calculated_host_listings_count</a:t>
            </a:r>
            <a:endParaRPr lang="en-US"/>
          </a:p>
          <a:p>
            <a:pPr>
              <a:buFont typeface="Wingdings 3"/>
              <a:buChar char=""/>
            </a:pPr>
            <a:r>
              <a:rPr lang="en-US">
                <a:ea typeface="+mj-lt"/>
                <a:cs typeface="+mj-lt"/>
              </a:rPr>
              <a:t>availability_365</a:t>
            </a:r>
            <a:endParaRPr lang="en-US"/>
          </a:p>
          <a:p>
            <a:pPr>
              <a:buFont typeface="Wingdings 3"/>
              <a:buChar char=""/>
            </a:pPr>
            <a:r>
              <a:rPr lang="en-US" err="1">
                <a:ea typeface="+mj-lt"/>
                <a:cs typeface="+mj-lt"/>
              </a:rPr>
              <a:t>minimum_nights</a:t>
            </a:r>
            <a:endParaRPr lang="en-US"/>
          </a:p>
          <a:p>
            <a:pPr>
              <a:buFont typeface="Wingdings 3"/>
              <a:buChar char=""/>
            </a:pPr>
            <a:r>
              <a:rPr lang="en-US">
                <a:ea typeface="+mj-lt"/>
                <a:cs typeface="+mj-lt"/>
              </a:rPr>
              <a:t>price</a:t>
            </a:r>
            <a:endParaRPr lang="en-US"/>
          </a:p>
          <a:p>
            <a:pPr marL="0" indent="0">
              <a:buNone/>
            </a:pPr>
            <a:endParaRPr lang="en-US" sz="2400" b="1" u="sng"/>
          </a:p>
          <a:p>
            <a:pPr marL="0" indent="0">
              <a:buNone/>
            </a:pPr>
            <a:endParaRPr lang="en-US" b="1" u="sng"/>
          </a:p>
          <a:p>
            <a:pPr marL="0" indent="0">
              <a:buNone/>
            </a:pPr>
            <a:endParaRPr lang="en-US" b="1" u="sng"/>
          </a:p>
          <a:p>
            <a:pPr marL="0" indent="0">
              <a:buNone/>
            </a:pPr>
            <a:endParaRPr lang="en-US" b="1" u="s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05F14-1B53-282B-9324-9080DD7E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5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DA2B830-177F-8AA9-A46B-89877DC6D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587" y="1170468"/>
            <a:ext cx="4712360" cy="392604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02DCE-1276-031E-352E-6393F983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75295F-1858-3102-384D-8B18680531B7}"/>
              </a:ext>
            </a:extLst>
          </p:cNvPr>
          <p:cNvSpPr txBox="1"/>
          <p:nvPr/>
        </p:nvSpPr>
        <p:spPr>
          <a:xfrm>
            <a:off x="138420" y="1173061"/>
            <a:ext cx="2435604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,Sans-Serif"/>
              <a:buChar char="Ø"/>
            </a:pPr>
            <a:r>
              <a:rPr lang="en-US" sz="2000">
                <a:cs typeface="Arial"/>
              </a:rPr>
              <a:t>Inspected amount of data, data types, and null data. 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cs typeface="Arial"/>
              </a:rPr>
              <a:t>Set data type of last review to "datetime64"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>
                <a:cs typeface="Arial"/>
              </a:rPr>
              <a:t>Ensured that </a:t>
            </a:r>
            <a:r>
              <a:rPr lang="en-US" sz="2000" err="1">
                <a:cs typeface="Arial"/>
              </a:rPr>
              <a:t>NaN</a:t>
            </a:r>
            <a:r>
              <a:rPr lang="en-US" sz="2000">
                <a:cs typeface="Arial"/>
              </a:rPr>
              <a:t> values are explicit</a:t>
            </a:r>
          </a:p>
          <a:p>
            <a:pPr marL="342900" indent="-342900">
              <a:buFont typeface="Wingdings,Sans-Serif"/>
              <a:buChar char="Ø"/>
            </a:pPr>
            <a:endParaRPr lang="en-US" sz="2000">
              <a:cs typeface="Arial"/>
            </a:endParaRPr>
          </a:p>
          <a:p>
            <a:pPr marL="342900" indent="-342900">
              <a:buFont typeface="Wingdings,Sans-Serif"/>
              <a:buChar char="Ø"/>
            </a:pPr>
            <a:endParaRPr lang="en-US" sz="2000">
              <a:cs typeface="Arial"/>
            </a:endParaRPr>
          </a:p>
          <a:p>
            <a:pPr marL="342900" indent="-342900">
              <a:buFont typeface="Wingdings,Sans-Serif"/>
              <a:buChar char="Ø"/>
            </a:pPr>
            <a:endParaRPr lang="en-US" sz="2000">
              <a:cs typeface="Arial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0DC24A4-69A0-AC04-0CE8-F10CF6DAC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727" y="1172360"/>
            <a:ext cx="4702930" cy="3919058"/>
          </a:xfrm>
          <a:prstGeom prst="rect">
            <a:avLst/>
          </a:prstGeom>
        </p:spPr>
      </p:pic>
      <p:pic>
        <p:nvPicPr>
          <p:cNvPr id="8" name="Picture 7" descr="A close-up of a symbol&#10;&#10;Description automatically generated">
            <a:extLst>
              <a:ext uri="{FF2B5EF4-FFF2-40B4-BE49-F238E27FC236}">
                <a16:creationId xmlns:a16="http://schemas.microsoft.com/office/drawing/2014/main" id="{807B824A-997A-91B5-8C3A-345C8D544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276" y="5296120"/>
            <a:ext cx="6096000" cy="39733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6F5B785-7B98-3880-8492-71F32568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3600"/>
              <a:t>Feature Exploration</a:t>
            </a:r>
          </a:p>
        </p:txBody>
      </p:sp>
    </p:spTree>
    <p:extLst>
      <p:ext uri="{BB962C8B-B14F-4D97-AF65-F5344CB8AC3E}">
        <p14:creationId xmlns:p14="http://schemas.microsoft.com/office/powerpoint/2010/main" val="3262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8340A-1D5A-2232-D149-455DF8BBF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413" y="1996991"/>
            <a:ext cx="4612230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For numeric fields, we identified ranges and median values to check if they lie within our expectations.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B423B-0245-49AB-8221-CA92943B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8</a:t>
            </a:fld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B75E95A-2914-0C6C-5E16-A1424B660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423" y="88784"/>
            <a:ext cx="4715961" cy="668742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5D2BC32-28EB-D3FD-9F62-EDAB4013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3600"/>
              <a:t>Feature Exploration</a:t>
            </a:r>
          </a:p>
        </p:txBody>
      </p:sp>
    </p:spTree>
    <p:extLst>
      <p:ext uri="{BB962C8B-B14F-4D97-AF65-F5344CB8AC3E}">
        <p14:creationId xmlns:p14="http://schemas.microsoft.com/office/powerpoint/2010/main" val="608560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F68C-20BB-2F08-58F4-107877EF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Feature Exploration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32232-E9E9-FB0E-8308-437E1BEF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14816-9345-E7DE-325E-49EEA53036CA}"/>
              </a:ext>
            </a:extLst>
          </p:cNvPr>
          <p:cNvSpPr txBox="1"/>
          <p:nvPr/>
        </p:nvSpPr>
        <p:spPr>
          <a:xfrm>
            <a:off x="1851660" y="22059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D2D4F4-74C9-2118-9573-D556B183596F}"/>
              </a:ext>
            </a:extLst>
          </p:cNvPr>
          <p:cNvSpPr txBox="1"/>
          <p:nvPr/>
        </p:nvSpPr>
        <p:spPr>
          <a:xfrm>
            <a:off x="240849" y="126607"/>
            <a:ext cx="5620888" cy="72200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Wingdings"/>
              <a:buChar char="Ø"/>
            </a:pPr>
            <a:endParaRPr lang="en-US" sz="2000"/>
          </a:p>
          <a:p>
            <a:pPr>
              <a:lnSpc>
                <a:spcPct val="200000"/>
              </a:lnSpc>
            </a:pPr>
            <a:endParaRPr lang="en-US" sz="2000"/>
          </a:p>
          <a:p>
            <a:pPr marL="342900" indent="-342900">
              <a:lnSpc>
                <a:spcPct val="200000"/>
              </a:lnSpc>
              <a:buFont typeface="Wingdings"/>
              <a:buChar char="Ø"/>
            </a:pPr>
            <a:r>
              <a:rPr lang="en-US" sz="2000"/>
              <a:t>For non-numeric values, checked the number of distinct values.</a:t>
            </a:r>
          </a:p>
          <a:p>
            <a:pPr marL="342900" indent="-342900">
              <a:lnSpc>
                <a:spcPct val="200000"/>
              </a:lnSpc>
              <a:buFont typeface="Wingdings"/>
              <a:buChar char="Ø"/>
            </a:pPr>
            <a:r>
              <a:rPr lang="en-US" sz="2000"/>
              <a:t>Assessed relationships between variables to check if they aligned with our expectations.</a:t>
            </a:r>
            <a:endParaRPr lang="en-US" sz="1200">
              <a:solidFill>
                <a:srgbClr val="212121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200000"/>
              </a:lnSpc>
              <a:buFont typeface="Wingdings"/>
              <a:buChar char="Ø"/>
            </a:pPr>
            <a:r>
              <a:rPr lang="en-US" sz="2000"/>
              <a:t>This involved both visual and non-visual (tabular) data analysis.</a:t>
            </a:r>
          </a:p>
          <a:p>
            <a:pPr marL="342900" indent="-342900">
              <a:lnSpc>
                <a:spcPct val="200000"/>
              </a:lnSpc>
              <a:buFont typeface="Wingdings"/>
              <a:buChar char="Ø"/>
            </a:pPr>
            <a:endParaRPr lang="en-US" sz="2800"/>
          </a:p>
          <a:p>
            <a:pPr marL="342900" indent="-342900">
              <a:lnSpc>
                <a:spcPct val="200000"/>
              </a:lnSpc>
              <a:buFont typeface="Wingdings"/>
              <a:buChar char="Ø"/>
            </a:pPr>
            <a:endParaRPr lang="en-US" sz="280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7401303-0D7C-42EE-A847-534A794E4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192" y="1410050"/>
            <a:ext cx="528093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73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lestone presention Jacky Will Joe" id="{47C5CAC3-C1FA-C545-A6BE-B8FF97F95C16}" vid="{2326A286-4729-E649-A208-07C79DF469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17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Ion</vt:lpstr>
      <vt:lpstr>AirBnb findings</vt:lpstr>
      <vt:lpstr>Team </vt:lpstr>
      <vt:lpstr>Project Objective </vt:lpstr>
      <vt:lpstr>Timeline</vt:lpstr>
      <vt:lpstr>Dataset Exploration  NYC Airbnb Data </vt:lpstr>
      <vt:lpstr>Exploratory Data Analysis &amp; Visualization</vt:lpstr>
      <vt:lpstr>Feature Exploration</vt:lpstr>
      <vt:lpstr>Feature Exploration</vt:lpstr>
      <vt:lpstr>Feature Exploration</vt:lpstr>
      <vt:lpstr>Exploratory Data Analysis &amp; Visualization</vt:lpstr>
      <vt:lpstr>PowerPoint Presentation</vt:lpstr>
      <vt:lpstr>PowerPoint Presentation</vt:lpstr>
      <vt:lpstr>PowerPoint Presentation</vt:lpstr>
      <vt:lpstr>PowerPoint Presentation</vt:lpstr>
      <vt:lpstr>Machine Learning</vt:lpstr>
      <vt:lpstr>Questions</vt:lpstr>
      <vt:lpstr>AirBnb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SWARTZ ENGINNERING COMPLEX ECO-SOLUTIONS INC.</dc:title>
  <dc:creator>jacky chan</dc:creator>
  <cp:revision>2</cp:revision>
  <cp:lastPrinted>2024-03-05T22:03:05Z</cp:lastPrinted>
  <dcterms:created xsi:type="dcterms:W3CDTF">2024-02-21T03:09:36Z</dcterms:created>
  <dcterms:modified xsi:type="dcterms:W3CDTF">2024-05-07T00:08:28Z</dcterms:modified>
</cp:coreProperties>
</file>