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2" r:id="rId35"/>
    <p:sldId id="290" r:id="rId36"/>
    <p:sldId id="293" r:id="rId37"/>
    <p:sldId id="294" r:id="rId38"/>
    <p:sldId id="291" r:id="rId39"/>
    <p:sldId id="295" r:id="rId40"/>
    <p:sldId id="29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C4AAC7-4E87-4D45-B7E1-FE4D59B1BB94}" type="datetimeFigureOut">
              <a:rPr lang="en-US" smtClean="0"/>
              <a:t>4/24/2018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A31CA8-B6ED-48F9-B78E-E3EE945D1A6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BE05E9-3CD9-41C8-85FC-B29B694A2448}"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A0BC9-AEE5-40D6-AF42-EEC1C4EAF80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BE05E9-3CD9-41C8-85FC-B29B694A2448}"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A0BC9-AEE5-40D6-AF42-EEC1C4EAF80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BE05E9-3CD9-41C8-85FC-B29B694A2448}"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A0BC9-AEE5-40D6-AF42-EEC1C4EAF80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BE05E9-3CD9-41C8-85FC-B29B694A2448}"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A0BC9-AEE5-40D6-AF42-EEC1C4EAF80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BE05E9-3CD9-41C8-85FC-B29B694A2448}"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A0BC9-AEE5-40D6-AF42-EEC1C4EAF80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BE05E9-3CD9-41C8-85FC-B29B694A2448}"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CA0BC9-AEE5-40D6-AF42-EEC1C4EAF80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BE05E9-3CD9-41C8-85FC-B29B694A2448}" type="datetimeFigureOut">
              <a:rPr lang="en-US" smtClean="0"/>
              <a:t>4/24/2018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CA0BC9-AEE5-40D6-AF42-EEC1C4EAF80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BE05E9-3CD9-41C8-85FC-B29B694A2448}" type="datetimeFigureOut">
              <a:rPr lang="en-US" smtClean="0"/>
              <a:t>4/24/2018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CA0BC9-AEE5-40D6-AF42-EEC1C4EAF80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BE05E9-3CD9-41C8-85FC-B29B694A2448}" type="datetimeFigureOut">
              <a:rPr lang="en-US" smtClean="0"/>
              <a:t>4/24/2018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CA0BC9-AEE5-40D6-AF42-EEC1C4EAF80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BE05E9-3CD9-41C8-85FC-B29B694A2448}"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CA0BC9-AEE5-40D6-AF42-EEC1C4EAF80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BE05E9-3CD9-41C8-85FC-B29B694A2448}"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CA0BC9-AEE5-40D6-AF42-EEC1C4EAF80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BE05E9-3CD9-41C8-85FC-B29B694A2448}" type="datetimeFigureOut">
              <a:rPr lang="en-US" smtClean="0"/>
              <a:t>4/24/2018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A0BC9-AEE5-40D6-AF42-EEC1C4EAF80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arduino.cc/en/Main/Software"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adafruit.com/product/46" TargetMode="Externa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wiringpi.com/download-and-install/"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6400800"/>
            <a:ext cx="9144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9388DBA9-643B-4835-9D28-E6D21E02DEC1}" type="slidenum">
              <a:rPr lang="en-US" smtClean="0"/>
              <a:t>1</a:t>
            </a:fld>
            <a:endParaRPr lang="en-US" dirty="0"/>
          </a:p>
        </p:txBody>
      </p:sp>
      <p:sp>
        <p:nvSpPr>
          <p:cNvPr id="7" name="TextBox 6"/>
          <p:cNvSpPr txBox="1"/>
          <p:nvPr/>
        </p:nvSpPr>
        <p:spPr>
          <a:xfrm>
            <a:off x="6371766" y="6519446"/>
            <a:ext cx="2772234" cy="338554"/>
          </a:xfrm>
          <a:prstGeom prst="rect">
            <a:avLst/>
          </a:prstGeom>
          <a:noFill/>
        </p:spPr>
        <p:txBody>
          <a:bodyPr wrap="none" rtlCol="0">
            <a:spAutoFit/>
          </a:bodyPr>
          <a:lstStyle/>
          <a:p>
            <a:pPr algn="ctr"/>
            <a:r>
              <a:rPr lang="en-US" sz="1600" b="1" dirty="0" smtClean="0">
                <a:solidFill>
                  <a:schemeClr val="bg1"/>
                </a:solidFill>
              </a:rPr>
              <a:t>Adrian Tang  © UCLA/JPL 2018</a:t>
            </a:r>
          </a:p>
        </p:txBody>
      </p:sp>
      <p:sp>
        <p:nvSpPr>
          <p:cNvPr id="8" name="TextBox 7"/>
          <p:cNvSpPr txBox="1"/>
          <p:nvPr/>
        </p:nvSpPr>
        <p:spPr>
          <a:xfrm>
            <a:off x="0" y="6519446"/>
            <a:ext cx="1236044" cy="338554"/>
          </a:xfrm>
          <a:prstGeom prst="rect">
            <a:avLst/>
          </a:prstGeom>
          <a:noFill/>
        </p:spPr>
        <p:txBody>
          <a:bodyPr wrap="none" rtlCol="0">
            <a:spAutoFit/>
          </a:bodyPr>
          <a:lstStyle/>
          <a:p>
            <a:pPr algn="ctr"/>
            <a:r>
              <a:rPr lang="en-US" sz="1600" b="1" dirty="0" smtClean="0">
                <a:solidFill>
                  <a:schemeClr val="bg1"/>
                </a:solidFill>
              </a:rPr>
              <a:t>Version 1.00</a:t>
            </a:r>
          </a:p>
        </p:txBody>
      </p:sp>
      <p:sp>
        <p:nvSpPr>
          <p:cNvPr id="9" name="TextBox 8"/>
          <p:cNvSpPr txBox="1"/>
          <p:nvPr/>
        </p:nvSpPr>
        <p:spPr>
          <a:xfrm>
            <a:off x="1981200" y="2743200"/>
            <a:ext cx="5139484" cy="1200329"/>
          </a:xfrm>
          <a:prstGeom prst="rect">
            <a:avLst/>
          </a:prstGeom>
          <a:noFill/>
        </p:spPr>
        <p:txBody>
          <a:bodyPr wrap="none" rtlCol="0">
            <a:spAutoFit/>
          </a:bodyPr>
          <a:lstStyle/>
          <a:p>
            <a:pPr algn="ctr"/>
            <a:r>
              <a:rPr lang="en-US" sz="3600" b="1" dirty="0" err="1" smtClean="0"/>
              <a:t>Spectrochip</a:t>
            </a:r>
            <a:r>
              <a:rPr lang="en-US" sz="3600" b="1" dirty="0"/>
              <a:t>-</a:t>
            </a:r>
            <a:r>
              <a:rPr lang="en-US" sz="3600" b="1" dirty="0" smtClean="0"/>
              <a:t>VII Processor </a:t>
            </a:r>
          </a:p>
          <a:p>
            <a:pPr algn="ctr"/>
            <a:r>
              <a:rPr lang="en-US" sz="3600" b="1" dirty="0" smtClean="0"/>
              <a:t>Release 8.0 User Guide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6400800"/>
            <a:ext cx="9144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9388DBA9-643B-4835-9D28-E6D21E02DEC1}" type="slidenum">
              <a:rPr lang="en-US" smtClean="0"/>
              <a:t>10</a:t>
            </a:fld>
            <a:endParaRPr lang="en-US" dirty="0"/>
          </a:p>
        </p:txBody>
      </p:sp>
      <p:sp>
        <p:nvSpPr>
          <p:cNvPr id="4" name="Rectangle 3"/>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smtClean="0"/>
              <a:t>  SVII – C    Coarse Clock Calibration</a:t>
            </a:r>
            <a:endParaRPr lang="en-US" sz="4000" b="1" dirty="0"/>
          </a:p>
        </p:txBody>
      </p:sp>
      <p:sp>
        <p:nvSpPr>
          <p:cNvPr id="7" name="TextBox 6"/>
          <p:cNvSpPr txBox="1"/>
          <p:nvPr/>
        </p:nvSpPr>
        <p:spPr>
          <a:xfrm>
            <a:off x="6371766" y="6519446"/>
            <a:ext cx="2772234" cy="338554"/>
          </a:xfrm>
          <a:prstGeom prst="rect">
            <a:avLst/>
          </a:prstGeom>
          <a:noFill/>
        </p:spPr>
        <p:txBody>
          <a:bodyPr wrap="none" rtlCol="0">
            <a:spAutoFit/>
          </a:bodyPr>
          <a:lstStyle/>
          <a:p>
            <a:pPr algn="ctr"/>
            <a:r>
              <a:rPr lang="en-US" sz="1600" b="1" dirty="0" smtClean="0">
                <a:solidFill>
                  <a:schemeClr val="bg1"/>
                </a:solidFill>
              </a:rPr>
              <a:t>Adrian Tang  © UCLA/JPL 2018</a:t>
            </a:r>
          </a:p>
        </p:txBody>
      </p:sp>
      <p:sp>
        <p:nvSpPr>
          <p:cNvPr id="8" name="TextBox 7"/>
          <p:cNvSpPr txBox="1"/>
          <p:nvPr/>
        </p:nvSpPr>
        <p:spPr>
          <a:xfrm>
            <a:off x="0" y="6519446"/>
            <a:ext cx="1236044" cy="338554"/>
          </a:xfrm>
          <a:prstGeom prst="rect">
            <a:avLst/>
          </a:prstGeom>
          <a:noFill/>
        </p:spPr>
        <p:txBody>
          <a:bodyPr wrap="none" rtlCol="0">
            <a:spAutoFit/>
          </a:bodyPr>
          <a:lstStyle/>
          <a:p>
            <a:pPr algn="ctr"/>
            <a:r>
              <a:rPr lang="en-US" sz="1600" b="1" dirty="0" smtClean="0">
                <a:solidFill>
                  <a:schemeClr val="bg1"/>
                </a:solidFill>
              </a:rPr>
              <a:t>Version 1.00</a:t>
            </a:r>
          </a:p>
        </p:txBody>
      </p:sp>
      <p:sp>
        <p:nvSpPr>
          <p:cNvPr id="102" name="Rectangle 101"/>
          <p:cNvSpPr/>
          <p:nvPr/>
        </p:nvSpPr>
        <p:spPr>
          <a:xfrm>
            <a:off x="1154757" y="1024999"/>
            <a:ext cx="6233596" cy="1221812"/>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Arrow Connector 102"/>
          <p:cNvCxnSpPr/>
          <p:nvPr/>
        </p:nvCxnSpPr>
        <p:spPr>
          <a:xfrm>
            <a:off x="1018143" y="1333655"/>
            <a:ext cx="41877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1024239" y="1898841"/>
            <a:ext cx="41267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1420587" y="1114100"/>
            <a:ext cx="920278" cy="432390"/>
          </a:xfrm>
          <a:prstGeom prst="rect">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smtClean="0"/>
              <a:t>Prog</a:t>
            </a:r>
            <a:r>
              <a:rPr lang="en-US" sz="1100" b="1" dirty="0" smtClean="0"/>
              <a:t> Phase </a:t>
            </a:r>
            <a:r>
              <a:rPr lang="en-US" sz="1100" b="1" dirty="0" smtClean="0">
                <a:latin typeface="Arial" panose="020B0604020202020204" pitchFamily="34" charset="0"/>
                <a:cs typeface="Arial" panose="020B0604020202020204" pitchFamily="34" charset="0"/>
              </a:rPr>
              <a:t>0-360º</a:t>
            </a:r>
            <a:endParaRPr lang="en-US" sz="1100" b="1" dirty="0">
              <a:latin typeface="Arial" panose="020B0604020202020204" pitchFamily="34" charset="0"/>
              <a:cs typeface="Arial" panose="020B0604020202020204" pitchFamily="34" charset="0"/>
            </a:endParaRPr>
          </a:p>
        </p:txBody>
      </p:sp>
      <p:sp>
        <p:nvSpPr>
          <p:cNvPr id="106" name="Rectangle 105"/>
          <p:cNvSpPr/>
          <p:nvPr/>
        </p:nvSpPr>
        <p:spPr>
          <a:xfrm>
            <a:off x="1426683" y="1679286"/>
            <a:ext cx="920278" cy="432390"/>
          </a:xfrm>
          <a:prstGeom prst="rect">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smtClean="0"/>
              <a:t>Prog</a:t>
            </a:r>
            <a:r>
              <a:rPr lang="en-US" sz="1100" b="1" dirty="0" smtClean="0"/>
              <a:t> Phase </a:t>
            </a:r>
            <a:r>
              <a:rPr lang="en-US" sz="1100" b="1" dirty="0" smtClean="0">
                <a:latin typeface="Arial" panose="020B0604020202020204" pitchFamily="34" charset="0"/>
                <a:cs typeface="Arial" panose="020B0604020202020204" pitchFamily="34" charset="0"/>
              </a:rPr>
              <a:t>0-360º</a:t>
            </a:r>
            <a:endParaRPr lang="en-US" sz="1100" b="1" dirty="0">
              <a:latin typeface="Arial" panose="020B0604020202020204" pitchFamily="34" charset="0"/>
              <a:cs typeface="Arial" panose="020B0604020202020204" pitchFamily="34" charset="0"/>
            </a:endParaRPr>
          </a:p>
        </p:txBody>
      </p:sp>
      <p:cxnSp>
        <p:nvCxnSpPr>
          <p:cNvPr id="107" name="Straight Arrow Connector 106"/>
          <p:cNvCxnSpPr/>
          <p:nvPr/>
        </p:nvCxnSpPr>
        <p:spPr>
          <a:xfrm>
            <a:off x="2340975" y="1324076"/>
            <a:ext cx="41877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2347071" y="1889262"/>
            <a:ext cx="41267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2743419" y="1114971"/>
            <a:ext cx="594577" cy="432390"/>
          </a:xfrm>
          <a:prstGeom prst="rect">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DIV 4</a:t>
            </a:r>
            <a:endParaRPr lang="en-US" sz="1100" b="1" dirty="0">
              <a:latin typeface="Arial" panose="020B0604020202020204" pitchFamily="34" charset="0"/>
              <a:cs typeface="Arial" panose="020B0604020202020204" pitchFamily="34" charset="0"/>
            </a:endParaRPr>
          </a:p>
        </p:txBody>
      </p:sp>
      <p:sp>
        <p:nvSpPr>
          <p:cNvPr id="110" name="Rectangle 109"/>
          <p:cNvSpPr/>
          <p:nvPr/>
        </p:nvSpPr>
        <p:spPr>
          <a:xfrm>
            <a:off x="2749515" y="1680157"/>
            <a:ext cx="594577" cy="432390"/>
          </a:xfrm>
          <a:prstGeom prst="rect">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DIV 4</a:t>
            </a:r>
            <a:endParaRPr lang="en-US" sz="1100" b="1" dirty="0">
              <a:latin typeface="Arial" panose="020B0604020202020204" pitchFamily="34" charset="0"/>
              <a:cs typeface="Arial" panose="020B0604020202020204" pitchFamily="34" charset="0"/>
            </a:endParaRPr>
          </a:p>
        </p:txBody>
      </p:sp>
      <p:cxnSp>
        <p:nvCxnSpPr>
          <p:cNvPr id="111" name="Straight Arrow Connector 110"/>
          <p:cNvCxnSpPr/>
          <p:nvPr/>
        </p:nvCxnSpPr>
        <p:spPr>
          <a:xfrm>
            <a:off x="3333752" y="1334526"/>
            <a:ext cx="41877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3339848" y="1899712"/>
            <a:ext cx="41267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3" name="Rectangle 112"/>
          <p:cNvSpPr/>
          <p:nvPr/>
        </p:nvSpPr>
        <p:spPr>
          <a:xfrm>
            <a:off x="3736196" y="1114971"/>
            <a:ext cx="920278" cy="432390"/>
          </a:xfrm>
          <a:prstGeom prst="rect">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smtClean="0"/>
              <a:t>Prog</a:t>
            </a:r>
            <a:r>
              <a:rPr lang="en-US" sz="1100" b="1" dirty="0" smtClean="0"/>
              <a:t> Phase </a:t>
            </a:r>
            <a:r>
              <a:rPr lang="en-US" sz="1100" b="1" dirty="0" smtClean="0">
                <a:latin typeface="Arial" panose="020B0604020202020204" pitchFamily="34" charset="0"/>
                <a:cs typeface="Arial" panose="020B0604020202020204" pitchFamily="34" charset="0"/>
              </a:rPr>
              <a:t>0-360º</a:t>
            </a:r>
            <a:endParaRPr lang="en-US" sz="1100" b="1" dirty="0">
              <a:latin typeface="Arial" panose="020B0604020202020204" pitchFamily="34" charset="0"/>
              <a:cs typeface="Arial" panose="020B0604020202020204" pitchFamily="34" charset="0"/>
            </a:endParaRPr>
          </a:p>
        </p:txBody>
      </p:sp>
      <p:sp>
        <p:nvSpPr>
          <p:cNvPr id="114" name="Rectangle 113"/>
          <p:cNvSpPr/>
          <p:nvPr/>
        </p:nvSpPr>
        <p:spPr>
          <a:xfrm>
            <a:off x="3742292" y="1680157"/>
            <a:ext cx="920278" cy="432390"/>
          </a:xfrm>
          <a:prstGeom prst="rect">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smtClean="0"/>
              <a:t>Prog</a:t>
            </a:r>
            <a:r>
              <a:rPr lang="en-US" sz="1100" b="1" dirty="0" smtClean="0"/>
              <a:t> Phase </a:t>
            </a:r>
            <a:r>
              <a:rPr lang="en-US" sz="1100" b="1" dirty="0" smtClean="0">
                <a:latin typeface="Arial" panose="020B0604020202020204" pitchFamily="34" charset="0"/>
                <a:cs typeface="Arial" panose="020B0604020202020204" pitchFamily="34" charset="0"/>
              </a:rPr>
              <a:t>0-360º</a:t>
            </a:r>
            <a:endParaRPr lang="en-US" sz="1100" b="1" dirty="0">
              <a:latin typeface="Arial" panose="020B0604020202020204" pitchFamily="34" charset="0"/>
              <a:cs typeface="Arial" panose="020B0604020202020204" pitchFamily="34" charset="0"/>
            </a:endParaRPr>
          </a:p>
        </p:txBody>
      </p:sp>
      <p:cxnSp>
        <p:nvCxnSpPr>
          <p:cNvPr id="115" name="Straight Arrow Connector 114"/>
          <p:cNvCxnSpPr/>
          <p:nvPr/>
        </p:nvCxnSpPr>
        <p:spPr>
          <a:xfrm>
            <a:off x="4661809" y="1319721"/>
            <a:ext cx="41877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4667905" y="1884907"/>
            <a:ext cx="41267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5064253" y="1110616"/>
            <a:ext cx="594577" cy="432390"/>
          </a:xfrm>
          <a:prstGeom prst="rect">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DIV 4</a:t>
            </a:r>
            <a:endParaRPr lang="en-US" sz="1100" b="1" dirty="0">
              <a:latin typeface="Arial" panose="020B0604020202020204" pitchFamily="34" charset="0"/>
              <a:cs typeface="Arial" panose="020B0604020202020204" pitchFamily="34" charset="0"/>
            </a:endParaRPr>
          </a:p>
        </p:txBody>
      </p:sp>
      <p:sp>
        <p:nvSpPr>
          <p:cNvPr id="118" name="Rectangle 117"/>
          <p:cNvSpPr/>
          <p:nvPr/>
        </p:nvSpPr>
        <p:spPr>
          <a:xfrm>
            <a:off x="5070349" y="1675802"/>
            <a:ext cx="594577" cy="432390"/>
          </a:xfrm>
          <a:prstGeom prst="rect">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DIV 4</a:t>
            </a:r>
            <a:endParaRPr lang="en-US" sz="1100" b="1" dirty="0">
              <a:latin typeface="Arial" panose="020B0604020202020204" pitchFamily="34" charset="0"/>
              <a:cs typeface="Arial" panose="020B0604020202020204" pitchFamily="34" charset="0"/>
            </a:endParaRPr>
          </a:p>
        </p:txBody>
      </p:sp>
      <p:cxnSp>
        <p:nvCxnSpPr>
          <p:cNvPr id="119" name="Straight Arrow Connector 118"/>
          <p:cNvCxnSpPr/>
          <p:nvPr/>
        </p:nvCxnSpPr>
        <p:spPr>
          <a:xfrm>
            <a:off x="5654586" y="1330171"/>
            <a:ext cx="41877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5660682" y="1895357"/>
            <a:ext cx="41267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6067481" y="1115842"/>
            <a:ext cx="920278" cy="432390"/>
          </a:xfrm>
          <a:prstGeom prst="rect">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smtClean="0"/>
              <a:t>Prog</a:t>
            </a:r>
            <a:r>
              <a:rPr lang="en-US" sz="1100" b="1" dirty="0" smtClean="0"/>
              <a:t> Phase </a:t>
            </a:r>
            <a:r>
              <a:rPr lang="en-US" sz="1100" b="1" dirty="0" smtClean="0">
                <a:latin typeface="Arial" panose="020B0604020202020204" pitchFamily="34" charset="0"/>
                <a:cs typeface="Arial" panose="020B0604020202020204" pitchFamily="34" charset="0"/>
              </a:rPr>
              <a:t>0-360º</a:t>
            </a:r>
            <a:endParaRPr lang="en-US" sz="1100" b="1" dirty="0">
              <a:latin typeface="Arial" panose="020B0604020202020204" pitchFamily="34" charset="0"/>
              <a:cs typeface="Arial" panose="020B0604020202020204" pitchFamily="34" charset="0"/>
            </a:endParaRPr>
          </a:p>
        </p:txBody>
      </p:sp>
      <p:sp>
        <p:nvSpPr>
          <p:cNvPr id="122" name="Rectangle 121"/>
          <p:cNvSpPr/>
          <p:nvPr/>
        </p:nvSpPr>
        <p:spPr>
          <a:xfrm>
            <a:off x="6073577" y="1681028"/>
            <a:ext cx="920278" cy="432390"/>
          </a:xfrm>
          <a:prstGeom prst="rect">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smtClean="0"/>
              <a:t>Prog</a:t>
            </a:r>
            <a:r>
              <a:rPr lang="en-US" sz="1100" b="1" dirty="0" smtClean="0"/>
              <a:t> Phase </a:t>
            </a:r>
            <a:r>
              <a:rPr lang="en-US" sz="1100" b="1" dirty="0" smtClean="0">
                <a:latin typeface="Arial" panose="020B0604020202020204" pitchFamily="34" charset="0"/>
                <a:cs typeface="Arial" panose="020B0604020202020204" pitchFamily="34" charset="0"/>
              </a:rPr>
              <a:t>0-360º</a:t>
            </a:r>
            <a:endParaRPr lang="en-US" sz="1100" b="1" dirty="0">
              <a:latin typeface="Arial" panose="020B0604020202020204" pitchFamily="34" charset="0"/>
              <a:cs typeface="Arial" panose="020B0604020202020204" pitchFamily="34" charset="0"/>
            </a:endParaRPr>
          </a:p>
        </p:txBody>
      </p:sp>
      <p:cxnSp>
        <p:nvCxnSpPr>
          <p:cNvPr id="123" name="Straight Arrow Connector 122"/>
          <p:cNvCxnSpPr/>
          <p:nvPr/>
        </p:nvCxnSpPr>
        <p:spPr>
          <a:xfrm>
            <a:off x="2466267" y="1332411"/>
            <a:ext cx="0" cy="128538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a:off x="2571641" y="1881922"/>
            <a:ext cx="0" cy="7254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2237451" y="2610233"/>
            <a:ext cx="594577" cy="432390"/>
          </a:xfrm>
          <a:prstGeom prst="rect">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Phase</a:t>
            </a:r>
          </a:p>
          <a:p>
            <a:pPr algn="ctr"/>
            <a:r>
              <a:rPr lang="en-US" sz="1100" b="1" dirty="0" err="1" smtClean="0">
                <a:latin typeface="Arial" panose="020B0604020202020204" pitchFamily="34" charset="0"/>
                <a:cs typeface="Arial" panose="020B0604020202020204" pitchFamily="34" charset="0"/>
              </a:rPr>
              <a:t>dect</a:t>
            </a:r>
            <a:endParaRPr lang="en-US" sz="1100" b="1" dirty="0">
              <a:latin typeface="Arial" panose="020B0604020202020204" pitchFamily="34" charset="0"/>
              <a:cs typeface="Arial" panose="020B0604020202020204" pitchFamily="34" charset="0"/>
            </a:endParaRPr>
          </a:p>
        </p:txBody>
      </p:sp>
      <p:cxnSp>
        <p:nvCxnSpPr>
          <p:cNvPr id="126" name="Straight Arrow Connector 125"/>
          <p:cNvCxnSpPr/>
          <p:nvPr/>
        </p:nvCxnSpPr>
        <p:spPr>
          <a:xfrm>
            <a:off x="4771426" y="1322832"/>
            <a:ext cx="0" cy="12853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4876800" y="1872343"/>
            <a:ext cx="0" cy="7254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4542610" y="2600654"/>
            <a:ext cx="594577" cy="432390"/>
          </a:xfrm>
          <a:prstGeom prst="rect">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Phase</a:t>
            </a:r>
          </a:p>
          <a:p>
            <a:pPr algn="ctr"/>
            <a:r>
              <a:rPr lang="en-US" sz="1100" b="1" dirty="0" err="1" smtClean="0">
                <a:latin typeface="Arial" panose="020B0604020202020204" pitchFamily="34" charset="0"/>
                <a:cs typeface="Arial" panose="020B0604020202020204" pitchFamily="34" charset="0"/>
              </a:rPr>
              <a:t>dect</a:t>
            </a:r>
            <a:endParaRPr lang="en-US" sz="1100" b="1" dirty="0">
              <a:latin typeface="Arial" panose="020B0604020202020204" pitchFamily="34" charset="0"/>
              <a:cs typeface="Arial" panose="020B0604020202020204" pitchFamily="34" charset="0"/>
            </a:endParaRPr>
          </a:p>
        </p:txBody>
      </p:sp>
      <p:cxnSp>
        <p:nvCxnSpPr>
          <p:cNvPr id="129" name="Straight Arrow Connector 128"/>
          <p:cNvCxnSpPr/>
          <p:nvPr/>
        </p:nvCxnSpPr>
        <p:spPr>
          <a:xfrm>
            <a:off x="7071359" y="1339378"/>
            <a:ext cx="0" cy="12853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a:off x="7176733" y="1917627"/>
            <a:ext cx="0" cy="6966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1" name="Rectangle 130"/>
          <p:cNvSpPr/>
          <p:nvPr/>
        </p:nvSpPr>
        <p:spPr>
          <a:xfrm>
            <a:off x="6879119" y="2585850"/>
            <a:ext cx="594577" cy="432390"/>
          </a:xfrm>
          <a:prstGeom prst="rect">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Phase</a:t>
            </a:r>
          </a:p>
          <a:p>
            <a:pPr algn="ctr"/>
            <a:r>
              <a:rPr lang="en-US" sz="1100" b="1" dirty="0" err="1" smtClean="0">
                <a:latin typeface="Arial" panose="020B0604020202020204" pitchFamily="34" charset="0"/>
                <a:cs typeface="Arial" panose="020B0604020202020204" pitchFamily="34" charset="0"/>
              </a:rPr>
              <a:t>dect</a:t>
            </a:r>
            <a:endParaRPr lang="en-US" sz="1100" b="1" dirty="0">
              <a:latin typeface="Arial" panose="020B0604020202020204" pitchFamily="34" charset="0"/>
              <a:cs typeface="Arial" panose="020B0604020202020204" pitchFamily="34" charset="0"/>
            </a:endParaRPr>
          </a:p>
        </p:txBody>
      </p:sp>
      <p:cxnSp>
        <p:nvCxnSpPr>
          <p:cNvPr id="132" name="Straight Arrow Connector 131"/>
          <p:cNvCxnSpPr/>
          <p:nvPr/>
        </p:nvCxnSpPr>
        <p:spPr>
          <a:xfrm>
            <a:off x="6987869" y="1346718"/>
            <a:ext cx="62516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a:off x="6993965" y="1911904"/>
            <a:ext cx="63996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a:off x="7226373" y="3143297"/>
            <a:ext cx="49116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a:off x="4854158" y="3269571"/>
            <a:ext cx="28503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a:off x="2518519" y="3416745"/>
            <a:ext cx="5202501"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522802" y="3053516"/>
            <a:ext cx="942" cy="36895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4864537" y="3017811"/>
            <a:ext cx="0" cy="2635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7221947" y="3003007"/>
            <a:ext cx="0" cy="1529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0" name="Trapezoid 139"/>
          <p:cNvSpPr/>
          <p:nvPr/>
        </p:nvSpPr>
        <p:spPr>
          <a:xfrm rot="5400000">
            <a:off x="7578161" y="3072714"/>
            <a:ext cx="636678" cy="370985"/>
          </a:xfrm>
          <a:prstGeom prst="trapezoid">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1" name="Straight Connector 140"/>
          <p:cNvCxnSpPr/>
          <p:nvPr/>
        </p:nvCxnSpPr>
        <p:spPr>
          <a:xfrm>
            <a:off x="8083550" y="3296194"/>
            <a:ext cx="34983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8418505" y="3300840"/>
            <a:ext cx="0" cy="49261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flipH="1">
            <a:off x="7445829" y="3799051"/>
            <a:ext cx="96665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4" name="Right Arrow 143"/>
          <p:cNvSpPr/>
          <p:nvPr/>
        </p:nvSpPr>
        <p:spPr>
          <a:xfrm>
            <a:off x="6769252" y="3593591"/>
            <a:ext cx="697477" cy="402561"/>
          </a:xfrm>
          <a:prstGeom prst="rightArrow">
            <a:avLst>
              <a:gd name="adj1" fmla="val 100000"/>
              <a:gd name="adj2" fmla="val 50000"/>
            </a:avLst>
          </a:prstGeom>
          <a:solidFill>
            <a:srgbClr val="00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AUX</a:t>
            </a:r>
          </a:p>
          <a:p>
            <a:pPr algn="ctr"/>
            <a:r>
              <a:rPr lang="en-US" sz="1200" b="1" dirty="0" smtClean="0"/>
              <a:t>ADC</a:t>
            </a:r>
            <a:endParaRPr lang="en-US" sz="1200" b="1" dirty="0"/>
          </a:p>
        </p:txBody>
      </p:sp>
      <p:sp>
        <p:nvSpPr>
          <p:cNvPr id="145" name="Rectangle 144"/>
          <p:cNvSpPr/>
          <p:nvPr/>
        </p:nvSpPr>
        <p:spPr>
          <a:xfrm>
            <a:off x="1515291" y="3588205"/>
            <a:ext cx="4958661" cy="432390"/>
          </a:xfrm>
          <a:prstGeom prst="rect">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Calibration Sub-Processor</a:t>
            </a:r>
            <a:endParaRPr lang="en-US" sz="1100" b="1" dirty="0">
              <a:latin typeface="Arial" panose="020B0604020202020204" pitchFamily="34" charset="0"/>
              <a:cs typeface="Arial" panose="020B0604020202020204" pitchFamily="34" charset="0"/>
            </a:endParaRPr>
          </a:p>
        </p:txBody>
      </p:sp>
      <p:cxnSp>
        <p:nvCxnSpPr>
          <p:cNvPr id="146" name="Straight Arrow Connector 145"/>
          <p:cNvCxnSpPr/>
          <p:nvPr/>
        </p:nvCxnSpPr>
        <p:spPr>
          <a:xfrm flipV="1">
            <a:off x="6293683" y="2108344"/>
            <a:ext cx="0" cy="14865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flipV="1">
            <a:off x="4183597" y="2093539"/>
            <a:ext cx="0" cy="14865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a:xfrm flipV="1">
            <a:off x="1859280" y="2104860"/>
            <a:ext cx="0" cy="14865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144" idx="1"/>
          </p:cNvCxnSpPr>
          <p:nvPr/>
        </p:nvCxnSpPr>
        <p:spPr>
          <a:xfrm flipH="1" flipV="1">
            <a:off x="6469598" y="3789472"/>
            <a:ext cx="299654" cy="54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0" name="TextBox 149"/>
          <p:cNvSpPr txBox="1"/>
          <p:nvPr/>
        </p:nvSpPr>
        <p:spPr>
          <a:xfrm>
            <a:off x="2664823" y="3004457"/>
            <a:ext cx="1552028" cy="430887"/>
          </a:xfrm>
          <a:prstGeom prst="rect">
            <a:avLst/>
          </a:prstGeom>
          <a:noFill/>
        </p:spPr>
        <p:txBody>
          <a:bodyPr wrap="none" rtlCol="0">
            <a:spAutoFit/>
          </a:bodyPr>
          <a:lstStyle/>
          <a:p>
            <a:r>
              <a:rPr lang="en-US" sz="1100" b="1" dirty="0" smtClean="0">
                <a:solidFill>
                  <a:srgbClr val="FF0000"/>
                </a:solidFill>
                <a:latin typeface="Arial" panose="020B0604020202020204" pitchFamily="34" charset="0"/>
                <a:cs typeface="Arial" panose="020B0604020202020204" pitchFamily="34" charset="0"/>
              </a:rPr>
              <a:t>Closed Loop</a:t>
            </a:r>
          </a:p>
          <a:p>
            <a:r>
              <a:rPr lang="en-US" sz="1100" b="1" dirty="0" smtClean="0">
                <a:solidFill>
                  <a:srgbClr val="FF0000"/>
                </a:solidFill>
                <a:latin typeface="Arial" panose="020B0604020202020204" pitchFamily="34" charset="0"/>
                <a:cs typeface="Arial" panose="020B0604020202020204" pitchFamily="34" charset="0"/>
              </a:rPr>
              <a:t>Forces these to 180º</a:t>
            </a:r>
            <a:endParaRPr lang="en-US" sz="1100" b="1" dirty="0">
              <a:solidFill>
                <a:srgbClr val="FF0000"/>
              </a:solidFill>
              <a:latin typeface="Arial" panose="020B0604020202020204" pitchFamily="34" charset="0"/>
              <a:cs typeface="Arial" panose="020B0604020202020204" pitchFamily="34" charset="0"/>
            </a:endParaRPr>
          </a:p>
        </p:txBody>
      </p:sp>
      <p:sp>
        <p:nvSpPr>
          <p:cNvPr id="151" name="TextBox 150"/>
          <p:cNvSpPr txBox="1"/>
          <p:nvPr/>
        </p:nvSpPr>
        <p:spPr>
          <a:xfrm>
            <a:off x="5131961" y="2441013"/>
            <a:ext cx="1055097" cy="600164"/>
          </a:xfrm>
          <a:prstGeom prst="rect">
            <a:avLst/>
          </a:prstGeom>
          <a:noFill/>
        </p:spPr>
        <p:txBody>
          <a:bodyPr wrap="none" rtlCol="0">
            <a:spAutoFit/>
          </a:bodyPr>
          <a:lstStyle/>
          <a:p>
            <a:r>
              <a:rPr lang="en-US" sz="1100" b="1" dirty="0" smtClean="0">
                <a:solidFill>
                  <a:srgbClr val="FF0000"/>
                </a:solidFill>
                <a:latin typeface="Arial" panose="020B0604020202020204" pitchFamily="34" charset="0"/>
                <a:cs typeface="Arial" panose="020B0604020202020204" pitchFamily="34" charset="0"/>
              </a:rPr>
              <a:t>Closed Loop</a:t>
            </a:r>
          </a:p>
          <a:p>
            <a:r>
              <a:rPr lang="en-US" sz="1100" b="1" dirty="0" smtClean="0">
                <a:solidFill>
                  <a:srgbClr val="FF0000"/>
                </a:solidFill>
                <a:latin typeface="Arial" panose="020B0604020202020204" pitchFamily="34" charset="0"/>
                <a:cs typeface="Arial" panose="020B0604020202020204" pitchFamily="34" charset="0"/>
              </a:rPr>
              <a:t>Forces these</a:t>
            </a:r>
          </a:p>
          <a:p>
            <a:r>
              <a:rPr lang="en-US" sz="1100" b="1" dirty="0" smtClean="0">
                <a:solidFill>
                  <a:srgbClr val="FF0000"/>
                </a:solidFill>
                <a:latin typeface="Arial" panose="020B0604020202020204" pitchFamily="34" charset="0"/>
                <a:cs typeface="Arial" panose="020B0604020202020204" pitchFamily="34" charset="0"/>
              </a:rPr>
              <a:t>to 45º</a:t>
            </a:r>
            <a:endParaRPr lang="en-US" sz="1100" b="1" dirty="0">
              <a:solidFill>
                <a:srgbClr val="FF0000"/>
              </a:solidFill>
              <a:latin typeface="Arial" panose="020B0604020202020204" pitchFamily="34" charset="0"/>
              <a:cs typeface="Arial" panose="020B0604020202020204" pitchFamily="34" charset="0"/>
            </a:endParaRPr>
          </a:p>
        </p:txBody>
      </p:sp>
      <p:sp>
        <p:nvSpPr>
          <p:cNvPr id="152" name="TextBox 151"/>
          <p:cNvSpPr txBox="1"/>
          <p:nvPr/>
        </p:nvSpPr>
        <p:spPr>
          <a:xfrm>
            <a:off x="7572973" y="2248554"/>
            <a:ext cx="1055097" cy="600164"/>
          </a:xfrm>
          <a:prstGeom prst="rect">
            <a:avLst/>
          </a:prstGeom>
          <a:noFill/>
        </p:spPr>
        <p:txBody>
          <a:bodyPr wrap="none" rtlCol="0">
            <a:spAutoFit/>
          </a:bodyPr>
          <a:lstStyle/>
          <a:p>
            <a:r>
              <a:rPr lang="en-US" sz="1100" b="1" dirty="0" smtClean="0">
                <a:solidFill>
                  <a:srgbClr val="FF0000"/>
                </a:solidFill>
                <a:latin typeface="Arial" panose="020B0604020202020204" pitchFamily="34" charset="0"/>
                <a:cs typeface="Arial" panose="020B0604020202020204" pitchFamily="34" charset="0"/>
              </a:rPr>
              <a:t>Closed Loop</a:t>
            </a:r>
          </a:p>
          <a:p>
            <a:r>
              <a:rPr lang="en-US" sz="1100" b="1" dirty="0" smtClean="0">
                <a:solidFill>
                  <a:srgbClr val="FF0000"/>
                </a:solidFill>
                <a:latin typeface="Arial" panose="020B0604020202020204" pitchFamily="34" charset="0"/>
                <a:cs typeface="Arial" panose="020B0604020202020204" pitchFamily="34" charset="0"/>
              </a:rPr>
              <a:t>Forces these</a:t>
            </a:r>
          </a:p>
          <a:p>
            <a:r>
              <a:rPr lang="en-US" sz="1100" b="1" dirty="0" smtClean="0">
                <a:solidFill>
                  <a:srgbClr val="FF0000"/>
                </a:solidFill>
                <a:latin typeface="Arial" panose="020B0604020202020204" pitchFamily="34" charset="0"/>
                <a:cs typeface="Arial" panose="020B0604020202020204" pitchFamily="34" charset="0"/>
              </a:rPr>
              <a:t>to 12.5º</a:t>
            </a:r>
            <a:endParaRPr lang="en-US" sz="1100" b="1" dirty="0">
              <a:solidFill>
                <a:srgbClr val="FF0000"/>
              </a:solidFill>
              <a:latin typeface="Arial" panose="020B0604020202020204" pitchFamily="34" charset="0"/>
              <a:cs typeface="Arial" panose="020B0604020202020204" pitchFamily="34" charset="0"/>
            </a:endParaRPr>
          </a:p>
        </p:txBody>
      </p:sp>
      <p:sp>
        <p:nvSpPr>
          <p:cNvPr id="153" name="TextBox 152"/>
          <p:cNvSpPr txBox="1"/>
          <p:nvPr/>
        </p:nvSpPr>
        <p:spPr>
          <a:xfrm>
            <a:off x="228600" y="4114800"/>
            <a:ext cx="5203045" cy="2308324"/>
          </a:xfrm>
          <a:prstGeom prst="rect">
            <a:avLst/>
          </a:prstGeom>
          <a:noFill/>
        </p:spPr>
        <p:txBody>
          <a:bodyPr wrap="square" rtlCol="0">
            <a:spAutoFit/>
          </a:bodyPr>
          <a:lstStyle/>
          <a:p>
            <a:pPr marL="285750" indent="-285750">
              <a:buFont typeface="Wingdings" panose="05000000000000000000" pitchFamily="2" charset="2"/>
              <a:buChar char="v"/>
            </a:pPr>
            <a:r>
              <a:rPr lang="en-US" sz="1600" b="1" dirty="0" smtClean="0"/>
              <a:t>Clock system contains phase detectors between key points which the calibration sub-processor uses to automatically set the digital phase shifters and align the clock edges in the data path and processor core</a:t>
            </a:r>
            <a:r>
              <a:rPr lang="en-US" sz="1600" b="1" dirty="0" smtClean="0"/>
              <a:t>.</a:t>
            </a:r>
          </a:p>
          <a:p>
            <a:pPr marL="285750" indent="-285750">
              <a:buFont typeface="Wingdings" panose="05000000000000000000" pitchFamily="2" charset="2"/>
              <a:buChar char="v"/>
            </a:pPr>
            <a:endParaRPr lang="en-US" sz="1600" b="1" dirty="0"/>
          </a:p>
          <a:p>
            <a:pPr marL="285750" indent="-285750">
              <a:buFont typeface="Wingdings" panose="05000000000000000000" pitchFamily="2" charset="2"/>
              <a:buChar char="v"/>
            </a:pPr>
            <a:r>
              <a:rPr lang="en-US" sz="1600" b="1" dirty="0" smtClean="0"/>
              <a:t>The software to do this runs on the </a:t>
            </a:r>
            <a:r>
              <a:rPr lang="en-US" sz="1600" b="1" dirty="0" err="1" smtClean="0"/>
              <a:t>arduino</a:t>
            </a:r>
            <a:r>
              <a:rPr lang="en-US" sz="1600" b="1" dirty="0" smtClean="0"/>
              <a:t> and uses it’s ADC to read the phase detectors (again selected by on chip </a:t>
            </a:r>
            <a:r>
              <a:rPr lang="en-US" sz="1600" b="1" dirty="0" err="1" smtClean="0"/>
              <a:t>muxes</a:t>
            </a:r>
            <a:r>
              <a:rPr lang="en-US" sz="1600" b="1" dirty="0" smtClean="0"/>
              <a:t> to the APH and DPH pins) that are read by the </a:t>
            </a:r>
            <a:r>
              <a:rPr lang="en-US" sz="1600" b="1" dirty="0" err="1" smtClean="0"/>
              <a:t>arduino</a:t>
            </a:r>
            <a:r>
              <a:rPr lang="en-US" sz="1600" b="1" dirty="0" smtClean="0"/>
              <a:t> ADC.</a:t>
            </a:r>
            <a:endParaRPr lang="en-US" sz="1600" b="1" dirty="0" smtClean="0"/>
          </a:p>
        </p:txBody>
      </p:sp>
      <p:pic>
        <p:nvPicPr>
          <p:cNvPr id="154" name="Picture 2">
            <a:extLst>
              <a:ext uri="{FF2B5EF4-FFF2-40B4-BE49-F238E27FC236}">
                <a16:creationId xmlns:a16="http://schemas.microsoft.com/office/drawing/2014/main" xmlns="" id="{CFF747E5-B5BB-4D89-8314-2093A623AE13}"/>
              </a:ext>
            </a:extLst>
          </p:cNvPr>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701586" y="4410928"/>
            <a:ext cx="3224517" cy="1928704"/>
          </a:xfrm>
          <a:prstGeom prst="rect">
            <a:avLst/>
          </a:prstGeom>
          <a:noFill/>
          <a:ln w="28575">
            <a:solidFill>
              <a:srgbClr val="0033CC"/>
            </a:solidFill>
            <a:miter lim="800000"/>
            <a:headEnd/>
            <a:tailEnd/>
          </a:ln>
          <a:extLst>
            <a:ext uri="{909E8E84-426E-40DD-AFC4-6F175D3DCCD1}">
              <a14:hiddenFill xmlns:a14="http://schemas.microsoft.com/office/drawing/2010/main" xmlns="">
                <a:solidFill>
                  <a:srgbClr val="FFFFFF"/>
                </a:solidFill>
              </a14:hiddenFill>
            </a:ext>
          </a:extLst>
        </p:spPr>
      </p:pic>
      <p:sp>
        <p:nvSpPr>
          <p:cNvPr id="155" name="Rectangle 154"/>
          <p:cNvSpPr/>
          <p:nvPr/>
        </p:nvSpPr>
        <p:spPr>
          <a:xfrm>
            <a:off x="5687723" y="4123065"/>
            <a:ext cx="3204403" cy="338554"/>
          </a:xfrm>
          <a:prstGeom prst="rect">
            <a:avLst/>
          </a:prstGeom>
        </p:spPr>
        <p:txBody>
          <a:bodyPr wrap="none">
            <a:spAutoFit/>
          </a:bodyPr>
          <a:lstStyle/>
          <a:p>
            <a:r>
              <a:rPr lang="en-US" sz="1600" b="1" dirty="0" smtClean="0"/>
              <a:t>Example Clock Alignment Sequence</a:t>
            </a:r>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6400800"/>
            <a:ext cx="9144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9388DBA9-643B-4835-9D28-E6D21E02DEC1}" type="slidenum">
              <a:rPr lang="en-US" smtClean="0"/>
              <a:t>11</a:t>
            </a:fld>
            <a:endParaRPr lang="en-US" dirty="0"/>
          </a:p>
        </p:txBody>
      </p:sp>
      <p:sp>
        <p:nvSpPr>
          <p:cNvPr id="4" name="Rectangle 3"/>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smtClean="0"/>
              <a:t>  SVII – C    Coarse Clock Calibration</a:t>
            </a:r>
            <a:endParaRPr lang="en-US" sz="4000" b="1" dirty="0"/>
          </a:p>
        </p:txBody>
      </p:sp>
      <p:sp>
        <p:nvSpPr>
          <p:cNvPr id="7" name="TextBox 6"/>
          <p:cNvSpPr txBox="1"/>
          <p:nvPr/>
        </p:nvSpPr>
        <p:spPr>
          <a:xfrm>
            <a:off x="6371766" y="6519446"/>
            <a:ext cx="2772234" cy="338554"/>
          </a:xfrm>
          <a:prstGeom prst="rect">
            <a:avLst/>
          </a:prstGeom>
          <a:noFill/>
        </p:spPr>
        <p:txBody>
          <a:bodyPr wrap="none" rtlCol="0">
            <a:spAutoFit/>
          </a:bodyPr>
          <a:lstStyle/>
          <a:p>
            <a:pPr algn="ctr"/>
            <a:r>
              <a:rPr lang="en-US" sz="1600" b="1" dirty="0" smtClean="0">
                <a:solidFill>
                  <a:schemeClr val="bg1"/>
                </a:solidFill>
              </a:rPr>
              <a:t>Adrian Tang  © UCLA/JPL 2018</a:t>
            </a:r>
          </a:p>
        </p:txBody>
      </p:sp>
      <p:sp>
        <p:nvSpPr>
          <p:cNvPr id="8" name="TextBox 7"/>
          <p:cNvSpPr txBox="1"/>
          <p:nvPr/>
        </p:nvSpPr>
        <p:spPr>
          <a:xfrm>
            <a:off x="0" y="6519446"/>
            <a:ext cx="1236044" cy="338554"/>
          </a:xfrm>
          <a:prstGeom prst="rect">
            <a:avLst/>
          </a:prstGeom>
          <a:noFill/>
        </p:spPr>
        <p:txBody>
          <a:bodyPr wrap="none" rtlCol="0">
            <a:spAutoFit/>
          </a:bodyPr>
          <a:lstStyle/>
          <a:p>
            <a:pPr algn="ctr"/>
            <a:r>
              <a:rPr lang="en-US" sz="1600" b="1" dirty="0" smtClean="0">
                <a:solidFill>
                  <a:schemeClr val="bg1"/>
                </a:solidFill>
              </a:rPr>
              <a:t>Version 1.00</a:t>
            </a:r>
          </a:p>
        </p:txBody>
      </p:sp>
      <p:sp>
        <p:nvSpPr>
          <p:cNvPr id="153" name="TextBox 152"/>
          <p:cNvSpPr txBox="1"/>
          <p:nvPr/>
        </p:nvSpPr>
        <p:spPr>
          <a:xfrm>
            <a:off x="457200" y="1143000"/>
            <a:ext cx="8305800" cy="2062103"/>
          </a:xfrm>
          <a:prstGeom prst="rect">
            <a:avLst/>
          </a:prstGeom>
          <a:noFill/>
        </p:spPr>
        <p:txBody>
          <a:bodyPr wrap="square" rtlCol="0">
            <a:spAutoFit/>
          </a:bodyPr>
          <a:lstStyle/>
          <a:p>
            <a:pPr marL="285750" indent="-285750">
              <a:buFont typeface="Wingdings" panose="05000000000000000000" pitchFamily="2" charset="2"/>
              <a:buChar char="v"/>
            </a:pPr>
            <a:r>
              <a:rPr lang="en-US" sz="1600" b="1" dirty="0" smtClean="0"/>
              <a:t>Coarse clock settings of the main A and B clocks are tuned with the phase detectors but fine tuning at each stage is done in software, considering the spectrum for each setting and selecting the best possible setting. </a:t>
            </a:r>
          </a:p>
          <a:p>
            <a:pPr marL="285750" indent="-285750">
              <a:buFont typeface="Wingdings" panose="05000000000000000000" pitchFamily="2" charset="2"/>
              <a:buChar char="v"/>
            </a:pPr>
            <a:endParaRPr lang="en-US" sz="1600" b="1" dirty="0"/>
          </a:p>
          <a:p>
            <a:pPr marL="285750" indent="-285750">
              <a:buFont typeface="Wingdings" panose="05000000000000000000" pitchFamily="2" charset="2"/>
              <a:buChar char="v"/>
            </a:pPr>
            <a:r>
              <a:rPr lang="en-US" sz="1600" b="1" dirty="0" smtClean="0"/>
              <a:t>This is because the phase detector is too coarse to resolve the sub-degree </a:t>
            </a:r>
            <a:r>
              <a:rPr lang="en-US" sz="1600" b="1" dirty="0" err="1" smtClean="0"/>
              <a:t>percision</a:t>
            </a:r>
            <a:r>
              <a:rPr lang="en-US" sz="1600" b="1" dirty="0" smtClean="0"/>
              <a:t> required to avoid any spurs.</a:t>
            </a:r>
          </a:p>
          <a:p>
            <a:pPr marL="285750" indent="-285750">
              <a:buFont typeface="Wingdings" panose="05000000000000000000" pitchFamily="2" charset="2"/>
              <a:buChar char="v"/>
            </a:pPr>
            <a:endParaRPr lang="en-US" sz="1600" b="1" dirty="0"/>
          </a:p>
          <a:p>
            <a:pPr marL="285750" indent="-285750">
              <a:buFont typeface="Wingdings" panose="05000000000000000000" pitchFamily="2" charset="2"/>
              <a:buChar char="v"/>
            </a:pPr>
            <a:r>
              <a:rPr lang="en-US" sz="1600" b="1" dirty="0" smtClean="0"/>
              <a:t>This will be described more later on in the software section.</a:t>
            </a:r>
            <a:endParaRPr lang="en-US" sz="1600" b="1"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6400800"/>
            <a:ext cx="9144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9388DBA9-643B-4835-9D28-E6D21E02DEC1}" type="slidenum">
              <a:rPr lang="en-US" smtClean="0"/>
              <a:t>12</a:t>
            </a:fld>
            <a:endParaRPr lang="en-US" dirty="0"/>
          </a:p>
        </p:txBody>
      </p:sp>
      <p:sp>
        <p:nvSpPr>
          <p:cNvPr id="4" name="Rectangle 3"/>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smtClean="0"/>
              <a:t>  SVII – C    Readout Configuration</a:t>
            </a:r>
            <a:endParaRPr lang="en-US" sz="4000" b="1" dirty="0"/>
          </a:p>
        </p:txBody>
      </p:sp>
      <p:sp>
        <p:nvSpPr>
          <p:cNvPr id="7" name="TextBox 6"/>
          <p:cNvSpPr txBox="1"/>
          <p:nvPr/>
        </p:nvSpPr>
        <p:spPr>
          <a:xfrm>
            <a:off x="6371766" y="6519446"/>
            <a:ext cx="2772234" cy="338554"/>
          </a:xfrm>
          <a:prstGeom prst="rect">
            <a:avLst/>
          </a:prstGeom>
          <a:noFill/>
        </p:spPr>
        <p:txBody>
          <a:bodyPr wrap="none" rtlCol="0">
            <a:spAutoFit/>
          </a:bodyPr>
          <a:lstStyle/>
          <a:p>
            <a:pPr algn="ctr"/>
            <a:r>
              <a:rPr lang="en-US" sz="1600" b="1" dirty="0" smtClean="0">
                <a:solidFill>
                  <a:schemeClr val="bg1"/>
                </a:solidFill>
              </a:rPr>
              <a:t>Adrian Tang  © UCLA/JPL 2018</a:t>
            </a:r>
          </a:p>
        </p:txBody>
      </p:sp>
      <p:sp>
        <p:nvSpPr>
          <p:cNvPr id="8" name="TextBox 7"/>
          <p:cNvSpPr txBox="1"/>
          <p:nvPr/>
        </p:nvSpPr>
        <p:spPr>
          <a:xfrm>
            <a:off x="0" y="6519446"/>
            <a:ext cx="1236044" cy="338554"/>
          </a:xfrm>
          <a:prstGeom prst="rect">
            <a:avLst/>
          </a:prstGeom>
          <a:noFill/>
        </p:spPr>
        <p:txBody>
          <a:bodyPr wrap="none" rtlCol="0">
            <a:spAutoFit/>
          </a:bodyPr>
          <a:lstStyle/>
          <a:p>
            <a:pPr algn="ctr"/>
            <a:r>
              <a:rPr lang="en-US" sz="1600" b="1" dirty="0" smtClean="0">
                <a:solidFill>
                  <a:schemeClr val="bg1"/>
                </a:solidFill>
              </a:rPr>
              <a:t>Version 1.00</a:t>
            </a:r>
          </a:p>
        </p:txBody>
      </p:sp>
      <p:sp>
        <p:nvSpPr>
          <p:cNvPr id="153" name="TextBox 152"/>
          <p:cNvSpPr txBox="1"/>
          <p:nvPr/>
        </p:nvSpPr>
        <p:spPr>
          <a:xfrm>
            <a:off x="381000" y="990600"/>
            <a:ext cx="8305800" cy="1815882"/>
          </a:xfrm>
          <a:prstGeom prst="rect">
            <a:avLst/>
          </a:prstGeom>
          <a:noFill/>
        </p:spPr>
        <p:txBody>
          <a:bodyPr wrap="square" rtlCol="0">
            <a:spAutoFit/>
          </a:bodyPr>
          <a:lstStyle/>
          <a:p>
            <a:pPr marL="285750" indent="-285750">
              <a:buFont typeface="Wingdings" panose="05000000000000000000" pitchFamily="2" charset="2"/>
              <a:buChar char="v"/>
            </a:pPr>
            <a:r>
              <a:rPr lang="en-US" sz="1600" b="1" dirty="0" smtClean="0"/>
              <a:t>The readout now uses the FT23H high speed USB2.0 chip. The chip offers 4 input modes (serial, latched, synchronous, or  IEEE 245 mode). We use the 245 mode, but it’s not the default factor setting so we have a small EEPROM on the PCB that needs to be flashed in order to correct this.</a:t>
            </a:r>
          </a:p>
          <a:p>
            <a:pPr marL="285750" indent="-285750">
              <a:buFont typeface="Wingdings" panose="05000000000000000000" pitchFamily="2" charset="2"/>
              <a:buChar char="v"/>
            </a:pPr>
            <a:endParaRPr lang="en-US" sz="1600" b="1" dirty="0"/>
          </a:p>
          <a:p>
            <a:pPr marL="285750" indent="-285750">
              <a:buFont typeface="Wingdings" panose="05000000000000000000" pitchFamily="2" charset="2"/>
              <a:buChar char="v"/>
            </a:pPr>
            <a:r>
              <a:rPr lang="en-US" sz="1600" b="1" dirty="0" smtClean="0"/>
              <a:t>The utility to do the programming is FT_PROG from the FTDI website</a:t>
            </a:r>
          </a:p>
          <a:p>
            <a:pPr marL="285750" indent="-285750"/>
            <a:r>
              <a:rPr lang="en-US" sz="1600" b="1" dirty="0" smtClean="0"/>
              <a:t>                  (http://www.ftdichip.com/Support/Utilities.htm#FT_PROG)</a:t>
            </a:r>
            <a:endParaRPr lang="en-US" sz="1600" b="1"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6400800"/>
            <a:ext cx="9144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9388DBA9-643B-4835-9D28-E6D21E02DEC1}" type="slidenum">
              <a:rPr lang="en-US" smtClean="0"/>
              <a:t>13</a:t>
            </a:fld>
            <a:endParaRPr lang="en-US" dirty="0"/>
          </a:p>
        </p:txBody>
      </p:sp>
      <p:sp>
        <p:nvSpPr>
          <p:cNvPr id="4" name="Rectangle 3"/>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smtClean="0"/>
              <a:t>  SVII – C    Readout Configuration</a:t>
            </a:r>
            <a:endParaRPr lang="en-US" sz="4000" b="1" dirty="0"/>
          </a:p>
        </p:txBody>
      </p:sp>
      <p:sp>
        <p:nvSpPr>
          <p:cNvPr id="7" name="TextBox 6"/>
          <p:cNvSpPr txBox="1"/>
          <p:nvPr/>
        </p:nvSpPr>
        <p:spPr>
          <a:xfrm>
            <a:off x="6371766" y="6519446"/>
            <a:ext cx="2772234" cy="338554"/>
          </a:xfrm>
          <a:prstGeom prst="rect">
            <a:avLst/>
          </a:prstGeom>
          <a:noFill/>
        </p:spPr>
        <p:txBody>
          <a:bodyPr wrap="none" rtlCol="0">
            <a:spAutoFit/>
          </a:bodyPr>
          <a:lstStyle/>
          <a:p>
            <a:pPr algn="ctr"/>
            <a:r>
              <a:rPr lang="en-US" sz="1600" b="1" dirty="0" smtClean="0">
                <a:solidFill>
                  <a:schemeClr val="bg1"/>
                </a:solidFill>
              </a:rPr>
              <a:t>Adrian Tang  © UCLA/JPL 2018</a:t>
            </a:r>
          </a:p>
        </p:txBody>
      </p:sp>
      <p:sp>
        <p:nvSpPr>
          <p:cNvPr id="8" name="TextBox 7"/>
          <p:cNvSpPr txBox="1"/>
          <p:nvPr/>
        </p:nvSpPr>
        <p:spPr>
          <a:xfrm>
            <a:off x="0" y="6519446"/>
            <a:ext cx="1236044" cy="338554"/>
          </a:xfrm>
          <a:prstGeom prst="rect">
            <a:avLst/>
          </a:prstGeom>
          <a:noFill/>
        </p:spPr>
        <p:txBody>
          <a:bodyPr wrap="none" rtlCol="0">
            <a:spAutoFit/>
          </a:bodyPr>
          <a:lstStyle/>
          <a:p>
            <a:pPr algn="ctr"/>
            <a:r>
              <a:rPr lang="en-US" sz="1600" b="1" dirty="0" smtClean="0">
                <a:solidFill>
                  <a:schemeClr val="bg1"/>
                </a:solidFill>
              </a:rPr>
              <a:t>Version 1.00</a:t>
            </a:r>
          </a:p>
        </p:txBody>
      </p:sp>
      <p:pic>
        <p:nvPicPr>
          <p:cNvPr id="5122" name="Picture 2"/>
          <p:cNvPicPr>
            <a:picLocks noChangeAspect="1" noChangeArrowheads="1"/>
          </p:cNvPicPr>
          <p:nvPr/>
        </p:nvPicPr>
        <p:blipFill>
          <a:blip r:embed="rId2" cstate="print"/>
          <a:srcRect/>
          <a:stretch>
            <a:fillRect/>
          </a:stretch>
        </p:blipFill>
        <p:spPr bwMode="auto">
          <a:xfrm>
            <a:off x="228600" y="1143000"/>
            <a:ext cx="4229834" cy="4953000"/>
          </a:xfrm>
          <a:prstGeom prst="rect">
            <a:avLst/>
          </a:prstGeom>
          <a:noFill/>
          <a:ln w="9525">
            <a:solidFill>
              <a:schemeClr val="tx1"/>
            </a:solidFill>
            <a:miter lim="800000"/>
            <a:headEnd/>
            <a:tailEnd/>
          </a:ln>
        </p:spPr>
      </p:pic>
      <p:sp>
        <p:nvSpPr>
          <p:cNvPr id="9" name="TextBox 8"/>
          <p:cNvSpPr txBox="1"/>
          <p:nvPr/>
        </p:nvSpPr>
        <p:spPr>
          <a:xfrm>
            <a:off x="4572000" y="1143000"/>
            <a:ext cx="4572000" cy="1815882"/>
          </a:xfrm>
          <a:prstGeom prst="rect">
            <a:avLst/>
          </a:prstGeom>
          <a:noFill/>
        </p:spPr>
        <p:txBody>
          <a:bodyPr wrap="square" rtlCol="0">
            <a:spAutoFit/>
          </a:bodyPr>
          <a:lstStyle/>
          <a:p>
            <a:pPr marL="285750" indent="-285750">
              <a:buFont typeface="Wingdings" panose="05000000000000000000" pitchFamily="2" charset="2"/>
              <a:buChar char="v"/>
            </a:pPr>
            <a:r>
              <a:rPr lang="en-US" sz="1600" b="1" dirty="0" smtClean="0"/>
              <a:t>Apply 5V power to the SVII board and connect a USB to the data port (but not the control port or you may flash the wrong chip!)</a:t>
            </a:r>
          </a:p>
          <a:p>
            <a:pPr marL="285750" indent="-285750">
              <a:buFont typeface="Wingdings" panose="05000000000000000000" pitchFamily="2" charset="2"/>
              <a:buChar char="v"/>
            </a:pPr>
            <a:endParaRPr lang="en-US" sz="1600" b="1" dirty="0"/>
          </a:p>
          <a:p>
            <a:pPr marL="285750" indent="-285750">
              <a:buFont typeface="Wingdings" panose="05000000000000000000" pitchFamily="2" charset="2"/>
              <a:buChar char="v"/>
            </a:pPr>
            <a:r>
              <a:rPr lang="en-US" sz="1600" b="1" dirty="0" smtClean="0"/>
              <a:t>Run the FT_PROG utility</a:t>
            </a:r>
          </a:p>
          <a:p>
            <a:pPr marL="285750" indent="-285750">
              <a:buFont typeface="Wingdings" panose="05000000000000000000" pitchFamily="2" charset="2"/>
              <a:buChar char="v"/>
            </a:pPr>
            <a:endParaRPr lang="en-US" sz="1600" b="1" dirty="0"/>
          </a:p>
          <a:p>
            <a:pPr marL="285750" indent="-285750">
              <a:buFont typeface="Wingdings" panose="05000000000000000000" pitchFamily="2" charset="2"/>
              <a:buChar char="v"/>
            </a:pPr>
            <a:r>
              <a:rPr lang="en-US" sz="1600" b="1" dirty="0" smtClean="0"/>
              <a:t>Click the scan button.</a:t>
            </a:r>
            <a:endParaRPr lang="en-US" sz="1600" b="1" dirty="0" smtClean="0"/>
          </a:p>
        </p:txBody>
      </p:sp>
      <p:cxnSp>
        <p:nvCxnSpPr>
          <p:cNvPr id="11" name="Straight Arrow Connector 10"/>
          <p:cNvCxnSpPr/>
          <p:nvPr/>
        </p:nvCxnSpPr>
        <p:spPr>
          <a:xfrm flipH="1" flipV="1">
            <a:off x="1143000" y="1752600"/>
            <a:ext cx="609600" cy="838200"/>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pic>
        <p:nvPicPr>
          <p:cNvPr id="6146" name="Picture 2"/>
          <p:cNvPicPr>
            <a:picLocks noChangeAspect="1" noChangeArrowheads="1"/>
          </p:cNvPicPr>
          <p:nvPr/>
        </p:nvPicPr>
        <p:blipFill>
          <a:blip r:embed="rId3" cstate="print"/>
          <a:srcRect/>
          <a:stretch>
            <a:fillRect/>
          </a:stretch>
        </p:blipFill>
        <p:spPr bwMode="auto">
          <a:xfrm>
            <a:off x="4800600" y="3352800"/>
            <a:ext cx="3638550" cy="2784215"/>
          </a:xfrm>
          <a:prstGeom prst="rect">
            <a:avLst/>
          </a:prstGeom>
          <a:noFill/>
          <a:ln w="19050">
            <a:solidFill>
              <a:schemeClr val="tx1"/>
            </a:solid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6400800"/>
            <a:ext cx="9144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9388DBA9-643B-4835-9D28-E6D21E02DEC1}" type="slidenum">
              <a:rPr lang="en-US" smtClean="0"/>
              <a:t>14</a:t>
            </a:fld>
            <a:endParaRPr lang="en-US" dirty="0"/>
          </a:p>
        </p:txBody>
      </p:sp>
      <p:sp>
        <p:nvSpPr>
          <p:cNvPr id="4" name="Rectangle 3"/>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smtClean="0"/>
              <a:t>  SVII – C    Readout Configuration</a:t>
            </a:r>
            <a:endParaRPr lang="en-US" sz="4000" b="1" dirty="0"/>
          </a:p>
        </p:txBody>
      </p:sp>
      <p:sp>
        <p:nvSpPr>
          <p:cNvPr id="7" name="TextBox 6"/>
          <p:cNvSpPr txBox="1"/>
          <p:nvPr/>
        </p:nvSpPr>
        <p:spPr>
          <a:xfrm>
            <a:off x="6371766" y="6519446"/>
            <a:ext cx="2772234" cy="338554"/>
          </a:xfrm>
          <a:prstGeom prst="rect">
            <a:avLst/>
          </a:prstGeom>
          <a:noFill/>
        </p:spPr>
        <p:txBody>
          <a:bodyPr wrap="none" rtlCol="0">
            <a:spAutoFit/>
          </a:bodyPr>
          <a:lstStyle/>
          <a:p>
            <a:pPr algn="ctr"/>
            <a:r>
              <a:rPr lang="en-US" sz="1600" b="1" dirty="0" smtClean="0">
                <a:solidFill>
                  <a:schemeClr val="bg1"/>
                </a:solidFill>
              </a:rPr>
              <a:t>Adrian Tang  © UCLA/JPL 2018</a:t>
            </a:r>
          </a:p>
        </p:txBody>
      </p:sp>
      <p:sp>
        <p:nvSpPr>
          <p:cNvPr id="8" name="TextBox 7"/>
          <p:cNvSpPr txBox="1"/>
          <p:nvPr/>
        </p:nvSpPr>
        <p:spPr>
          <a:xfrm>
            <a:off x="0" y="6519446"/>
            <a:ext cx="1236044" cy="338554"/>
          </a:xfrm>
          <a:prstGeom prst="rect">
            <a:avLst/>
          </a:prstGeom>
          <a:noFill/>
        </p:spPr>
        <p:txBody>
          <a:bodyPr wrap="none" rtlCol="0">
            <a:spAutoFit/>
          </a:bodyPr>
          <a:lstStyle/>
          <a:p>
            <a:pPr algn="ctr"/>
            <a:r>
              <a:rPr lang="en-US" sz="1600" b="1" dirty="0" smtClean="0">
                <a:solidFill>
                  <a:schemeClr val="bg1"/>
                </a:solidFill>
              </a:rPr>
              <a:t>Version 1.00</a:t>
            </a:r>
          </a:p>
        </p:txBody>
      </p:sp>
      <p:sp>
        <p:nvSpPr>
          <p:cNvPr id="9" name="TextBox 8"/>
          <p:cNvSpPr txBox="1"/>
          <p:nvPr/>
        </p:nvSpPr>
        <p:spPr>
          <a:xfrm>
            <a:off x="4648200" y="1219200"/>
            <a:ext cx="3962400" cy="3539430"/>
          </a:xfrm>
          <a:prstGeom prst="rect">
            <a:avLst/>
          </a:prstGeom>
          <a:noFill/>
        </p:spPr>
        <p:txBody>
          <a:bodyPr wrap="square" rtlCol="0">
            <a:spAutoFit/>
          </a:bodyPr>
          <a:lstStyle/>
          <a:p>
            <a:pPr marL="285750" indent="-285750">
              <a:buFont typeface="Wingdings" panose="05000000000000000000" pitchFamily="2" charset="2"/>
              <a:buChar char="v"/>
            </a:pPr>
            <a:r>
              <a:rPr lang="en-US" sz="1600" b="1" dirty="0" smtClean="0"/>
              <a:t>If you did it right, a chip should be detected with some content already in the EEPROM chip.</a:t>
            </a:r>
          </a:p>
          <a:p>
            <a:pPr marL="285750" indent="-285750">
              <a:buFont typeface="Wingdings" panose="05000000000000000000" pitchFamily="2" charset="2"/>
              <a:buChar char="v"/>
            </a:pPr>
            <a:endParaRPr lang="en-US" sz="1600" b="1" dirty="0"/>
          </a:p>
          <a:p>
            <a:pPr marL="285750" indent="-285750">
              <a:buFont typeface="Wingdings" panose="05000000000000000000" pitchFamily="2" charset="2"/>
              <a:buChar char="v"/>
            </a:pPr>
            <a:r>
              <a:rPr lang="en-US" sz="1600" b="1" dirty="0" smtClean="0"/>
              <a:t>If it didn’t work check windows permissions and all the usual stuff.</a:t>
            </a:r>
          </a:p>
          <a:p>
            <a:pPr marL="285750" indent="-285750">
              <a:buFont typeface="Wingdings" panose="05000000000000000000" pitchFamily="2" charset="2"/>
              <a:buChar char="v"/>
            </a:pPr>
            <a:endParaRPr lang="en-US" sz="1600" b="1" dirty="0"/>
          </a:p>
          <a:p>
            <a:pPr marL="285750" indent="-285750">
              <a:buFont typeface="Wingdings" panose="05000000000000000000" pitchFamily="2" charset="2"/>
              <a:buChar char="v"/>
            </a:pPr>
            <a:r>
              <a:rPr lang="en-US" sz="1600" b="1" dirty="0" smtClean="0"/>
              <a:t>To set 245 mode:</a:t>
            </a:r>
          </a:p>
          <a:p>
            <a:pPr marL="285750" indent="-285750"/>
            <a:r>
              <a:rPr lang="en-US" sz="1600" b="1" dirty="0"/>
              <a:t>	</a:t>
            </a:r>
            <a:r>
              <a:rPr lang="en-US" sz="1600" b="1" dirty="0" smtClean="0"/>
              <a:t>	</a:t>
            </a:r>
            <a:r>
              <a:rPr lang="en-US" sz="1600" b="1" dirty="0" smtClean="0"/>
              <a:t> on the device tree navigate to </a:t>
            </a:r>
          </a:p>
          <a:p>
            <a:pPr marL="285750" indent="-285750"/>
            <a:r>
              <a:rPr lang="en-US" sz="1600" b="1" dirty="0" smtClean="0"/>
              <a:t>		“Hardware Specific”</a:t>
            </a:r>
          </a:p>
          <a:p>
            <a:pPr marL="285750" indent="-285750"/>
            <a:r>
              <a:rPr lang="en-US" sz="1600" b="1" dirty="0"/>
              <a:t>	</a:t>
            </a:r>
            <a:r>
              <a:rPr lang="en-US" sz="1600" b="1" dirty="0" smtClean="0"/>
              <a:t>	“Port A”</a:t>
            </a:r>
          </a:p>
          <a:p>
            <a:pPr marL="285750" indent="-285750"/>
            <a:r>
              <a:rPr lang="en-US" sz="1600" b="1" dirty="0"/>
              <a:t>	</a:t>
            </a:r>
            <a:r>
              <a:rPr lang="en-US" sz="1600" b="1" dirty="0" smtClean="0"/>
              <a:t>	“Hardware”</a:t>
            </a:r>
          </a:p>
          <a:p>
            <a:pPr marL="285750" indent="-285750"/>
            <a:r>
              <a:rPr lang="en-US" sz="1600" b="1" dirty="0" smtClean="0"/>
              <a:t>and change the option from ” </a:t>
            </a:r>
            <a:r>
              <a:rPr lang="en-US" sz="1600" b="1" dirty="0" smtClean="0">
                <a:solidFill>
                  <a:srgbClr val="C00000"/>
                </a:solidFill>
              </a:rPr>
              <a:t>RS232 UART”</a:t>
            </a:r>
            <a:r>
              <a:rPr lang="en-US" sz="1600" b="1" dirty="0" smtClean="0"/>
              <a:t> </a:t>
            </a:r>
          </a:p>
          <a:p>
            <a:pPr marL="285750" indent="-285750"/>
            <a:r>
              <a:rPr lang="en-US" sz="1600" b="1" dirty="0"/>
              <a:t>t</a:t>
            </a:r>
            <a:r>
              <a:rPr lang="en-US" sz="1600" b="1" dirty="0" smtClean="0"/>
              <a:t>o “</a:t>
            </a:r>
            <a:r>
              <a:rPr lang="en-US" sz="1600" b="1" dirty="0" smtClean="0">
                <a:solidFill>
                  <a:srgbClr val="00B050"/>
                </a:solidFill>
              </a:rPr>
              <a:t>245 FIFO</a:t>
            </a:r>
            <a:r>
              <a:rPr lang="en-US" sz="1600" b="1" dirty="0" smtClean="0"/>
              <a:t>”</a:t>
            </a:r>
            <a:endParaRPr lang="en-US" sz="1600" b="1" dirty="0" smtClean="0"/>
          </a:p>
        </p:txBody>
      </p:sp>
      <p:pic>
        <p:nvPicPr>
          <p:cNvPr id="7170" name="Picture 2"/>
          <p:cNvPicPr>
            <a:picLocks noChangeAspect="1" noChangeArrowheads="1"/>
          </p:cNvPicPr>
          <p:nvPr/>
        </p:nvPicPr>
        <p:blipFill>
          <a:blip r:embed="rId2" cstate="print"/>
          <a:srcRect/>
          <a:stretch>
            <a:fillRect/>
          </a:stretch>
        </p:blipFill>
        <p:spPr bwMode="auto">
          <a:xfrm>
            <a:off x="228600" y="1143000"/>
            <a:ext cx="4141201" cy="4829175"/>
          </a:xfrm>
          <a:prstGeom prst="rect">
            <a:avLst/>
          </a:prstGeom>
          <a:noFill/>
          <a:ln w="9525">
            <a:solidFill>
              <a:schemeClr val="tx1"/>
            </a:solid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6400800"/>
            <a:ext cx="9144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9388DBA9-643B-4835-9D28-E6D21E02DEC1}" type="slidenum">
              <a:rPr lang="en-US" smtClean="0"/>
              <a:t>15</a:t>
            </a:fld>
            <a:endParaRPr lang="en-US" dirty="0"/>
          </a:p>
        </p:txBody>
      </p:sp>
      <p:sp>
        <p:nvSpPr>
          <p:cNvPr id="4" name="Rectangle 3"/>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smtClean="0"/>
              <a:t>  SVII – C    Readout Configuration</a:t>
            </a:r>
            <a:endParaRPr lang="en-US" sz="4000" b="1" dirty="0"/>
          </a:p>
        </p:txBody>
      </p:sp>
      <p:sp>
        <p:nvSpPr>
          <p:cNvPr id="7" name="TextBox 6"/>
          <p:cNvSpPr txBox="1"/>
          <p:nvPr/>
        </p:nvSpPr>
        <p:spPr>
          <a:xfrm>
            <a:off x="6371766" y="6519446"/>
            <a:ext cx="2772234" cy="338554"/>
          </a:xfrm>
          <a:prstGeom prst="rect">
            <a:avLst/>
          </a:prstGeom>
          <a:noFill/>
        </p:spPr>
        <p:txBody>
          <a:bodyPr wrap="none" rtlCol="0">
            <a:spAutoFit/>
          </a:bodyPr>
          <a:lstStyle/>
          <a:p>
            <a:pPr algn="ctr"/>
            <a:r>
              <a:rPr lang="en-US" sz="1600" b="1" dirty="0" smtClean="0">
                <a:solidFill>
                  <a:schemeClr val="bg1"/>
                </a:solidFill>
              </a:rPr>
              <a:t>Adrian Tang  © UCLA/JPL 2018</a:t>
            </a:r>
          </a:p>
        </p:txBody>
      </p:sp>
      <p:sp>
        <p:nvSpPr>
          <p:cNvPr id="8" name="TextBox 7"/>
          <p:cNvSpPr txBox="1"/>
          <p:nvPr/>
        </p:nvSpPr>
        <p:spPr>
          <a:xfrm>
            <a:off x="0" y="6519446"/>
            <a:ext cx="1236044" cy="338554"/>
          </a:xfrm>
          <a:prstGeom prst="rect">
            <a:avLst/>
          </a:prstGeom>
          <a:noFill/>
        </p:spPr>
        <p:txBody>
          <a:bodyPr wrap="none" rtlCol="0">
            <a:spAutoFit/>
          </a:bodyPr>
          <a:lstStyle/>
          <a:p>
            <a:pPr algn="ctr"/>
            <a:r>
              <a:rPr lang="en-US" sz="1600" b="1" dirty="0" smtClean="0">
                <a:solidFill>
                  <a:schemeClr val="bg1"/>
                </a:solidFill>
              </a:rPr>
              <a:t>Version 1.00</a:t>
            </a:r>
          </a:p>
        </p:txBody>
      </p:sp>
      <p:sp>
        <p:nvSpPr>
          <p:cNvPr id="9" name="TextBox 8"/>
          <p:cNvSpPr txBox="1"/>
          <p:nvPr/>
        </p:nvSpPr>
        <p:spPr>
          <a:xfrm>
            <a:off x="4648200" y="1219200"/>
            <a:ext cx="4419600" cy="5016758"/>
          </a:xfrm>
          <a:prstGeom prst="rect">
            <a:avLst/>
          </a:prstGeom>
          <a:noFill/>
        </p:spPr>
        <p:txBody>
          <a:bodyPr wrap="square" rtlCol="0">
            <a:spAutoFit/>
          </a:bodyPr>
          <a:lstStyle/>
          <a:p>
            <a:pPr marL="285750" indent="-285750">
              <a:buFont typeface="Wingdings" panose="05000000000000000000" pitchFamily="2" charset="2"/>
              <a:buChar char="v"/>
            </a:pPr>
            <a:r>
              <a:rPr lang="en-US" sz="1600" b="1" dirty="0" smtClean="0"/>
              <a:t>Click program and  a sub-window should pop up with program options</a:t>
            </a:r>
          </a:p>
          <a:p>
            <a:pPr marL="285750" indent="-285750">
              <a:buFont typeface="Wingdings" panose="05000000000000000000" pitchFamily="2" charset="2"/>
              <a:buChar char="v"/>
            </a:pPr>
            <a:endParaRPr lang="en-US" sz="1600" b="1" dirty="0"/>
          </a:p>
          <a:p>
            <a:pPr marL="285750" indent="-285750">
              <a:buFont typeface="Wingdings" panose="05000000000000000000" pitchFamily="2" charset="2"/>
              <a:buChar char="v"/>
            </a:pPr>
            <a:endParaRPr lang="en-US" sz="1600" b="1" dirty="0" smtClean="0"/>
          </a:p>
          <a:p>
            <a:pPr marL="285750" indent="-285750">
              <a:buFont typeface="Wingdings" panose="05000000000000000000" pitchFamily="2" charset="2"/>
              <a:buChar char="v"/>
            </a:pPr>
            <a:endParaRPr lang="en-US" sz="1600" b="1" dirty="0" smtClean="0"/>
          </a:p>
          <a:p>
            <a:pPr marL="285750" indent="-285750">
              <a:buFont typeface="Wingdings" panose="05000000000000000000" pitchFamily="2" charset="2"/>
              <a:buChar char="v"/>
            </a:pPr>
            <a:endParaRPr lang="en-US" sz="1600" b="1" dirty="0" smtClean="0"/>
          </a:p>
          <a:p>
            <a:pPr marL="285750" indent="-285750">
              <a:buFont typeface="Wingdings" panose="05000000000000000000" pitchFamily="2" charset="2"/>
              <a:buChar char="v"/>
            </a:pPr>
            <a:endParaRPr lang="en-US" sz="1600" b="1" dirty="0"/>
          </a:p>
          <a:p>
            <a:pPr marL="285750" indent="-285750">
              <a:buFont typeface="Wingdings" panose="05000000000000000000" pitchFamily="2" charset="2"/>
              <a:buChar char="v"/>
            </a:pPr>
            <a:endParaRPr lang="en-US" sz="1600" b="1" dirty="0" smtClean="0"/>
          </a:p>
          <a:p>
            <a:pPr marL="285750" indent="-285750">
              <a:buFont typeface="Wingdings" panose="05000000000000000000" pitchFamily="2" charset="2"/>
              <a:buChar char="v"/>
            </a:pPr>
            <a:endParaRPr lang="en-US" sz="1600" b="1" dirty="0"/>
          </a:p>
          <a:p>
            <a:pPr marL="285750" indent="-285750">
              <a:buFont typeface="Wingdings" panose="05000000000000000000" pitchFamily="2" charset="2"/>
              <a:buChar char="v"/>
            </a:pPr>
            <a:endParaRPr lang="en-US" sz="1600" b="1" dirty="0" smtClean="0"/>
          </a:p>
          <a:p>
            <a:pPr marL="285750" indent="-285750">
              <a:buFont typeface="Wingdings" panose="05000000000000000000" pitchFamily="2" charset="2"/>
              <a:buChar char="v"/>
            </a:pPr>
            <a:endParaRPr lang="en-US" sz="1600" b="1" dirty="0"/>
          </a:p>
          <a:p>
            <a:pPr marL="285750" indent="-285750">
              <a:buFont typeface="Wingdings" panose="05000000000000000000" pitchFamily="2" charset="2"/>
              <a:buChar char="v"/>
            </a:pPr>
            <a:endParaRPr lang="en-US" sz="1600" b="1" dirty="0" smtClean="0"/>
          </a:p>
          <a:p>
            <a:pPr marL="285750" indent="-285750">
              <a:buFont typeface="Wingdings" panose="05000000000000000000" pitchFamily="2" charset="2"/>
              <a:buChar char="v"/>
            </a:pPr>
            <a:endParaRPr lang="en-US" sz="1600" b="1" dirty="0"/>
          </a:p>
          <a:p>
            <a:pPr marL="285750" indent="-285750">
              <a:buFont typeface="Wingdings" panose="05000000000000000000" pitchFamily="2" charset="2"/>
              <a:buChar char="v"/>
            </a:pPr>
            <a:r>
              <a:rPr lang="en-US" sz="1600" b="1" dirty="0" smtClean="0"/>
              <a:t>Click program in this window and it should update the chip and say programmed successfully</a:t>
            </a:r>
          </a:p>
          <a:p>
            <a:pPr marL="285750" indent="-285750">
              <a:buFont typeface="Wingdings" panose="05000000000000000000" pitchFamily="2" charset="2"/>
              <a:buChar char="v"/>
            </a:pPr>
            <a:endParaRPr lang="en-US" sz="1600" b="1" dirty="0"/>
          </a:p>
          <a:p>
            <a:pPr marL="285750" indent="-285750">
              <a:buFont typeface="Wingdings" panose="05000000000000000000" pitchFamily="2" charset="2"/>
              <a:buChar char="v"/>
            </a:pPr>
            <a:r>
              <a:rPr lang="en-US" sz="1600" b="1" dirty="0" smtClean="0"/>
              <a:t>As </a:t>
            </a:r>
            <a:r>
              <a:rPr lang="en-US" sz="1600" b="1" dirty="0" smtClean="0"/>
              <a:t>verification it went in</a:t>
            </a:r>
            <a:r>
              <a:rPr lang="en-US" sz="1600" b="1" dirty="0" smtClean="0"/>
              <a:t>. if you read the device again the 245 FIFO mode should be selected this time.</a:t>
            </a:r>
            <a:endParaRPr lang="en-US" sz="1600" b="1" dirty="0" smtClean="0"/>
          </a:p>
        </p:txBody>
      </p:sp>
      <p:pic>
        <p:nvPicPr>
          <p:cNvPr id="8194" name="Picture 2"/>
          <p:cNvPicPr>
            <a:picLocks noChangeAspect="1" noChangeArrowheads="1"/>
          </p:cNvPicPr>
          <p:nvPr/>
        </p:nvPicPr>
        <p:blipFill>
          <a:blip r:embed="rId2" cstate="print"/>
          <a:srcRect/>
          <a:stretch>
            <a:fillRect/>
          </a:stretch>
        </p:blipFill>
        <p:spPr bwMode="auto">
          <a:xfrm>
            <a:off x="152400" y="1066800"/>
            <a:ext cx="4223013" cy="4953000"/>
          </a:xfrm>
          <a:prstGeom prst="rect">
            <a:avLst/>
          </a:prstGeom>
          <a:noFill/>
          <a:ln w="9525">
            <a:solidFill>
              <a:schemeClr val="tx1"/>
            </a:solidFill>
            <a:miter lim="800000"/>
            <a:headEnd/>
            <a:tailEnd/>
          </a:ln>
        </p:spPr>
      </p:pic>
      <p:cxnSp>
        <p:nvCxnSpPr>
          <p:cNvPr id="11" name="Straight Arrow Connector 10"/>
          <p:cNvCxnSpPr/>
          <p:nvPr/>
        </p:nvCxnSpPr>
        <p:spPr>
          <a:xfrm flipH="1">
            <a:off x="1219200" y="1524000"/>
            <a:ext cx="3505200" cy="152400"/>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pic>
        <p:nvPicPr>
          <p:cNvPr id="8195" name="Picture 3"/>
          <p:cNvPicPr>
            <a:picLocks noChangeAspect="1" noChangeArrowheads="1"/>
          </p:cNvPicPr>
          <p:nvPr/>
        </p:nvPicPr>
        <p:blipFill>
          <a:blip r:embed="rId3" cstate="print"/>
          <a:srcRect/>
          <a:stretch>
            <a:fillRect/>
          </a:stretch>
        </p:blipFill>
        <p:spPr bwMode="auto">
          <a:xfrm>
            <a:off x="4953000" y="1828799"/>
            <a:ext cx="3657600" cy="2436767"/>
          </a:xfrm>
          <a:prstGeom prst="rect">
            <a:avLst/>
          </a:prstGeom>
          <a:noFill/>
          <a:ln w="9525">
            <a:solidFill>
              <a:srgbClr val="00B050"/>
            </a:solid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6400800"/>
            <a:ext cx="9144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9388DBA9-643B-4835-9D28-E6D21E02DEC1}" type="slidenum">
              <a:rPr lang="en-US" smtClean="0"/>
              <a:t>16</a:t>
            </a:fld>
            <a:endParaRPr lang="en-US" dirty="0"/>
          </a:p>
        </p:txBody>
      </p:sp>
      <p:sp>
        <p:nvSpPr>
          <p:cNvPr id="4" name="Rectangle 3"/>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smtClean="0"/>
              <a:t>  SVII – C    </a:t>
            </a:r>
            <a:r>
              <a:rPr lang="en-US" sz="4000" b="1" dirty="0" err="1" smtClean="0"/>
              <a:t>Arduino</a:t>
            </a:r>
            <a:r>
              <a:rPr lang="en-US" sz="4000" b="1" dirty="0" smtClean="0"/>
              <a:t> Configuration</a:t>
            </a:r>
            <a:endParaRPr lang="en-US" sz="4000" b="1" dirty="0"/>
          </a:p>
        </p:txBody>
      </p:sp>
      <p:sp>
        <p:nvSpPr>
          <p:cNvPr id="7" name="TextBox 6"/>
          <p:cNvSpPr txBox="1"/>
          <p:nvPr/>
        </p:nvSpPr>
        <p:spPr>
          <a:xfrm>
            <a:off x="6371766" y="6519446"/>
            <a:ext cx="2772234" cy="338554"/>
          </a:xfrm>
          <a:prstGeom prst="rect">
            <a:avLst/>
          </a:prstGeom>
          <a:noFill/>
        </p:spPr>
        <p:txBody>
          <a:bodyPr wrap="none" rtlCol="0">
            <a:spAutoFit/>
          </a:bodyPr>
          <a:lstStyle/>
          <a:p>
            <a:pPr algn="ctr"/>
            <a:r>
              <a:rPr lang="en-US" sz="1600" b="1" dirty="0" smtClean="0">
                <a:solidFill>
                  <a:schemeClr val="bg1"/>
                </a:solidFill>
              </a:rPr>
              <a:t>Adrian Tang  © UCLA/JPL 2018</a:t>
            </a:r>
          </a:p>
        </p:txBody>
      </p:sp>
      <p:sp>
        <p:nvSpPr>
          <p:cNvPr id="8" name="TextBox 7"/>
          <p:cNvSpPr txBox="1"/>
          <p:nvPr/>
        </p:nvSpPr>
        <p:spPr>
          <a:xfrm>
            <a:off x="0" y="6519446"/>
            <a:ext cx="1236044" cy="338554"/>
          </a:xfrm>
          <a:prstGeom prst="rect">
            <a:avLst/>
          </a:prstGeom>
          <a:noFill/>
        </p:spPr>
        <p:txBody>
          <a:bodyPr wrap="none" rtlCol="0">
            <a:spAutoFit/>
          </a:bodyPr>
          <a:lstStyle/>
          <a:p>
            <a:pPr algn="ctr"/>
            <a:r>
              <a:rPr lang="en-US" sz="1600" b="1" dirty="0" smtClean="0">
                <a:solidFill>
                  <a:schemeClr val="bg1"/>
                </a:solidFill>
              </a:rPr>
              <a:t>Version 1.00</a:t>
            </a:r>
          </a:p>
        </p:txBody>
      </p:sp>
      <p:sp>
        <p:nvSpPr>
          <p:cNvPr id="10" name="TextBox 9"/>
          <p:cNvSpPr txBox="1"/>
          <p:nvPr/>
        </p:nvSpPr>
        <p:spPr>
          <a:xfrm>
            <a:off x="381000" y="1066800"/>
            <a:ext cx="8153400" cy="5262979"/>
          </a:xfrm>
          <a:prstGeom prst="rect">
            <a:avLst/>
          </a:prstGeom>
          <a:noFill/>
        </p:spPr>
        <p:txBody>
          <a:bodyPr wrap="square" rtlCol="0">
            <a:spAutoFit/>
          </a:bodyPr>
          <a:lstStyle/>
          <a:p>
            <a:pPr marL="285750" indent="-285750">
              <a:buFont typeface="Wingdings" panose="05000000000000000000" pitchFamily="2" charset="2"/>
              <a:buChar char="v"/>
            </a:pPr>
            <a:r>
              <a:rPr lang="en-US" sz="1600" b="1" dirty="0" smtClean="0"/>
              <a:t>In general I try to keep a copy of </a:t>
            </a:r>
            <a:r>
              <a:rPr lang="en-US" sz="1600" b="1" dirty="0" err="1" smtClean="0"/>
              <a:t>arduino</a:t>
            </a:r>
            <a:r>
              <a:rPr lang="en-US" sz="1600" b="1" dirty="0" smtClean="0"/>
              <a:t> IDE installed on all the raspberry PIs I provide but if for some reason you don’t have it you can download the arm version from:</a:t>
            </a:r>
          </a:p>
          <a:p>
            <a:pPr marL="285750" indent="-285750"/>
            <a:r>
              <a:rPr lang="en-US" sz="1600" b="1" dirty="0" smtClean="0"/>
              <a:t>	</a:t>
            </a:r>
            <a:r>
              <a:rPr lang="en-US" sz="1600" b="1" dirty="0" smtClean="0">
                <a:solidFill>
                  <a:srgbClr val="00B050"/>
                </a:solidFill>
                <a:hlinkClick r:id="rId2"/>
              </a:rPr>
              <a:t>https://www.arduino.cc/en/Main/Software</a:t>
            </a:r>
            <a:endParaRPr lang="en-US" sz="1600" b="1" dirty="0" smtClean="0">
              <a:solidFill>
                <a:srgbClr val="00B050"/>
              </a:solidFill>
            </a:endParaRPr>
          </a:p>
          <a:p>
            <a:pPr marL="285750" indent="-285750"/>
            <a:endParaRPr lang="en-US" sz="1600" b="1" dirty="0">
              <a:solidFill>
                <a:srgbClr val="00B050"/>
              </a:solidFill>
            </a:endParaRPr>
          </a:p>
          <a:p>
            <a:pPr marL="285750" indent="-285750"/>
            <a:r>
              <a:rPr lang="en-US" sz="1600" b="1" dirty="0" smtClean="0">
                <a:solidFill>
                  <a:srgbClr val="C00000"/>
                </a:solidFill>
              </a:rPr>
              <a:t>Since this is a raspberry PI you want the Linux ARM version (not 32 or 64 bit ones)</a:t>
            </a:r>
          </a:p>
          <a:p>
            <a:pPr marL="285750" indent="-285750"/>
            <a:endParaRPr lang="en-US" sz="1600" b="1" dirty="0">
              <a:solidFill>
                <a:srgbClr val="C00000"/>
              </a:solidFill>
            </a:endParaRPr>
          </a:p>
          <a:p>
            <a:pPr marL="285750" indent="-285750"/>
            <a:r>
              <a:rPr lang="en-US" sz="1600" b="1" dirty="0" smtClean="0"/>
              <a:t>To run the IDE for </a:t>
            </a:r>
            <a:r>
              <a:rPr lang="en-US" sz="1600" b="1" dirty="0" err="1" smtClean="0"/>
              <a:t>arduino</a:t>
            </a:r>
            <a:r>
              <a:rPr lang="en-US" sz="1600" b="1" dirty="0" smtClean="0"/>
              <a:t> you need super user permissions:</a:t>
            </a:r>
          </a:p>
          <a:p>
            <a:pPr marL="285750" indent="-285750"/>
            <a:endParaRPr lang="en-US" sz="1600" b="1" dirty="0" smtClean="0"/>
          </a:p>
          <a:p>
            <a:pPr marL="285750" indent="-285750"/>
            <a:r>
              <a:rPr lang="en-US" sz="1600" b="1" dirty="0" smtClean="0"/>
              <a:t>/home/pi/</a:t>
            </a:r>
            <a:r>
              <a:rPr lang="en-US" sz="1600" b="1" dirty="0" err="1" smtClean="0"/>
              <a:t>Arduino</a:t>
            </a:r>
            <a:r>
              <a:rPr lang="en-US" sz="1600" b="1" dirty="0" smtClean="0"/>
              <a:t>/$ </a:t>
            </a:r>
            <a:r>
              <a:rPr lang="en-US" sz="1600" b="1" dirty="0" err="1" smtClean="0"/>
              <a:t>sudo</a:t>
            </a:r>
            <a:r>
              <a:rPr lang="en-US" sz="1600" b="1" dirty="0" smtClean="0"/>
              <a:t> ./</a:t>
            </a:r>
            <a:r>
              <a:rPr lang="en-US" sz="1600" b="1" dirty="0" err="1" smtClean="0"/>
              <a:t>arduino</a:t>
            </a:r>
            <a:endParaRPr lang="en-US" sz="1600" b="1" dirty="0" smtClean="0"/>
          </a:p>
          <a:p>
            <a:pPr marL="285750" indent="-285750"/>
            <a:endParaRPr lang="en-US" sz="1600" b="1" dirty="0"/>
          </a:p>
          <a:p>
            <a:pPr marL="285750" indent="-285750"/>
            <a:endParaRPr lang="en-US" sz="1600" b="1" dirty="0" smtClean="0"/>
          </a:p>
          <a:p>
            <a:pPr marL="285750" indent="-285750"/>
            <a:r>
              <a:rPr lang="en-US" sz="1600" b="1" dirty="0" smtClean="0"/>
              <a:t>If you run it correct the IDE should pop</a:t>
            </a:r>
          </a:p>
          <a:p>
            <a:pPr marL="285750" indent="-285750"/>
            <a:r>
              <a:rPr lang="en-US" sz="1600" b="1" dirty="0" smtClean="0"/>
              <a:t>up.</a:t>
            </a:r>
          </a:p>
          <a:p>
            <a:pPr marL="285750" indent="-285750"/>
            <a:endParaRPr lang="en-US" sz="1600" b="1" dirty="0"/>
          </a:p>
          <a:p>
            <a:pPr marL="285750" indent="-285750"/>
            <a:r>
              <a:rPr lang="en-US" sz="1600" b="1" dirty="0" smtClean="0"/>
              <a:t>Load the firmware .</a:t>
            </a:r>
            <a:r>
              <a:rPr lang="en-US" sz="1600" b="1" dirty="0" err="1" smtClean="0"/>
              <a:t>ino</a:t>
            </a:r>
            <a:r>
              <a:rPr lang="en-US" sz="1600" b="1" dirty="0" smtClean="0"/>
              <a:t> file for the SVII from </a:t>
            </a:r>
          </a:p>
          <a:p>
            <a:pPr marL="285750" indent="-285750"/>
            <a:r>
              <a:rPr lang="en-US" sz="1600" b="1" dirty="0" smtClean="0"/>
              <a:t>the SVII_R8 package</a:t>
            </a:r>
          </a:p>
          <a:p>
            <a:pPr marL="285750" indent="-285750"/>
            <a:endParaRPr lang="en-US" sz="1600" b="1" dirty="0"/>
          </a:p>
          <a:p>
            <a:pPr marL="285750" indent="-285750"/>
            <a:endParaRPr lang="en-US" sz="1600" b="1" dirty="0" smtClean="0"/>
          </a:p>
          <a:p>
            <a:pPr marL="285750" indent="-285750"/>
            <a:endParaRPr lang="en-US" sz="1600" b="1" dirty="0"/>
          </a:p>
          <a:p>
            <a:pPr marL="285750" indent="-285750"/>
            <a:r>
              <a:rPr lang="en-US" sz="1600" b="1" dirty="0" smtClean="0"/>
              <a:t>?/SVII_R8/FIRMWARE/spectrochip_SVII_R8/</a:t>
            </a:r>
            <a:r>
              <a:rPr lang="en-US" sz="1600" b="1" dirty="0" smtClean="0"/>
              <a:t>spectrochip_SVII_R8.ino</a:t>
            </a:r>
            <a:endParaRPr lang="en-US" sz="1600" b="1" dirty="0"/>
          </a:p>
          <a:p>
            <a:pPr marL="285750" indent="-285750">
              <a:buFont typeface="Wingdings" panose="05000000000000000000" pitchFamily="2" charset="2"/>
              <a:buChar char="v"/>
            </a:pPr>
            <a:endParaRPr lang="en-US" sz="1600" b="1" dirty="0" smtClean="0"/>
          </a:p>
        </p:txBody>
      </p:sp>
      <p:pic>
        <p:nvPicPr>
          <p:cNvPr id="9218" name="Picture 2"/>
          <p:cNvPicPr>
            <a:picLocks noChangeAspect="1" noChangeArrowheads="1"/>
          </p:cNvPicPr>
          <p:nvPr/>
        </p:nvPicPr>
        <p:blipFill>
          <a:blip r:embed="rId3" cstate="print"/>
          <a:srcRect/>
          <a:stretch>
            <a:fillRect/>
          </a:stretch>
        </p:blipFill>
        <p:spPr bwMode="auto">
          <a:xfrm>
            <a:off x="4876800" y="2819400"/>
            <a:ext cx="3733800" cy="271009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6400800"/>
            <a:ext cx="9144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9388DBA9-643B-4835-9D28-E6D21E02DEC1}" type="slidenum">
              <a:rPr lang="en-US" smtClean="0"/>
              <a:t>17</a:t>
            </a:fld>
            <a:endParaRPr lang="en-US" dirty="0"/>
          </a:p>
        </p:txBody>
      </p:sp>
      <p:sp>
        <p:nvSpPr>
          <p:cNvPr id="4" name="Rectangle 3"/>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smtClean="0"/>
              <a:t>  SVII – C    </a:t>
            </a:r>
            <a:r>
              <a:rPr lang="en-US" sz="4000" b="1" dirty="0" err="1" smtClean="0"/>
              <a:t>Arduino</a:t>
            </a:r>
            <a:r>
              <a:rPr lang="en-US" sz="4000" b="1" dirty="0" smtClean="0"/>
              <a:t> Configuration</a:t>
            </a:r>
            <a:endParaRPr lang="en-US" sz="4000" b="1" dirty="0"/>
          </a:p>
        </p:txBody>
      </p:sp>
      <p:sp>
        <p:nvSpPr>
          <p:cNvPr id="7" name="TextBox 6"/>
          <p:cNvSpPr txBox="1"/>
          <p:nvPr/>
        </p:nvSpPr>
        <p:spPr>
          <a:xfrm>
            <a:off x="6371766" y="6519446"/>
            <a:ext cx="2772234" cy="338554"/>
          </a:xfrm>
          <a:prstGeom prst="rect">
            <a:avLst/>
          </a:prstGeom>
          <a:noFill/>
        </p:spPr>
        <p:txBody>
          <a:bodyPr wrap="none" rtlCol="0">
            <a:spAutoFit/>
          </a:bodyPr>
          <a:lstStyle/>
          <a:p>
            <a:pPr algn="ctr"/>
            <a:r>
              <a:rPr lang="en-US" sz="1600" b="1" dirty="0" smtClean="0">
                <a:solidFill>
                  <a:schemeClr val="bg1"/>
                </a:solidFill>
              </a:rPr>
              <a:t>Adrian Tang  © UCLA/JPL 2018</a:t>
            </a:r>
          </a:p>
        </p:txBody>
      </p:sp>
      <p:sp>
        <p:nvSpPr>
          <p:cNvPr id="8" name="TextBox 7"/>
          <p:cNvSpPr txBox="1"/>
          <p:nvPr/>
        </p:nvSpPr>
        <p:spPr>
          <a:xfrm>
            <a:off x="0" y="6519446"/>
            <a:ext cx="1236044" cy="338554"/>
          </a:xfrm>
          <a:prstGeom prst="rect">
            <a:avLst/>
          </a:prstGeom>
          <a:noFill/>
        </p:spPr>
        <p:txBody>
          <a:bodyPr wrap="none" rtlCol="0">
            <a:spAutoFit/>
          </a:bodyPr>
          <a:lstStyle/>
          <a:p>
            <a:pPr algn="ctr"/>
            <a:r>
              <a:rPr lang="en-US" sz="1600" b="1" dirty="0" smtClean="0">
                <a:solidFill>
                  <a:schemeClr val="bg1"/>
                </a:solidFill>
              </a:rPr>
              <a:t>Version 1.00</a:t>
            </a:r>
          </a:p>
        </p:txBody>
      </p:sp>
      <p:sp>
        <p:nvSpPr>
          <p:cNvPr id="10" name="TextBox 9"/>
          <p:cNvSpPr txBox="1"/>
          <p:nvPr/>
        </p:nvSpPr>
        <p:spPr>
          <a:xfrm>
            <a:off x="152400" y="990600"/>
            <a:ext cx="8153400" cy="5047536"/>
          </a:xfrm>
          <a:prstGeom prst="rect">
            <a:avLst/>
          </a:prstGeom>
          <a:noFill/>
        </p:spPr>
        <p:txBody>
          <a:bodyPr wrap="square" rtlCol="0">
            <a:spAutoFit/>
          </a:bodyPr>
          <a:lstStyle/>
          <a:p>
            <a:pPr marL="342900" indent="-342900">
              <a:buFont typeface="Wingdings" pitchFamily="2" charset="2"/>
              <a:buChar char="v"/>
            </a:pPr>
            <a:r>
              <a:rPr lang="en-US" sz="1400" b="1" dirty="0" smtClean="0"/>
              <a:t>There are two steps, first putting the </a:t>
            </a:r>
            <a:r>
              <a:rPr lang="en-US" sz="1400" b="1" dirty="0" err="1" smtClean="0"/>
              <a:t>bootloader</a:t>
            </a:r>
            <a:r>
              <a:rPr lang="en-US" sz="1400" b="1" dirty="0" smtClean="0"/>
              <a:t> (underlying OS) on the board, then putting on the actual firmware.</a:t>
            </a:r>
          </a:p>
          <a:p>
            <a:pPr marL="342900" indent="-342900">
              <a:buFont typeface="Wingdings" pitchFamily="2" charset="2"/>
              <a:buChar char="v"/>
            </a:pPr>
            <a:endParaRPr lang="en-US" sz="1400" b="1" dirty="0"/>
          </a:p>
          <a:p>
            <a:pPr marL="342900" indent="-342900">
              <a:buFont typeface="Wingdings" pitchFamily="2" charset="2"/>
              <a:buChar char="v"/>
            </a:pPr>
            <a:r>
              <a:rPr lang="en-US" sz="1400" b="1" dirty="0" smtClean="0"/>
              <a:t>To load the </a:t>
            </a:r>
            <a:r>
              <a:rPr lang="en-US" sz="1400" b="1" dirty="0" err="1" smtClean="0"/>
              <a:t>ardunio</a:t>
            </a:r>
            <a:r>
              <a:rPr lang="en-US" sz="1400" b="1" dirty="0" smtClean="0"/>
              <a:t> </a:t>
            </a:r>
            <a:r>
              <a:rPr lang="en-US" sz="1400" b="1" dirty="0" err="1" smtClean="0"/>
              <a:t>bootloader</a:t>
            </a:r>
            <a:r>
              <a:rPr lang="en-US" sz="1400" b="1" dirty="0" smtClean="0"/>
              <a:t> you need an </a:t>
            </a:r>
            <a:r>
              <a:rPr lang="en-US" sz="1400" b="1" dirty="0" err="1" smtClean="0"/>
              <a:t>USBtiny</a:t>
            </a:r>
            <a:r>
              <a:rPr lang="en-US" sz="1400" b="1" dirty="0" smtClean="0"/>
              <a:t> ISP programmer. If you don’t have one you can buy it from </a:t>
            </a:r>
            <a:r>
              <a:rPr lang="en-US" sz="1400" b="1" dirty="0" err="1" smtClean="0"/>
              <a:t>adafruit</a:t>
            </a:r>
            <a:r>
              <a:rPr lang="en-US" sz="1400" b="1" dirty="0" smtClean="0"/>
              <a:t> here: </a:t>
            </a:r>
            <a:r>
              <a:rPr lang="en-US" sz="1400" b="1" dirty="0" smtClean="0">
                <a:hlinkClick r:id="rId2"/>
              </a:rPr>
              <a:t>https://www.adafruit.com/product/46</a:t>
            </a:r>
            <a:endParaRPr lang="en-US" sz="1400" b="1" dirty="0" smtClean="0"/>
          </a:p>
          <a:p>
            <a:pPr marL="342900" indent="-342900">
              <a:buFont typeface="Wingdings" pitchFamily="2" charset="2"/>
              <a:buChar char="v"/>
            </a:pPr>
            <a:endParaRPr lang="en-US" sz="1400" b="1" dirty="0"/>
          </a:p>
          <a:p>
            <a:pPr marL="342900" indent="-342900">
              <a:buFont typeface="Wingdings" pitchFamily="2" charset="2"/>
              <a:buChar char="v"/>
            </a:pPr>
            <a:r>
              <a:rPr lang="en-US" sz="1400" b="1" dirty="0" smtClean="0"/>
              <a:t>To setup the programmer go to “tools” menu</a:t>
            </a:r>
          </a:p>
          <a:p>
            <a:pPr marL="1257300" lvl="2" indent="-342900">
              <a:buFont typeface="Wingdings" pitchFamily="2" charset="2"/>
              <a:buChar char="v"/>
            </a:pPr>
            <a:r>
              <a:rPr lang="en-US" sz="1400" b="1" dirty="0" smtClean="0"/>
              <a:t>Board: </a:t>
            </a:r>
            <a:r>
              <a:rPr lang="en-US" sz="1400" b="1" dirty="0" err="1" smtClean="0"/>
              <a:t>Arduino</a:t>
            </a:r>
            <a:r>
              <a:rPr lang="en-US" sz="1400" b="1" dirty="0" smtClean="0"/>
              <a:t> </a:t>
            </a:r>
            <a:r>
              <a:rPr lang="en-US" sz="1400" b="1" dirty="0" err="1" smtClean="0"/>
              <a:t>Nano</a:t>
            </a:r>
            <a:endParaRPr lang="en-US" sz="1400" b="1" dirty="0" smtClean="0"/>
          </a:p>
          <a:p>
            <a:pPr marL="1257300" lvl="2" indent="-342900">
              <a:buFont typeface="Wingdings" pitchFamily="2" charset="2"/>
              <a:buChar char="v"/>
            </a:pPr>
            <a:r>
              <a:rPr lang="en-US" sz="1400" b="1" dirty="0" smtClean="0"/>
              <a:t>Processor: Atmega328P</a:t>
            </a:r>
          </a:p>
          <a:p>
            <a:pPr marL="1257300" lvl="2" indent="-342900">
              <a:buFont typeface="Wingdings" pitchFamily="2" charset="2"/>
              <a:buChar char="v"/>
            </a:pPr>
            <a:r>
              <a:rPr lang="en-US" sz="1400" b="1" dirty="0" smtClean="0"/>
              <a:t>Port: /dev/</a:t>
            </a:r>
            <a:r>
              <a:rPr lang="en-US" sz="1400" b="1" dirty="0" err="1" smtClean="0"/>
              <a:t>ttyUSBx</a:t>
            </a:r>
            <a:r>
              <a:rPr lang="en-US" sz="1400" b="1" dirty="0" smtClean="0"/>
              <a:t>  (where x could be 0 or 1 or 2)</a:t>
            </a:r>
          </a:p>
          <a:p>
            <a:pPr marL="342900" indent="-342900">
              <a:buFont typeface="Wingdings" pitchFamily="2" charset="2"/>
              <a:buChar char="v"/>
            </a:pPr>
            <a:endParaRPr lang="en-US" sz="1400" b="1" dirty="0" smtClean="0"/>
          </a:p>
          <a:p>
            <a:pPr marL="342900" indent="-342900">
              <a:buFont typeface="Wingdings" pitchFamily="2" charset="2"/>
              <a:buChar char="v"/>
            </a:pPr>
            <a:r>
              <a:rPr lang="en-US" sz="1400" b="1" dirty="0" smtClean="0"/>
              <a:t>Apply the 5V power to the PCB and connect</a:t>
            </a:r>
          </a:p>
          <a:p>
            <a:pPr marL="342900" indent="-342900"/>
            <a:r>
              <a:rPr lang="en-US" sz="1400" b="1" dirty="0"/>
              <a:t> </a:t>
            </a:r>
            <a:r>
              <a:rPr lang="en-US" sz="1400" b="1" dirty="0" smtClean="0"/>
              <a:t>      </a:t>
            </a:r>
            <a:r>
              <a:rPr lang="en-US" sz="1400" b="1" dirty="0" smtClean="0"/>
              <a:t> the ISP header from the programmer noting</a:t>
            </a:r>
          </a:p>
          <a:p>
            <a:pPr marL="342900" indent="-342900"/>
            <a:r>
              <a:rPr lang="en-US" sz="1400" b="1" dirty="0"/>
              <a:t> </a:t>
            </a:r>
            <a:r>
              <a:rPr lang="en-US" sz="1400" b="1" dirty="0" smtClean="0"/>
              <a:t>      </a:t>
            </a:r>
            <a:r>
              <a:rPr lang="en-US" sz="1400" b="1" dirty="0" smtClean="0"/>
              <a:t> the orientation of Pin 1.</a:t>
            </a:r>
          </a:p>
          <a:p>
            <a:pPr marL="342900" indent="-342900"/>
            <a:endParaRPr lang="en-US" sz="1400" b="1" dirty="0"/>
          </a:p>
          <a:p>
            <a:pPr marL="342900" indent="-342900">
              <a:buFont typeface="Wingdings" pitchFamily="2" charset="2"/>
              <a:buChar char="v"/>
            </a:pPr>
            <a:r>
              <a:rPr lang="en-US" sz="1400" b="1" dirty="0" err="1" smtClean="0"/>
              <a:t>Goto</a:t>
            </a:r>
            <a:r>
              <a:rPr lang="en-US" sz="1400" b="1" dirty="0" smtClean="0"/>
              <a:t> “tools”  and click “burn </a:t>
            </a:r>
            <a:r>
              <a:rPr lang="en-US" sz="1400" b="1" dirty="0" err="1" smtClean="0"/>
              <a:t>bootloader</a:t>
            </a:r>
            <a:r>
              <a:rPr lang="en-US" sz="1400" b="1" dirty="0" smtClean="0"/>
              <a:t>” right </a:t>
            </a:r>
          </a:p>
          <a:p>
            <a:pPr marL="342900" indent="-342900"/>
            <a:r>
              <a:rPr lang="en-US" sz="1400" b="1" dirty="0" smtClean="0"/>
              <a:t>        at the bottom. The </a:t>
            </a:r>
            <a:r>
              <a:rPr lang="en-US" sz="1400" b="1" dirty="0" err="1" smtClean="0"/>
              <a:t>leds</a:t>
            </a:r>
            <a:r>
              <a:rPr lang="en-US" sz="1400" b="1" dirty="0" smtClean="0"/>
              <a:t> should all flicker and </a:t>
            </a:r>
          </a:p>
          <a:p>
            <a:pPr marL="342900" indent="-342900"/>
            <a:r>
              <a:rPr lang="en-US" sz="1400" b="1" dirty="0"/>
              <a:t> </a:t>
            </a:r>
            <a:r>
              <a:rPr lang="en-US" sz="1400" b="1" dirty="0" smtClean="0"/>
              <a:t>       after a few seconds the IDE should report</a:t>
            </a:r>
          </a:p>
          <a:p>
            <a:pPr marL="342900" indent="-342900"/>
            <a:r>
              <a:rPr lang="en-US" sz="1400" b="1" dirty="0"/>
              <a:t> </a:t>
            </a:r>
            <a:r>
              <a:rPr lang="en-US" sz="1400" b="1" dirty="0" smtClean="0"/>
              <a:t>       “burn </a:t>
            </a:r>
            <a:r>
              <a:rPr lang="en-US" sz="1400" b="1" dirty="0" err="1" smtClean="0"/>
              <a:t>bootloader</a:t>
            </a:r>
            <a:r>
              <a:rPr lang="en-US" sz="1400" b="1" dirty="0" smtClean="0"/>
              <a:t> done”</a:t>
            </a:r>
          </a:p>
          <a:p>
            <a:pPr marL="342900" indent="-342900"/>
            <a:endParaRPr lang="en-US" sz="1400" b="1" dirty="0"/>
          </a:p>
          <a:p>
            <a:pPr marL="342900" indent="-342900">
              <a:buFont typeface="Wingdings" pitchFamily="2" charset="2"/>
              <a:buChar char="v"/>
            </a:pPr>
            <a:r>
              <a:rPr lang="en-US" sz="1400" b="1" dirty="0" smtClean="0"/>
              <a:t>There should only be a single blinking orange LED on the SVII board</a:t>
            </a:r>
          </a:p>
          <a:p>
            <a:pPr marL="342900" indent="-342900"/>
            <a:r>
              <a:rPr lang="en-US" sz="1400" b="1" dirty="0"/>
              <a:t> </a:t>
            </a:r>
            <a:r>
              <a:rPr lang="en-US" sz="1400" b="1" dirty="0" smtClean="0"/>
              <a:t>        if the </a:t>
            </a:r>
            <a:r>
              <a:rPr lang="en-US" sz="1400" b="1" dirty="0" err="1" smtClean="0"/>
              <a:t>bootloader</a:t>
            </a:r>
            <a:r>
              <a:rPr lang="en-US" sz="1400" b="1" dirty="0" smtClean="0"/>
              <a:t> was put on successfully.</a:t>
            </a:r>
          </a:p>
          <a:p>
            <a:pPr marL="342900" indent="-342900">
              <a:buFont typeface="Wingdings" pitchFamily="2" charset="2"/>
              <a:buChar char="v"/>
            </a:pPr>
            <a:endParaRPr lang="en-US" sz="1400" b="1" dirty="0" smtClean="0"/>
          </a:p>
        </p:txBody>
      </p:sp>
      <p:pic>
        <p:nvPicPr>
          <p:cNvPr id="10242" name="Picture 2"/>
          <p:cNvPicPr>
            <a:picLocks noChangeAspect="1" noChangeArrowheads="1"/>
          </p:cNvPicPr>
          <p:nvPr/>
        </p:nvPicPr>
        <p:blipFill>
          <a:blip r:embed="rId3" cstate="print"/>
          <a:srcRect/>
          <a:stretch>
            <a:fillRect/>
          </a:stretch>
        </p:blipFill>
        <p:spPr bwMode="auto">
          <a:xfrm>
            <a:off x="6477000" y="4495801"/>
            <a:ext cx="2119313" cy="1724102"/>
          </a:xfrm>
          <a:prstGeom prst="rect">
            <a:avLst/>
          </a:prstGeom>
          <a:noFill/>
          <a:ln w="9525">
            <a:solidFill>
              <a:schemeClr val="tx1"/>
            </a:solidFill>
            <a:miter lim="800000"/>
            <a:headEnd/>
            <a:tailEnd/>
          </a:ln>
        </p:spPr>
      </p:pic>
      <p:pic>
        <p:nvPicPr>
          <p:cNvPr id="10243" name="Picture 3"/>
          <p:cNvPicPr>
            <a:picLocks noChangeAspect="1" noChangeArrowheads="1"/>
          </p:cNvPicPr>
          <p:nvPr/>
        </p:nvPicPr>
        <p:blipFill>
          <a:blip r:embed="rId4" cstate="print"/>
          <a:srcRect/>
          <a:stretch>
            <a:fillRect/>
          </a:stretch>
        </p:blipFill>
        <p:spPr bwMode="auto">
          <a:xfrm>
            <a:off x="6553200" y="2057400"/>
            <a:ext cx="2089150" cy="2329907"/>
          </a:xfrm>
          <a:prstGeom prst="rect">
            <a:avLst/>
          </a:prstGeom>
          <a:noFill/>
          <a:ln w="9525">
            <a:solidFill>
              <a:schemeClr val="tx1"/>
            </a:solid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6400800"/>
            <a:ext cx="9144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9388DBA9-643B-4835-9D28-E6D21E02DEC1}" type="slidenum">
              <a:rPr lang="en-US" smtClean="0"/>
              <a:t>18</a:t>
            </a:fld>
            <a:endParaRPr lang="en-US" dirty="0"/>
          </a:p>
        </p:txBody>
      </p:sp>
      <p:sp>
        <p:nvSpPr>
          <p:cNvPr id="4" name="Rectangle 3"/>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smtClean="0"/>
              <a:t>  SVII – C    </a:t>
            </a:r>
            <a:r>
              <a:rPr lang="en-US" sz="4000" b="1" dirty="0" err="1" smtClean="0"/>
              <a:t>Arduino</a:t>
            </a:r>
            <a:r>
              <a:rPr lang="en-US" sz="4000" b="1" dirty="0" smtClean="0"/>
              <a:t> Configuration</a:t>
            </a:r>
            <a:endParaRPr lang="en-US" sz="4000" b="1" dirty="0"/>
          </a:p>
        </p:txBody>
      </p:sp>
      <p:sp>
        <p:nvSpPr>
          <p:cNvPr id="7" name="TextBox 6"/>
          <p:cNvSpPr txBox="1"/>
          <p:nvPr/>
        </p:nvSpPr>
        <p:spPr>
          <a:xfrm>
            <a:off x="6371766" y="6519446"/>
            <a:ext cx="2772234" cy="338554"/>
          </a:xfrm>
          <a:prstGeom prst="rect">
            <a:avLst/>
          </a:prstGeom>
          <a:noFill/>
        </p:spPr>
        <p:txBody>
          <a:bodyPr wrap="none" rtlCol="0">
            <a:spAutoFit/>
          </a:bodyPr>
          <a:lstStyle/>
          <a:p>
            <a:pPr algn="ctr"/>
            <a:r>
              <a:rPr lang="en-US" sz="1600" b="1" dirty="0" smtClean="0">
                <a:solidFill>
                  <a:schemeClr val="bg1"/>
                </a:solidFill>
              </a:rPr>
              <a:t>Adrian Tang  © UCLA/JPL 2018</a:t>
            </a:r>
          </a:p>
        </p:txBody>
      </p:sp>
      <p:sp>
        <p:nvSpPr>
          <p:cNvPr id="8" name="TextBox 7"/>
          <p:cNvSpPr txBox="1"/>
          <p:nvPr/>
        </p:nvSpPr>
        <p:spPr>
          <a:xfrm>
            <a:off x="0" y="6519446"/>
            <a:ext cx="1236044" cy="338554"/>
          </a:xfrm>
          <a:prstGeom prst="rect">
            <a:avLst/>
          </a:prstGeom>
          <a:noFill/>
        </p:spPr>
        <p:txBody>
          <a:bodyPr wrap="none" rtlCol="0">
            <a:spAutoFit/>
          </a:bodyPr>
          <a:lstStyle/>
          <a:p>
            <a:pPr algn="ctr"/>
            <a:r>
              <a:rPr lang="en-US" sz="1600" b="1" dirty="0" smtClean="0">
                <a:solidFill>
                  <a:schemeClr val="bg1"/>
                </a:solidFill>
              </a:rPr>
              <a:t>Version 1.00</a:t>
            </a:r>
          </a:p>
        </p:txBody>
      </p:sp>
      <p:sp>
        <p:nvSpPr>
          <p:cNvPr id="10" name="TextBox 9"/>
          <p:cNvSpPr txBox="1"/>
          <p:nvPr/>
        </p:nvSpPr>
        <p:spPr>
          <a:xfrm>
            <a:off x="152400" y="1219200"/>
            <a:ext cx="8153400" cy="3046988"/>
          </a:xfrm>
          <a:prstGeom prst="rect">
            <a:avLst/>
          </a:prstGeom>
          <a:noFill/>
        </p:spPr>
        <p:txBody>
          <a:bodyPr wrap="square" rtlCol="0">
            <a:spAutoFit/>
          </a:bodyPr>
          <a:lstStyle/>
          <a:p>
            <a:pPr marL="342900" indent="-342900">
              <a:buFont typeface="Wingdings" pitchFamily="2" charset="2"/>
              <a:buChar char="v"/>
            </a:pPr>
            <a:r>
              <a:rPr lang="en-US" sz="1200" b="1" dirty="0" smtClean="0"/>
              <a:t>Next we need to load the actual firmware that drives the spectrometer.</a:t>
            </a:r>
          </a:p>
          <a:p>
            <a:pPr marL="342900" indent="-342900">
              <a:buFont typeface="Wingdings" pitchFamily="2" charset="2"/>
              <a:buChar char="v"/>
            </a:pPr>
            <a:endParaRPr lang="en-US" sz="1200" b="1" dirty="0"/>
          </a:p>
          <a:p>
            <a:pPr marL="342900" indent="-342900">
              <a:buFont typeface="Wingdings" pitchFamily="2" charset="2"/>
              <a:buChar char="v"/>
            </a:pPr>
            <a:r>
              <a:rPr lang="en-US" sz="1200" b="1" dirty="0" smtClean="0"/>
              <a:t>Again make sure you have spectrochip_SVII_R8.ino loaded</a:t>
            </a:r>
          </a:p>
          <a:p>
            <a:pPr marL="342900" indent="-342900">
              <a:buFont typeface="Wingdings" pitchFamily="2" charset="2"/>
              <a:buChar char="v"/>
            </a:pPr>
            <a:endParaRPr lang="en-US" sz="1200" b="1" dirty="0" smtClean="0"/>
          </a:p>
          <a:p>
            <a:pPr marL="342900" indent="-342900">
              <a:buFont typeface="Wingdings" pitchFamily="2" charset="2"/>
              <a:buChar char="v"/>
            </a:pPr>
            <a:r>
              <a:rPr lang="en-US" sz="1200" b="1" dirty="0" smtClean="0"/>
              <a:t>Apply the 5V power to the PCB and connect a USB to the data-port only</a:t>
            </a:r>
          </a:p>
          <a:p>
            <a:pPr marL="342900" indent="-342900">
              <a:buFont typeface="Wingdings" pitchFamily="2" charset="2"/>
              <a:buChar char="v"/>
            </a:pPr>
            <a:endParaRPr lang="en-US" sz="1200" b="1" dirty="0"/>
          </a:p>
          <a:p>
            <a:pPr marL="342900" indent="-342900">
              <a:buFont typeface="Wingdings" pitchFamily="2" charset="2"/>
              <a:buChar char="v"/>
            </a:pPr>
            <a:r>
              <a:rPr lang="en-US" sz="1200" b="1" dirty="0" smtClean="0"/>
              <a:t>Confirm setup the programmer go to “tools” menu</a:t>
            </a:r>
          </a:p>
          <a:p>
            <a:pPr marL="1257300" lvl="2" indent="-342900">
              <a:buFont typeface="Wingdings" pitchFamily="2" charset="2"/>
              <a:buChar char="v"/>
            </a:pPr>
            <a:r>
              <a:rPr lang="en-US" sz="1200" b="1" dirty="0" smtClean="0"/>
              <a:t>Board: </a:t>
            </a:r>
            <a:r>
              <a:rPr lang="en-US" sz="1200" b="1" dirty="0" err="1" smtClean="0"/>
              <a:t>Arduino</a:t>
            </a:r>
            <a:r>
              <a:rPr lang="en-US" sz="1200" b="1" dirty="0" smtClean="0"/>
              <a:t> </a:t>
            </a:r>
            <a:r>
              <a:rPr lang="en-US" sz="1200" b="1" dirty="0" err="1" smtClean="0"/>
              <a:t>Nano</a:t>
            </a:r>
            <a:endParaRPr lang="en-US" sz="1200" b="1" dirty="0" smtClean="0"/>
          </a:p>
          <a:p>
            <a:pPr marL="1257300" lvl="2" indent="-342900">
              <a:buFont typeface="Wingdings" pitchFamily="2" charset="2"/>
              <a:buChar char="v"/>
            </a:pPr>
            <a:r>
              <a:rPr lang="en-US" sz="1200" b="1" dirty="0" smtClean="0"/>
              <a:t>Processor: Atmega328P</a:t>
            </a:r>
          </a:p>
          <a:p>
            <a:pPr marL="1257300" lvl="2" indent="-342900">
              <a:buFont typeface="Wingdings" pitchFamily="2" charset="2"/>
              <a:buChar char="v"/>
            </a:pPr>
            <a:r>
              <a:rPr lang="en-US" sz="1200" b="1" dirty="0" smtClean="0"/>
              <a:t>Port: /dev/</a:t>
            </a:r>
            <a:r>
              <a:rPr lang="en-US" sz="1200" b="1" dirty="0" err="1" smtClean="0"/>
              <a:t>ttyUSBx</a:t>
            </a:r>
            <a:r>
              <a:rPr lang="en-US" sz="1200" b="1" dirty="0" smtClean="0"/>
              <a:t>  (where x could be 0 or 1 or 2)</a:t>
            </a:r>
          </a:p>
          <a:p>
            <a:pPr marL="342900" indent="-342900">
              <a:buFont typeface="Wingdings" pitchFamily="2" charset="2"/>
              <a:buChar char="v"/>
            </a:pPr>
            <a:endParaRPr lang="en-US" sz="1200" b="1" dirty="0" smtClean="0"/>
          </a:p>
          <a:p>
            <a:pPr marL="342900" indent="-342900">
              <a:buFont typeface="Wingdings" pitchFamily="2" charset="2"/>
              <a:buChar char="v"/>
            </a:pPr>
            <a:r>
              <a:rPr lang="en-US" sz="1200" b="1" dirty="0" smtClean="0"/>
              <a:t>Click the program button</a:t>
            </a:r>
            <a:endParaRPr lang="en-US" sz="1200" b="1" dirty="0" smtClean="0"/>
          </a:p>
          <a:p>
            <a:pPr marL="342900" indent="-342900"/>
            <a:endParaRPr lang="en-US" sz="1200" b="1" dirty="0"/>
          </a:p>
          <a:p>
            <a:pPr marL="342900" indent="-342900">
              <a:buFont typeface="Wingdings" pitchFamily="2" charset="2"/>
              <a:buChar char="v"/>
            </a:pPr>
            <a:r>
              <a:rPr lang="en-US" sz="1200" b="1" dirty="0" smtClean="0"/>
              <a:t>After a few seconds of compiling both the orange and green lights should come on as the program downloads.</a:t>
            </a:r>
            <a:endParaRPr lang="en-US" sz="1200" b="1" dirty="0" smtClean="0"/>
          </a:p>
          <a:p>
            <a:pPr marL="342900" indent="-342900">
              <a:buFont typeface="Wingdings" pitchFamily="2" charset="2"/>
              <a:buChar char="v"/>
            </a:pPr>
            <a:endParaRPr lang="en-US" sz="1200" b="1" dirty="0" smtClean="0"/>
          </a:p>
          <a:p>
            <a:pPr marL="342900" indent="-342900">
              <a:buFont typeface="Wingdings" pitchFamily="2" charset="2"/>
              <a:buChar char="v"/>
            </a:pPr>
            <a:r>
              <a:rPr lang="en-US" sz="1200" b="1" dirty="0" smtClean="0"/>
              <a:t>After this it should report “programming done” and now the board is fully configured.</a:t>
            </a:r>
            <a:endParaRPr lang="en-US" sz="1200" b="1" dirty="0" smtClean="0"/>
          </a:p>
        </p:txBody>
      </p:sp>
      <p:pic>
        <p:nvPicPr>
          <p:cNvPr id="9" name="Picture 2"/>
          <p:cNvPicPr>
            <a:picLocks noChangeAspect="1" noChangeArrowheads="1"/>
          </p:cNvPicPr>
          <p:nvPr/>
        </p:nvPicPr>
        <p:blipFill>
          <a:blip r:embed="rId2" cstate="print"/>
          <a:srcRect/>
          <a:stretch>
            <a:fillRect/>
          </a:stretch>
        </p:blipFill>
        <p:spPr bwMode="auto">
          <a:xfrm>
            <a:off x="5486400" y="1066800"/>
            <a:ext cx="3429000" cy="2488858"/>
          </a:xfrm>
          <a:prstGeom prst="rect">
            <a:avLst/>
          </a:prstGeom>
          <a:noFill/>
          <a:ln w="9525">
            <a:noFill/>
            <a:miter lim="800000"/>
            <a:headEnd/>
            <a:tailEnd/>
          </a:ln>
        </p:spPr>
      </p:pic>
      <p:cxnSp>
        <p:nvCxnSpPr>
          <p:cNvPr id="12" name="Straight Arrow Connector 11"/>
          <p:cNvCxnSpPr/>
          <p:nvPr/>
        </p:nvCxnSpPr>
        <p:spPr>
          <a:xfrm flipH="1" flipV="1">
            <a:off x="5715000" y="1371600"/>
            <a:ext cx="685800" cy="914400"/>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pic>
        <p:nvPicPr>
          <p:cNvPr id="11266" name="Picture 2"/>
          <p:cNvPicPr>
            <a:picLocks noChangeAspect="1" noChangeArrowheads="1"/>
          </p:cNvPicPr>
          <p:nvPr/>
        </p:nvPicPr>
        <p:blipFill>
          <a:blip r:embed="rId3" cstate="print"/>
          <a:srcRect/>
          <a:stretch>
            <a:fillRect/>
          </a:stretch>
        </p:blipFill>
        <p:spPr bwMode="auto">
          <a:xfrm>
            <a:off x="381000" y="4343400"/>
            <a:ext cx="2436813" cy="1924984"/>
          </a:xfrm>
          <a:prstGeom prst="rect">
            <a:avLst/>
          </a:prstGeom>
          <a:noFill/>
          <a:ln w="9525">
            <a:solidFill>
              <a:srgbClr val="92D050"/>
            </a:solidFill>
            <a:miter lim="800000"/>
            <a:headEnd/>
            <a:tailEnd/>
          </a:ln>
        </p:spPr>
      </p:pic>
      <p:cxnSp>
        <p:nvCxnSpPr>
          <p:cNvPr id="13" name="Straight Arrow Connector 12"/>
          <p:cNvCxnSpPr/>
          <p:nvPr/>
        </p:nvCxnSpPr>
        <p:spPr>
          <a:xfrm flipH="1" flipV="1">
            <a:off x="1981200" y="5486400"/>
            <a:ext cx="1371600" cy="76200"/>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52800" y="5410200"/>
            <a:ext cx="4128887" cy="369332"/>
          </a:xfrm>
          <a:prstGeom prst="rect">
            <a:avLst/>
          </a:prstGeom>
          <a:noFill/>
        </p:spPr>
        <p:txBody>
          <a:bodyPr wrap="none" rtlCol="0">
            <a:spAutoFit/>
          </a:bodyPr>
          <a:lstStyle/>
          <a:p>
            <a:r>
              <a:rPr lang="en-US" dirty="0" smtClean="0"/>
              <a:t>Green + Orange (Program is going in okay)</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6400800"/>
            <a:ext cx="9144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9388DBA9-643B-4835-9D28-E6D21E02DEC1}" type="slidenum">
              <a:rPr lang="en-US" smtClean="0"/>
              <a:t>19</a:t>
            </a:fld>
            <a:endParaRPr lang="en-US" dirty="0"/>
          </a:p>
        </p:txBody>
      </p:sp>
      <p:sp>
        <p:nvSpPr>
          <p:cNvPr id="4" name="Rectangle 3"/>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smtClean="0"/>
              <a:t>  SVII Basic Interface and Drivers</a:t>
            </a:r>
            <a:endParaRPr lang="en-US" sz="4000" b="1" dirty="0"/>
          </a:p>
        </p:txBody>
      </p:sp>
      <p:sp>
        <p:nvSpPr>
          <p:cNvPr id="7" name="TextBox 6"/>
          <p:cNvSpPr txBox="1"/>
          <p:nvPr/>
        </p:nvSpPr>
        <p:spPr>
          <a:xfrm>
            <a:off x="6371766" y="6519446"/>
            <a:ext cx="2772234" cy="338554"/>
          </a:xfrm>
          <a:prstGeom prst="rect">
            <a:avLst/>
          </a:prstGeom>
          <a:noFill/>
        </p:spPr>
        <p:txBody>
          <a:bodyPr wrap="none" rtlCol="0">
            <a:spAutoFit/>
          </a:bodyPr>
          <a:lstStyle/>
          <a:p>
            <a:pPr algn="ctr"/>
            <a:r>
              <a:rPr lang="en-US" sz="1600" b="1" dirty="0" smtClean="0">
                <a:solidFill>
                  <a:schemeClr val="bg1"/>
                </a:solidFill>
              </a:rPr>
              <a:t>Adrian Tang  © UCLA/JPL 2018</a:t>
            </a:r>
          </a:p>
        </p:txBody>
      </p:sp>
      <p:sp>
        <p:nvSpPr>
          <p:cNvPr id="8" name="TextBox 7"/>
          <p:cNvSpPr txBox="1"/>
          <p:nvPr/>
        </p:nvSpPr>
        <p:spPr>
          <a:xfrm>
            <a:off x="0" y="6519446"/>
            <a:ext cx="1236044" cy="338554"/>
          </a:xfrm>
          <a:prstGeom prst="rect">
            <a:avLst/>
          </a:prstGeom>
          <a:noFill/>
        </p:spPr>
        <p:txBody>
          <a:bodyPr wrap="none" rtlCol="0">
            <a:spAutoFit/>
          </a:bodyPr>
          <a:lstStyle/>
          <a:p>
            <a:pPr algn="ctr"/>
            <a:r>
              <a:rPr lang="en-US" sz="1600" b="1" dirty="0" smtClean="0">
                <a:solidFill>
                  <a:schemeClr val="bg1"/>
                </a:solidFill>
              </a:rPr>
              <a:t>Version 1.00</a:t>
            </a:r>
          </a:p>
        </p:txBody>
      </p:sp>
      <p:sp>
        <p:nvSpPr>
          <p:cNvPr id="14" name="Rectangle 13"/>
          <p:cNvSpPr/>
          <p:nvPr/>
        </p:nvSpPr>
        <p:spPr>
          <a:xfrm>
            <a:off x="1219200" y="1371600"/>
            <a:ext cx="1339705" cy="3276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HOST PI3</a:t>
            </a:r>
            <a:endParaRPr lang="en-US" b="1" dirty="0"/>
          </a:p>
        </p:txBody>
      </p:sp>
      <p:cxnSp>
        <p:nvCxnSpPr>
          <p:cNvPr id="17" name="Straight Arrow Connector 16"/>
          <p:cNvCxnSpPr/>
          <p:nvPr/>
        </p:nvCxnSpPr>
        <p:spPr>
          <a:xfrm>
            <a:off x="2590800" y="1981200"/>
            <a:ext cx="14478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590800" y="1600200"/>
            <a:ext cx="1332288" cy="369332"/>
          </a:xfrm>
          <a:prstGeom prst="rect">
            <a:avLst/>
          </a:prstGeom>
          <a:noFill/>
        </p:spPr>
        <p:txBody>
          <a:bodyPr wrap="none" rtlCol="0">
            <a:spAutoFit/>
          </a:bodyPr>
          <a:lstStyle/>
          <a:p>
            <a:r>
              <a:rPr lang="en-US" b="1" dirty="0" smtClean="0"/>
              <a:t>Control USB</a:t>
            </a:r>
            <a:endParaRPr lang="en-US" b="1" dirty="0"/>
          </a:p>
        </p:txBody>
      </p:sp>
      <p:sp>
        <p:nvSpPr>
          <p:cNvPr id="19" name="Rectangle 18"/>
          <p:cNvSpPr/>
          <p:nvPr/>
        </p:nvSpPr>
        <p:spPr>
          <a:xfrm>
            <a:off x="4038600" y="1447800"/>
            <a:ext cx="3200400" cy="3276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1" name="TextBox 20"/>
          <p:cNvSpPr txBox="1"/>
          <p:nvPr/>
        </p:nvSpPr>
        <p:spPr>
          <a:xfrm>
            <a:off x="5105400" y="1143000"/>
            <a:ext cx="1171731" cy="369332"/>
          </a:xfrm>
          <a:prstGeom prst="rect">
            <a:avLst/>
          </a:prstGeom>
          <a:noFill/>
        </p:spPr>
        <p:txBody>
          <a:bodyPr wrap="none" rtlCol="0">
            <a:spAutoFit/>
          </a:bodyPr>
          <a:lstStyle/>
          <a:p>
            <a:r>
              <a:rPr lang="en-US" b="1" dirty="0" smtClean="0"/>
              <a:t>SVII Board</a:t>
            </a:r>
            <a:endParaRPr lang="en-US" b="1" dirty="0"/>
          </a:p>
        </p:txBody>
      </p:sp>
      <p:sp>
        <p:nvSpPr>
          <p:cNvPr id="22" name="TextBox 21"/>
          <p:cNvSpPr txBox="1"/>
          <p:nvPr/>
        </p:nvSpPr>
        <p:spPr>
          <a:xfrm>
            <a:off x="1295400" y="1066800"/>
            <a:ext cx="1050288" cy="369332"/>
          </a:xfrm>
          <a:prstGeom prst="rect">
            <a:avLst/>
          </a:prstGeom>
          <a:noFill/>
        </p:spPr>
        <p:txBody>
          <a:bodyPr wrap="none" rtlCol="0">
            <a:spAutoFit/>
          </a:bodyPr>
          <a:lstStyle/>
          <a:p>
            <a:r>
              <a:rPr lang="en-US" b="1" dirty="0" smtClean="0"/>
              <a:t>Rasp PI 3</a:t>
            </a:r>
            <a:endParaRPr lang="en-US" b="1" dirty="0"/>
          </a:p>
        </p:txBody>
      </p:sp>
      <p:sp>
        <p:nvSpPr>
          <p:cNvPr id="23" name="Rectangle 22"/>
          <p:cNvSpPr/>
          <p:nvPr/>
        </p:nvSpPr>
        <p:spPr>
          <a:xfrm>
            <a:off x="1447800" y="1676400"/>
            <a:ext cx="1066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FTDI VCP Driver</a:t>
            </a:r>
            <a:endParaRPr lang="en-US" b="1" dirty="0"/>
          </a:p>
        </p:txBody>
      </p:sp>
      <p:sp>
        <p:nvSpPr>
          <p:cNvPr id="24" name="TextBox 23"/>
          <p:cNvSpPr txBox="1"/>
          <p:nvPr/>
        </p:nvSpPr>
        <p:spPr>
          <a:xfrm>
            <a:off x="2514600" y="1981200"/>
            <a:ext cx="1429879" cy="307777"/>
          </a:xfrm>
          <a:prstGeom prst="rect">
            <a:avLst/>
          </a:prstGeom>
          <a:noFill/>
        </p:spPr>
        <p:txBody>
          <a:bodyPr wrap="none" rtlCol="0">
            <a:spAutoFit/>
          </a:bodyPr>
          <a:lstStyle/>
          <a:p>
            <a:r>
              <a:rPr lang="en-US" sz="1400" b="1" dirty="0" smtClean="0"/>
              <a:t>(</a:t>
            </a:r>
            <a:r>
              <a:rPr lang="en-US" sz="1400" b="1" dirty="0" err="1" smtClean="0"/>
              <a:t>ascii</a:t>
            </a:r>
            <a:r>
              <a:rPr lang="en-US" sz="1400" b="1" dirty="0" smtClean="0"/>
              <a:t> characters)</a:t>
            </a:r>
            <a:endParaRPr lang="en-US" sz="1400" b="1" dirty="0"/>
          </a:p>
        </p:txBody>
      </p:sp>
      <p:sp>
        <p:nvSpPr>
          <p:cNvPr id="26" name="Rectangle 25"/>
          <p:cNvSpPr/>
          <p:nvPr/>
        </p:nvSpPr>
        <p:spPr>
          <a:xfrm>
            <a:off x="4038600" y="1752600"/>
            <a:ext cx="1295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Atmel 328</a:t>
            </a:r>
          </a:p>
          <a:p>
            <a:pPr algn="ctr"/>
            <a:r>
              <a:rPr lang="en-US" b="1" dirty="0" smtClean="0"/>
              <a:t>Processor</a:t>
            </a:r>
          </a:p>
          <a:p>
            <a:pPr algn="ctr"/>
            <a:r>
              <a:rPr lang="en-US" b="1" dirty="0" smtClean="0"/>
              <a:t>(</a:t>
            </a:r>
            <a:r>
              <a:rPr lang="en-US" b="1" dirty="0" err="1" smtClean="0"/>
              <a:t>Arduino</a:t>
            </a:r>
            <a:r>
              <a:rPr lang="en-US" b="1" dirty="0" smtClean="0"/>
              <a:t>)</a:t>
            </a:r>
            <a:endParaRPr lang="en-US" b="1" dirty="0"/>
          </a:p>
        </p:txBody>
      </p:sp>
      <p:cxnSp>
        <p:nvCxnSpPr>
          <p:cNvPr id="27" name="Straight Arrow Connector 26"/>
          <p:cNvCxnSpPr/>
          <p:nvPr/>
        </p:nvCxnSpPr>
        <p:spPr>
          <a:xfrm>
            <a:off x="5334000" y="2057400"/>
            <a:ext cx="5334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867400" y="1752600"/>
            <a:ext cx="1295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SVII</a:t>
            </a:r>
            <a:endParaRPr lang="en-US" b="1" dirty="0"/>
          </a:p>
        </p:txBody>
      </p:sp>
      <p:cxnSp>
        <p:nvCxnSpPr>
          <p:cNvPr id="30" name="Straight Arrow Connector 29"/>
          <p:cNvCxnSpPr/>
          <p:nvPr/>
        </p:nvCxnSpPr>
        <p:spPr>
          <a:xfrm>
            <a:off x="5334000" y="2667000"/>
            <a:ext cx="5334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029200" y="2743200"/>
            <a:ext cx="1239442" cy="307777"/>
          </a:xfrm>
          <a:prstGeom prst="rect">
            <a:avLst/>
          </a:prstGeom>
          <a:noFill/>
        </p:spPr>
        <p:txBody>
          <a:bodyPr wrap="none" rtlCol="0">
            <a:spAutoFit/>
          </a:bodyPr>
          <a:lstStyle/>
          <a:p>
            <a:r>
              <a:rPr lang="en-US" sz="1400" b="1" dirty="0" smtClean="0"/>
              <a:t>sequence pins</a:t>
            </a:r>
            <a:endParaRPr lang="en-US" sz="1400" b="1" dirty="0"/>
          </a:p>
        </p:txBody>
      </p:sp>
      <p:sp>
        <p:nvSpPr>
          <p:cNvPr id="32" name="TextBox 31"/>
          <p:cNvSpPr txBox="1"/>
          <p:nvPr/>
        </p:nvSpPr>
        <p:spPr>
          <a:xfrm>
            <a:off x="5257800" y="1752600"/>
            <a:ext cx="680892" cy="307777"/>
          </a:xfrm>
          <a:prstGeom prst="rect">
            <a:avLst/>
          </a:prstGeom>
          <a:noFill/>
        </p:spPr>
        <p:txBody>
          <a:bodyPr wrap="none" rtlCol="0">
            <a:spAutoFit/>
          </a:bodyPr>
          <a:lstStyle/>
          <a:p>
            <a:r>
              <a:rPr lang="en-US" sz="1400" b="1" dirty="0" smtClean="0"/>
              <a:t>USART</a:t>
            </a:r>
            <a:endParaRPr lang="en-US" sz="1400" b="1" dirty="0"/>
          </a:p>
        </p:txBody>
      </p:sp>
      <p:cxnSp>
        <p:nvCxnSpPr>
          <p:cNvPr id="33" name="Straight Arrow Connector 32"/>
          <p:cNvCxnSpPr/>
          <p:nvPr/>
        </p:nvCxnSpPr>
        <p:spPr>
          <a:xfrm flipH="1">
            <a:off x="2590800" y="3962400"/>
            <a:ext cx="38862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6477000" y="2743200"/>
            <a:ext cx="0" cy="1219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477000" y="2819400"/>
            <a:ext cx="775790" cy="307777"/>
          </a:xfrm>
          <a:prstGeom prst="rect">
            <a:avLst/>
          </a:prstGeom>
          <a:noFill/>
        </p:spPr>
        <p:txBody>
          <a:bodyPr wrap="none" rtlCol="0">
            <a:spAutoFit/>
          </a:bodyPr>
          <a:lstStyle/>
          <a:p>
            <a:r>
              <a:rPr lang="en-US" sz="1400" b="1" dirty="0" smtClean="0"/>
              <a:t>readout</a:t>
            </a:r>
            <a:endParaRPr lang="en-US" sz="1400" b="1" dirty="0"/>
          </a:p>
        </p:txBody>
      </p:sp>
      <p:sp>
        <p:nvSpPr>
          <p:cNvPr id="38" name="TextBox 37"/>
          <p:cNvSpPr txBox="1"/>
          <p:nvPr/>
        </p:nvSpPr>
        <p:spPr>
          <a:xfrm>
            <a:off x="2743200" y="3657600"/>
            <a:ext cx="1088696" cy="307777"/>
          </a:xfrm>
          <a:prstGeom prst="rect">
            <a:avLst/>
          </a:prstGeom>
          <a:noFill/>
        </p:spPr>
        <p:txBody>
          <a:bodyPr wrap="none" rtlCol="0">
            <a:spAutoFit/>
          </a:bodyPr>
          <a:lstStyle/>
          <a:p>
            <a:r>
              <a:rPr lang="en-US" sz="1400" b="1" dirty="0" smtClean="0"/>
              <a:t>USB Packets</a:t>
            </a:r>
            <a:endParaRPr lang="en-US" sz="1400" b="1" dirty="0"/>
          </a:p>
        </p:txBody>
      </p:sp>
      <p:sp>
        <p:nvSpPr>
          <p:cNvPr id="39" name="Rectangle 38"/>
          <p:cNvSpPr/>
          <p:nvPr/>
        </p:nvSpPr>
        <p:spPr>
          <a:xfrm>
            <a:off x="4038600" y="3429000"/>
            <a:ext cx="1295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FT23H</a:t>
            </a:r>
            <a:endParaRPr lang="en-US" b="1" dirty="0"/>
          </a:p>
        </p:txBody>
      </p:sp>
      <p:sp>
        <p:nvSpPr>
          <p:cNvPr id="40" name="TextBox 39"/>
          <p:cNvSpPr txBox="1"/>
          <p:nvPr/>
        </p:nvSpPr>
        <p:spPr>
          <a:xfrm>
            <a:off x="5410200" y="3886200"/>
            <a:ext cx="1213730" cy="738664"/>
          </a:xfrm>
          <a:prstGeom prst="rect">
            <a:avLst/>
          </a:prstGeom>
          <a:noFill/>
        </p:spPr>
        <p:txBody>
          <a:bodyPr wrap="none" rtlCol="0">
            <a:spAutoFit/>
          </a:bodyPr>
          <a:lstStyle/>
          <a:p>
            <a:r>
              <a:rPr lang="en-US" sz="1400" b="1" dirty="0" smtClean="0"/>
              <a:t>asynchronous</a:t>
            </a:r>
          </a:p>
          <a:p>
            <a:r>
              <a:rPr lang="en-US" sz="1400" b="1" dirty="0" smtClean="0"/>
              <a:t>8 bit</a:t>
            </a:r>
          </a:p>
          <a:p>
            <a:r>
              <a:rPr lang="en-US" sz="1400" b="1" dirty="0" smtClean="0"/>
              <a:t>WR/TXE</a:t>
            </a:r>
            <a:endParaRPr lang="en-US" sz="1400" b="1" dirty="0"/>
          </a:p>
        </p:txBody>
      </p:sp>
      <p:sp>
        <p:nvSpPr>
          <p:cNvPr id="42" name="Rectangle 41"/>
          <p:cNvSpPr/>
          <p:nvPr/>
        </p:nvSpPr>
        <p:spPr>
          <a:xfrm>
            <a:off x="1447800" y="3505200"/>
            <a:ext cx="1066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USB D2xx</a:t>
            </a:r>
          </a:p>
          <a:p>
            <a:pPr algn="ctr"/>
            <a:r>
              <a:rPr lang="en-US" b="1" dirty="0" smtClean="0"/>
              <a:t>Driver</a:t>
            </a:r>
            <a:endParaRPr lang="en-US" b="1" dirty="0"/>
          </a:p>
        </p:txBody>
      </p:sp>
      <p:sp>
        <p:nvSpPr>
          <p:cNvPr id="43" name="TextBox 42"/>
          <p:cNvSpPr txBox="1"/>
          <p:nvPr/>
        </p:nvSpPr>
        <p:spPr>
          <a:xfrm>
            <a:off x="304800" y="4800600"/>
            <a:ext cx="8686800" cy="1384995"/>
          </a:xfrm>
          <a:prstGeom prst="rect">
            <a:avLst/>
          </a:prstGeom>
          <a:noFill/>
        </p:spPr>
        <p:txBody>
          <a:bodyPr wrap="square" rtlCol="0">
            <a:spAutoFit/>
          </a:bodyPr>
          <a:lstStyle/>
          <a:p>
            <a:pPr marL="342900" indent="-342900">
              <a:buFont typeface="Wingdings" pitchFamily="2" charset="2"/>
              <a:buChar char="v"/>
            </a:pPr>
            <a:r>
              <a:rPr lang="en-US" sz="1400" b="1" dirty="0" smtClean="0"/>
              <a:t>The SVII control port is an </a:t>
            </a:r>
            <a:r>
              <a:rPr lang="en-US" sz="1400" b="1" dirty="0" err="1" smtClean="0"/>
              <a:t>arduino</a:t>
            </a:r>
            <a:r>
              <a:rPr lang="en-US" sz="1400" b="1" dirty="0" smtClean="0"/>
              <a:t>-compatible port that is driven by a virtual com port (VCP) driver on the host computer. Commands are sent via simple </a:t>
            </a:r>
            <a:r>
              <a:rPr lang="en-US" sz="1400" b="1" dirty="0" err="1" smtClean="0"/>
              <a:t>ascii</a:t>
            </a:r>
            <a:r>
              <a:rPr lang="en-US" sz="1400" b="1" dirty="0" smtClean="0"/>
              <a:t> characters to initiate complex functions on the </a:t>
            </a:r>
            <a:r>
              <a:rPr lang="en-US" sz="1400" b="1" dirty="0" err="1" smtClean="0"/>
              <a:t>atmel</a:t>
            </a:r>
            <a:r>
              <a:rPr lang="en-US" sz="1400" b="1" dirty="0" smtClean="0"/>
              <a:t> processor.</a:t>
            </a:r>
          </a:p>
          <a:p>
            <a:pPr marL="342900" indent="-342900">
              <a:buFont typeface="Wingdings" pitchFamily="2" charset="2"/>
              <a:buChar char="v"/>
            </a:pPr>
            <a:r>
              <a:rPr lang="en-US" sz="1400" b="1" dirty="0" smtClean="0"/>
              <a:t>The </a:t>
            </a:r>
            <a:r>
              <a:rPr lang="en-US" sz="1400" b="1" dirty="0" err="1" smtClean="0"/>
              <a:t>arduino</a:t>
            </a:r>
            <a:r>
              <a:rPr lang="en-US" sz="1400" b="1" dirty="0" smtClean="0"/>
              <a:t> </a:t>
            </a:r>
            <a:r>
              <a:rPr lang="en-US" sz="1400" b="1" dirty="0" err="1" smtClean="0"/>
              <a:t>atmel</a:t>
            </a:r>
            <a:r>
              <a:rPr lang="en-US" sz="1400" b="1" dirty="0" smtClean="0"/>
              <a:t> processor talks to the SVII via USART for configuration and sequence pins for timing.</a:t>
            </a:r>
          </a:p>
          <a:p>
            <a:pPr marL="342900" indent="-342900">
              <a:buFont typeface="Wingdings" pitchFamily="2" charset="2"/>
              <a:buChar char="v"/>
            </a:pPr>
            <a:endParaRPr lang="en-US" sz="1400" b="1" dirty="0"/>
          </a:p>
          <a:p>
            <a:pPr marL="342900" indent="-342900">
              <a:buFont typeface="Wingdings" pitchFamily="2" charset="2"/>
              <a:buChar char="v"/>
            </a:pPr>
            <a:r>
              <a:rPr lang="en-US" sz="1400" b="1" dirty="0" smtClean="0"/>
              <a:t>The readout is a low level USB interface that talks directly to the host via USB packets. The USB socket and endpoint is managed by the D2xx series driver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400800"/>
            <a:ext cx="9144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9388DBA9-643B-4835-9D28-E6D21E02DEC1}" type="slidenum">
              <a:rPr lang="en-US" smtClean="0"/>
              <a:t>2</a:t>
            </a:fld>
            <a:endParaRPr lang="en-US" dirty="0"/>
          </a:p>
        </p:txBody>
      </p:sp>
      <p:sp>
        <p:nvSpPr>
          <p:cNvPr id="4" name="Rectangle 3"/>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smtClean="0"/>
              <a:t>Contents</a:t>
            </a:r>
            <a:endParaRPr lang="en-US" sz="4000" b="1" dirty="0"/>
          </a:p>
        </p:txBody>
      </p:sp>
      <p:sp>
        <p:nvSpPr>
          <p:cNvPr id="7" name="TextBox 6"/>
          <p:cNvSpPr txBox="1"/>
          <p:nvPr/>
        </p:nvSpPr>
        <p:spPr>
          <a:xfrm>
            <a:off x="6371766" y="6519446"/>
            <a:ext cx="2772234" cy="338554"/>
          </a:xfrm>
          <a:prstGeom prst="rect">
            <a:avLst/>
          </a:prstGeom>
          <a:noFill/>
        </p:spPr>
        <p:txBody>
          <a:bodyPr wrap="none" rtlCol="0">
            <a:spAutoFit/>
          </a:bodyPr>
          <a:lstStyle/>
          <a:p>
            <a:pPr algn="ctr"/>
            <a:r>
              <a:rPr lang="en-US" sz="1600" b="1" dirty="0" smtClean="0">
                <a:solidFill>
                  <a:schemeClr val="bg1"/>
                </a:solidFill>
              </a:rPr>
              <a:t>Adrian Tang  © UCLA/JPL 2018</a:t>
            </a:r>
          </a:p>
        </p:txBody>
      </p:sp>
      <p:sp>
        <p:nvSpPr>
          <p:cNvPr id="8" name="TextBox 7"/>
          <p:cNvSpPr txBox="1"/>
          <p:nvPr/>
        </p:nvSpPr>
        <p:spPr>
          <a:xfrm>
            <a:off x="0" y="6519446"/>
            <a:ext cx="1236044" cy="338554"/>
          </a:xfrm>
          <a:prstGeom prst="rect">
            <a:avLst/>
          </a:prstGeom>
          <a:noFill/>
        </p:spPr>
        <p:txBody>
          <a:bodyPr wrap="none" rtlCol="0">
            <a:spAutoFit/>
          </a:bodyPr>
          <a:lstStyle/>
          <a:p>
            <a:pPr algn="ctr"/>
            <a:r>
              <a:rPr lang="en-US" sz="1600" b="1" dirty="0" smtClean="0">
                <a:solidFill>
                  <a:schemeClr val="bg1"/>
                </a:solidFill>
              </a:rPr>
              <a:t>Version 1.00</a:t>
            </a:r>
          </a:p>
        </p:txBody>
      </p:sp>
      <p:sp>
        <p:nvSpPr>
          <p:cNvPr id="9" name="TextBox 8"/>
          <p:cNvSpPr txBox="1"/>
          <p:nvPr/>
        </p:nvSpPr>
        <p:spPr>
          <a:xfrm>
            <a:off x="228600" y="1143000"/>
            <a:ext cx="3352800" cy="1754326"/>
          </a:xfrm>
          <a:prstGeom prst="rect">
            <a:avLst/>
          </a:prstGeom>
          <a:noFill/>
        </p:spPr>
        <p:txBody>
          <a:bodyPr wrap="square" rtlCol="0">
            <a:spAutoFit/>
          </a:bodyPr>
          <a:lstStyle/>
          <a:p>
            <a:r>
              <a:rPr lang="en-US" b="1" u="sng" dirty="0" smtClean="0"/>
              <a:t>Hardware Configuration</a:t>
            </a:r>
          </a:p>
          <a:p>
            <a:r>
              <a:rPr lang="en-US" dirty="0" smtClean="0"/>
              <a:t>PCB Overview …………………..1</a:t>
            </a:r>
          </a:p>
          <a:p>
            <a:r>
              <a:rPr lang="en-US" dirty="0" smtClean="0"/>
              <a:t>Useful test signals……………..7</a:t>
            </a:r>
          </a:p>
          <a:p>
            <a:r>
              <a:rPr lang="en-US" dirty="0" smtClean="0"/>
              <a:t>Calibration Principles………..9</a:t>
            </a:r>
          </a:p>
          <a:p>
            <a:r>
              <a:rPr lang="en-US" dirty="0" smtClean="0"/>
              <a:t>Readout Configuration…….12</a:t>
            </a:r>
          </a:p>
          <a:p>
            <a:r>
              <a:rPr lang="en-US" dirty="0" err="1" smtClean="0"/>
              <a:t>Arduino</a:t>
            </a:r>
            <a:r>
              <a:rPr lang="en-US" dirty="0" smtClean="0"/>
              <a:t> Configuration……..16</a:t>
            </a:r>
          </a:p>
        </p:txBody>
      </p:sp>
      <p:sp>
        <p:nvSpPr>
          <p:cNvPr id="11" name="TextBox 10"/>
          <p:cNvSpPr txBox="1"/>
          <p:nvPr/>
        </p:nvSpPr>
        <p:spPr>
          <a:xfrm>
            <a:off x="152400" y="3048000"/>
            <a:ext cx="3581400" cy="1477328"/>
          </a:xfrm>
          <a:prstGeom prst="rect">
            <a:avLst/>
          </a:prstGeom>
          <a:noFill/>
        </p:spPr>
        <p:txBody>
          <a:bodyPr wrap="square" rtlCol="0">
            <a:spAutoFit/>
          </a:bodyPr>
          <a:lstStyle/>
          <a:p>
            <a:r>
              <a:rPr lang="en-US" b="1" u="sng" dirty="0" smtClean="0"/>
              <a:t>Environment/Driver Configuration</a:t>
            </a:r>
          </a:p>
          <a:p>
            <a:r>
              <a:rPr lang="en-US" dirty="0" smtClean="0"/>
              <a:t>Interface Architecture………….19</a:t>
            </a:r>
          </a:p>
          <a:p>
            <a:r>
              <a:rPr lang="en-US" dirty="0" smtClean="0"/>
              <a:t>Linux Environment………………20</a:t>
            </a:r>
          </a:p>
          <a:p>
            <a:r>
              <a:rPr lang="en-US" dirty="0" err="1" smtClean="0"/>
              <a:t>Udev</a:t>
            </a:r>
            <a:r>
              <a:rPr lang="en-US" dirty="0" smtClean="0"/>
              <a:t> kernel and SNs..………….21</a:t>
            </a:r>
            <a:endParaRPr lang="en-US" dirty="0" smtClean="0"/>
          </a:p>
          <a:p>
            <a:endParaRPr lang="en-US" dirty="0" smtClean="0"/>
          </a:p>
        </p:txBody>
      </p:sp>
      <p:sp>
        <p:nvSpPr>
          <p:cNvPr id="12" name="TextBox 11"/>
          <p:cNvSpPr txBox="1"/>
          <p:nvPr/>
        </p:nvSpPr>
        <p:spPr>
          <a:xfrm>
            <a:off x="5181600" y="1066800"/>
            <a:ext cx="3581400" cy="3416320"/>
          </a:xfrm>
          <a:prstGeom prst="rect">
            <a:avLst/>
          </a:prstGeom>
          <a:noFill/>
        </p:spPr>
        <p:txBody>
          <a:bodyPr wrap="square" rtlCol="0">
            <a:spAutoFit/>
          </a:bodyPr>
          <a:lstStyle/>
          <a:p>
            <a:r>
              <a:rPr lang="en-US" b="1" u="sng" dirty="0" smtClean="0"/>
              <a:t>Software and configuration</a:t>
            </a:r>
          </a:p>
          <a:p>
            <a:r>
              <a:rPr lang="en-US" dirty="0" smtClean="0"/>
              <a:t>Basic Utilities list………………….22</a:t>
            </a:r>
          </a:p>
          <a:p>
            <a:r>
              <a:rPr lang="en-US" dirty="0" smtClean="0"/>
              <a:t>Cal </a:t>
            </a:r>
            <a:r>
              <a:rPr lang="en-US" dirty="0" err="1" smtClean="0"/>
              <a:t>Config</a:t>
            </a:r>
            <a:r>
              <a:rPr lang="en-US" dirty="0" smtClean="0"/>
              <a:t> File..…………………….26</a:t>
            </a:r>
          </a:p>
          <a:p>
            <a:r>
              <a:rPr lang="en-US" dirty="0" smtClean="0"/>
              <a:t>SVII_CAL utility…………………….30</a:t>
            </a:r>
          </a:p>
          <a:p>
            <a:r>
              <a:rPr lang="en-US" dirty="0" err="1" smtClean="0"/>
              <a:t>SVII_lock</a:t>
            </a:r>
            <a:r>
              <a:rPr lang="en-US" dirty="0" smtClean="0"/>
              <a:t> utility…………………….33</a:t>
            </a:r>
          </a:p>
          <a:p>
            <a:r>
              <a:rPr lang="en-US" dirty="0" err="1" smtClean="0"/>
              <a:t>SVII_align</a:t>
            </a:r>
            <a:r>
              <a:rPr lang="en-US" dirty="0" smtClean="0"/>
              <a:t> utility…………………….35</a:t>
            </a:r>
          </a:p>
          <a:p>
            <a:r>
              <a:rPr lang="en-US" dirty="0" err="1" smtClean="0"/>
              <a:t>SVII_analog</a:t>
            </a:r>
            <a:r>
              <a:rPr lang="en-US" dirty="0" smtClean="0"/>
              <a:t> utility………………...37</a:t>
            </a:r>
          </a:p>
          <a:p>
            <a:r>
              <a:rPr lang="en-US" smtClean="0"/>
              <a:t>Final Thoughts………………………40</a:t>
            </a:r>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6400800"/>
            <a:ext cx="9144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9388DBA9-643B-4835-9D28-E6D21E02DEC1}" type="slidenum">
              <a:rPr lang="en-US" smtClean="0"/>
              <a:t>20</a:t>
            </a:fld>
            <a:endParaRPr lang="en-US" dirty="0"/>
          </a:p>
        </p:txBody>
      </p:sp>
      <p:sp>
        <p:nvSpPr>
          <p:cNvPr id="4" name="Rectangle 3"/>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smtClean="0"/>
              <a:t>  SVII Linux Environment</a:t>
            </a:r>
            <a:endParaRPr lang="en-US" sz="4000" b="1" dirty="0"/>
          </a:p>
        </p:txBody>
      </p:sp>
      <p:sp>
        <p:nvSpPr>
          <p:cNvPr id="7" name="TextBox 6"/>
          <p:cNvSpPr txBox="1"/>
          <p:nvPr/>
        </p:nvSpPr>
        <p:spPr>
          <a:xfrm>
            <a:off x="6371766" y="6519446"/>
            <a:ext cx="2772234" cy="338554"/>
          </a:xfrm>
          <a:prstGeom prst="rect">
            <a:avLst/>
          </a:prstGeom>
          <a:noFill/>
        </p:spPr>
        <p:txBody>
          <a:bodyPr wrap="none" rtlCol="0">
            <a:spAutoFit/>
          </a:bodyPr>
          <a:lstStyle/>
          <a:p>
            <a:pPr algn="ctr"/>
            <a:r>
              <a:rPr lang="en-US" sz="1600" b="1" dirty="0" smtClean="0">
                <a:solidFill>
                  <a:schemeClr val="bg1"/>
                </a:solidFill>
              </a:rPr>
              <a:t>Adrian Tang  © UCLA/JPL 2018</a:t>
            </a:r>
          </a:p>
        </p:txBody>
      </p:sp>
      <p:sp>
        <p:nvSpPr>
          <p:cNvPr id="8" name="TextBox 7"/>
          <p:cNvSpPr txBox="1"/>
          <p:nvPr/>
        </p:nvSpPr>
        <p:spPr>
          <a:xfrm>
            <a:off x="0" y="6519446"/>
            <a:ext cx="1236044" cy="338554"/>
          </a:xfrm>
          <a:prstGeom prst="rect">
            <a:avLst/>
          </a:prstGeom>
          <a:noFill/>
        </p:spPr>
        <p:txBody>
          <a:bodyPr wrap="none" rtlCol="0">
            <a:spAutoFit/>
          </a:bodyPr>
          <a:lstStyle/>
          <a:p>
            <a:pPr algn="ctr"/>
            <a:r>
              <a:rPr lang="en-US" sz="1600" b="1" dirty="0" smtClean="0">
                <a:solidFill>
                  <a:schemeClr val="bg1"/>
                </a:solidFill>
              </a:rPr>
              <a:t>Version 1.00</a:t>
            </a:r>
          </a:p>
        </p:txBody>
      </p:sp>
      <p:sp>
        <p:nvSpPr>
          <p:cNvPr id="12289" name="Rectangle 1"/>
          <p:cNvSpPr>
            <a:spLocks noChangeArrowheads="1"/>
          </p:cNvSpPr>
          <p:nvPr/>
        </p:nvSpPr>
        <p:spPr bwMode="auto">
          <a:xfrm>
            <a:off x="381000" y="1310045"/>
            <a:ext cx="8382000" cy="393954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Linux Environment Setup Details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PI software is open source but it has some dependencies on other open source libraries. If you have a fresh install of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Raspbian</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or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Ubuntu</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on the PI you will need to get a few libraries to run the spectrometer: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We use the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WiringPi</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library. Install instructions are here (</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hlinkClick r:id="rId2"/>
              </a:rPr>
              <a:t>http://wiringpi.com/download-and-install/</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We also use the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GNUplot</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utility which is not standard with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linux</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You need to run</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sudo</a:t>
            </a:r>
            <a:r>
              <a:rPr kumimoji="0" lang="en-US" sz="1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apt-get install gnuplot-x11</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We draw on GTK and other environments so after you do this stuff make sure your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linux</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is the latest by running the commands:</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sudo</a:t>
            </a:r>
            <a:r>
              <a:rPr kumimoji="0" lang="en-US" sz="1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apt-get update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&amp;</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sudo</a:t>
            </a:r>
            <a:r>
              <a:rPr kumimoji="0" lang="en-US" sz="1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apt-get upgrade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6400800"/>
            <a:ext cx="9144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9388DBA9-643B-4835-9D28-E6D21E02DEC1}" type="slidenum">
              <a:rPr lang="en-US" smtClean="0"/>
              <a:t>21</a:t>
            </a:fld>
            <a:endParaRPr lang="en-US" dirty="0"/>
          </a:p>
        </p:txBody>
      </p:sp>
      <p:sp>
        <p:nvSpPr>
          <p:cNvPr id="4" name="Rectangle 3"/>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smtClean="0"/>
              <a:t>  SVII </a:t>
            </a:r>
            <a:r>
              <a:rPr lang="en-US" sz="4000" b="1" dirty="0" err="1" smtClean="0"/>
              <a:t>Udev</a:t>
            </a:r>
            <a:r>
              <a:rPr lang="en-US" sz="4000" b="1" dirty="0" smtClean="0"/>
              <a:t> Configuration</a:t>
            </a:r>
            <a:endParaRPr lang="en-US" sz="4000" b="1" dirty="0"/>
          </a:p>
        </p:txBody>
      </p:sp>
      <p:sp>
        <p:nvSpPr>
          <p:cNvPr id="7" name="TextBox 6"/>
          <p:cNvSpPr txBox="1"/>
          <p:nvPr/>
        </p:nvSpPr>
        <p:spPr>
          <a:xfrm>
            <a:off x="6371766" y="6519446"/>
            <a:ext cx="2772234" cy="338554"/>
          </a:xfrm>
          <a:prstGeom prst="rect">
            <a:avLst/>
          </a:prstGeom>
          <a:noFill/>
        </p:spPr>
        <p:txBody>
          <a:bodyPr wrap="none" rtlCol="0">
            <a:spAutoFit/>
          </a:bodyPr>
          <a:lstStyle/>
          <a:p>
            <a:pPr algn="ctr"/>
            <a:r>
              <a:rPr lang="en-US" sz="1600" b="1" dirty="0" smtClean="0">
                <a:solidFill>
                  <a:schemeClr val="bg1"/>
                </a:solidFill>
              </a:rPr>
              <a:t>Adrian Tang  © UCLA/JPL 2018</a:t>
            </a:r>
          </a:p>
        </p:txBody>
      </p:sp>
      <p:sp>
        <p:nvSpPr>
          <p:cNvPr id="8" name="TextBox 7"/>
          <p:cNvSpPr txBox="1"/>
          <p:nvPr/>
        </p:nvSpPr>
        <p:spPr>
          <a:xfrm>
            <a:off x="0" y="6519446"/>
            <a:ext cx="1236044" cy="338554"/>
          </a:xfrm>
          <a:prstGeom prst="rect">
            <a:avLst/>
          </a:prstGeom>
          <a:noFill/>
        </p:spPr>
        <p:txBody>
          <a:bodyPr wrap="none" rtlCol="0">
            <a:spAutoFit/>
          </a:bodyPr>
          <a:lstStyle/>
          <a:p>
            <a:pPr algn="ctr"/>
            <a:r>
              <a:rPr lang="en-US" sz="1600" b="1" dirty="0" smtClean="0">
                <a:solidFill>
                  <a:schemeClr val="bg1"/>
                </a:solidFill>
              </a:rPr>
              <a:t>Version 1.00</a:t>
            </a:r>
          </a:p>
        </p:txBody>
      </p:sp>
      <p:sp>
        <p:nvSpPr>
          <p:cNvPr id="33793" name="Rectangle 1"/>
          <p:cNvSpPr>
            <a:spLocks noChangeArrowheads="1"/>
          </p:cNvSpPr>
          <p:nvPr/>
        </p:nvSpPr>
        <p:spPr bwMode="auto">
          <a:xfrm>
            <a:off x="76200" y="990600"/>
            <a:ext cx="8686800" cy="238526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Okay so the issue is the </a:t>
            </a:r>
            <a:r>
              <a:rPr kumimoji="0" lang="en-US" sz="11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linux</a:t>
            </a: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kernel USB driver sucks.  This part is a bit complicated.</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sng" strike="noStrike" cap="none" normalizeH="0" baseline="0" dirty="0" smtClean="0">
                <a:ln>
                  <a:noFill/>
                </a:ln>
                <a:solidFill>
                  <a:schemeClr val="tx1"/>
                </a:solidFill>
                <a:effectLst/>
                <a:latin typeface="Calibri" pitchFamily="34" charset="0"/>
                <a:ea typeface="Calibri" pitchFamily="34" charset="0"/>
                <a:cs typeface="Times New Roman" pitchFamily="18" charset="0"/>
              </a:rPr>
              <a:t>Background:</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When you plug in a USB device it enumerates them  /dev/ttyUSB0 then  /dev/ttyUSB1 then  /dev/ttyUSB2 and so on. The problem is it does this in the order that things are plugged in. When the PI first boots it does this in a random order for each device connected. The problem is the spectrometer has 2 dedicated USB ports, one for data and one for control that are not interchangeable. So every-time you reboot, sometimes ttyUSB0 is data, and sometimes it’s the control port. This obviously won’t work because the software would get confused so we use serial numbers instead of USB port #s to manage the spectrometer connections (especially in our multi-pixel instruments).</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To get the serial number of a given </a:t>
            </a:r>
            <a:r>
              <a:rPr kumimoji="0" lang="en-US" sz="11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usb</a:t>
            </a: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device the command is</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sudo</a:t>
            </a: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1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udevadm</a:t>
            </a: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info –query=property /dev/ttyUSB0</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which gives you something like this: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9" name="Picture 8"/>
          <p:cNvPicPr/>
          <p:nvPr/>
        </p:nvPicPr>
        <p:blipFill>
          <a:blip r:embed="rId2"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3962400" y="2438400"/>
            <a:ext cx="4252266" cy="3580263"/>
          </a:xfrm>
          <a:prstGeom prst="rect">
            <a:avLst/>
          </a:prstGeom>
          <a:noFill/>
          <a:ln>
            <a:noFill/>
          </a:ln>
        </p:spPr>
      </p:pic>
      <p:sp>
        <p:nvSpPr>
          <p:cNvPr id="10" name="Rectangle 9"/>
          <p:cNvSpPr/>
          <p:nvPr/>
        </p:nvSpPr>
        <p:spPr>
          <a:xfrm>
            <a:off x="228600" y="3886200"/>
            <a:ext cx="3505200" cy="1200329"/>
          </a:xfrm>
          <a:prstGeom prst="rect">
            <a:avLst/>
          </a:prstGeom>
        </p:spPr>
        <p:txBody>
          <a:bodyPr wrap="square">
            <a:spAutoFit/>
          </a:bodyPr>
          <a:lstStyle/>
          <a:p>
            <a:r>
              <a:rPr lang="en-US" dirty="0"/>
              <a:t>The line that says ID_USB_SERIAL_SHORT is the serial number of the USB device. In this case it’s AL02YZ3L.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6400800"/>
            <a:ext cx="9144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9388DBA9-643B-4835-9D28-E6D21E02DEC1}" type="slidenum">
              <a:rPr lang="en-US" smtClean="0"/>
              <a:t>22</a:t>
            </a:fld>
            <a:endParaRPr lang="en-US" dirty="0"/>
          </a:p>
        </p:txBody>
      </p:sp>
      <p:sp>
        <p:nvSpPr>
          <p:cNvPr id="4" name="Rectangle 3"/>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smtClean="0"/>
              <a:t>  SVII </a:t>
            </a:r>
            <a:r>
              <a:rPr lang="en-US" sz="4000" b="1" dirty="0" err="1" smtClean="0"/>
              <a:t>Udev</a:t>
            </a:r>
            <a:r>
              <a:rPr lang="en-US" sz="4000" b="1" dirty="0" smtClean="0"/>
              <a:t> Configuration</a:t>
            </a:r>
            <a:endParaRPr lang="en-US" sz="4000" b="1" dirty="0"/>
          </a:p>
        </p:txBody>
      </p:sp>
      <p:sp>
        <p:nvSpPr>
          <p:cNvPr id="7" name="TextBox 6"/>
          <p:cNvSpPr txBox="1"/>
          <p:nvPr/>
        </p:nvSpPr>
        <p:spPr>
          <a:xfrm>
            <a:off x="6371766" y="6519446"/>
            <a:ext cx="2772234" cy="338554"/>
          </a:xfrm>
          <a:prstGeom prst="rect">
            <a:avLst/>
          </a:prstGeom>
          <a:noFill/>
        </p:spPr>
        <p:txBody>
          <a:bodyPr wrap="none" rtlCol="0">
            <a:spAutoFit/>
          </a:bodyPr>
          <a:lstStyle/>
          <a:p>
            <a:pPr algn="ctr"/>
            <a:r>
              <a:rPr lang="en-US" sz="1600" b="1" dirty="0" smtClean="0">
                <a:solidFill>
                  <a:schemeClr val="bg1"/>
                </a:solidFill>
              </a:rPr>
              <a:t>Adrian Tang  © UCLA/JPL 2018</a:t>
            </a:r>
          </a:p>
        </p:txBody>
      </p:sp>
      <p:sp>
        <p:nvSpPr>
          <p:cNvPr id="8" name="TextBox 7"/>
          <p:cNvSpPr txBox="1"/>
          <p:nvPr/>
        </p:nvSpPr>
        <p:spPr>
          <a:xfrm>
            <a:off x="0" y="6519446"/>
            <a:ext cx="1236044" cy="338554"/>
          </a:xfrm>
          <a:prstGeom prst="rect">
            <a:avLst/>
          </a:prstGeom>
          <a:noFill/>
        </p:spPr>
        <p:txBody>
          <a:bodyPr wrap="none" rtlCol="0">
            <a:spAutoFit/>
          </a:bodyPr>
          <a:lstStyle/>
          <a:p>
            <a:pPr algn="ctr"/>
            <a:r>
              <a:rPr lang="en-US" sz="1600" b="1" dirty="0" smtClean="0">
                <a:solidFill>
                  <a:schemeClr val="bg1"/>
                </a:solidFill>
              </a:rPr>
              <a:t>Version 1.00</a:t>
            </a:r>
          </a:p>
        </p:txBody>
      </p:sp>
      <p:sp>
        <p:nvSpPr>
          <p:cNvPr id="34817" name="Rectangle 1"/>
          <p:cNvSpPr>
            <a:spLocks noChangeArrowheads="1"/>
          </p:cNvSpPr>
          <p:nvPr/>
        </p:nvSpPr>
        <p:spPr bwMode="auto">
          <a:xfrm>
            <a:off x="304800" y="1308557"/>
            <a:ext cx="8458200" cy="37548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There are a few things to know here before we get into it. </a:t>
            </a:r>
          </a:p>
          <a:p>
            <a:pPr marL="0" marR="0" lvl="0" indent="0" algn="l" defTabSz="914400" rtl="0" eaLnBrk="1" fontAlgn="base" latinLnBrk="0" hangingPunct="1">
              <a:lnSpc>
                <a:spcPct val="100000"/>
              </a:lnSpc>
              <a:spcBef>
                <a:spcPct val="0"/>
              </a:spcBef>
              <a:spcAft>
                <a:spcPct val="0"/>
              </a:spcAft>
              <a:buClrTx/>
              <a:buSzTx/>
              <a:buFontTx/>
              <a:buNone/>
              <a:tabLst/>
            </a:pPr>
            <a:endParaRPr lang="en-US" sz="1400" dirty="0">
              <a:latin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way the FTDI</a:t>
            </a:r>
            <a:r>
              <a:rPr kumimoji="0" lang="en-US" sz="1400" b="0" i="0" u="none" strike="noStrike" cap="none" normalizeH="0" dirty="0" smtClean="0">
                <a:ln>
                  <a:noFill/>
                </a:ln>
                <a:solidFill>
                  <a:schemeClr val="tx1"/>
                </a:solidFill>
                <a:effectLst/>
                <a:latin typeface="Calibri" pitchFamily="34" charset="0"/>
                <a:ea typeface="Calibri" pitchFamily="34" charset="0"/>
                <a:cs typeface="Times New Roman" pitchFamily="18" charset="0"/>
              </a:rPr>
              <a:t> </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chips work: the control port works using a virtual com serial port (VCP) where you send and receive ASCII commands to configure the SVII chip and perform functions. Alternatively the high speed data port uses low level FT drivers to do the communications. The difficulty is that Linux automatically loads the virtual com port driver onto both ports when you plug them in. Once the VCP driver controls the USB endpoint socket number, the low level FT drivers (like</a:t>
            </a:r>
            <a:r>
              <a:rPr kumimoji="0" lang="en-US" sz="1400" b="0" i="0" u="none" strike="noStrike" cap="none" normalizeH="0" dirty="0" smtClean="0">
                <a:ln>
                  <a:noFill/>
                </a:ln>
                <a:solidFill>
                  <a:schemeClr val="tx1"/>
                </a:solidFill>
                <a:effectLst/>
                <a:latin typeface="Calibri" pitchFamily="34" charset="0"/>
                <a:ea typeface="Calibri" pitchFamily="34" charset="0"/>
                <a:cs typeface="Times New Roman" pitchFamily="18" charset="0"/>
              </a:rPr>
              <a:t> D2x) can’t load on top of it for the same </a:t>
            </a:r>
            <a:r>
              <a:rPr kumimoji="0" lang="en-US" sz="1400" b="0" i="0" u="none" strike="noStrike" cap="none" normalizeH="0" dirty="0" err="1" smtClean="0">
                <a:ln>
                  <a:noFill/>
                </a:ln>
                <a:solidFill>
                  <a:schemeClr val="tx1"/>
                </a:solidFill>
                <a:effectLst/>
                <a:latin typeface="Calibri" pitchFamily="34" charset="0"/>
                <a:ea typeface="Calibri" pitchFamily="34" charset="0"/>
                <a:cs typeface="Times New Roman" pitchFamily="18" charset="0"/>
              </a:rPr>
              <a:t>socketID</a:t>
            </a:r>
            <a:r>
              <a:rPr kumimoji="0" lang="en-US" sz="1400" b="0" i="0" u="none" strike="noStrike" cap="none" normalizeH="0" dirty="0" smtClean="0">
                <a:ln>
                  <a:noFill/>
                </a:ln>
                <a:solidFill>
                  <a:schemeClr val="tx1"/>
                </a:solidFill>
                <a:effectLst/>
                <a:latin typeface="Calibri" pitchFamily="34" charset="0"/>
                <a:ea typeface="Calibri" pitchFamily="34"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goal is to therefore apply a patch to the kernel (called a hook) that senses the USB serial number associated with each port (data, control) and automatically unloads the VCP driver for the data port.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400" dirty="0">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This is done with a kernel extension called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usb</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rules, found in /etc/</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udev</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rules.d</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on most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linux</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systems. Any “rule files” you place in here will automatically be run each time the USB state changes (something is plugged in or out).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Secondly in a multi-pixel system it’s nice to give each pixel a unique name instead of just calling them ttyUSB0, ttyUSB1, … and so on. To do this we add a second kernel hook that drops symbolic links to specific spectrometers whenever they are plugged into the computer.</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6400800"/>
            <a:ext cx="9144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9388DBA9-643B-4835-9D28-E6D21E02DEC1}" type="slidenum">
              <a:rPr lang="en-US" smtClean="0"/>
              <a:t>23</a:t>
            </a:fld>
            <a:endParaRPr lang="en-US" dirty="0"/>
          </a:p>
        </p:txBody>
      </p:sp>
      <p:sp>
        <p:nvSpPr>
          <p:cNvPr id="4" name="Rectangle 3"/>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smtClean="0"/>
              <a:t>  SVII </a:t>
            </a:r>
            <a:r>
              <a:rPr lang="en-US" sz="4000" b="1" dirty="0" err="1" smtClean="0"/>
              <a:t>Udev</a:t>
            </a:r>
            <a:r>
              <a:rPr lang="en-US" sz="4000" b="1" dirty="0" smtClean="0"/>
              <a:t> Configuration</a:t>
            </a:r>
            <a:endParaRPr lang="en-US" sz="4000" b="1" dirty="0"/>
          </a:p>
        </p:txBody>
      </p:sp>
      <p:sp>
        <p:nvSpPr>
          <p:cNvPr id="7" name="TextBox 6"/>
          <p:cNvSpPr txBox="1"/>
          <p:nvPr/>
        </p:nvSpPr>
        <p:spPr>
          <a:xfrm>
            <a:off x="6371766" y="6519446"/>
            <a:ext cx="2772234" cy="338554"/>
          </a:xfrm>
          <a:prstGeom prst="rect">
            <a:avLst/>
          </a:prstGeom>
          <a:noFill/>
        </p:spPr>
        <p:txBody>
          <a:bodyPr wrap="none" rtlCol="0">
            <a:spAutoFit/>
          </a:bodyPr>
          <a:lstStyle/>
          <a:p>
            <a:pPr algn="ctr"/>
            <a:r>
              <a:rPr lang="en-US" sz="1600" b="1" dirty="0" smtClean="0">
                <a:solidFill>
                  <a:schemeClr val="bg1"/>
                </a:solidFill>
              </a:rPr>
              <a:t>Adrian Tang  © UCLA/JPL 2018</a:t>
            </a:r>
          </a:p>
        </p:txBody>
      </p:sp>
      <p:sp>
        <p:nvSpPr>
          <p:cNvPr id="8" name="TextBox 7"/>
          <p:cNvSpPr txBox="1"/>
          <p:nvPr/>
        </p:nvSpPr>
        <p:spPr>
          <a:xfrm>
            <a:off x="0" y="6519446"/>
            <a:ext cx="1236044" cy="338554"/>
          </a:xfrm>
          <a:prstGeom prst="rect">
            <a:avLst/>
          </a:prstGeom>
          <a:noFill/>
        </p:spPr>
        <p:txBody>
          <a:bodyPr wrap="none" rtlCol="0">
            <a:spAutoFit/>
          </a:bodyPr>
          <a:lstStyle/>
          <a:p>
            <a:pPr algn="ctr"/>
            <a:r>
              <a:rPr lang="en-US" sz="1600" b="1" dirty="0" smtClean="0">
                <a:solidFill>
                  <a:schemeClr val="bg1"/>
                </a:solidFill>
              </a:rPr>
              <a:t>Version 1.00</a:t>
            </a:r>
          </a:p>
        </p:txBody>
      </p:sp>
      <p:sp>
        <p:nvSpPr>
          <p:cNvPr id="35841" name="Rectangle 1"/>
          <p:cNvSpPr>
            <a:spLocks noChangeArrowheads="1"/>
          </p:cNvSpPr>
          <p:nvPr/>
        </p:nvSpPr>
        <p:spPr bwMode="auto">
          <a:xfrm>
            <a:off x="152400" y="838200"/>
            <a:ext cx="8763000" cy="560153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So the steps we need to do are</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Figure out the serial address of the data port of the part you’re holding</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Figure out the serial address of the control port of the part you’re holding</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Apply the hook to prevent the driver for loading on the data port.</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So what we do first is </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Plug in the control port.</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/dev/ttyUSB0 should now show up</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Run the command </a:t>
            </a:r>
            <a:r>
              <a:rPr kumimoji="0" lang="en-US" sz="11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sudo</a:t>
            </a: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1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udevadm</a:t>
            </a: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info –query=property /dev/ttyUSB0</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Note the Serial number of the control port AXXXXXX or whatever it is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Plug in the data port</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/dev/ttyUSB1 should now show up</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Run the command </a:t>
            </a:r>
            <a:r>
              <a:rPr kumimoji="0" lang="en-US" sz="11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sudo</a:t>
            </a: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1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udevadm</a:t>
            </a: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info –query=property /dev/ttyUSB1</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Note the Serial number of data port.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Now we can create the rules file we need for the kernel to do the right things</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There may or may not be a rules file on the system. If there is not make a new one</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/etc/</a:t>
            </a:r>
            <a:r>
              <a:rPr kumimoji="0" lang="en-US" sz="11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udev</a:t>
            </a: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r>
              <a:rPr kumimoji="0" lang="en-US" sz="11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rules.d</a:t>
            </a: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/10-ftdi-rules</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and inside put the following lines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r>
              <a:rPr kumimoji="0" lang="en-US" sz="9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ATTRS{serial}=="AI04YFRB", SYMLINK+="tty_SVII_1“</a:t>
            </a:r>
          </a:p>
          <a:p>
            <a:pPr lvl="0" eaLnBrk="0" fontAlgn="base" hangingPunct="0">
              <a:spcBef>
                <a:spcPct val="0"/>
              </a:spcBef>
              <a:spcAft>
                <a:spcPct val="0"/>
              </a:spcAft>
            </a:pPr>
            <a:r>
              <a:rPr kumimoji="0" lang="en-US" sz="9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ATTRS{serial}=="FT2ZJNMJ", RUN+="/bin/</a:t>
            </a:r>
            <a:r>
              <a:rPr kumimoji="0" lang="en-US" sz="900" b="1"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sh</a:t>
            </a:r>
            <a:r>
              <a:rPr kumimoji="0" lang="en-US" sz="9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-c 'echo $kernel &gt; /sys/bus/</a:t>
            </a:r>
            <a:r>
              <a:rPr kumimoji="0" lang="en-US" sz="900" b="1"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usb</a:t>
            </a:r>
            <a:r>
              <a:rPr kumimoji="0" lang="en-US" sz="9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/drivers/</a:t>
            </a:r>
            <a:r>
              <a:rPr kumimoji="0" lang="en-US" sz="900" b="1"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ftdi_sio</a:t>
            </a:r>
            <a:r>
              <a:rPr kumimoji="0" lang="en-US" sz="9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/unbind'"        </a:t>
            </a:r>
          </a:p>
          <a:p>
            <a:pPr lvl="0" eaLnBrk="0" fontAlgn="base" hangingPunct="0">
              <a:spcBef>
                <a:spcPct val="0"/>
              </a:spcBef>
              <a:spcAft>
                <a:spcPct val="0"/>
              </a:spcAft>
            </a:pPr>
            <a:endParaRPr lang="en-US" sz="900" b="1" dirty="0">
              <a:latin typeface="Courier New" pitchFamily="49" charset="0"/>
              <a:ea typeface="Calibri" pitchFamily="34" charset="0"/>
              <a:cs typeface="Courier New" pitchFamily="49" charset="0"/>
            </a:endParaRPr>
          </a:p>
          <a:p>
            <a:pPr lvl="0" eaLnBrk="0" fontAlgn="base" hangingPunct="0">
              <a:spcBef>
                <a:spcPct val="0"/>
              </a:spcBef>
              <a:spcAft>
                <a:spcPct val="0"/>
              </a:spcAft>
            </a:pPr>
            <a:r>
              <a:rPr kumimoji="0" lang="en-US" sz="9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endPar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top line adds the symbolic link to “tty_SVII_1” to the /dev/</a:t>
            </a:r>
            <a:r>
              <a:rPr kumimoji="0" lang="en-US" sz="11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ttyUSB</a:t>
            </a: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that has the specified serial number. In this one you should put the serial number of your control port on the spectrometer. The second line is the command to unload the </a:t>
            </a:r>
            <a:r>
              <a:rPr kumimoji="0" lang="en-US" sz="11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linux</a:t>
            </a: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VCP driver for the data port so we can use the low level drivers on the </a:t>
            </a:r>
            <a:r>
              <a:rPr kumimoji="0" lang="en-US" sz="11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socketID</a:t>
            </a: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Put the serial number for the data port here. Note that once the driver is unloaded for the data port you won’t be able to talk to </a:t>
            </a:r>
            <a:r>
              <a:rPr kumimoji="0" lang="en-US" sz="11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itfrom</a:t>
            </a: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the kernel anymore (IE the </a:t>
            </a:r>
            <a:r>
              <a:rPr kumimoji="0" lang="en-US" sz="11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sudo</a:t>
            </a: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1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udevadm</a:t>
            </a: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info won’t work for the data port).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Once you save those changes you need to tell the kernel to activate them:</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sudo</a:t>
            </a: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1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udevadm</a:t>
            </a: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control –reload-rules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6400800"/>
            <a:ext cx="9144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9388DBA9-643B-4835-9D28-E6D21E02DEC1}" type="slidenum">
              <a:rPr lang="en-US" smtClean="0"/>
              <a:t>24</a:t>
            </a:fld>
            <a:endParaRPr lang="en-US" dirty="0"/>
          </a:p>
        </p:txBody>
      </p:sp>
      <p:sp>
        <p:nvSpPr>
          <p:cNvPr id="4" name="Rectangle 3"/>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smtClean="0"/>
              <a:t>  SVII </a:t>
            </a:r>
            <a:r>
              <a:rPr lang="en-US" sz="4000" b="1" dirty="0" err="1" smtClean="0"/>
              <a:t>Udev</a:t>
            </a:r>
            <a:r>
              <a:rPr lang="en-US" sz="4000" b="1" dirty="0" smtClean="0"/>
              <a:t> Configuration</a:t>
            </a:r>
            <a:endParaRPr lang="en-US" sz="4000" b="1" dirty="0"/>
          </a:p>
        </p:txBody>
      </p:sp>
      <p:sp>
        <p:nvSpPr>
          <p:cNvPr id="7" name="TextBox 6"/>
          <p:cNvSpPr txBox="1"/>
          <p:nvPr/>
        </p:nvSpPr>
        <p:spPr>
          <a:xfrm>
            <a:off x="6371766" y="6519446"/>
            <a:ext cx="2772234" cy="338554"/>
          </a:xfrm>
          <a:prstGeom prst="rect">
            <a:avLst/>
          </a:prstGeom>
          <a:noFill/>
        </p:spPr>
        <p:txBody>
          <a:bodyPr wrap="none" rtlCol="0">
            <a:spAutoFit/>
          </a:bodyPr>
          <a:lstStyle/>
          <a:p>
            <a:pPr algn="ctr"/>
            <a:r>
              <a:rPr lang="en-US" sz="1600" b="1" dirty="0" smtClean="0">
                <a:solidFill>
                  <a:schemeClr val="bg1"/>
                </a:solidFill>
              </a:rPr>
              <a:t>Adrian Tang  © UCLA/JPL 2018</a:t>
            </a:r>
          </a:p>
        </p:txBody>
      </p:sp>
      <p:sp>
        <p:nvSpPr>
          <p:cNvPr id="8" name="TextBox 7"/>
          <p:cNvSpPr txBox="1"/>
          <p:nvPr/>
        </p:nvSpPr>
        <p:spPr>
          <a:xfrm>
            <a:off x="0" y="6519446"/>
            <a:ext cx="1236044" cy="338554"/>
          </a:xfrm>
          <a:prstGeom prst="rect">
            <a:avLst/>
          </a:prstGeom>
          <a:noFill/>
        </p:spPr>
        <p:txBody>
          <a:bodyPr wrap="none" rtlCol="0">
            <a:spAutoFit/>
          </a:bodyPr>
          <a:lstStyle/>
          <a:p>
            <a:pPr algn="ctr"/>
            <a:r>
              <a:rPr lang="en-US" sz="1600" b="1" dirty="0" smtClean="0">
                <a:solidFill>
                  <a:schemeClr val="bg1"/>
                </a:solidFill>
              </a:rPr>
              <a:t>Version 1.00</a:t>
            </a:r>
          </a:p>
        </p:txBody>
      </p:sp>
      <p:sp>
        <p:nvSpPr>
          <p:cNvPr id="36865" name="Rectangle 1"/>
          <p:cNvSpPr>
            <a:spLocks noChangeArrowheads="1"/>
          </p:cNvSpPr>
          <p:nvPr/>
        </p:nvSpPr>
        <p:spPr bwMode="auto">
          <a:xfrm>
            <a:off x="304800" y="1447800"/>
            <a:ext cx="8153400" cy="41088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Then run</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sudo</a:t>
            </a:r>
            <a:r>
              <a:rPr kumimoji="0" lang="en-US" sz="12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udevadm</a:t>
            </a:r>
            <a:r>
              <a:rPr kumimoji="0" lang="en-US" sz="12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trigger</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to trigger a USB event that causes the rules to be evaluated.</a:t>
            </a:r>
          </a:p>
          <a:p>
            <a:pPr marL="0" marR="0" lvl="0" indent="0" algn="l" defTabSz="914400" rtl="0" eaLnBrk="0" fontAlgn="base" latinLnBrk="0" hangingPunct="0">
              <a:lnSpc>
                <a:spcPct val="100000"/>
              </a:lnSpc>
              <a:spcBef>
                <a:spcPct val="0"/>
              </a:spcBef>
              <a:spcAft>
                <a:spcPct val="0"/>
              </a:spcAft>
              <a:buClrTx/>
              <a:buSzTx/>
              <a:buFontTx/>
              <a:buNone/>
              <a:tabLst/>
            </a:pPr>
            <a:endParaRPr lang="en-US" sz="1200" dirty="0">
              <a:latin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If this is done right then in your /dev directory there should be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/dev/tty_SVII_1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and either a /dev/ttyUSB0 or /devttyUSB1 but only 1 of them. Even with the symbolic link the kernel still makes the random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ttyUSB</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link but we don’t use it since it’s randomly assigned. Past that there should only be 1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ttyUSB</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listed since we unloaded the driver for the other port. If you see 2 </a:t>
            </a:r>
            <a:r>
              <a:rPr kumimoji="0" lang="en-US" sz="12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ttyUSBs</a:t>
            </a: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on the list it means either the serial number or something else isn’t correct in the rules file.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So the idea of the symbolic link is if you had a 10 pixel system you can name the spectrometers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/dev/tty_SVII_pixel1</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/dev/tty_SVII_pixel2</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/dev/tty_SVII_pixel3</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/dev/tty_SVII_pixel4</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/dev/tty_SVII_pixel5</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This way regardless of what order you turn them on, the pixel link will always point to the right receiver pixel because it’s bound by the physical serial number of the part.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6400800"/>
            <a:ext cx="9144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9388DBA9-643B-4835-9D28-E6D21E02DEC1}" type="slidenum">
              <a:rPr lang="en-US" smtClean="0"/>
              <a:t>25</a:t>
            </a:fld>
            <a:endParaRPr lang="en-US" dirty="0"/>
          </a:p>
        </p:txBody>
      </p:sp>
      <p:sp>
        <p:nvSpPr>
          <p:cNvPr id="4" name="Rectangle 3"/>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smtClean="0"/>
              <a:t>  SVII Release 8 Software</a:t>
            </a:r>
            <a:endParaRPr lang="en-US" sz="4000" b="1" dirty="0"/>
          </a:p>
        </p:txBody>
      </p:sp>
      <p:sp>
        <p:nvSpPr>
          <p:cNvPr id="7" name="TextBox 6"/>
          <p:cNvSpPr txBox="1"/>
          <p:nvPr/>
        </p:nvSpPr>
        <p:spPr>
          <a:xfrm>
            <a:off x="6371766" y="6519446"/>
            <a:ext cx="2772234" cy="338554"/>
          </a:xfrm>
          <a:prstGeom prst="rect">
            <a:avLst/>
          </a:prstGeom>
          <a:noFill/>
        </p:spPr>
        <p:txBody>
          <a:bodyPr wrap="none" rtlCol="0">
            <a:spAutoFit/>
          </a:bodyPr>
          <a:lstStyle/>
          <a:p>
            <a:pPr algn="ctr"/>
            <a:r>
              <a:rPr lang="en-US" sz="1600" b="1" dirty="0" smtClean="0">
                <a:solidFill>
                  <a:schemeClr val="bg1"/>
                </a:solidFill>
              </a:rPr>
              <a:t>Adrian Tang  © UCLA/JPL 2018</a:t>
            </a:r>
          </a:p>
        </p:txBody>
      </p:sp>
      <p:sp>
        <p:nvSpPr>
          <p:cNvPr id="8" name="TextBox 7"/>
          <p:cNvSpPr txBox="1"/>
          <p:nvPr/>
        </p:nvSpPr>
        <p:spPr>
          <a:xfrm>
            <a:off x="0" y="6519446"/>
            <a:ext cx="1236044" cy="338554"/>
          </a:xfrm>
          <a:prstGeom prst="rect">
            <a:avLst/>
          </a:prstGeom>
          <a:noFill/>
        </p:spPr>
        <p:txBody>
          <a:bodyPr wrap="none" rtlCol="0">
            <a:spAutoFit/>
          </a:bodyPr>
          <a:lstStyle/>
          <a:p>
            <a:pPr algn="ctr"/>
            <a:r>
              <a:rPr lang="en-US" sz="1600" b="1" dirty="0" smtClean="0">
                <a:solidFill>
                  <a:schemeClr val="bg1"/>
                </a:solidFill>
              </a:rPr>
              <a:t>Version 1.00</a:t>
            </a:r>
          </a:p>
        </p:txBody>
      </p:sp>
      <p:sp>
        <p:nvSpPr>
          <p:cNvPr id="36865" name="Rectangle 1"/>
          <p:cNvSpPr>
            <a:spLocks noChangeArrowheads="1"/>
          </p:cNvSpPr>
          <p:nvPr/>
        </p:nvSpPr>
        <p:spPr bwMode="auto">
          <a:xfrm>
            <a:off x="533400" y="1491734"/>
            <a:ext cx="81534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 SVII release 8 we have several useful utilities, most</a:t>
            </a:r>
            <a:r>
              <a:rPr kumimoji="0" lang="en-US" sz="1200" b="0" i="0" u="none" strike="noStrike" cap="none" normalizeH="0" dirty="0" smtClean="0">
                <a:ln>
                  <a:noFill/>
                </a:ln>
                <a:solidFill>
                  <a:schemeClr val="tx1"/>
                </a:solidFill>
                <a:effectLst/>
                <a:latin typeface="Calibri" pitchFamily="34" charset="0"/>
                <a:ea typeface="Calibri" pitchFamily="34" charset="0"/>
                <a:cs typeface="Times New Roman" pitchFamily="18" charset="0"/>
              </a:rPr>
              <a:t> of them for calibration related tasks as well as multiple configuration files.</a:t>
            </a:r>
          </a:p>
          <a:p>
            <a:pPr marL="0" marR="0" lvl="0" indent="0" algn="l" defTabSz="914400" rtl="0" eaLnBrk="1" fontAlgn="base" latinLnBrk="0" hangingPunct="1">
              <a:lnSpc>
                <a:spcPct val="100000"/>
              </a:lnSpc>
              <a:spcBef>
                <a:spcPct val="0"/>
              </a:spcBef>
              <a:spcAft>
                <a:spcPct val="0"/>
              </a:spcAft>
              <a:buClrTx/>
              <a:buSzTx/>
              <a:buFontTx/>
              <a:buNone/>
              <a:tabLst/>
            </a:pPr>
            <a:endParaRPr lang="en-US" sz="1200" dirty="0">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dirty="0" err="1" smtClean="0">
                <a:ln>
                  <a:noFill/>
                </a:ln>
                <a:solidFill>
                  <a:schemeClr val="tx1"/>
                </a:solidFill>
                <a:effectLst/>
                <a:latin typeface="Calibri" pitchFamily="34" charset="0"/>
                <a:ea typeface="Calibri" pitchFamily="34" charset="0"/>
                <a:cs typeface="Times New Roman" pitchFamily="18" charset="0"/>
              </a:rPr>
              <a:t>SVII_cal</a:t>
            </a:r>
            <a:r>
              <a:rPr kumimoji="0" lang="en-US" sz="1200" b="1" i="0" u="none" strike="noStrike" cap="none" normalizeH="0" dirty="0" smtClean="0">
                <a:ln>
                  <a:noFill/>
                </a:ln>
                <a:solidFill>
                  <a:schemeClr val="tx1"/>
                </a:solidFill>
                <a:effectLst/>
                <a:latin typeface="Calibri" pitchFamily="34" charset="0"/>
                <a:ea typeface="Calibri" pitchFamily="34" charset="0"/>
                <a:cs typeface="Times New Roman" pitchFamily="18" charset="0"/>
              </a:rPr>
              <a:t> </a:t>
            </a:r>
            <a:r>
              <a:rPr kumimoji="0" lang="en-US" sz="1200" i="0" u="none" strike="noStrike" cap="none" normalizeH="0" dirty="0" smtClean="0">
                <a:ln>
                  <a:noFill/>
                </a:ln>
                <a:solidFill>
                  <a:schemeClr val="tx1"/>
                </a:solidFill>
                <a:effectLst/>
                <a:latin typeface="Calibri" pitchFamily="34" charset="0"/>
                <a:ea typeface="Calibri" pitchFamily="34" charset="0"/>
                <a:cs typeface="Times New Roman" pitchFamily="18" charset="0"/>
              </a:rPr>
              <a:t> performs detailed timing analysis on the spectrometer and adjusts the internal clock settings (many) to find the best possible configuration. The utility optionally burns that configuration onto the PCB EEPROM so it’s saved. Note the settings for full speed, half speed and quarter speed clocks are saved into different EEPROM addresses so that you can have an optimal calibration for each.  This utility reads a </a:t>
            </a:r>
            <a:r>
              <a:rPr kumimoji="0" lang="en-US" sz="1200" i="0" u="none" strike="noStrike" cap="none" normalizeH="0" dirty="0" err="1" smtClean="0">
                <a:ln>
                  <a:noFill/>
                </a:ln>
                <a:solidFill>
                  <a:schemeClr val="tx1"/>
                </a:solidFill>
                <a:effectLst/>
                <a:latin typeface="Calibri" pitchFamily="34" charset="0"/>
                <a:ea typeface="Calibri" pitchFamily="34" charset="0"/>
                <a:cs typeface="Times New Roman" pitchFamily="18" charset="0"/>
              </a:rPr>
              <a:t>cal_xxx</a:t>
            </a:r>
            <a:r>
              <a:rPr kumimoji="0" lang="en-US" sz="1200" i="0" u="none" strike="noStrike" cap="none" normalizeH="0" dirty="0" smtClean="0">
                <a:ln>
                  <a:noFill/>
                </a:ln>
                <a:solidFill>
                  <a:schemeClr val="tx1"/>
                </a:solidFill>
                <a:effectLst/>
                <a:latin typeface="Calibri" pitchFamily="34" charset="0"/>
                <a:ea typeface="Calibri" pitchFamily="34" charset="0"/>
                <a:cs typeface="Times New Roman" pitchFamily="18" charset="0"/>
              </a:rPr>
              <a:t> file</a:t>
            </a:r>
            <a:endParaRPr kumimoji="0" lang="en-US" sz="1200" b="1" i="0" u="none" strike="noStrike" cap="none" normalizeH="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200" baseline="0" dirty="0" smtClean="0">
              <a:latin typeface="Calibri" pitchFamily="34" charset="0"/>
              <a:cs typeface="Times New Roman" pitchFamily="18" charset="0"/>
            </a:endParaRPr>
          </a:p>
          <a:p>
            <a:pPr fontAlgn="base">
              <a:spcBef>
                <a:spcPct val="0"/>
              </a:spcBef>
              <a:spcAft>
                <a:spcPct val="0"/>
              </a:spcAft>
            </a:pPr>
            <a:r>
              <a:rPr kumimoji="0" lang="en-US" sz="1200" b="1" i="0" u="none" strike="noStrike" cap="none" normalizeH="0" dirty="0" err="1" smtClean="0">
                <a:ln>
                  <a:noFill/>
                </a:ln>
                <a:solidFill>
                  <a:schemeClr val="tx1"/>
                </a:solidFill>
                <a:effectLst/>
                <a:latin typeface="Calibri" pitchFamily="34" charset="0"/>
                <a:ea typeface="Calibri" pitchFamily="34" charset="0"/>
                <a:cs typeface="Times New Roman" pitchFamily="18" charset="0"/>
              </a:rPr>
              <a:t>SVII_align</a:t>
            </a:r>
            <a:r>
              <a:rPr kumimoji="0" lang="en-US" sz="1200" b="1" i="0" u="none" strike="noStrike" cap="none" normalizeH="0" dirty="0" smtClean="0">
                <a:ln>
                  <a:noFill/>
                </a:ln>
                <a:solidFill>
                  <a:schemeClr val="tx1"/>
                </a:solidFill>
                <a:effectLst/>
                <a:latin typeface="Calibri" pitchFamily="34" charset="0"/>
                <a:ea typeface="Calibri" pitchFamily="34" charset="0"/>
                <a:cs typeface="Times New Roman" pitchFamily="18" charset="0"/>
              </a:rPr>
              <a:t> </a:t>
            </a:r>
            <a:r>
              <a:rPr kumimoji="0" lang="en-US" sz="1200" i="0" u="none" strike="noStrike" cap="none" normalizeH="0" dirty="0" smtClean="0">
                <a:ln>
                  <a:noFill/>
                </a:ln>
                <a:solidFill>
                  <a:schemeClr val="tx1"/>
                </a:solidFill>
                <a:effectLst/>
                <a:latin typeface="Calibri" pitchFamily="34" charset="0"/>
                <a:ea typeface="Calibri" pitchFamily="34" charset="0"/>
                <a:cs typeface="Times New Roman" pitchFamily="18" charset="0"/>
              </a:rPr>
              <a:t> performs the coarse clock alignment with the phase shifters and reports back the clock settings. As long as it’s all not 0 or 255 it should be okay.</a:t>
            </a:r>
            <a:endParaRPr kumimoji="0" lang="en-US" sz="1200" b="1" i="0" u="none" strike="noStrike" cap="none" normalizeH="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200" baseline="0" dirty="0">
              <a:latin typeface="Calibri" pitchFamily="34" charset="0"/>
              <a:cs typeface="Times New Roman" pitchFamily="18" charset="0"/>
            </a:endParaRPr>
          </a:p>
          <a:p>
            <a:pPr fontAlgn="base">
              <a:spcBef>
                <a:spcPct val="0"/>
              </a:spcBef>
              <a:spcAft>
                <a:spcPct val="0"/>
              </a:spcAft>
            </a:pPr>
            <a:r>
              <a:rPr kumimoji="0" lang="en-US" sz="1200" b="1" i="0" u="none" strike="noStrike" cap="none" normalizeH="0" dirty="0" err="1" smtClean="0">
                <a:ln>
                  <a:noFill/>
                </a:ln>
                <a:solidFill>
                  <a:schemeClr val="tx1"/>
                </a:solidFill>
                <a:effectLst/>
                <a:latin typeface="Calibri" pitchFamily="34" charset="0"/>
                <a:ea typeface="Calibri" pitchFamily="34" charset="0"/>
                <a:cs typeface="Times New Roman" pitchFamily="18" charset="0"/>
              </a:rPr>
              <a:t>SVII_analog</a:t>
            </a:r>
            <a:r>
              <a:rPr kumimoji="0" lang="en-US" sz="1200" b="1" i="0" u="none" strike="noStrike" cap="none" normalizeH="0" dirty="0" smtClean="0">
                <a:ln>
                  <a:noFill/>
                </a:ln>
                <a:solidFill>
                  <a:schemeClr val="tx1"/>
                </a:solidFill>
                <a:effectLst/>
                <a:latin typeface="Calibri" pitchFamily="34" charset="0"/>
                <a:ea typeface="Calibri" pitchFamily="34" charset="0"/>
                <a:cs typeface="Times New Roman" pitchFamily="18" charset="0"/>
              </a:rPr>
              <a:t> </a:t>
            </a:r>
            <a:r>
              <a:rPr kumimoji="0" lang="en-US" sz="1200" i="0" u="none" strike="noStrike" cap="none" normalizeH="0" dirty="0" smtClean="0">
                <a:ln>
                  <a:noFill/>
                </a:ln>
                <a:solidFill>
                  <a:schemeClr val="tx1"/>
                </a:solidFill>
                <a:effectLst/>
                <a:latin typeface="Calibri" pitchFamily="34" charset="0"/>
                <a:ea typeface="Calibri" pitchFamily="34" charset="0"/>
                <a:cs typeface="Times New Roman" pitchFamily="18" charset="0"/>
              </a:rPr>
              <a:t> performs the ADC analog alignment and reports back. THA should be 30-50 range, CM/PRE should be under 200.</a:t>
            </a:r>
          </a:p>
          <a:p>
            <a:pPr fontAlgn="base">
              <a:spcBef>
                <a:spcPct val="0"/>
              </a:spcBef>
              <a:spcAft>
                <a:spcPct val="0"/>
              </a:spcAft>
            </a:pPr>
            <a:endParaRPr lang="en-US" sz="1200" b="1" dirty="0">
              <a:latin typeface="Calibri" pitchFamily="34" charset="0"/>
              <a:ea typeface="Calibri" pitchFamily="34" charset="0"/>
              <a:cs typeface="Times New Roman" pitchFamily="18" charset="0"/>
            </a:endParaRPr>
          </a:p>
          <a:p>
            <a:pPr fontAlgn="base">
              <a:spcBef>
                <a:spcPct val="0"/>
              </a:spcBef>
              <a:spcAft>
                <a:spcPct val="0"/>
              </a:spcAft>
            </a:pPr>
            <a:r>
              <a:rPr kumimoji="0" lang="en-US" sz="1200" b="1" i="0" u="none" strike="noStrike" cap="none" normalizeH="0" dirty="0" err="1" smtClean="0">
                <a:ln>
                  <a:noFill/>
                </a:ln>
                <a:solidFill>
                  <a:schemeClr val="tx1"/>
                </a:solidFill>
                <a:effectLst/>
                <a:latin typeface="Calibri" pitchFamily="34" charset="0"/>
                <a:ea typeface="Calibri" pitchFamily="34" charset="0"/>
                <a:cs typeface="Times New Roman" pitchFamily="18" charset="0"/>
              </a:rPr>
              <a:t>SVII_lock</a:t>
            </a:r>
            <a:r>
              <a:rPr kumimoji="0" lang="en-US" sz="1200" i="0" u="none" strike="noStrike" cap="none" normalizeH="0" dirty="0" smtClean="0">
                <a:ln>
                  <a:noFill/>
                </a:ln>
                <a:solidFill>
                  <a:schemeClr val="tx1"/>
                </a:solidFill>
                <a:effectLst/>
                <a:latin typeface="Calibri" pitchFamily="34" charset="0"/>
                <a:ea typeface="Calibri" pitchFamily="34" charset="0"/>
                <a:cs typeface="Times New Roman" pitchFamily="18" charset="0"/>
              </a:rPr>
              <a:t> automatically adjusts the internal synthesizer tuning and reports back. </a:t>
            </a:r>
            <a:r>
              <a:rPr lang="en-US" sz="1200" dirty="0" smtClean="0">
                <a:latin typeface="Calibri" pitchFamily="34" charset="0"/>
                <a:ea typeface="Calibri" pitchFamily="34" charset="0"/>
                <a:cs typeface="Times New Roman" pitchFamily="18" charset="0"/>
              </a:rPr>
              <a:t>Anything that’s not 15 is good.</a:t>
            </a:r>
            <a:endParaRPr kumimoji="0" lang="en-US" sz="1200" i="0" u="none" strike="noStrike" cap="none" normalizeH="0" dirty="0" smtClean="0">
              <a:ln>
                <a:noFill/>
              </a:ln>
              <a:solidFill>
                <a:schemeClr val="tx1"/>
              </a:solidFill>
              <a:effectLst/>
              <a:latin typeface="Calibri" pitchFamily="34" charset="0"/>
              <a:ea typeface="Calibri" pitchFamily="34" charset="0"/>
              <a:cs typeface="Times New Roman" pitchFamily="18" charset="0"/>
            </a:endParaRPr>
          </a:p>
          <a:p>
            <a:pPr fontAlgn="base">
              <a:spcBef>
                <a:spcPct val="0"/>
              </a:spcBef>
              <a:spcAft>
                <a:spcPct val="0"/>
              </a:spcAft>
            </a:pPr>
            <a:endParaRPr kumimoji="0" lang="en-US" sz="1200" b="1" i="0" u="none" strike="noStrike" cap="none" normalizeH="0" dirty="0" smtClean="0">
              <a:ln>
                <a:noFill/>
              </a:ln>
              <a:solidFill>
                <a:schemeClr val="tx1"/>
              </a:solidFill>
              <a:effectLst/>
              <a:latin typeface="Calibri" pitchFamily="34" charset="0"/>
              <a:ea typeface="Calibri" pitchFamily="34" charset="0"/>
              <a:cs typeface="Times New Roman" pitchFamily="18" charset="0"/>
            </a:endParaRPr>
          </a:p>
          <a:p>
            <a:pPr fontAlgn="base">
              <a:spcBef>
                <a:spcPct val="0"/>
              </a:spcBef>
              <a:spcAft>
                <a:spcPct val="0"/>
              </a:spcAft>
            </a:pPr>
            <a:r>
              <a:rPr kumimoji="0" lang="en-US" sz="1200" b="1" i="0" u="none" strike="noStrike" cap="none" normalizeH="0" dirty="0" smtClean="0">
                <a:ln>
                  <a:noFill/>
                </a:ln>
                <a:solidFill>
                  <a:schemeClr val="tx1"/>
                </a:solidFill>
                <a:effectLst/>
                <a:latin typeface="Calibri" pitchFamily="34" charset="0"/>
                <a:ea typeface="Calibri" pitchFamily="34" charset="0"/>
                <a:cs typeface="Times New Roman" pitchFamily="18" charset="0"/>
              </a:rPr>
              <a:t>SVII </a:t>
            </a:r>
            <a:r>
              <a:rPr kumimoji="0" lang="en-US" sz="1200" i="0" u="none" strike="noStrike" cap="none" normalizeH="0" dirty="0" smtClean="0">
                <a:ln>
                  <a:noFill/>
                </a:ln>
                <a:solidFill>
                  <a:schemeClr val="tx1"/>
                </a:solidFill>
                <a:effectLst/>
                <a:latin typeface="Calibri" pitchFamily="34" charset="0"/>
                <a:ea typeface="Calibri" pitchFamily="34" charset="0"/>
                <a:cs typeface="Times New Roman" pitchFamily="18" charset="0"/>
              </a:rPr>
              <a:t> captures a spectrum a set number of times and saves it to a file</a:t>
            </a:r>
          </a:p>
          <a:p>
            <a:pPr fontAlgn="base">
              <a:spcBef>
                <a:spcPct val="0"/>
              </a:spcBef>
              <a:spcAft>
                <a:spcPct val="0"/>
              </a:spcAft>
            </a:pPr>
            <a:endParaRPr lang="en-US" sz="1200" dirty="0">
              <a:latin typeface="Calibri" pitchFamily="34" charset="0"/>
              <a:ea typeface="Calibri" pitchFamily="34" charset="0"/>
              <a:cs typeface="Times New Roman" pitchFamily="18" charset="0"/>
            </a:endParaRPr>
          </a:p>
          <a:p>
            <a:pPr fontAlgn="base">
              <a:spcBef>
                <a:spcPct val="0"/>
              </a:spcBef>
              <a:spcAft>
                <a:spcPct val="0"/>
              </a:spcAft>
            </a:pPr>
            <a:r>
              <a:rPr kumimoji="0" lang="en-US" sz="1200" i="0" u="none" strike="noStrike" cap="none" normalizeH="0" dirty="0" smtClean="0">
                <a:ln>
                  <a:noFill/>
                </a:ln>
                <a:solidFill>
                  <a:schemeClr val="tx1"/>
                </a:solidFill>
                <a:effectLst/>
                <a:latin typeface="Calibri" pitchFamily="34" charset="0"/>
                <a:ea typeface="Calibri" pitchFamily="34" charset="0"/>
                <a:cs typeface="Times New Roman" pitchFamily="18" charset="0"/>
              </a:rPr>
              <a:t>The folder contains make files and source for each utility</a:t>
            </a:r>
          </a:p>
          <a:p>
            <a:pPr fontAlgn="base">
              <a:spcBef>
                <a:spcPct val="0"/>
              </a:spcBef>
              <a:spcAft>
                <a:spcPct val="0"/>
              </a:spcAft>
            </a:pPr>
            <a:endParaRPr lang="en-US" sz="1200" b="1" dirty="0">
              <a:latin typeface="Calibri" pitchFamily="34" charset="0"/>
              <a:ea typeface="Calibri" pitchFamily="34" charset="0"/>
              <a:cs typeface="Times New Roman" pitchFamily="18" charset="0"/>
            </a:endParaRPr>
          </a:p>
          <a:p>
            <a:pPr fontAlgn="base">
              <a:spcBef>
                <a:spcPct val="0"/>
              </a:spcBef>
              <a:spcAft>
                <a:spcPct val="0"/>
              </a:spcAft>
            </a:pPr>
            <a:endParaRPr kumimoji="0" lang="en-US" sz="1200" b="1" i="0" u="none" strike="noStrike" cap="none" normalizeH="0" dirty="0" smtClean="0">
              <a:ln>
                <a:noFill/>
              </a:ln>
              <a:solidFill>
                <a:schemeClr val="tx1"/>
              </a:solidFill>
              <a:effectLst/>
              <a:latin typeface="Calibri" pitchFamily="34" charset="0"/>
              <a:ea typeface="Calibri" pitchFamily="34" charset="0"/>
              <a:cs typeface="Times New Roman" pitchFamily="18" charset="0"/>
            </a:endParaRPr>
          </a:p>
          <a:p>
            <a:pPr fontAlgn="base">
              <a:spcBef>
                <a:spcPct val="0"/>
              </a:spcBef>
              <a:spcAft>
                <a:spcPct val="0"/>
              </a:spcAft>
            </a:pPr>
            <a:endParaRPr kumimoji="0" lang="en-US" sz="1200" b="1" i="0" u="none" strike="noStrike" cap="none" normalizeH="0" dirty="0" smtClean="0">
              <a:ln>
                <a:noFill/>
              </a:ln>
              <a:solidFill>
                <a:schemeClr val="tx1"/>
              </a:solidFill>
              <a:effectLst/>
              <a:latin typeface="Calibri" pitchFamily="34" charset="0"/>
              <a:ea typeface="Calibri" pitchFamily="34"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6400800"/>
            <a:ext cx="9144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9388DBA9-643B-4835-9D28-E6D21E02DEC1}" type="slidenum">
              <a:rPr lang="en-US" smtClean="0"/>
              <a:t>26</a:t>
            </a:fld>
            <a:endParaRPr lang="en-US" dirty="0"/>
          </a:p>
        </p:txBody>
      </p:sp>
      <p:sp>
        <p:nvSpPr>
          <p:cNvPr id="4" name="Rectangle 3"/>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smtClean="0"/>
              <a:t>  SVII Calibration Configuration File</a:t>
            </a:r>
            <a:endParaRPr lang="en-US" sz="4000" b="1" dirty="0"/>
          </a:p>
        </p:txBody>
      </p:sp>
      <p:sp>
        <p:nvSpPr>
          <p:cNvPr id="7" name="TextBox 6"/>
          <p:cNvSpPr txBox="1"/>
          <p:nvPr/>
        </p:nvSpPr>
        <p:spPr>
          <a:xfrm>
            <a:off x="6371766" y="6519446"/>
            <a:ext cx="2772234" cy="338554"/>
          </a:xfrm>
          <a:prstGeom prst="rect">
            <a:avLst/>
          </a:prstGeom>
          <a:noFill/>
        </p:spPr>
        <p:txBody>
          <a:bodyPr wrap="none" rtlCol="0">
            <a:spAutoFit/>
          </a:bodyPr>
          <a:lstStyle/>
          <a:p>
            <a:pPr algn="ctr"/>
            <a:r>
              <a:rPr lang="en-US" sz="1600" b="1" dirty="0" smtClean="0">
                <a:solidFill>
                  <a:schemeClr val="bg1"/>
                </a:solidFill>
              </a:rPr>
              <a:t>Adrian Tang  © UCLA/JPL 2018</a:t>
            </a:r>
          </a:p>
        </p:txBody>
      </p:sp>
      <p:sp>
        <p:nvSpPr>
          <p:cNvPr id="8" name="TextBox 7"/>
          <p:cNvSpPr txBox="1"/>
          <p:nvPr/>
        </p:nvSpPr>
        <p:spPr>
          <a:xfrm>
            <a:off x="0" y="6519446"/>
            <a:ext cx="1236044" cy="338554"/>
          </a:xfrm>
          <a:prstGeom prst="rect">
            <a:avLst/>
          </a:prstGeom>
          <a:noFill/>
        </p:spPr>
        <p:txBody>
          <a:bodyPr wrap="none" rtlCol="0">
            <a:spAutoFit/>
          </a:bodyPr>
          <a:lstStyle/>
          <a:p>
            <a:pPr algn="ctr"/>
            <a:r>
              <a:rPr lang="en-US" sz="1600" b="1" dirty="0" smtClean="0">
                <a:solidFill>
                  <a:schemeClr val="bg1"/>
                </a:solidFill>
              </a:rPr>
              <a:t>Version 1.00</a:t>
            </a:r>
          </a:p>
        </p:txBody>
      </p:sp>
      <p:sp>
        <p:nvSpPr>
          <p:cNvPr id="36865" name="Rectangle 1"/>
          <p:cNvSpPr>
            <a:spLocks noChangeArrowheads="1"/>
          </p:cNvSpPr>
          <p:nvPr/>
        </p:nvSpPr>
        <p:spPr bwMode="auto">
          <a:xfrm>
            <a:off x="152400" y="1073623"/>
            <a:ext cx="8153400" cy="50090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latin typeface="Calibri" pitchFamily="34" charset="0"/>
                <a:ea typeface="Calibri" pitchFamily="34" charset="0"/>
                <a:cs typeface="Times New Roman" pitchFamily="18" charset="0"/>
              </a:rPr>
              <a:t> (cal_clk0.usb)</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dirty="0" smtClean="0">
                <a:ln>
                  <a:noFill/>
                </a:ln>
                <a:solidFill>
                  <a:schemeClr val="tx1"/>
                </a:solidFill>
                <a:effectLst/>
                <a:latin typeface="Calibri" pitchFamily="34" charset="0"/>
                <a:ea typeface="Calibri" pitchFamily="34" charset="0"/>
                <a:cs typeface="Times New Roman" pitchFamily="18" charset="0"/>
              </a:rPr>
              <a:t>--------------------------------------------------------</a:t>
            </a:r>
          </a:p>
          <a:p>
            <a:r>
              <a:rPr lang="en-US" sz="1050" dirty="0" smtClean="0"/>
              <a:t>[</a:t>
            </a:r>
            <a:r>
              <a:rPr lang="en-US" sz="1050" dirty="0"/>
              <a:t>Spectrometer0_Control]</a:t>
            </a:r>
          </a:p>
          <a:p>
            <a:r>
              <a:rPr lang="en-US" sz="1050" dirty="0"/>
              <a:t>AI04ZDG5</a:t>
            </a:r>
          </a:p>
          <a:p>
            <a:r>
              <a:rPr lang="en-US" sz="1050" dirty="0"/>
              <a:t>/dev/tty_SVII_1</a:t>
            </a:r>
          </a:p>
          <a:p>
            <a:r>
              <a:rPr lang="en-US" sz="1050" dirty="0"/>
              <a:t>[</a:t>
            </a:r>
            <a:r>
              <a:rPr lang="en-US" sz="1050" dirty="0" err="1"/>
              <a:t>Spectrometer_data</a:t>
            </a:r>
            <a:r>
              <a:rPr lang="en-US" sz="1050" dirty="0"/>
              <a:t>]</a:t>
            </a:r>
          </a:p>
          <a:p>
            <a:r>
              <a:rPr lang="en-US" sz="1050" dirty="0"/>
              <a:t>FT35V5MS</a:t>
            </a:r>
          </a:p>
          <a:p>
            <a:r>
              <a:rPr lang="en-US" sz="1050" dirty="0"/>
              <a:t>[AVERAGING_AND_ITERATIONS]</a:t>
            </a:r>
          </a:p>
          <a:p>
            <a:r>
              <a:rPr lang="en-US" sz="1050" dirty="0"/>
              <a:t>0 4 0 10 2</a:t>
            </a:r>
          </a:p>
          <a:p>
            <a:r>
              <a:rPr lang="en-US" sz="1050" dirty="0"/>
              <a:t>[RANGE]</a:t>
            </a:r>
          </a:p>
          <a:p>
            <a:r>
              <a:rPr lang="en-US" sz="1050" dirty="0"/>
              <a:t>1E11</a:t>
            </a:r>
          </a:p>
          <a:p>
            <a:r>
              <a:rPr lang="en-US" sz="1050" dirty="0"/>
              <a:t>[DATA]</a:t>
            </a:r>
          </a:p>
          <a:p>
            <a:r>
              <a:rPr lang="en-US" sz="1050" dirty="0"/>
              <a:t>./SVII_clk0.cal        </a:t>
            </a:r>
          </a:p>
          <a:p>
            <a:r>
              <a:rPr lang="en-US" sz="1050" dirty="0"/>
              <a:t>[WIN_ENABLE]</a:t>
            </a:r>
          </a:p>
          <a:p>
            <a:r>
              <a:rPr lang="en-US" sz="1050" dirty="0"/>
              <a:t>1</a:t>
            </a:r>
          </a:p>
          <a:p>
            <a:r>
              <a:rPr lang="en-US" sz="1050" dirty="0"/>
              <a:t>[CLOCK_SETTING]</a:t>
            </a:r>
          </a:p>
          <a:p>
            <a:r>
              <a:rPr lang="en-US" sz="1050" dirty="0"/>
              <a:t>0</a:t>
            </a:r>
          </a:p>
          <a:p>
            <a:r>
              <a:rPr lang="en-US" sz="1050" dirty="0"/>
              <a:t>[TRIM_CHECK]</a:t>
            </a:r>
          </a:p>
          <a:p>
            <a:r>
              <a:rPr lang="en-US" sz="1050" dirty="0"/>
              <a:t>0</a:t>
            </a:r>
          </a:p>
          <a:p>
            <a:r>
              <a:rPr lang="en-US" sz="1050" dirty="0"/>
              <a:t>[READOUT_PRESCALE]</a:t>
            </a:r>
          </a:p>
          <a:p>
            <a:r>
              <a:rPr lang="en-US" sz="1050" dirty="0"/>
              <a:t>4</a:t>
            </a:r>
          </a:p>
          <a:p>
            <a:r>
              <a:rPr lang="en-US" sz="1050" dirty="0"/>
              <a:t>[DEBUG]</a:t>
            </a:r>
          </a:p>
          <a:p>
            <a:r>
              <a:rPr lang="en-US" sz="1050" dirty="0"/>
              <a:t>0</a:t>
            </a:r>
          </a:p>
          <a:p>
            <a:r>
              <a:rPr lang="en-US" sz="1050" dirty="0"/>
              <a:t>[CAL_RANGE_MIN]</a:t>
            </a:r>
          </a:p>
          <a:p>
            <a:r>
              <a:rPr lang="en-US" sz="1050" dirty="0"/>
              <a:t>2000</a:t>
            </a:r>
          </a:p>
          <a:p>
            <a:r>
              <a:rPr lang="en-US" sz="1050" dirty="0"/>
              <a:t>[CAL_RANGE_MAX]</a:t>
            </a:r>
          </a:p>
          <a:p>
            <a:r>
              <a:rPr lang="en-US" sz="1050" dirty="0"/>
              <a:t>4090</a:t>
            </a:r>
          </a:p>
          <a:p>
            <a:r>
              <a:rPr lang="en-US" sz="1050" dirty="0" smtClean="0"/>
              <a:t>END</a:t>
            </a:r>
          </a:p>
          <a:p>
            <a:pPr lvl="0"/>
            <a:r>
              <a:rPr kumimoji="0" lang="en-US" sz="1050" b="0" i="0" u="none" strike="noStrike" cap="none" normalizeH="0" dirty="0" smtClean="0">
                <a:ln>
                  <a:noFill/>
                </a:ln>
                <a:solidFill>
                  <a:schemeClr val="tx1"/>
                </a:solidFill>
                <a:effectLst/>
                <a:latin typeface="Calibri" pitchFamily="34" charset="0"/>
                <a:ea typeface="Calibri" pitchFamily="34" charset="0"/>
                <a:cs typeface="Times New Roman" pitchFamily="18" charset="0"/>
              </a:rPr>
              <a:t>--------------------------------------------------------</a:t>
            </a:r>
          </a:p>
        </p:txBody>
      </p:sp>
      <p:sp>
        <p:nvSpPr>
          <p:cNvPr id="9" name="TextBox 8"/>
          <p:cNvSpPr txBox="1"/>
          <p:nvPr/>
        </p:nvSpPr>
        <p:spPr>
          <a:xfrm>
            <a:off x="3657600" y="990600"/>
            <a:ext cx="5181600" cy="4801314"/>
          </a:xfrm>
          <a:prstGeom prst="rect">
            <a:avLst/>
          </a:prstGeom>
          <a:noFill/>
        </p:spPr>
        <p:txBody>
          <a:bodyPr wrap="square" rtlCol="0">
            <a:spAutoFit/>
          </a:bodyPr>
          <a:lstStyle/>
          <a:p>
            <a:r>
              <a:rPr lang="en-US" dirty="0" smtClean="0"/>
              <a:t>The calibration utilities are all controlled by a cal.usb file with several important parameters</a:t>
            </a:r>
          </a:p>
          <a:p>
            <a:endParaRPr lang="en-US" dirty="0" smtClean="0"/>
          </a:p>
          <a:p>
            <a:r>
              <a:rPr lang="en-US" b="1" dirty="0" smtClean="0"/>
              <a:t>[Spectrometer control]/[spectrometer data]</a:t>
            </a:r>
            <a:endParaRPr lang="en-US" b="1" dirty="0"/>
          </a:p>
          <a:p>
            <a:r>
              <a:rPr lang="en-US" dirty="0" smtClean="0"/>
              <a:t>The Spectrometer control sets the serial number and logical path to the control port. The data sets the serial number of the data port to look fore with the low level d2x type drivers</a:t>
            </a:r>
          </a:p>
          <a:p>
            <a:endParaRPr lang="en-US" dirty="0"/>
          </a:p>
          <a:p>
            <a:r>
              <a:rPr lang="en-US" b="1" dirty="0" smtClean="0"/>
              <a:t>[Averaging ]</a:t>
            </a:r>
            <a:r>
              <a:rPr lang="en-US" dirty="0" smtClean="0"/>
              <a:t> is in the format A B C D E and sets the amount of per cycle averaging</a:t>
            </a:r>
          </a:p>
          <a:p>
            <a:endParaRPr lang="en-US" dirty="0"/>
          </a:p>
          <a:p>
            <a:r>
              <a:rPr lang="en-US" dirty="0" smtClean="0"/>
              <a:t>The chip will average</a:t>
            </a:r>
          </a:p>
          <a:p>
            <a:endParaRPr lang="en-US" dirty="0" smtClean="0"/>
          </a:p>
          <a:p>
            <a:r>
              <a:rPr lang="en-US" b="1" dirty="0" smtClean="0"/>
              <a:t>A*256^3 + B * 256^2 + C * 256 + D times</a:t>
            </a:r>
          </a:p>
          <a:p>
            <a:r>
              <a:rPr lang="en-US" dirty="0" smtClean="0"/>
              <a:t>per acquisition cycle, then the software will repeat that acquisition </a:t>
            </a:r>
            <a:r>
              <a:rPr lang="en-US" b="1" dirty="0" smtClean="0"/>
              <a:t>E</a:t>
            </a:r>
            <a:r>
              <a:rPr lang="en-US" dirty="0" smtClean="0"/>
              <a:t> times.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6400800"/>
            <a:ext cx="9144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9388DBA9-643B-4835-9D28-E6D21E02DEC1}" type="slidenum">
              <a:rPr lang="en-US" smtClean="0"/>
              <a:t>27</a:t>
            </a:fld>
            <a:endParaRPr lang="en-US" dirty="0"/>
          </a:p>
        </p:txBody>
      </p:sp>
      <p:sp>
        <p:nvSpPr>
          <p:cNvPr id="4" name="Rectangle 3"/>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smtClean="0"/>
              <a:t>  SVII Calibration Configuration File</a:t>
            </a:r>
            <a:endParaRPr lang="en-US" sz="4000" b="1" dirty="0"/>
          </a:p>
        </p:txBody>
      </p:sp>
      <p:sp>
        <p:nvSpPr>
          <p:cNvPr id="7" name="TextBox 6"/>
          <p:cNvSpPr txBox="1"/>
          <p:nvPr/>
        </p:nvSpPr>
        <p:spPr>
          <a:xfrm>
            <a:off x="6371766" y="6519446"/>
            <a:ext cx="2772234" cy="338554"/>
          </a:xfrm>
          <a:prstGeom prst="rect">
            <a:avLst/>
          </a:prstGeom>
          <a:noFill/>
        </p:spPr>
        <p:txBody>
          <a:bodyPr wrap="none" rtlCol="0">
            <a:spAutoFit/>
          </a:bodyPr>
          <a:lstStyle/>
          <a:p>
            <a:pPr algn="ctr"/>
            <a:r>
              <a:rPr lang="en-US" sz="1600" b="1" dirty="0" smtClean="0">
                <a:solidFill>
                  <a:schemeClr val="bg1"/>
                </a:solidFill>
              </a:rPr>
              <a:t>Adrian Tang  © UCLA/JPL 2018</a:t>
            </a:r>
          </a:p>
        </p:txBody>
      </p:sp>
      <p:sp>
        <p:nvSpPr>
          <p:cNvPr id="8" name="TextBox 7"/>
          <p:cNvSpPr txBox="1"/>
          <p:nvPr/>
        </p:nvSpPr>
        <p:spPr>
          <a:xfrm>
            <a:off x="0" y="6519446"/>
            <a:ext cx="1236044" cy="338554"/>
          </a:xfrm>
          <a:prstGeom prst="rect">
            <a:avLst/>
          </a:prstGeom>
          <a:noFill/>
        </p:spPr>
        <p:txBody>
          <a:bodyPr wrap="none" rtlCol="0">
            <a:spAutoFit/>
          </a:bodyPr>
          <a:lstStyle/>
          <a:p>
            <a:pPr algn="ctr"/>
            <a:r>
              <a:rPr lang="en-US" sz="1600" b="1" dirty="0" smtClean="0">
                <a:solidFill>
                  <a:schemeClr val="bg1"/>
                </a:solidFill>
              </a:rPr>
              <a:t>Version 1.00</a:t>
            </a:r>
          </a:p>
        </p:txBody>
      </p:sp>
      <p:sp>
        <p:nvSpPr>
          <p:cNvPr id="36865" name="Rectangle 1"/>
          <p:cNvSpPr>
            <a:spLocks noChangeArrowheads="1"/>
          </p:cNvSpPr>
          <p:nvPr/>
        </p:nvSpPr>
        <p:spPr bwMode="auto">
          <a:xfrm>
            <a:off x="152400" y="1073623"/>
            <a:ext cx="8153400" cy="50090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latin typeface="Calibri" pitchFamily="34" charset="0"/>
                <a:ea typeface="Calibri" pitchFamily="34" charset="0"/>
                <a:cs typeface="Times New Roman" pitchFamily="18" charset="0"/>
              </a:rPr>
              <a:t> (cal_clk0.usb)</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dirty="0" smtClean="0">
                <a:ln>
                  <a:noFill/>
                </a:ln>
                <a:solidFill>
                  <a:schemeClr val="tx1"/>
                </a:solidFill>
                <a:effectLst/>
                <a:latin typeface="Calibri" pitchFamily="34" charset="0"/>
                <a:ea typeface="Calibri" pitchFamily="34" charset="0"/>
                <a:cs typeface="Times New Roman" pitchFamily="18" charset="0"/>
              </a:rPr>
              <a:t>--------------------------------------------------------</a:t>
            </a:r>
          </a:p>
          <a:p>
            <a:r>
              <a:rPr lang="en-US" sz="1050" dirty="0" smtClean="0"/>
              <a:t>[</a:t>
            </a:r>
            <a:r>
              <a:rPr lang="en-US" sz="1050" dirty="0"/>
              <a:t>Spectrometer0_Control]</a:t>
            </a:r>
          </a:p>
          <a:p>
            <a:r>
              <a:rPr lang="en-US" sz="1050" dirty="0"/>
              <a:t>AI04ZDG5</a:t>
            </a:r>
          </a:p>
          <a:p>
            <a:r>
              <a:rPr lang="en-US" sz="1050" dirty="0"/>
              <a:t>/dev/tty_SVII_1</a:t>
            </a:r>
          </a:p>
          <a:p>
            <a:r>
              <a:rPr lang="en-US" sz="1050" dirty="0"/>
              <a:t>[</a:t>
            </a:r>
            <a:r>
              <a:rPr lang="en-US" sz="1050" dirty="0" err="1"/>
              <a:t>Spectrometer_data</a:t>
            </a:r>
            <a:r>
              <a:rPr lang="en-US" sz="1050" dirty="0"/>
              <a:t>]</a:t>
            </a:r>
          </a:p>
          <a:p>
            <a:r>
              <a:rPr lang="en-US" sz="1050" dirty="0"/>
              <a:t>FT35V5MS</a:t>
            </a:r>
          </a:p>
          <a:p>
            <a:r>
              <a:rPr lang="en-US" sz="1050" dirty="0"/>
              <a:t>[AVERAGING_AND_ITERATIONS]</a:t>
            </a:r>
          </a:p>
          <a:p>
            <a:r>
              <a:rPr lang="en-US" sz="1050" dirty="0"/>
              <a:t>0 4 0 10 2</a:t>
            </a:r>
          </a:p>
          <a:p>
            <a:r>
              <a:rPr lang="en-US" sz="1050" dirty="0"/>
              <a:t>[RANGE]</a:t>
            </a:r>
          </a:p>
          <a:p>
            <a:r>
              <a:rPr lang="en-US" sz="1050" dirty="0"/>
              <a:t>1E11</a:t>
            </a:r>
          </a:p>
          <a:p>
            <a:r>
              <a:rPr lang="en-US" sz="1050" dirty="0"/>
              <a:t>[DATA]</a:t>
            </a:r>
          </a:p>
          <a:p>
            <a:r>
              <a:rPr lang="en-US" sz="1050" dirty="0"/>
              <a:t>./SVII_clk0.cal        </a:t>
            </a:r>
          </a:p>
          <a:p>
            <a:r>
              <a:rPr lang="en-US" sz="1050" dirty="0"/>
              <a:t>[WIN_ENABLE]</a:t>
            </a:r>
          </a:p>
          <a:p>
            <a:r>
              <a:rPr lang="en-US" sz="1050" dirty="0"/>
              <a:t>1</a:t>
            </a:r>
          </a:p>
          <a:p>
            <a:r>
              <a:rPr lang="en-US" sz="1050" dirty="0"/>
              <a:t>[CLOCK_SETTING]</a:t>
            </a:r>
          </a:p>
          <a:p>
            <a:r>
              <a:rPr lang="en-US" sz="1050" dirty="0"/>
              <a:t>0</a:t>
            </a:r>
          </a:p>
          <a:p>
            <a:r>
              <a:rPr lang="en-US" sz="1050" dirty="0"/>
              <a:t>[TRIM_CHECK]</a:t>
            </a:r>
          </a:p>
          <a:p>
            <a:r>
              <a:rPr lang="en-US" sz="1050" dirty="0"/>
              <a:t>0</a:t>
            </a:r>
          </a:p>
          <a:p>
            <a:r>
              <a:rPr lang="en-US" sz="1050" dirty="0"/>
              <a:t>[READOUT_PRESCALE]</a:t>
            </a:r>
          </a:p>
          <a:p>
            <a:r>
              <a:rPr lang="en-US" sz="1050" dirty="0"/>
              <a:t>4</a:t>
            </a:r>
          </a:p>
          <a:p>
            <a:r>
              <a:rPr lang="en-US" sz="1050" dirty="0"/>
              <a:t>[DEBUG]</a:t>
            </a:r>
          </a:p>
          <a:p>
            <a:r>
              <a:rPr lang="en-US" sz="1050" dirty="0"/>
              <a:t>0</a:t>
            </a:r>
          </a:p>
          <a:p>
            <a:r>
              <a:rPr lang="en-US" sz="1050" dirty="0"/>
              <a:t>[CAL_RANGE_MIN]</a:t>
            </a:r>
          </a:p>
          <a:p>
            <a:r>
              <a:rPr lang="en-US" sz="1050" dirty="0"/>
              <a:t>2000</a:t>
            </a:r>
          </a:p>
          <a:p>
            <a:r>
              <a:rPr lang="en-US" sz="1050" dirty="0"/>
              <a:t>[CAL_RANGE_MAX]</a:t>
            </a:r>
          </a:p>
          <a:p>
            <a:r>
              <a:rPr lang="en-US" sz="1050" dirty="0"/>
              <a:t>4090</a:t>
            </a:r>
          </a:p>
          <a:p>
            <a:r>
              <a:rPr lang="en-US" sz="1050" dirty="0" smtClean="0"/>
              <a:t>END</a:t>
            </a:r>
          </a:p>
          <a:p>
            <a:pPr lvl="0"/>
            <a:r>
              <a:rPr kumimoji="0" lang="en-US" sz="1050" b="0" i="0" u="none" strike="noStrike" cap="none" normalizeH="0" dirty="0" smtClean="0">
                <a:ln>
                  <a:noFill/>
                </a:ln>
                <a:solidFill>
                  <a:schemeClr val="tx1"/>
                </a:solidFill>
                <a:effectLst/>
                <a:latin typeface="Calibri" pitchFamily="34" charset="0"/>
                <a:ea typeface="Calibri" pitchFamily="34" charset="0"/>
                <a:cs typeface="Times New Roman" pitchFamily="18" charset="0"/>
              </a:rPr>
              <a:t>--------------------------------------------------------</a:t>
            </a:r>
          </a:p>
        </p:txBody>
      </p:sp>
      <p:sp>
        <p:nvSpPr>
          <p:cNvPr id="9" name="TextBox 8"/>
          <p:cNvSpPr txBox="1"/>
          <p:nvPr/>
        </p:nvSpPr>
        <p:spPr>
          <a:xfrm>
            <a:off x="3657600" y="990600"/>
            <a:ext cx="5181600" cy="4616648"/>
          </a:xfrm>
          <a:prstGeom prst="rect">
            <a:avLst/>
          </a:prstGeom>
          <a:noFill/>
        </p:spPr>
        <p:txBody>
          <a:bodyPr wrap="square" rtlCol="0">
            <a:spAutoFit/>
          </a:bodyPr>
          <a:lstStyle/>
          <a:p>
            <a:r>
              <a:rPr lang="en-US" b="1" dirty="0" smtClean="0"/>
              <a:t>[Range ]</a:t>
            </a:r>
            <a:r>
              <a:rPr lang="en-US" dirty="0" smtClean="0"/>
              <a:t> is a legacy thing. Don’t touch it</a:t>
            </a:r>
          </a:p>
          <a:p>
            <a:r>
              <a:rPr lang="en-US" b="1" dirty="0" smtClean="0"/>
              <a:t>[DATA ]</a:t>
            </a:r>
            <a:r>
              <a:rPr lang="en-US" dirty="0" smtClean="0"/>
              <a:t> is the file path any cal data is dumped to</a:t>
            </a:r>
          </a:p>
          <a:p>
            <a:endParaRPr lang="en-US" b="1" dirty="0" smtClean="0"/>
          </a:p>
          <a:p>
            <a:r>
              <a:rPr lang="en-US" b="1" dirty="0" smtClean="0"/>
              <a:t>[WIN_ENABLE ]</a:t>
            </a:r>
            <a:r>
              <a:rPr lang="en-US" dirty="0" smtClean="0"/>
              <a:t> turns on and off the </a:t>
            </a:r>
            <a:r>
              <a:rPr lang="en-US" dirty="0" err="1" smtClean="0"/>
              <a:t>hanning</a:t>
            </a:r>
            <a:r>
              <a:rPr lang="en-US" dirty="0" smtClean="0"/>
              <a:t> window at the input of the FFT processor </a:t>
            </a:r>
          </a:p>
          <a:p>
            <a:r>
              <a:rPr lang="en-US" dirty="0" smtClean="0"/>
              <a:t>(0=disable, 1=enable)</a:t>
            </a:r>
          </a:p>
          <a:p>
            <a:endParaRPr lang="en-US" dirty="0" smtClean="0"/>
          </a:p>
          <a:p>
            <a:r>
              <a:rPr lang="en-US" b="1" dirty="0" smtClean="0"/>
              <a:t>[CLOCK SETTING ]</a:t>
            </a:r>
            <a:r>
              <a:rPr lang="en-US" dirty="0" smtClean="0"/>
              <a:t> Sets the main speed of the SVII chip</a:t>
            </a:r>
          </a:p>
          <a:p>
            <a:endParaRPr lang="en-US" dirty="0" smtClean="0"/>
          </a:p>
          <a:p>
            <a:r>
              <a:rPr lang="en-US" dirty="0" smtClean="0"/>
              <a:t>0 = 3.0 GHz bandwidth</a:t>
            </a:r>
          </a:p>
          <a:p>
            <a:r>
              <a:rPr lang="en-US" dirty="0" smtClean="0"/>
              <a:t>1 = 1.5 GHz bandwidth</a:t>
            </a:r>
          </a:p>
          <a:p>
            <a:r>
              <a:rPr lang="en-US" dirty="0" smtClean="0"/>
              <a:t>2 = 0.75 GHz bandwidth</a:t>
            </a:r>
          </a:p>
          <a:p>
            <a:endParaRPr lang="en-US" dirty="0" smtClean="0"/>
          </a:p>
          <a:p>
            <a:r>
              <a:rPr lang="en-US" sz="1200" dirty="0" smtClean="0"/>
              <a:t>Note the calibration is only performed for the clock speed set. So if you want to perform it for all 3 clock settings you need to edit this and run the cal times (or have 3 </a:t>
            </a:r>
            <a:r>
              <a:rPr lang="en-US" sz="1200" dirty="0" err="1" smtClean="0"/>
              <a:t>config</a:t>
            </a:r>
            <a:r>
              <a:rPr lang="en-US" sz="1200" dirty="0" smtClean="0"/>
              <a:t> files like me…   cal_clk0, cal_clk1, cal_clk2)</a:t>
            </a:r>
            <a:endParaRPr lang="en-US" sz="1200"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6400800"/>
            <a:ext cx="9144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9388DBA9-643B-4835-9D28-E6D21E02DEC1}" type="slidenum">
              <a:rPr lang="en-US" smtClean="0"/>
              <a:t>28</a:t>
            </a:fld>
            <a:endParaRPr lang="en-US" dirty="0"/>
          </a:p>
        </p:txBody>
      </p:sp>
      <p:sp>
        <p:nvSpPr>
          <p:cNvPr id="4" name="Rectangle 3"/>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smtClean="0"/>
              <a:t>  SVII Calibration Configuration File</a:t>
            </a:r>
            <a:endParaRPr lang="en-US" sz="4000" b="1" dirty="0"/>
          </a:p>
        </p:txBody>
      </p:sp>
      <p:sp>
        <p:nvSpPr>
          <p:cNvPr id="7" name="TextBox 6"/>
          <p:cNvSpPr txBox="1"/>
          <p:nvPr/>
        </p:nvSpPr>
        <p:spPr>
          <a:xfrm>
            <a:off x="6371766" y="6519446"/>
            <a:ext cx="2772234" cy="338554"/>
          </a:xfrm>
          <a:prstGeom prst="rect">
            <a:avLst/>
          </a:prstGeom>
          <a:noFill/>
        </p:spPr>
        <p:txBody>
          <a:bodyPr wrap="none" rtlCol="0">
            <a:spAutoFit/>
          </a:bodyPr>
          <a:lstStyle/>
          <a:p>
            <a:pPr algn="ctr"/>
            <a:r>
              <a:rPr lang="en-US" sz="1600" b="1" dirty="0" smtClean="0">
                <a:solidFill>
                  <a:schemeClr val="bg1"/>
                </a:solidFill>
              </a:rPr>
              <a:t>Adrian Tang  © UCLA/JPL 2018</a:t>
            </a:r>
          </a:p>
        </p:txBody>
      </p:sp>
      <p:sp>
        <p:nvSpPr>
          <p:cNvPr id="8" name="TextBox 7"/>
          <p:cNvSpPr txBox="1"/>
          <p:nvPr/>
        </p:nvSpPr>
        <p:spPr>
          <a:xfrm>
            <a:off x="0" y="6519446"/>
            <a:ext cx="1236044" cy="338554"/>
          </a:xfrm>
          <a:prstGeom prst="rect">
            <a:avLst/>
          </a:prstGeom>
          <a:noFill/>
        </p:spPr>
        <p:txBody>
          <a:bodyPr wrap="none" rtlCol="0">
            <a:spAutoFit/>
          </a:bodyPr>
          <a:lstStyle/>
          <a:p>
            <a:pPr algn="ctr"/>
            <a:r>
              <a:rPr lang="en-US" sz="1600" b="1" dirty="0" smtClean="0">
                <a:solidFill>
                  <a:schemeClr val="bg1"/>
                </a:solidFill>
              </a:rPr>
              <a:t>Version 1.00</a:t>
            </a:r>
          </a:p>
        </p:txBody>
      </p:sp>
      <p:sp>
        <p:nvSpPr>
          <p:cNvPr id="36865" name="Rectangle 1"/>
          <p:cNvSpPr>
            <a:spLocks noChangeArrowheads="1"/>
          </p:cNvSpPr>
          <p:nvPr/>
        </p:nvSpPr>
        <p:spPr bwMode="auto">
          <a:xfrm>
            <a:off x="152400" y="1073623"/>
            <a:ext cx="8153400" cy="50090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latin typeface="Calibri" pitchFamily="34" charset="0"/>
                <a:ea typeface="Calibri" pitchFamily="34" charset="0"/>
                <a:cs typeface="Times New Roman" pitchFamily="18" charset="0"/>
              </a:rPr>
              <a:t> (cal_clk0.usb)</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dirty="0" smtClean="0">
                <a:ln>
                  <a:noFill/>
                </a:ln>
                <a:solidFill>
                  <a:schemeClr val="tx1"/>
                </a:solidFill>
                <a:effectLst/>
                <a:latin typeface="Calibri" pitchFamily="34" charset="0"/>
                <a:ea typeface="Calibri" pitchFamily="34" charset="0"/>
                <a:cs typeface="Times New Roman" pitchFamily="18" charset="0"/>
              </a:rPr>
              <a:t>--------------------------------------------------------</a:t>
            </a:r>
          </a:p>
          <a:p>
            <a:r>
              <a:rPr lang="en-US" sz="1050" dirty="0" smtClean="0"/>
              <a:t>[</a:t>
            </a:r>
            <a:r>
              <a:rPr lang="en-US" sz="1050" dirty="0"/>
              <a:t>Spectrometer0_Control]</a:t>
            </a:r>
          </a:p>
          <a:p>
            <a:r>
              <a:rPr lang="en-US" sz="1050" dirty="0"/>
              <a:t>AI04ZDG5</a:t>
            </a:r>
          </a:p>
          <a:p>
            <a:r>
              <a:rPr lang="en-US" sz="1050" dirty="0"/>
              <a:t>/dev/tty_SVII_1</a:t>
            </a:r>
          </a:p>
          <a:p>
            <a:r>
              <a:rPr lang="en-US" sz="1050" dirty="0"/>
              <a:t>[</a:t>
            </a:r>
            <a:r>
              <a:rPr lang="en-US" sz="1050" dirty="0" err="1"/>
              <a:t>Spectrometer_data</a:t>
            </a:r>
            <a:r>
              <a:rPr lang="en-US" sz="1050" dirty="0"/>
              <a:t>]</a:t>
            </a:r>
          </a:p>
          <a:p>
            <a:r>
              <a:rPr lang="en-US" sz="1050" dirty="0"/>
              <a:t>FT35V5MS</a:t>
            </a:r>
          </a:p>
          <a:p>
            <a:r>
              <a:rPr lang="en-US" sz="1050" dirty="0"/>
              <a:t>[AVERAGING_AND_ITERATIONS]</a:t>
            </a:r>
          </a:p>
          <a:p>
            <a:r>
              <a:rPr lang="en-US" sz="1050" dirty="0"/>
              <a:t>0 4 0 10 2</a:t>
            </a:r>
          </a:p>
          <a:p>
            <a:r>
              <a:rPr lang="en-US" sz="1050" dirty="0"/>
              <a:t>[RANGE]</a:t>
            </a:r>
          </a:p>
          <a:p>
            <a:r>
              <a:rPr lang="en-US" sz="1050" dirty="0"/>
              <a:t>1E11</a:t>
            </a:r>
          </a:p>
          <a:p>
            <a:r>
              <a:rPr lang="en-US" sz="1050" dirty="0"/>
              <a:t>[DATA]</a:t>
            </a:r>
          </a:p>
          <a:p>
            <a:r>
              <a:rPr lang="en-US" sz="1050" dirty="0"/>
              <a:t>./SVII_clk0.cal        </a:t>
            </a:r>
          </a:p>
          <a:p>
            <a:r>
              <a:rPr lang="en-US" sz="1050" dirty="0"/>
              <a:t>[WIN_ENABLE]</a:t>
            </a:r>
          </a:p>
          <a:p>
            <a:r>
              <a:rPr lang="en-US" sz="1050" dirty="0"/>
              <a:t>1</a:t>
            </a:r>
          </a:p>
          <a:p>
            <a:r>
              <a:rPr lang="en-US" sz="1050" dirty="0"/>
              <a:t>[CLOCK_SETTING]</a:t>
            </a:r>
          </a:p>
          <a:p>
            <a:r>
              <a:rPr lang="en-US" sz="1050" dirty="0"/>
              <a:t>0</a:t>
            </a:r>
          </a:p>
          <a:p>
            <a:r>
              <a:rPr lang="en-US" sz="1050" dirty="0"/>
              <a:t>[TRIM_CHECK]</a:t>
            </a:r>
          </a:p>
          <a:p>
            <a:r>
              <a:rPr lang="en-US" sz="1050" dirty="0"/>
              <a:t>0</a:t>
            </a:r>
          </a:p>
          <a:p>
            <a:r>
              <a:rPr lang="en-US" sz="1050" dirty="0"/>
              <a:t>[READOUT_PRESCALE]</a:t>
            </a:r>
          </a:p>
          <a:p>
            <a:r>
              <a:rPr lang="en-US" sz="1050" dirty="0"/>
              <a:t>4</a:t>
            </a:r>
          </a:p>
          <a:p>
            <a:r>
              <a:rPr lang="en-US" sz="1050" dirty="0"/>
              <a:t>[DEBUG]</a:t>
            </a:r>
          </a:p>
          <a:p>
            <a:r>
              <a:rPr lang="en-US" sz="1050" dirty="0"/>
              <a:t>0</a:t>
            </a:r>
          </a:p>
          <a:p>
            <a:r>
              <a:rPr lang="en-US" sz="1050" dirty="0"/>
              <a:t>[CAL_RANGE_MIN]</a:t>
            </a:r>
          </a:p>
          <a:p>
            <a:r>
              <a:rPr lang="en-US" sz="1050" dirty="0"/>
              <a:t>2000</a:t>
            </a:r>
          </a:p>
          <a:p>
            <a:r>
              <a:rPr lang="en-US" sz="1050" dirty="0"/>
              <a:t>[CAL_RANGE_MAX]</a:t>
            </a:r>
          </a:p>
          <a:p>
            <a:r>
              <a:rPr lang="en-US" sz="1050" dirty="0"/>
              <a:t>4090</a:t>
            </a:r>
          </a:p>
          <a:p>
            <a:r>
              <a:rPr lang="en-US" sz="1050" dirty="0" smtClean="0"/>
              <a:t>END</a:t>
            </a:r>
          </a:p>
          <a:p>
            <a:pPr lvl="0"/>
            <a:r>
              <a:rPr kumimoji="0" lang="en-US" sz="1050" b="0" i="0" u="none" strike="noStrike" cap="none" normalizeH="0" dirty="0" smtClean="0">
                <a:ln>
                  <a:noFill/>
                </a:ln>
                <a:solidFill>
                  <a:schemeClr val="tx1"/>
                </a:solidFill>
                <a:effectLst/>
                <a:latin typeface="Calibri" pitchFamily="34" charset="0"/>
                <a:ea typeface="Calibri" pitchFamily="34" charset="0"/>
                <a:cs typeface="Times New Roman" pitchFamily="18" charset="0"/>
              </a:rPr>
              <a:t>--------------------------------------------------------</a:t>
            </a:r>
          </a:p>
        </p:txBody>
      </p:sp>
      <p:sp>
        <p:nvSpPr>
          <p:cNvPr id="9" name="TextBox 8"/>
          <p:cNvSpPr txBox="1"/>
          <p:nvPr/>
        </p:nvSpPr>
        <p:spPr>
          <a:xfrm>
            <a:off x="3657600" y="990600"/>
            <a:ext cx="5181600" cy="4801314"/>
          </a:xfrm>
          <a:prstGeom prst="rect">
            <a:avLst/>
          </a:prstGeom>
          <a:noFill/>
        </p:spPr>
        <p:txBody>
          <a:bodyPr wrap="square" rtlCol="0">
            <a:spAutoFit/>
          </a:bodyPr>
          <a:lstStyle/>
          <a:p>
            <a:r>
              <a:rPr lang="en-US" b="1" dirty="0" smtClean="0"/>
              <a:t>[Trim Check ]</a:t>
            </a:r>
            <a:r>
              <a:rPr lang="en-US" dirty="0" smtClean="0"/>
              <a:t> is a legacy thing. Don’t touch it</a:t>
            </a:r>
          </a:p>
          <a:p>
            <a:endParaRPr lang="en-US" dirty="0" smtClean="0"/>
          </a:p>
          <a:p>
            <a:r>
              <a:rPr lang="en-US" b="1" dirty="0" smtClean="0"/>
              <a:t>[Readout </a:t>
            </a:r>
            <a:r>
              <a:rPr lang="en-US" b="1" dirty="0" err="1" smtClean="0"/>
              <a:t>Prescale</a:t>
            </a:r>
            <a:r>
              <a:rPr lang="en-US" b="1" dirty="0" smtClean="0"/>
              <a:t>]</a:t>
            </a:r>
            <a:r>
              <a:rPr lang="en-US" dirty="0" smtClean="0"/>
              <a:t> Sets the clock speed of the readout.</a:t>
            </a:r>
          </a:p>
          <a:p>
            <a:r>
              <a:rPr lang="en-US" dirty="0" smtClean="0"/>
              <a:t>0 is 700 Kb/s</a:t>
            </a:r>
          </a:p>
          <a:p>
            <a:r>
              <a:rPr lang="en-US" dirty="0" smtClean="0"/>
              <a:t>1 is 1400 Kb/s</a:t>
            </a:r>
          </a:p>
          <a:p>
            <a:r>
              <a:rPr lang="en-US" dirty="0" smtClean="0"/>
              <a:t>2 is 3200 Kb/s</a:t>
            </a:r>
          </a:p>
          <a:p>
            <a:r>
              <a:rPr lang="en-US" dirty="0" smtClean="0"/>
              <a:t>3 is 5000 Kb/s</a:t>
            </a:r>
          </a:p>
          <a:p>
            <a:r>
              <a:rPr lang="en-US" dirty="0" smtClean="0"/>
              <a:t>4 is 10000 Kb/s  (USB 2 mode)</a:t>
            </a:r>
          </a:p>
          <a:p>
            <a:endParaRPr lang="en-US" dirty="0" smtClean="0"/>
          </a:p>
          <a:p>
            <a:r>
              <a:rPr lang="en-US" dirty="0" smtClean="0"/>
              <a:t>Faster modes work but the RPI3 USB driver only goes up to mode 4 so don’t go higher</a:t>
            </a:r>
          </a:p>
          <a:p>
            <a:endParaRPr lang="en-US" dirty="0"/>
          </a:p>
          <a:p>
            <a:r>
              <a:rPr lang="en-US" b="1" dirty="0" smtClean="0"/>
              <a:t>[Debug] </a:t>
            </a:r>
            <a:r>
              <a:rPr lang="en-US" dirty="0" smtClean="0"/>
              <a:t>Turns on or off a test pattern that is FFT transformed instead of the ADC data to debug the processor core. 0 normal, 1 test mode.</a:t>
            </a:r>
          </a:p>
          <a:p>
            <a:endParaRPr lang="en-US"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6400800"/>
            <a:ext cx="9144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9388DBA9-643B-4835-9D28-E6D21E02DEC1}" type="slidenum">
              <a:rPr lang="en-US" smtClean="0"/>
              <a:t>29</a:t>
            </a:fld>
            <a:endParaRPr lang="en-US" dirty="0"/>
          </a:p>
        </p:txBody>
      </p:sp>
      <p:sp>
        <p:nvSpPr>
          <p:cNvPr id="4" name="Rectangle 3"/>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smtClean="0"/>
              <a:t>  SVII Calibration Configuration File</a:t>
            </a:r>
            <a:endParaRPr lang="en-US" sz="4000" b="1" dirty="0"/>
          </a:p>
        </p:txBody>
      </p:sp>
      <p:sp>
        <p:nvSpPr>
          <p:cNvPr id="7" name="TextBox 6"/>
          <p:cNvSpPr txBox="1"/>
          <p:nvPr/>
        </p:nvSpPr>
        <p:spPr>
          <a:xfrm>
            <a:off x="6371766" y="6519446"/>
            <a:ext cx="2772234" cy="338554"/>
          </a:xfrm>
          <a:prstGeom prst="rect">
            <a:avLst/>
          </a:prstGeom>
          <a:noFill/>
        </p:spPr>
        <p:txBody>
          <a:bodyPr wrap="none" rtlCol="0">
            <a:spAutoFit/>
          </a:bodyPr>
          <a:lstStyle/>
          <a:p>
            <a:pPr algn="ctr"/>
            <a:r>
              <a:rPr lang="en-US" sz="1600" b="1" dirty="0" smtClean="0">
                <a:solidFill>
                  <a:schemeClr val="bg1"/>
                </a:solidFill>
              </a:rPr>
              <a:t>Adrian Tang  © UCLA/JPL 2018</a:t>
            </a:r>
          </a:p>
        </p:txBody>
      </p:sp>
      <p:sp>
        <p:nvSpPr>
          <p:cNvPr id="8" name="TextBox 7"/>
          <p:cNvSpPr txBox="1"/>
          <p:nvPr/>
        </p:nvSpPr>
        <p:spPr>
          <a:xfrm>
            <a:off x="0" y="6519446"/>
            <a:ext cx="1236044" cy="338554"/>
          </a:xfrm>
          <a:prstGeom prst="rect">
            <a:avLst/>
          </a:prstGeom>
          <a:noFill/>
        </p:spPr>
        <p:txBody>
          <a:bodyPr wrap="none" rtlCol="0">
            <a:spAutoFit/>
          </a:bodyPr>
          <a:lstStyle/>
          <a:p>
            <a:pPr algn="ctr"/>
            <a:r>
              <a:rPr lang="en-US" sz="1600" b="1" dirty="0" smtClean="0">
                <a:solidFill>
                  <a:schemeClr val="bg1"/>
                </a:solidFill>
              </a:rPr>
              <a:t>Version 1.00</a:t>
            </a:r>
          </a:p>
        </p:txBody>
      </p:sp>
      <p:sp>
        <p:nvSpPr>
          <p:cNvPr id="36865" name="Rectangle 1"/>
          <p:cNvSpPr>
            <a:spLocks noChangeArrowheads="1"/>
          </p:cNvSpPr>
          <p:nvPr/>
        </p:nvSpPr>
        <p:spPr bwMode="auto">
          <a:xfrm>
            <a:off x="152400" y="1073623"/>
            <a:ext cx="8153400" cy="50090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latin typeface="Calibri" pitchFamily="34" charset="0"/>
                <a:ea typeface="Calibri" pitchFamily="34" charset="0"/>
                <a:cs typeface="Times New Roman" pitchFamily="18" charset="0"/>
              </a:rPr>
              <a:t> (cal_clk0.usb)</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dirty="0" smtClean="0">
                <a:ln>
                  <a:noFill/>
                </a:ln>
                <a:solidFill>
                  <a:schemeClr val="tx1"/>
                </a:solidFill>
                <a:effectLst/>
                <a:latin typeface="Calibri" pitchFamily="34" charset="0"/>
                <a:ea typeface="Calibri" pitchFamily="34" charset="0"/>
                <a:cs typeface="Times New Roman" pitchFamily="18" charset="0"/>
              </a:rPr>
              <a:t>--------------------------------------------------------</a:t>
            </a:r>
          </a:p>
          <a:p>
            <a:r>
              <a:rPr lang="en-US" sz="1050" dirty="0" smtClean="0"/>
              <a:t>[</a:t>
            </a:r>
            <a:r>
              <a:rPr lang="en-US" sz="1050" dirty="0"/>
              <a:t>Spectrometer0_Control]</a:t>
            </a:r>
          </a:p>
          <a:p>
            <a:r>
              <a:rPr lang="en-US" sz="1050" dirty="0"/>
              <a:t>AI04ZDG5</a:t>
            </a:r>
          </a:p>
          <a:p>
            <a:r>
              <a:rPr lang="en-US" sz="1050" dirty="0"/>
              <a:t>/dev/tty_SVII_1</a:t>
            </a:r>
          </a:p>
          <a:p>
            <a:r>
              <a:rPr lang="en-US" sz="1050" dirty="0"/>
              <a:t>[</a:t>
            </a:r>
            <a:r>
              <a:rPr lang="en-US" sz="1050" dirty="0" err="1"/>
              <a:t>Spectrometer_data</a:t>
            </a:r>
            <a:r>
              <a:rPr lang="en-US" sz="1050" dirty="0"/>
              <a:t>]</a:t>
            </a:r>
          </a:p>
          <a:p>
            <a:r>
              <a:rPr lang="en-US" sz="1050" dirty="0"/>
              <a:t>FT35V5MS</a:t>
            </a:r>
          </a:p>
          <a:p>
            <a:r>
              <a:rPr lang="en-US" sz="1050" dirty="0"/>
              <a:t>[AVERAGING_AND_ITERATIONS]</a:t>
            </a:r>
          </a:p>
          <a:p>
            <a:r>
              <a:rPr lang="en-US" sz="1050" dirty="0"/>
              <a:t>0 4 0 10 2</a:t>
            </a:r>
          </a:p>
          <a:p>
            <a:r>
              <a:rPr lang="en-US" sz="1050" dirty="0"/>
              <a:t>[RANGE]</a:t>
            </a:r>
          </a:p>
          <a:p>
            <a:r>
              <a:rPr lang="en-US" sz="1050" dirty="0"/>
              <a:t>1E11</a:t>
            </a:r>
          </a:p>
          <a:p>
            <a:r>
              <a:rPr lang="en-US" sz="1050" dirty="0"/>
              <a:t>[DATA]</a:t>
            </a:r>
          </a:p>
          <a:p>
            <a:r>
              <a:rPr lang="en-US" sz="1050" dirty="0"/>
              <a:t>./SVII_clk0.cal        </a:t>
            </a:r>
          </a:p>
          <a:p>
            <a:r>
              <a:rPr lang="en-US" sz="1050" dirty="0"/>
              <a:t>[WIN_ENABLE]</a:t>
            </a:r>
          </a:p>
          <a:p>
            <a:r>
              <a:rPr lang="en-US" sz="1050" dirty="0"/>
              <a:t>1</a:t>
            </a:r>
          </a:p>
          <a:p>
            <a:r>
              <a:rPr lang="en-US" sz="1050" dirty="0"/>
              <a:t>[CLOCK_SETTING]</a:t>
            </a:r>
          </a:p>
          <a:p>
            <a:r>
              <a:rPr lang="en-US" sz="1050" dirty="0"/>
              <a:t>0</a:t>
            </a:r>
          </a:p>
          <a:p>
            <a:r>
              <a:rPr lang="en-US" sz="1050" dirty="0"/>
              <a:t>[TRIM_CHECK]</a:t>
            </a:r>
          </a:p>
          <a:p>
            <a:r>
              <a:rPr lang="en-US" sz="1050" dirty="0"/>
              <a:t>0</a:t>
            </a:r>
          </a:p>
          <a:p>
            <a:r>
              <a:rPr lang="en-US" sz="1050" dirty="0"/>
              <a:t>[READOUT_PRESCALE]</a:t>
            </a:r>
          </a:p>
          <a:p>
            <a:r>
              <a:rPr lang="en-US" sz="1050" dirty="0"/>
              <a:t>4</a:t>
            </a:r>
          </a:p>
          <a:p>
            <a:r>
              <a:rPr lang="en-US" sz="1050" dirty="0"/>
              <a:t>[DEBUG]</a:t>
            </a:r>
          </a:p>
          <a:p>
            <a:r>
              <a:rPr lang="en-US" sz="1050" dirty="0"/>
              <a:t>0</a:t>
            </a:r>
          </a:p>
          <a:p>
            <a:r>
              <a:rPr lang="en-US" sz="1050" dirty="0"/>
              <a:t>[CAL_RANGE_MIN]</a:t>
            </a:r>
          </a:p>
          <a:p>
            <a:r>
              <a:rPr lang="en-US" sz="1050" dirty="0"/>
              <a:t>2000</a:t>
            </a:r>
          </a:p>
          <a:p>
            <a:r>
              <a:rPr lang="en-US" sz="1050" dirty="0"/>
              <a:t>[CAL_RANGE_MAX]</a:t>
            </a:r>
          </a:p>
          <a:p>
            <a:r>
              <a:rPr lang="en-US" sz="1050" dirty="0"/>
              <a:t>4090</a:t>
            </a:r>
          </a:p>
          <a:p>
            <a:r>
              <a:rPr lang="en-US" sz="1050" dirty="0" smtClean="0"/>
              <a:t>END</a:t>
            </a:r>
          </a:p>
          <a:p>
            <a:pPr lvl="0"/>
            <a:r>
              <a:rPr kumimoji="0" lang="en-US" sz="1050" b="0" i="0" u="none" strike="noStrike" cap="none" normalizeH="0" dirty="0" smtClean="0">
                <a:ln>
                  <a:noFill/>
                </a:ln>
                <a:solidFill>
                  <a:schemeClr val="tx1"/>
                </a:solidFill>
                <a:effectLst/>
                <a:latin typeface="Calibri" pitchFamily="34" charset="0"/>
                <a:ea typeface="Calibri" pitchFamily="34" charset="0"/>
                <a:cs typeface="Times New Roman" pitchFamily="18" charset="0"/>
              </a:rPr>
              <a:t>--------------------------------------------------------</a:t>
            </a:r>
          </a:p>
        </p:txBody>
      </p:sp>
      <p:sp>
        <p:nvSpPr>
          <p:cNvPr id="9" name="TextBox 8"/>
          <p:cNvSpPr txBox="1"/>
          <p:nvPr/>
        </p:nvSpPr>
        <p:spPr>
          <a:xfrm>
            <a:off x="3657600" y="990600"/>
            <a:ext cx="5181600" cy="3416320"/>
          </a:xfrm>
          <a:prstGeom prst="rect">
            <a:avLst/>
          </a:prstGeom>
          <a:noFill/>
        </p:spPr>
        <p:txBody>
          <a:bodyPr wrap="square" rtlCol="0">
            <a:spAutoFit/>
          </a:bodyPr>
          <a:lstStyle/>
          <a:p>
            <a:r>
              <a:rPr lang="en-US" b="1" dirty="0" smtClean="0"/>
              <a:t>[cal range min]/</a:t>
            </a:r>
            <a:r>
              <a:rPr lang="en-US" b="1" dirty="0" smtClean="0"/>
              <a:t> [cal range max]</a:t>
            </a:r>
            <a:r>
              <a:rPr lang="en-US" dirty="0" smtClean="0"/>
              <a:t> this is complicated. </a:t>
            </a:r>
          </a:p>
          <a:p>
            <a:endParaRPr lang="en-US" dirty="0"/>
          </a:p>
          <a:p>
            <a:r>
              <a:rPr lang="en-US" dirty="0" smtClean="0"/>
              <a:t>Sometimes there are environmental spurs or low frequency noise from power supplies that can screw up your analog/processor calibration so these settings constrain the program to only look at FFT channel numbers between these two endpoints. </a:t>
            </a:r>
          </a:p>
          <a:p>
            <a:endParaRPr lang="en-US" dirty="0"/>
          </a:p>
          <a:p>
            <a:r>
              <a:rPr lang="en-US" dirty="0" smtClean="0"/>
              <a:t>This way you can avoid things that would otherwise cause your calibration not to converge. </a:t>
            </a:r>
          </a:p>
          <a:p>
            <a:endParaRPr lang="en-US" dirty="0" smtClean="0"/>
          </a:p>
          <a:p>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6400800"/>
            <a:ext cx="9144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9388DBA9-643B-4835-9D28-E6D21E02DEC1}" type="slidenum">
              <a:rPr lang="en-US" smtClean="0"/>
              <a:t>3</a:t>
            </a:fld>
            <a:endParaRPr lang="en-US" dirty="0"/>
          </a:p>
        </p:txBody>
      </p:sp>
      <p:sp>
        <p:nvSpPr>
          <p:cNvPr id="4" name="Rectangle 3"/>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smtClean="0"/>
              <a:t>SVII – Revision C PCB Module</a:t>
            </a:r>
            <a:endParaRPr lang="en-US" sz="4000" b="1" dirty="0"/>
          </a:p>
        </p:txBody>
      </p:sp>
      <p:sp>
        <p:nvSpPr>
          <p:cNvPr id="7" name="TextBox 6"/>
          <p:cNvSpPr txBox="1"/>
          <p:nvPr/>
        </p:nvSpPr>
        <p:spPr>
          <a:xfrm>
            <a:off x="6371766" y="6519446"/>
            <a:ext cx="2772234" cy="338554"/>
          </a:xfrm>
          <a:prstGeom prst="rect">
            <a:avLst/>
          </a:prstGeom>
          <a:noFill/>
        </p:spPr>
        <p:txBody>
          <a:bodyPr wrap="none" rtlCol="0">
            <a:spAutoFit/>
          </a:bodyPr>
          <a:lstStyle/>
          <a:p>
            <a:pPr algn="ctr"/>
            <a:r>
              <a:rPr lang="en-US" sz="1600" b="1" dirty="0" smtClean="0">
                <a:solidFill>
                  <a:schemeClr val="bg1"/>
                </a:solidFill>
              </a:rPr>
              <a:t>Adrian Tang  © UCLA/JPL 2018</a:t>
            </a:r>
          </a:p>
        </p:txBody>
      </p:sp>
      <p:sp>
        <p:nvSpPr>
          <p:cNvPr id="8" name="TextBox 7"/>
          <p:cNvSpPr txBox="1"/>
          <p:nvPr/>
        </p:nvSpPr>
        <p:spPr>
          <a:xfrm>
            <a:off x="0" y="6519446"/>
            <a:ext cx="1236044" cy="338554"/>
          </a:xfrm>
          <a:prstGeom prst="rect">
            <a:avLst/>
          </a:prstGeom>
          <a:noFill/>
        </p:spPr>
        <p:txBody>
          <a:bodyPr wrap="none" rtlCol="0">
            <a:spAutoFit/>
          </a:bodyPr>
          <a:lstStyle/>
          <a:p>
            <a:pPr algn="ctr"/>
            <a:r>
              <a:rPr lang="en-US" sz="1600" b="1" dirty="0" smtClean="0">
                <a:solidFill>
                  <a:schemeClr val="bg1"/>
                </a:solidFill>
              </a:rPr>
              <a:t>Version 1.00</a:t>
            </a:r>
          </a:p>
        </p:txBody>
      </p:sp>
      <p:pic>
        <p:nvPicPr>
          <p:cNvPr id="1026" name="Picture 2"/>
          <p:cNvPicPr>
            <a:picLocks noChangeAspect="1" noChangeArrowheads="1"/>
          </p:cNvPicPr>
          <p:nvPr/>
        </p:nvPicPr>
        <p:blipFill>
          <a:blip r:embed="rId2" cstate="print"/>
          <a:srcRect/>
          <a:stretch>
            <a:fillRect/>
          </a:stretch>
        </p:blipFill>
        <p:spPr bwMode="auto">
          <a:xfrm rot="5400000">
            <a:off x="740030" y="555370"/>
            <a:ext cx="3615814" cy="4638675"/>
          </a:xfrm>
          <a:prstGeom prst="rect">
            <a:avLst/>
          </a:prstGeom>
          <a:noFill/>
          <a:ln w="28575">
            <a:solidFill>
              <a:schemeClr val="tx1"/>
            </a:solidFill>
            <a:miter lim="800000"/>
            <a:headEnd/>
            <a:tailEnd/>
          </a:ln>
        </p:spPr>
      </p:pic>
      <p:sp>
        <p:nvSpPr>
          <p:cNvPr id="10" name="TextBox 9"/>
          <p:cNvSpPr txBox="1"/>
          <p:nvPr/>
        </p:nvSpPr>
        <p:spPr>
          <a:xfrm>
            <a:off x="3886200" y="1143000"/>
            <a:ext cx="526106" cy="369332"/>
          </a:xfrm>
          <a:prstGeom prst="rect">
            <a:avLst/>
          </a:prstGeom>
          <a:noFill/>
        </p:spPr>
        <p:txBody>
          <a:bodyPr wrap="none" rtlCol="0">
            <a:spAutoFit/>
          </a:bodyPr>
          <a:lstStyle/>
          <a:p>
            <a:r>
              <a:rPr lang="en-US" b="1" dirty="0" smtClean="0"/>
              <a:t>CLK</a:t>
            </a:r>
            <a:endParaRPr lang="en-US" b="1" dirty="0"/>
          </a:p>
        </p:txBody>
      </p:sp>
      <p:sp>
        <p:nvSpPr>
          <p:cNvPr id="11" name="TextBox 10"/>
          <p:cNvSpPr txBox="1"/>
          <p:nvPr/>
        </p:nvSpPr>
        <p:spPr>
          <a:xfrm>
            <a:off x="4343400" y="2590800"/>
            <a:ext cx="617477" cy="369332"/>
          </a:xfrm>
          <a:prstGeom prst="rect">
            <a:avLst/>
          </a:prstGeom>
          <a:noFill/>
        </p:spPr>
        <p:txBody>
          <a:bodyPr wrap="none" rtlCol="0">
            <a:spAutoFit/>
          </a:bodyPr>
          <a:lstStyle/>
          <a:p>
            <a:r>
              <a:rPr lang="en-US" b="1" dirty="0" smtClean="0"/>
              <a:t>SIG+</a:t>
            </a:r>
            <a:endParaRPr lang="en-US" b="1" dirty="0"/>
          </a:p>
        </p:txBody>
      </p:sp>
      <p:sp>
        <p:nvSpPr>
          <p:cNvPr id="12" name="TextBox 11"/>
          <p:cNvSpPr txBox="1"/>
          <p:nvPr/>
        </p:nvSpPr>
        <p:spPr>
          <a:xfrm>
            <a:off x="4343400" y="3733800"/>
            <a:ext cx="572593" cy="369332"/>
          </a:xfrm>
          <a:prstGeom prst="rect">
            <a:avLst/>
          </a:prstGeom>
          <a:noFill/>
        </p:spPr>
        <p:txBody>
          <a:bodyPr wrap="none" rtlCol="0">
            <a:spAutoFit/>
          </a:bodyPr>
          <a:lstStyle/>
          <a:p>
            <a:r>
              <a:rPr lang="en-US" b="1" dirty="0" smtClean="0"/>
              <a:t>SIG-</a:t>
            </a:r>
            <a:endParaRPr lang="en-US" b="1" dirty="0"/>
          </a:p>
        </p:txBody>
      </p:sp>
      <p:sp>
        <p:nvSpPr>
          <p:cNvPr id="13" name="TextBox 12"/>
          <p:cNvSpPr txBox="1"/>
          <p:nvPr/>
        </p:nvSpPr>
        <p:spPr>
          <a:xfrm>
            <a:off x="381000" y="1676400"/>
            <a:ext cx="553357" cy="369332"/>
          </a:xfrm>
          <a:prstGeom prst="rect">
            <a:avLst/>
          </a:prstGeom>
          <a:noFill/>
        </p:spPr>
        <p:txBody>
          <a:bodyPr wrap="none" rtlCol="0">
            <a:spAutoFit/>
          </a:bodyPr>
          <a:lstStyle/>
          <a:p>
            <a:r>
              <a:rPr lang="en-US" b="1" dirty="0" smtClean="0">
                <a:solidFill>
                  <a:srgbClr val="C00000"/>
                </a:solidFill>
              </a:rPr>
              <a:t>+5V</a:t>
            </a:r>
            <a:endParaRPr lang="en-US" b="1" dirty="0">
              <a:solidFill>
                <a:srgbClr val="C00000"/>
              </a:solidFill>
            </a:endParaRPr>
          </a:p>
        </p:txBody>
      </p:sp>
      <p:sp>
        <p:nvSpPr>
          <p:cNvPr id="14" name="TextBox 13"/>
          <p:cNvSpPr txBox="1"/>
          <p:nvPr/>
        </p:nvSpPr>
        <p:spPr>
          <a:xfrm>
            <a:off x="304800" y="2209800"/>
            <a:ext cx="630301" cy="369332"/>
          </a:xfrm>
          <a:prstGeom prst="rect">
            <a:avLst/>
          </a:prstGeom>
          <a:noFill/>
        </p:spPr>
        <p:txBody>
          <a:bodyPr wrap="none" rtlCol="0">
            <a:spAutoFit/>
          </a:bodyPr>
          <a:lstStyle/>
          <a:p>
            <a:r>
              <a:rPr lang="en-US" b="1" dirty="0" smtClean="0"/>
              <a:t>GND</a:t>
            </a:r>
            <a:endParaRPr lang="en-US" b="1" dirty="0"/>
          </a:p>
        </p:txBody>
      </p:sp>
      <p:sp>
        <p:nvSpPr>
          <p:cNvPr id="15" name="TextBox 14"/>
          <p:cNvSpPr txBox="1"/>
          <p:nvPr/>
        </p:nvSpPr>
        <p:spPr>
          <a:xfrm>
            <a:off x="2209800" y="1828800"/>
            <a:ext cx="301686" cy="369332"/>
          </a:xfrm>
          <a:prstGeom prst="rect">
            <a:avLst/>
          </a:prstGeom>
          <a:noFill/>
        </p:spPr>
        <p:txBody>
          <a:bodyPr wrap="none" rtlCol="0">
            <a:spAutoFit/>
          </a:bodyPr>
          <a:lstStyle/>
          <a:p>
            <a:r>
              <a:rPr lang="en-US" b="1" dirty="0" smtClean="0">
                <a:solidFill>
                  <a:srgbClr val="FFFF00"/>
                </a:solidFill>
              </a:rPr>
              <a:t>1</a:t>
            </a:r>
            <a:endParaRPr lang="en-US" b="1" dirty="0">
              <a:solidFill>
                <a:srgbClr val="C00000"/>
              </a:solidFill>
            </a:endParaRPr>
          </a:p>
        </p:txBody>
      </p:sp>
      <p:sp>
        <p:nvSpPr>
          <p:cNvPr id="16" name="TextBox 15"/>
          <p:cNvSpPr txBox="1"/>
          <p:nvPr/>
        </p:nvSpPr>
        <p:spPr>
          <a:xfrm>
            <a:off x="1295400" y="3657600"/>
            <a:ext cx="301686" cy="369332"/>
          </a:xfrm>
          <a:prstGeom prst="rect">
            <a:avLst/>
          </a:prstGeom>
          <a:noFill/>
        </p:spPr>
        <p:txBody>
          <a:bodyPr wrap="none" rtlCol="0">
            <a:spAutoFit/>
          </a:bodyPr>
          <a:lstStyle/>
          <a:p>
            <a:r>
              <a:rPr lang="en-US" b="1" dirty="0" smtClean="0">
                <a:solidFill>
                  <a:srgbClr val="FFFF00"/>
                </a:solidFill>
              </a:rPr>
              <a:t>2</a:t>
            </a:r>
            <a:endParaRPr lang="en-US" b="1" dirty="0">
              <a:solidFill>
                <a:srgbClr val="C00000"/>
              </a:solidFill>
            </a:endParaRPr>
          </a:p>
        </p:txBody>
      </p:sp>
      <p:sp>
        <p:nvSpPr>
          <p:cNvPr id="17" name="TextBox 16"/>
          <p:cNvSpPr txBox="1"/>
          <p:nvPr/>
        </p:nvSpPr>
        <p:spPr>
          <a:xfrm>
            <a:off x="1371600" y="2209800"/>
            <a:ext cx="301686" cy="369332"/>
          </a:xfrm>
          <a:prstGeom prst="rect">
            <a:avLst/>
          </a:prstGeom>
          <a:noFill/>
        </p:spPr>
        <p:txBody>
          <a:bodyPr wrap="square" rtlCol="0">
            <a:spAutoFit/>
          </a:bodyPr>
          <a:lstStyle/>
          <a:p>
            <a:r>
              <a:rPr lang="en-US" b="1" dirty="0" smtClean="0">
                <a:solidFill>
                  <a:srgbClr val="FFFF00"/>
                </a:solidFill>
              </a:rPr>
              <a:t>3</a:t>
            </a:r>
            <a:endParaRPr lang="en-US" b="1" dirty="0">
              <a:solidFill>
                <a:srgbClr val="C00000"/>
              </a:solidFill>
            </a:endParaRPr>
          </a:p>
        </p:txBody>
      </p:sp>
      <p:sp>
        <p:nvSpPr>
          <p:cNvPr id="18" name="TextBox 17"/>
          <p:cNvSpPr txBox="1"/>
          <p:nvPr/>
        </p:nvSpPr>
        <p:spPr>
          <a:xfrm>
            <a:off x="5236584" y="1143000"/>
            <a:ext cx="3907416" cy="3139321"/>
          </a:xfrm>
          <a:prstGeom prst="rect">
            <a:avLst/>
          </a:prstGeom>
          <a:noFill/>
        </p:spPr>
        <p:txBody>
          <a:bodyPr wrap="none" rtlCol="0">
            <a:spAutoFit/>
          </a:bodyPr>
          <a:lstStyle/>
          <a:p>
            <a:r>
              <a:rPr lang="en-US" dirty="0" smtClean="0"/>
              <a:t>The new board runs off an external 5V</a:t>
            </a:r>
          </a:p>
          <a:p>
            <a:r>
              <a:rPr lang="en-US" dirty="0" smtClean="0"/>
              <a:t>supply provided at the green terminal.</a:t>
            </a:r>
          </a:p>
          <a:p>
            <a:endParaRPr lang="en-US" dirty="0" smtClean="0"/>
          </a:p>
          <a:p>
            <a:r>
              <a:rPr lang="en-US" b="1" dirty="0" smtClean="0"/>
              <a:t>The pin away from the USB is 5V the</a:t>
            </a:r>
          </a:p>
          <a:p>
            <a:r>
              <a:rPr lang="en-US" b="1" dirty="0" smtClean="0"/>
              <a:t>Pin near the USB is ground.</a:t>
            </a:r>
          </a:p>
          <a:p>
            <a:endParaRPr lang="en-US" b="1" dirty="0"/>
          </a:p>
          <a:p>
            <a:r>
              <a:rPr lang="en-US" dirty="0" smtClean="0"/>
              <a:t>The clock port accepts a clock signal up </a:t>
            </a:r>
          </a:p>
          <a:p>
            <a:r>
              <a:rPr lang="en-US" dirty="0" smtClean="0"/>
              <a:t>to 0 </a:t>
            </a:r>
            <a:r>
              <a:rPr lang="en-US" dirty="0" err="1" smtClean="0"/>
              <a:t>dBm</a:t>
            </a:r>
            <a:r>
              <a:rPr lang="en-US" dirty="0" smtClean="0"/>
              <a:t>  in the range of 0 to 3 GHz. </a:t>
            </a:r>
          </a:p>
          <a:p>
            <a:endParaRPr lang="en-US" dirty="0" smtClean="0"/>
          </a:p>
          <a:p>
            <a:r>
              <a:rPr lang="en-US" dirty="0" smtClean="0"/>
              <a:t>Under normal conditions the clock is</a:t>
            </a:r>
          </a:p>
          <a:p>
            <a:r>
              <a:rPr lang="en-US" dirty="0" smtClean="0"/>
              <a:t>23.4375 MHz (3GHz/128)</a:t>
            </a:r>
          </a:p>
        </p:txBody>
      </p:sp>
      <p:sp>
        <p:nvSpPr>
          <p:cNvPr id="19" name="TextBox 18"/>
          <p:cNvSpPr txBox="1"/>
          <p:nvPr/>
        </p:nvSpPr>
        <p:spPr>
          <a:xfrm>
            <a:off x="228600" y="4876800"/>
            <a:ext cx="8397876" cy="1200329"/>
          </a:xfrm>
          <a:prstGeom prst="rect">
            <a:avLst/>
          </a:prstGeom>
          <a:noFill/>
        </p:spPr>
        <p:txBody>
          <a:bodyPr wrap="none" rtlCol="0">
            <a:spAutoFit/>
          </a:bodyPr>
          <a:lstStyle/>
          <a:p>
            <a:r>
              <a:rPr lang="en-US" dirty="0" smtClean="0"/>
              <a:t>New features include</a:t>
            </a:r>
          </a:p>
          <a:p>
            <a:pPr marL="342900" indent="-342900">
              <a:buAutoNum type="arabicPeriod"/>
            </a:pPr>
            <a:r>
              <a:rPr lang="en-US" dirty="0" smtClean="0"/>
              <a:t>DC-DC power supply allows the 1.2V chip core power to be generated with less heat</a:t>
            </a:r>
          </a:p>
          <a:p>
            <a:pPr marL="342900" indent="-342900">
              <a:buAutoNum type="arabicPeriod"/>
            </a:pPr>
            <a:r>
              <a:rPr lang="en-US" dirty="0" smtClean="0"/>
              <a:t>Higher speed USB 2.0 Readout</a:t>
            </a:r>
          </a:p>
          <a:p>
            <a:pPr marL="342900" indent="-342900">
              <a:buAutoNum type="arabicPeriod"/>
            </a:pPr>
            <a:r>
              <a:rPr lang="en-US" dirty="0" smtClean="0"/>
              <a:t>More advanced </a:t>
            </a:r>
            <a:r>
              <a:rPr lang="en-US" dirty="0" err="1" smtClean="0"/>
              <a:t>Arduino</a:t>
            </a:r>
            <a:r>
              <a:rPr lang="en-US" dirty="0" smtClean="0"/>
              <a:t>/Atmel platform making use of the analog ADC inputs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6400800"/>
            <a:ext cx="9144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9388DBA9-643B-4835-9D28-E6D21E02DEC1}" type="slidenum">
              <a:rPr lang="en-US" smtClean="0"/>
              <a:t>30</a:t>
            </a:fld>
            <a:endParaRPr lang="en-US" dirty="0"/>
          </a:p>
        </p:txBody>
      </p:sp>
      <p:sp>
        <p:nvSpPr>
          <p:cNvPr id="4" name="Rectangle 3"/>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smtClean="0"/>
              <a:t>  SVII_CAL utility</a:t>
            </a:r>
            <a:endParaRPr lang="en-US" sz="4000" b="1" dirty="0"/>
          </a:p>
        </p:txBody>
      </p:sp>
      <p:sp>
        <p:nvSpPr>
          <p:cNvPr id="7" name="TextBox 6"/>
          <p:cNvSpPr txBox="1"/>
          <p:nvPr/>
        </p:nvSpPr>
        <p:spPr>
          <a:xfrm>
            <a:off x="6371766" y="6519446"/>
            <a:ext cx="2772234" cy="338554"/>
          </a:xfrm>
          <a:prstGeom prst="rect">
            <a:avLst/>
          </a:prstGeom>
          <a:noFill/>
        </p:spPr>
        <p:txBody>
          <a:bodyPr wrap="none" rtlCol="0">
            <a:spAutoFit/>
          </a:bodyPr>
          <a:lstStyle/>
          <a:p>
            <a:pPr algn="ctr"/>
            <a:r>
              <a:rPr lang="en-US" sz="1600" b="1" dirty="0" smtClean="0">
                <a:solidFill>
                  <a:schemeClr val="bg1"/>
                </a:solidFill>
              </a:rPr>
              <a:t>Adrian Tang  © UCLA/JPL 2018</a:t>
            </a:r>
          </a:p>
        </p:txBody>
      </p:sp>
      <p:sp>
        <p:nvSpPr>
          <p:cNvPr id="8" name="TextBox 7"/>
          <p:cNvSpPr txBox="1"/>
          <p:nvPr/>
        </p:nvSpPr>
        <p:spPr>
          <a:xfrm>
            <a:off x="0" y="6519446"/>
            <a:ext cx="1236044" cy="338554"/>
          </a:xfrm>
          <a:prstGeom prst="rect">
            <a:avLst/>
          </a:prstGeom>
          <a:noFill/>
        </p:spPr>
        <p:txBody>
          <a:bodyPr wrap="none" rtlCol="0">
            <a:spAutoFit/>
          </a:bodyPr>
          <a:lstStyle/>
          <a:p>
            <a:pPr algn="ctr"/>
            <a:r>
              <a:rPr lang="en-US" sz="1600" b="1" dirty="0" smtClean="0">
                <a:solidFill>
                  <a:schemeClr val="bg1"/>
                </a:solidFill>
              </a:rPr>
              <a:t>Version 1.00</a:t>
            </a:r>
          </a:p>
        </p:txBody>
      </p:sp>
      <p:sp>
        <p:nvSpPr>
          <p:cNvPr id="9" name="TextBox 8"/>
          <p:cNvSpPr txBox="1"/>
          <p:nvPr/>
        </p:nvSpPr>
        <p:spPr>
          <a:xfrm>
            <a:off x="152400" y="990600"/>
            <a:ext cx="8686800" cy="5870838"/>
          </a:xfrm>
          <a:prstGeom prst="rect">
            <a:avLst/>
          </a:prstGeom>
          <a:noFill/>
        </p:spPr>
        <p:txBody>
          <a:bodyPr wrap="square" rtlCol="0">
            <a:spAutoFit/>
          </a:bodyPr>
          <a:lstStyle/>
          <a:p>
            <a:r>
              <a:rPr lang="en-US" dirty="0" smtClean="0"/>
              <a:t>The SVII cal utility optimizes a wide range of clock settings</a:t>
            </a:r>
            <a:r>
              <a:rPr lang="en-US" dirty="0"/>
              <a:t> </a:t>
            </a:r>
            <a:r>
              <a:rPr lang="en-US" dirty="0" smtClean="0"/>
              <a:t>in the chip… specifically all these ones:</a:t>
            </a:r>
          </a:p>
          <a:p>
            <a:endParaRPr lang="en-US" sz="1050" dirty="0"/>
          </a:p>
          <a:p>
            <a:r>
              <a:rPr lang="en-US" sz="1050" dirty="0"/>
              <a:t>//SVII </a:t>
            </a:r>
            <a:r>
              <a:rPr lang="en-US" sz="1050" dirty="0" smtClean="0"/>
              <a:t>Clock </a:t>
            </a:r>
            <a:r>
              <a:rPr lang="en-US" sz="1050" dirty="0"/>
              <a:t>Control  </a:t>
            </a:r>
            <a:r>
              <a:rPr lang="en-US" sz="1050" dirty="0" smtClean="0"/>
              <a:t>Settings</a:t>
            </a:r>
            <a:endParaRPr lang="en-US" sz="1050" dirty="0"/>
          </a:p>
          <a:p>
            <a:r>
              <a:rPr lang="en-US" sz="1050" dirty="0" err="1" smtClean="0"/>
              <a:t>int</a:t>
            </a:r>
            <a:r>
              <a:rPr lang="en-US" sz="1050" dirty="0" smtClean="0"/>
              <a:t> </a:t>
            </a:r>
            <a:r>
              <a:rPr lang="en-US" sz="1050" dirty="0" err="1"/>
              <a:t>dfine_CD</a:t>
            </a:r>
            <a:r>
              <a:rPr lang="en-US" sz="1050" dirty="0"/>
              <a:t>     = 40; // 8 bit  address 3H         //Sets the fine tune clock delay of ADC 2's THA and comparator</a:t>
            </a:r>
          </a:p>
          <a:p>
            <a:r>
              <a:rPr lang="en-US" sz="1050" dirty="0" err="1"/>
              <a:t>int</a:t>
            </a:r>
            <a:r>
              <a:rPr lang="en-US" sz="1050" dirty="0"/>
              <a:t> </a:t>
            </a:r>
            <a:r>
              <a:rPr lang="en-US" sz="1050" dirty="0" err="1"/>
              <a:t>dfine_AB</a:t>
            </a:r>
            <a:r>
              <a:rPr lang="en-US" sz="1050" dirty="0"/>
              <a:t>     = 40; // 8 bit  address 4L         //Sets the fine tune clock delay of ADC 1's THA and comparator</a:t>
            </a:r>
          </a:p>
          <a:p>
            <a:r>
              <a:rPr lang="en-US" sz="1050" dirty="0" err="1"/>
              <a:t>int</a:t>
            </a:r>
            <a:r>
              <a:rPr lang="en-US" sz="1050" dirty="0"/>
              <a:t> </a:t>
            </a:r>
            <a:r>
              <a:rPr lang="en-US" sz="1050" dirty="0" err="1"/>
              <a:t>dtune_CD</a:t>
            </a:r>
            <a:r>
              <a:rPr lang="en-US" sz="1050" dirty="0"/>
              <a:t>     = 13; // 4 bit  address 4H         //Sets the coarse tune clock delay of DEMUX CD (data coming from ADC 2)</a:t>
            </a:r>
          </a:p>
          <a:p>
            <a:r>
              <a:rPr lang="en-US" sz="1050" dirty="0" err="1"/>
              <a:t>int</a:t>
            </a:r>
            <a:r>
              <a:rPr lang="en-US" sz="1050" dirty="0"/>
              <a:t> </a:t>
            </a:r>
            <a:r>
              <a:rPr lang="en-US" sz="1050" dirty="0" err="1"/>
              <a:t>dtune_AB</a:t>
            </a:r>
            <a:r>
              <a:rPr lang="en-US" sz="1050" dirty="0"/>
              <a:t>     = 13; // 4 bit  address 5L         //Sets the coarse tune clock delay of DEMUX AB (data coming from ADC 1)</a:t>
            </a:r>
          </a:p>
          <a:p>
            <a:r>
              <a:rPr lang="en-US" sz="1050" dirty="0" err="1"/>
              <a:t>int</a:t>
            </a:r>
            <a:r>
              <a:rPr lang="en-US" sz="1050" dirty="0"/>
              <a:t> retime_AB2   = 50; // 8 bit  address 6L         //Sets the fine tune clock delay of </a:t>
            </a:r>
            <a:r>
              <a:rPr lang="en-US" sz="1050" dirty="0" err="1"/>
              <a:t>retimer</a:t>
            </a:r>
            <a:r>
              <a:rPr lang="en-US" sz="1050" dirty="0"/>
              <a:t> AB stage </a:t>
            </a:r>
            <a:r>
              <a:rPr lang="en-US" sz="1050" dirty="0" smtClean="0"/>
              <a:t>2</a:t>
            </a:r>
            <a:endParaRPr lang="en-US" sz="1050" dirty="0"/>
          </a:p>
          <a:p>
            <a:r>
              <a:rPr lang="en-US" sz="1050" dirty="0" err="1"/>
              <a:t>int</a:t>
            </a:r>
            <a:r>
              <a:rPr lang="en-US" sz="1050" dirty="0"/>
              <a:t> retime_AB1   = 50; // 8 bit  address 6H         //Sets the fine tune clock delay of </a:t>
            </a:r>
            <a:r>
              <a:rPr lang="en-US" sz="1050" dirty="0" err="1"/>
              <a:t>retimer</a:t>
            </a:r>
            <a:r>
              <a:rPr lang="en-US" sz="1050" dirty="0"/>
              <a:t> AB stage </a:t>
            </a:r>
            <a:r>
              <a:rPr lang="en-US" sz="1050" dirty="0" smtClean="0"/>
              <a:t>1</a:t>
            </a:r>
            <a:endParaRPr lang="en-US" sz="1050" dirty="0"/>
          </a:p>
          <a:p>
            <a:r>
              <a:rPr lang="en-US" sz="1050" dirty="0" err="1"/>
              <a:t>int</a:t>
            </a:r>
            <a:r>
              <a:rPr lang="en-US" sz="1050" dirty="0"/>
              <a:t> retime_CD2   = 50; // 8 bit  address 7L         //Sets the fine tune clock delay of </a:t>
            </a:r>
            <a:r>
              <a:rPr lang="en-US" sz="1050" dirty="0" err="1"/>
              <a:t>retimer</a:t>
            </a:r>
            <a:r>
              <a:rPr lang="en-US" sz="1050" dirty="0"/>
              <a:t> CD </a:t>
            </a:r>
            <a:r>
              <a:rPr lang="en-US" sz="1050" dirty="0" smtClean="0"/>
              <a:t>stage</a:t>
            </a:r>
            <a:endParaRPr lang="en-US" sz="1050" dirty="0"/>
          </a:p>
          <a:p>
            <a:r>
              <a:rPr lang="en-US" sz="1050" dirty="0" err="1"/>
              <a:t>int</a:t>
            </a:r>
            <a:r>
              <a:rPr lang="en-US" sz="1050" dirty="0"/>
              <a:t> retime_CD1   = 50; // 8 bit  address 7H         //Sets the fine tune clock delay of </a:t>
            </a:r>
            <a:r>
              <a:rPr lang="en-US" sz="1050" dirty="0" err="1"/>
              <a:t>retimer</a:t>
            </a:r>
            <a:r>
              <a:rPr lang="en-US" sz="1050" dirty="0"/>
              <a:t> CD stage </a:t>
            </a:r>
            <a:r>
              <a:rPr lang="en-US" sz="1050" dirty="0" smtClean="0"/>
              <a:t>1</a:t>
            </a:r>
            <a:endParaRPr lang="en-US" sz="1050" dirty="0"/>
          </a:p>
          <a:p>
            <a:r>
              <a:rPr lang="en-US" sz="1050" dirty="0" err="1"/>
              <a:t>int</a:t>
            </a:r>
            <a:r>
              <a:rPr lang="en-US" sz="1050" dirty="0"/>
              <a:t> </a:t>
            </a:r>
            <a:r>
              <a:rPr lang="en-US" sz="1050" dirty="0" err="1"/>
              <a:t>demuxf_AB</a:t>
            </a:r>
            <a:r>
              <a:rPr lang="en-US" sz="1050" dirty="0"/>
              <a:t>    = 50; // 8 bit  address 8L         //Sets the fine tune clock delay of DEMUX CD (data coming from ADC 2)</a:t>
            </a:r>
          </a:p>
          <a:p>
            <a:r>
              <a:rPr lang="en-US" sz="1050" dirty="0" err="1"/>
              <a:t>int</a:t>
            </a:r>
            <a:r>
              <a:rPr lang="en-US" sz="1050" dirty="0"/>
              <a:t> </a:t>
            </a:r>
            <a:r>
              <a:rPr lang="en-US" sz="1050" dirty="0" err="1"/>
              <a:t>demuxf_CD</a:t>
            </a:r>
            <a:r>
              <a:rPr lang="en-US" sz="1050" dirty="0"/>
              <a:t>    = 50; // 8 bit  address 8H         //Sets the fine tune clock delay of DEMXU AB (data coming from ADC 1)</a:t>
            </a:r>
          </a:p>
          <a:p>
            <a:r>
              <a:rPr lang="en-US" sz="1050" dirty="0" err="1"/>
              <a:t>int</a:t>
            </a:r>
            <a:r>
              <a:rPr lang="en-US" sz="1050" dirty="0"/>
              <a:t> </a:t>
            </a:r>
            <a:r>
              <a:rPr lang="en-US" sz="1050" dirty="0" err="1"/>
              <a:t>dec_coarse</a:t>
            </a:r>
            <a:r>
              <a:rPr lang="en-US" sz="1050" dirty="0"/>
              <a:t>   = 15; // 5 bit  address 10H        //Sets the coarse tune clock delay of decoder //default 15</a:t>
            </a:r>
          </a:p>
          <a:p>
            <a:r>
              <a:rPr lang="en-US" sz="1050" dirty="0" err="1"/>
              <a:t>int</a:t>
            </a:r>
            <a:r>
              <a:rPr lang="en-US" sz="1050" dirty="0"/>
              <a:t> </a:t>
            </a:r>
            <a:r>
              <a:rPr lang="en-US" sz="1050" dirty="0" err="1"/>
              <a:t>dec_fine</a:t>
            </a:r>
            <a:r>
              <a:rPr lang="en-US" sz="1050" dirty="0"/>
              <a:t>     = 50; // 8 bit  address 11L        //Sets the fine tune clock delay of decoder /default </a:t>
            </a:r>
            <a:r>
              <a:rPr lang="en-US" sz="1050" dirty="0" smtClean="0"/>
              <a:t>50</a:t>
            </a:r>
          </a:p>
          <a:p>
            <a:endParaRPr lang="en-US" sz="1050" dirty="0"/>
          </a:p>
          <a:p>
            <a:endParaRPr lang="en-US" sz="1050" b="1" dirty="0" smtClean="0"/>
          </a:p>
          <a:p>
            <a:r>
              <a:rPr lang="en-US" sz="1050" dirty="0" smtClean="0"/>
              <a:t>To launch it you need super user permissions</a:t>
            </a:r>
          </a:p>
          <a:p>
            <a:endParaRPr lang="en-US" sz="1050" dirty="0"/>
          </a:p>
          <a:p>
            <a:r>
              <a:rPr lang="en-US" sz="1400" b="1" dirty="0" smtClean="0"/>
              <a:t>/SVII_R8/</a:t>
            </a:r>
            <a:r>
              <a:rPr lang="en-US" sz="1400" b="1" dirty="0" err="1" smtClean="0"/>
              <a:t>sudo</a:t>
            </a:r>
            <a:r>
              <a:rPr lang="en-US" sz="1400" b="1" dirty="0" smtClean="0"/>
              <a:t> ./</a:t>
            </a:r>
            <a:r>
              <a:rPr lang="en-US" sz="1400" b="1" dirty="0" err="1" smtClean="0"/>
              <a:t>SVII_cal</a:t>
            </a:r>
            <a:r>
              <a:rPr lang="en-US" sz="1400" b="1" dirty="0" smtClean="0"/>
              <a:t> cal_clk0.usb</a:t>
            </a:r>
          </a:p>
          <a:p>
            <a:endParaRPr lang="en-US" sz="1050" dirty="0"/>
          </a:p>
          <a:p>
            <a:r>
              <a:rPr lang="en-US" sz="1400" dirty="0" smtClean="0"/>
              <a:t>The program flow is to first</a:t>
            </a:r>
          </a:p>
          <a:p>
            <a:pPr marL="342900" indent="-342900">
              <a:buAutoNum type="arabicPeriod"/>
            </a:pPr>
            <a:r>
              <a:rPr lang="en-US" sz="1400" b="1" dirty="0" smtClean="0"/>
              <a:t>Calibrate the internal synthesizer with the phase lock routine</a:t>
            </a:r>
          </a:p>
          <a:p>
            <a:pPr marL="342900" indent="-342900">
              <a:buAutoNum type="arabicPeriod"/>
            </a:pPr>
            <a:r>
              <a:rPr lang="en-US" sz="1400" b="1" dirty="0" smtClean="0"/>
              <a:t>Calibrate the coarse clock alignment with phase detectors</a:t>
            </a:r>
          </a:p>
          <a:p>
            <a:pPr marL="342900" indent="-342900">
              <a:buAutoNum type="arabicPeriod"/>
            </a:pPr>
            <a:r>
              <a:rPr lang="en-US" sz="1400" b="1" dirty="0" smtClean="0"/>
              <a:t>Calibrate the analog conditions of the ADC</a:t>
            </a:r>
          </a:p>
          <a:p>
            <a:pPr marL="342900" indent="-342900">
              <a:buAutoNum type="arabicPeriod"/>
            </a:pPr>
            <a:r>
              <a:rPr lang="en-US" sz="1400" b="1" dirty="0" smtClean="0"/>
              <a:t>Once that’s done it will adjust the knobs above to produce the smoothest spectrum between the channels specified in the </a:t>
            </a:r>
            <a:r>
              <a:rPr lang="en-US" sz="1400" b="1" dirty="0" err="1" smtClean="0"/>
              <a:t>config</a:t>
            </a:r>
            <a:r>
              <a:rPr lang="en-US" sz="1400" b="1" dirty="0" smtClean="0"/>
              <a:t> file (spurs are the symptom of a timing error) </a:t>
            </a:r>
          </a:p>
          <a:p>
            <a:pPr marL="342900" indent="-342900">
              <a:buAutoNum type="arabicPeriod"/>
            </a:pPr>
            <a:endParaRPr lang="en-US" sz="1400" b="1" dirty="0" smtClean="0"/>
          </a:p>
          <a:p>
            <a:endParaRPr lang="en-US" sz="1050" dirty="0"/>
          </a:p>
          <a:p>
            <a:endParaRPr lang="en-US" sz="1050"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6400800"/>
            <a:ext cx="9144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9388DBA9-643B-4835-9D28-E6D21E02DEC1}" type="slidenum">
              <a:rPr lang="en-US" smtClean="0"/>
              <a:t>31</a:t>
            </a:fld>
            <a:endParaRPr lang="en-US" dirty="0"/>
          </a:p>
        </p:txBody>
      </p:sp>
      <p:sp>
        <p:nvSpPr>
          <p:cNvPr id="4" name="Rectangle 3"/>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smtClean="0"/>
              <a:t>  SVII_CAL utility</a:t>
            </a:r>
            <a:endParaRPr lang="en-US" sz="4000" b="1" dirty="0"/>
          </a:p>
        </p:txBody>
      </p:sp>
      <p:sp>
        <p:nvSpPr>
          <p:cNvPr id="7" name="TextBox 6"/>
          <p:cNvSpPr txBox="1"/>
          <p:nvPr/>
        </p:nvSpPr>
        <p:spPr>
          <a:xfrm>
            <a:off x="6371766" y="6519446"/>
            <a:ext cx="2772234" cy="338554"/>
          </a:xfrm>
          <a:prstGeom prst="rect">
            <a:avLst/>
          </a:prstGeom>
          <a:noFill/>
        </p:spPr>
        <p:txBody>
          <a:bodyPr wrap="none" rtlCol="0">
            <a:spAutoFit/>
          </a:bodyPr>
          <a:lstStyle/>
          <a:p>
            <a:pPr algn="ctr"/>
            <a:r>
              <a:rPr lang="en-US" sz="1600" b="1" dirty="0" smtClean="0">
                <a:solidFill>
                  <a:schemeClr val="bg1"/>
                </a:solidFill>
              </a:rPr>
              <a:t>Adrian Tang  © UCLA/JPL 2018</a:t>
            </a:r>
          </a:p>
        </p:txBody>
      </p:sp>
      <p:sp>
        <p:nvSpPr>
          <p:cNvPr id="8" name="TextBox 7"/>
          <p:cNvSpPr txBox="1"/>
          <p:nvPr/>
        </p:nvSpPr>
        <p:spPr>
          <a:xfrm>
            <a:off x="0" y="6519446"/>
            <a:ext cx="1236044" cy="338554"/>
          </a:xfrm>
          <a:prstGeom prst="rect">
            <a:avLst/>
          </a:prstGeom>
          <a:noFill/>
        </p:spPr>
        <p:txBody>
          <a:bodyPr wrap="none" rtlCol="0">
            <a:spAutoFit/>
          </a:bodyPr>
          <a:lstStyle/>
          <a:p>
            <a:pPr algn="ctr"/>
            <a:r>
              <a:rPr lang="en-US" sz="1600" b="1" dirty="0" smtClean="0">
                <a:solidFill>
                  <a:schemeClr val="bg1"/>
                </a:solidFill>
              </a:rPr>
              <a:t>Version 1.00</a:t>
            </a:r>
          </a:p>
        </p:txBody>
      </p:sp>
      <p:pic>
        <p:nvPicPr>
          <p:cNvPr id="37891" name="Picture 3"/>
          <p:cNvPicPr>
            <a:picLocks noChangeAspect="1" noChangeArrowheads="1"/>
          </p:cNvPicPr>
          <p:nvPr/>
        </p:nvPicPr>
        <p:blipFill>
          <a:blip r:embed="rId2" cstate="print"/>
          <a:srcRect/>
          <a:stretch>
            <a:fillRect/>
          </a:stretch>
        </p:blipFill>
        <p:spPr bwMode="auto">
          <a:xfrm>
            <a:off x="104078" y="1295400"/>
            <a:ext cx="9039922" cy="4876800"/>
          </a:xfrm>
          <a:prstGeom prst="rect">
            <a:avLst/>
          </a:prstGeom>
          <a:noFill/>
          <a:ln w="9525">
            <a:noFill/>
            <a:miter lim="800000"/>
            <a:headEnd/>
            <a:tailEnd/>
          </a:ln>
        </p:spPr>
      </p:pic>
      <p:sp>
        <p:nvSpPr>
          <p:cNvPr id="10" name="TextBox 9"/>
          <p:cNvSpPr txBox="1"/>
          <p:nvPr/>
        </p:nvSpPr>
        <p:spPr>
          <a:xfrm>
            <a:off x="3657600" y="1524000"/>
            <a:ext cx="5105400" cy="1938992"/>
          </a:xfrm>
          <a:prstGeom prst="rect">
            <a:avLst/>
          </a:prstGeom>
          <a:noFill/>
        </p:spPr>
        <p:txBody>
          <a:bodyPr wrap="square" rtlCol="0">
            <a:spAutoFit/>
          </a:bodyPr>
          <a:lstStyle/>
          <a:p>
            <a:r>
              <a:rPr lang="en-US" sz="1200" b="1" dirty="0" smtClean="0">
                <a:solidFill>
                  <a:schemeClr val="bg1"/>
                </a:solidFill>
              </a:rPr>
              <a:t>This is the </a:t>
            </a:r>
            <a:r>
              <a:rPr lang="en-US" sz="1200" b="1" dirty="0" err="1" smtClean="0">
                <a:solidFill>
                  <a:schemeClr val="bg1"/>
                </a:solidFill>
              </a:rPr>
              <a:t>SVII_cal</a:t>
            </a:r>
            <a:r>
              <a:rPr lang="en-US" sz="1200" b="1" dirty="0" smtClean="0">
                <a:solidFill>
                  <a:schemeClr val="bg1"/>
                </a:solidFill>
              </a:rPr>
              <a:t> interface which shows a graph of the </a:t>
            </a:r>
          </a:p>
          <a:p>
            <a:r>
              <a:rPr lang="en-US" sz="1200" b="1" dirty="0" smtClean="0">
                <a:solidFill>
                  <a:schemeClr val="bg1"/>
                </a:solidFill>
              </a:rPr>
              <a:t>current spectrum and a graph of the second derivative</a:t>
            </a:r>
          </a:p>
          <a:p>
            <a:r>
              <a:rPr lang="en-US" sz="1200" b="1" dirty="0" smtClean="0">
                <a:solidFill>
                  <a:schemeClr val="bg1"/>
                </a:solidFill>
              </a:rPr>
              <a:t>squared of that spectrum as a spur detector, but only </a:t>
            </a:r>
          </a:p>
          <a:p>
            <a:r>
              <a:rPr lang="en-US" sz="1200" b="1" dirty="0" smtClean="0">
                <a:solidFill>
                  <a:schemeClr val="bg1"/>
                </a:solidFill>
              </a:rPr>
              <a:t>between the channel range specified.</a:t>
            </a:r>
            <a:endParaRPr lang="en-US" sz="1200" b="1" dirty="0">
              <a:solidFill>
                <a:schemeClr val="bg1"/>
              </a:solidFill>
            </a:endParaRPr>
          </a:p>
          <a:p>
            <a:endParaRPr lang="en-US" sz="1200" b="1" dirty="0" smtClean="0">
              <a:solidFill>
                <a:schemeClr val="bg1"/>
              </a:solidFill>
            </a:endParaRPr>
          </a:p>
          <a:p>
            <a:r>
              <a:rPr lang="en-US" sz="1200" b="1" dirty="0" smtClean="0">
                <a:solidFill>
                  <a:schemeClr val="bg1"/>
                </a:solidFill>
              </a:rPr>
              <a:t>It then adjusts the knobs to minimize the integral of the spur detector </a:t>
            </a:r>
          </a:p>
          <a:p>
            <a:r>
              <a:rPr lang="en-US" sz="1200" b="1" dirty="0" smtClean="0">
                <a:solidFill>
                  <a:schemeClr val="bg1"/>
                </a:solidFill>
              </a:rPr>
              <a:t>Function.</a:t>
            </a:r>
          </a:p>
          <a:p>
            <a:endParaRPr lang="en-US" sz="1200" b="1" dirty="0">
              <a:solidFill>
                <a:schemeClr val="bg1"/>
              </a:solidFill>
            </a:endParaRPr>
          </a:p>
          <a:p>
            <a:r>
              <a:rPr lang="en-US" sz="1200" b="1" dirty="0" smtClean="0">
                <a:solidFill>
                  <a:schemeClr val="bg1"/>
                </a:solidFill>
              </a:rPr>
              <a:t>Note this works best with a relatively flat noise source connected to </a:t>
            </a:r>
          </a:p>
          <a:p>
            <a:r>
              <a:rPr lang="en-US" sz="1200" b="1" dirty="0" smtClean="0">
                <a:solidFill>
                  <a:schemeClr val="bg1"/>
                </a:solidFill>
              </a:rPr>
              <a:t>the spectrometer input.</a:t>
            </a:r>
            <a:endParaRPr lang="en-US" sz="1200" b="1" dirty="0">
              <a:solidFill>
                <a:schemeClr val="bg1"/>
              </a:solidFill>
            </a:endParaRPr>
          </a:p>
        </p:txBody>
      </p:sp>
      <p:sp>
        <p:nvSpPr>
          <p:cNvPr id="11" name="TextBox 10"/>
          <p:cNvSpPr txBox="1"/>
          <p:nvPr/>
        </p:nvSpPr>
        <p:spPr>
          <a:xfrm>
            <a:off x="4114800" y="4343400"/>
            <a:ext cx="705834" cy="646331"/>
          </a:xfrm>
          <a:prstGeom prst="rect">
            <a:avLst/>
          </a:prstGeom>
          <a:noFill/>
        </p:spPr>
        <p:txBody>
          <a:bodyPr wrap="none" rtlCol="0">
            <a:spAutoFit/>
          </a:bodyPr>
          <a:lstStyle/>
          <a:p>
            <a:r>
              <a:rPr lang="en-US" dirty="0" smtClean="0"/>
              <a:t>d</a:t>
            </a:r>
            <a:r>
              <a:rPr lang="en-US" baseline="30000" dirty="0" smtClean="0"/>
              <a:t>2</a:t>
            </a:r>
            <a:r>
              <a:rPr lang="en-US" dirty="0" smtClean="0"/>
              <a:t>S(f)</a:t>
            </a:r>
          </a:p>
          <a:p>
            <a:r>
              <a:rPr lang="en-US" dirty="0" smtClean="0"/>
              <a:t>df</a:t>
            </a:r>
            <a:r>
              <a:rPr lang="en-US" baseline="30000" dirty="0" smtClean="0"/>
              <a:t>2</a:t>
            </a:r>
          </a:p>
        </p:txBody>
      </p:sp>
      <p:cxnSp>
        <p:nvCxnSpPr>
          <p:cNvPr id="13" name="Straight Connector 12"/>
          <p:cNvCxnSpPr>
            <a:stCxn id="11" idx="1"/>
            <a:endCxn id="11" idx="3"/>
          </p:cNvCxnSpPr>
          <p:nvPr/>
        </p:nvCxnSpPr>
        <p:spPr>
          <a:xfrm>
            <a:off x="4114800" y="4666566"/>
            <a:ext cx="70583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886200" y="4191000"/>
            <a:ext cx="1447832" cy="707886"/>
          </a:xfrm>
          <a:prstGeom prst="rect">
            <a:avLst/>
          </a:prstGeom>
          <a:noFill/>
        </p:spPr>
        <p:txBody>
          <a:bodyPr wrap="none" rtlCol="0">
            <a:spAutoFit/>
          </a:bodyPr>
          <a:lstStyle/>
          <a:p>
            <a:r>
              <a:rPr lang="en-US" sz="4000" dirty="0" smtClean="0"/>
              <a:t>(      )</a:t>
            </a:r>
            <a:r>
              <a:rPr lang="en-US" sz="4800" baseline="30000" dirty="0" smtClean="0"/>
              <a:t>2</a:t>
            </a:r>
            <a:endParaRPr lang="en-US" sz="4000" baseline="30000" dirty="0"/>
          </a:p>
        </p:txBody>
      </p:sp>
      <p:sp>
        <p:nvSpPr>
          <p:cNvPr id="15" name="TextBox 14"/>
          <p:cNvSpPr txBox="1"/>
          <p:nvPr/>
        </p:nvSpPr>
        <p:spPr>
          <a:xfrm>
            <a:off x="381000" y="3810000"/>
            <a:ext cx="1877565" cy="369332"/>
          </a:xfrm>
          <a:prstGeom prst="rect">
            <a:avLst/>
          </a:prstGeom>
          <a:noFill/>
        </p:spPr>
        <p:txBody>
          <a:bodyPr wrap="none" rtlCol="0">
            <a:spAutoFit/>
          </a:bodyPr>
          <a:lstStyle/>
          <a:p>
            <a:r>
              <a:rPr lang="en-US" b="1" dirty="0" smtClean="0"/>
              <a:t>Current Spectrum</a:t>
            </a:r>
            <a:endParaRPr lang="en-US" b="1" dirty="0"/>
          </a:p>
        </p:txBody>
      </p:sp>
      <p:sp>
        <p:nvSpPr>
          <p:cNvPr id="16" name="TextBox 15"/>
          <p:cNvSpPr txBox="1"/>
          <p:nvPr/>
        </p:nvSpPr>
        <p:spPr>
          <a:xfrm>
            <a:off x="685800" y="1905000"/>
            <a:ext cx="2306337" cy="1477328"/>
          </a:xfrm>
          <a:prstGeom prst="rect">
            <a:avLst/>
          </a:prstGeom>
          <a:noFill/>
        </p:spPr>
        <p:txBody>
          <a:bodyPr wrap="none" rtlCol="0">
            <a:spAutoFit/>
          </a:bodyPr>
          <a:lstStyle/>
          <a:p>
            <a:r>
              <a:rPr lang="en-US" b="1" dirty="0" smtClean="0">
                <a:solidFill>
                  <a:schemeClr val="bg1"/>
                </a:solidFill>
              </a:rPr>
              <a:t>Automatic Search</a:t>
            </a:r>
          </a:p>
          <a:p>
            <a:endParaRPr lang="en-US" b="1" dirty="0">
              <a:solidFill>
                <a:schemeClr val="bg1"/>
              </a:solidFill>
            </a:endParaRPr>
          </a:p>
          <a:p>
            <a:r>
              <a:rPr lang="en-US" b="1" dirty="0" smtClean="0">
                <a:solidFill>
                  <a:schemeClr val="bg1"/>
                </a:solidFill>
              </a:rPr>
              <a:t>(Scores are integral of</a:t>
            </a:r>
          </a:p>
          <a:p>
            <a:r>
              <a:rPr lang="en-US" b="1" dirty="0" smtClean="0">
                <a:solidFill>
                  <a:schemeClr val="bg1"/>
                </a:solidFill>
              </a:rPr>
              <a:t> spur detection filter </a:t>
            </a:r>
          </a:p>
          <a:p>
            <a:r>
              <a:rPr lang="en-US" b="1" dirty="0" smtClean="0">
                <a:solidFill>
                  <a:schemeClr val="bg1"/>
                </a:solidFill>
              </a:rPr>
              <a:t>for each clock setting)</a:t>
            </a:r>
            <a:endParaRPr lang="en-US" b="1" dirty="0">
              <a:solidFill>
                <a:schemeClr val="bg1"/>
              </a:solidFill>
            </a:endParaRPr>
          </a:p>
        </p:txBody>
      </p:sp>
      <p:sp>
        <p:nvSpPr>
          <p:cNvPr id="17" name="TextBox 16"/>
          <p:cNvSpPr txBox="1"/>
          <p:nvPr/>
        </p:nvSpPr>
        <p:spPr>
          <a:xfrm>
            <a:off x="3581400" y="3810000"/>
            <a:ext cx="1167692" cy="369332"/>
          </a:xfrm>
          <a:prstGeom prst="rect">
            <a:avLst/>
          </a:prstGeom>
          <a:noFill/>
        </p:spPr>
        <p:txBody>
          <a:bodyPr wrap="none" rtlCol="0">
            <a:spAutoFit/>
          </a:bodyPr>
          <a:lstStyle/>
          <a:p>
            <a:r>
              <a:rPr lang="en-US" b="1" dirty="0" smtClean="0"/>
              <a:t>Spur Filter</a:t>
            </a:r>
            <a:endParaRPr lang="en-US" b="1" dirty="0"/>
          </a:p>
        </p:txBody>
      </p:sp>
      <p:cxnSp>
        <p:nvCxnSpPr>
          <p:cNvPr id="19" name="Straight Arrow Connector 18"/>
          <p:cNvCxnSpPr/>
          <p:nvPr/>
        </p:nvCxnSpPr>
        <p:spPr>
          <a:xfrm flipH="1" flipV="1">
            <a:off x="533400" y="4953000"/>
            <a:ext cx="228600" cy="304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33400" y="5257800"/>
            <a:ext cx="1587294" cy="261610"/>
          </a:xfrm>
          <a:prstGeom prst="rect">
            <a:avLst/>
          </a:prstGeom>
          <a:noFill/>
        </p:spPr>
        <p:txBody>
          <a:bodyPr wrap="none" rtlCol="0">
            <a:spAutoFit/>
          </a:bodyPr>
          <a:lstStyle/>
          <a:p>
            <a:r>
              <a:rPr lang="en-US" sz="1100" b="1" dirty="0" smtClean="0"/>
              <a:t>Environmental DC noise</a:t>
            </a:r>
            <a:endParaRPr lang="en-US" sz="1100" b="1" dirty="0"/>
          </a:p>
        </p:txBody>
      </p:sp>
      <p:cxnSp>
        <p:nvCxnSpPr>
          <p:cNvPr id="22" name="Straight Arrow Connector 21"/>
          <p:cNvCxnSpPr/>
          <p:nvPr/>
        </p:nvCxnSpPr>
        <p:spPr>
          <a:xfrm>
            <a:off x="2057400" y="5410200"/>
            <a:ext cx="2590800" cy="228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267200" y="5105400"/>
            <a:ext cx="1718740" cy="369332"/>
          </a:xfrm>
          <a:prstGeom prst="rect">
            <a:avLst/>
          </a:prstGeom>
          <a:noFill/>
        </p:spPr>
        <p:txBody>
          <a:bodyPr wrap="none" rtlCol="0">
            <a:spAutoFit/>
          </a:bodyPr>
          <a:lstStyle/>
          <a:p>
            <a:r>
              <a:rPr lang="en-US" sz="900" b="1" dirty="0" smtClean="0"/>
              <a:t>Range FFT channel 2000 to 4096</a:t>
            </a:r>
          </a:p>
          <a:p>
            <a:r>
              <a:rPr lang="en-US" sz="900" b="1" dirty="0" smtClean="0"/>
              <a:t>(avoids environmental noise)</a:t>
            </a:r>
            <a:endParaRPr lang="en-US" sz="900" b="1" dirty="0"/>
          </a:p>
        </p:txBody>
      </p:sp>
      <p:cxnSp>
        <p:nvCxnSpPr>
          <p:cNvPr id="27" name="Straight Connector 26"/>
          <p:cNvCxnSpPr/>
          <p:nvPr/>
        </p:nvCxnSpPr>
        <p:spPr>
          <a:xfrm flipV="1">
            <a:off x="4800600" y="5486400"/>
            <a:ext cx="0" cy="304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6172200" y="5486400"/>
            <a:ext cx="0" cy="304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876800" y="5562600"/>
            <a:ext cx="1219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6400800"/>
            <a:ext cx="9144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9388DBA9-643B-4835-9D28-E6D21E02DEC1}" type="slidenum">
              <a:rPr lang="en-US" smtClean="0"/>
              <a:t>32</a:t>
            </a:fld>
            <a:endParaRPr lang="en-US" dirty="0"/>
          </a:p>
        </p:txBody>
      </p:sp>
      <p:sp>
        <p:nvSpPr>
          <p:cNvPr id="4" name="Rectangle 3"/>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smtClean="0"/>
              <a:t>  SVII_CAL utility</a:t>
            </a:r>
            <a:endParaRPr lang="en-US" sz="4000" b="1" dirty="0"/>
          </a:p>
        </p:txBody>
      </p:sp>
      <p:sp>
        <p:nvSpPr>
          <p:cNvPr id="7" name="TextBox 6"/>
          <p:cNvSpPr txBox="1"/>
          <p:nvPr/>
        </p:nvSpPr>
        <p:spPr>
          <a:xfrm>
            <a:off x="6371766" y="6519446"/>
            <a:ext cx="2772234" cy="338554"/>
          </a:xfrm>
          <a:prstGeom prst="rect">
            <a:avLst/>
          </a:prstGeom>
          <a:noFill/>
        </p:spPr>
        <p:txBody>
          <a:bodyPr wrap="none" rtlCol="0">
            <a:spAutoFit/>
          </a:bodyPr>
          <a:lstStyle/>
          <a:p>
            <a:pPr algn="ctr"/>
            <a:r>
              <a:rPr lang="en-US" sz="1600" b="1" dirty="0" smtClean="0">
                <a:solidFill>
                  <a:schemeClr val="bg1"/>
                </a:solidFill>
              </a:rPr>
              <a:t>Adrian Tang  © UCLA/JPL 2018</a:t>
            </a:r>
          </a:p>
        </p:txBody>
      </p:sp>
      <p:sp>
        <p:nvSpPr>
          <p:cNvPr id="8" name="TextBox 7"/>
          <p:cNvSpPr txBox="1"/>
          <p:nvPr/>
        </p:nvSpPr>
        <p:spPr>
          <a:xfrm>
            <a:off x="0" y="6519446"/>
            <a:ext cx="1236044" cy="338554"/>
          </a:xfrm>
          <a:prstGeom prst="rect">
            <a:avLst/>
          </a:prstGeom>
          <a:noFill/>
        </p:spPr>
        <p:txBody>
          <a:bodyPr wrap="none" rtlCol="0">
            <a:spAutoFit/>
          </a:bodyPr>
          <a:lstStyle/>
          <a:p>
            <a:pPr algn="ctr"/>
            <a:r>
              <a:rPr lang="en-US" sz="1600" b="1" dirty="0" smtClean="0">
                <a:solidFill>
                  <a:schemeClr val="bg1"/>
                </a:solidFill>
              </a:rPr>
              <a:t>Version 1.00</a:t>
            </a:r>
          </a:p>
        </p:txBody>
      </p:sp>
      <p:pic>
        <p:nvPicPr>
          <p:cNvPr id="38914" name="Picture 2"/>
          <p:cNvPicPr>
            <a:picLocks noChangeAspect="1" noChangeArrowheads="1"/>
          </p:cNvPicPr>
          <p:nvPr/>
        </p:nvPicPr>
        <p:blipFill>
          <a:blip r:embed="rId2" cstate="print"/>
          <a:srcRect/>
          <a:stretch>
            <a:fillRect/>
          </a:stretch>
        </p:blipFill>
        <p:spPr bwMode="auto">
          <a:xfrm>
            <a:off x="228600" y="1143000"/>
            <a:ext cx="5410200" cy="3294310"/>
          </a:xfrm>
          <a:prstGeom prst="rect">
            <a:avLst/>
          </a:prstGeom>
          <a:noFill/>
          <a:ln w="9525">
            <a:noFill/>
            <a:miter lim="800000"/>
            <a:headEnd/>
            <a:tailEnd/>
          </a:ln>
        </p:spPr>
      </p:pic>
      <p:sp>
        <p:nvSpPr>
          <p:cNvPr id="23" name="Rectangle 22"/>
          <p:cNvSpPr/>
          <p:nvPr/>
        </p:nvSpPr>
        <p:spPr>
          <a:xfrm>
            <a:off x="5715000" y="1295400"/>
            <a:ext cx="3429000" cy="3416320"/>
          </a:xfrm>
          <a:prstGeom prst="rect">
            <a:avLst/>
          </a:prstGeom>
        </p:spPr>
        <p:txBody>
          <a:bodyPr wrap="square">
            <a:spAutoFit/>
          </a:bodyPr>
          <a:lstStyle/>
          <a:p>
            <a:r>
              <a:rPr lang="en-US" dirty="0" smtClean="0"/>
              <a:t>When the cal finishes it will show you the final timing solution.</a:t>
            </a:r>
          </a:p>
          <a:p>
            <a:endParaRPr lang="en-US" dirty="0"/>
          </a:p>
          <a:p>
            <a:r>
              <a:rPr lang="en-US" dirty="0" smtClean="0"/>
              <a:t>It will give you options to just</a:t>
            </a:r>
          </a:p>
          <a:p>
            <a:r>
              <a:rPr lang="en-US" dirty="0" smtClean="0"/>
              <a:t>view more spectra (doesn’t change </a:t>
            </a:r>
            <a:r>
              <a:rPr lang="en-US" dirty="0" smtClean="0"/>
              <a:t>settings).</a:t>
            </a:r>
          </a:p>
          <a:p>
            <a:endParaRPr lang="en-US" dirty="0"/>
          </a:p>
          <a:p>
            <a:r>
              <a:rPr lang="en-US" dirty="0" smtClean="0"/>
              <a:t>If you are happy with the cal you can burn the solution to the EEPROM on the PCB so it loads automatically when the acquire program (SVII) is run.</a:t>
            </a:r>
          </a:p>
        </p:txBody>
      </p:sp>
      <p:sp>
        <p:nvSpPr>
          <p:cNvPr id="24" name="Rectangle 23"/>
          <p:cNvSpPr/>
          <p:nvPr/>
        </p:nvSpPr>
        <p:spPr>
          <a:xfrm>
            <a:off x="152400" y="4876800"/>
            <a:ext cx="8686800" cy="1477328"/>
          </a:xfrm>
          <a:prstGeom prst="rect">
            <a:avLst/>
          </a:prstGeom>
        </p:spPr>
        <p:txBody>
          <a:bodyPr wrap="square">
            <a:spAutoFit/>
          </a:bodyPr>
          <a:lstStyle/>
          <a:p>
            <a:r>
              <a:rPr lang="en-US" dirty="0" smtClean="0"/>
              <a:t>Note </a:t>
            </a:r>
            <a:r>
              <a:rPr lang="en-US" dirty="0" err="1" smtClean="0"/>
              <a:t>cals</a:t>
            </a:r>
            <a:r>
              <a:rPr lang="en-US" dirty="0" smtClean="0"/>
              <a:t> are stored separately in the EEPROM depending on the clock setting. If you cal clock-select 0 (3 GHz) the other settings (1.5GHz and 0.75 GHz) remain un-calibrated. You need to run it 3 times with each </a:t>
            </a:r>
            <a:r>
              <a:rPr lang="en-US" dirty="0" err="1" smtClean="0"/>
              <a:t>clock_select</a:t>
            </a:r>
            <a:r>
              <a:rPr lang="en-US" dirty="0" smtClean="0"/>
              <a:t> setting and save to cover all the possibilities.</a:t>
            </a:r>
          </a:p>
          <a:p>
            <a:endParaRPr lang="en-US" dirty="0"/>
          </a:p>
          <a:p>
            <a:r>
              <a:rPr lang="en-US" dirty="0" smtClean="0"/>
              <a:t>selecting 3 exits the program.    </a:t>
            </a:r>
            <a:r>
              <a:rPr lang="en-US" b="1" dirty="0" smtClean="0"/>
              <a:t>Also note the EEPROM is only good fo</a:t>
            </a:r>
            <a:r>
              <a:rPr lang="en-US" b="1" dirty="0" smtClean="0"/>
              <a:t>r 1000 writes!</a:t>
            </a:r>
            <a:endParaRPr lang="en-US" b="1"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6400800"/>
            <a:ext cx="9144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9388DBA9-643B-4835-9D28-E6D21E02DEC1}" type="slidenum">
              <a:rPr lang="en-US" smtClean="0"/>
              <a:t>33</a:t>
            </a:fld>
            <a:endParaRPr lang="en-US" dirty="0"/>
          </a:p>
        </p:txBody>
      </p:sp>
      <p:sp>
        <p:nvSpPr>
          <p:cNvPr id="4" name="Rectangle 3"/>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smtClean="0"/>
              <a:t>  </a:t>
            </a:r>
            <a:r>
              <a:rPr lang="en-US" sz="4000" b="1" dirty="0" err="1" smtClean="0"/>
              <a:t>SVII_lock</a:t>
            </a:r>
            <a:r>
              <a:rPr lang="en-US" sz="4000" b="1" dirty="0" smtClean="0"/>
              <a:t> utility</a:t>
            </a:r>
            <a:endParaRPr lang="en-US" sz="4000" b="1" dirty="0"/>
          </a:p>
        </p:txBody>
      </p:sp>
      <p:sp>
        <p:nvSpPr>
          <p:cNvPr id="7" name="TextBox 6"/>
          <p:cNvSpPr txBox="1"/>
          <p:nvPr/>
        </p:nvSpPr>
        <p:spPr>
          <a:xfrm>
            <a:off x="6371766" y="6519446"/>
            <a:ext cx="2772234" cy="338554"/>
          </a:xfrm>
          <a:prstGeom prst="rect">
            <a:avLst/>
          </a:prstGeom>
          <a:noFill/>
        </p:spPr>
        <p:txBody>
          <a:bodyPr wrap="none" rtlCol="0">
            <a:spAutoFit/>
          </a:bodyPr>
          <a:lstStyle/>
          <a:p>
            <a:pPr algn="ctr"/>
            <a:r>
              <a:rPr lang="en-US" sz="1600" b="1" dirty="0" smtClean="0">
                <a:solidFill>
                  <a:schemeClr val="bg1"/>
                </a:solidFill>
              </a:rPr>
              <a:t>Adrian Tang  © UCLA/JPL 2018</a:t>
            </a:r>
          </a:p>
        </p:txBody>
      </p:sp>
      <p:sp>
        <p:nvSpPr>
          <p:cNvPr id="8" name="TextBox 7"/>
          <p:cNvSpPr txBox="1"/>
          <p:nvPr/>
        </p:nvSpPr>
        <p:spPr>
          <a:xfrm>
            <a:off x="0" y="6519446"/>
            <a:ext cx="1236044" cy="338554"/>
          </a:xfrm>
          <a:prstGeom prst="rect">
            <a:avLst/>
          </a:prstGeom>
          <a:noFill/>
        </p:spPr>
        <p:txBody>
          <a:bodyPr wrap="none" rtlCol="0">
            <a:spAutoFit/>
          </a:bodyPr>
          <a:lstStyle/>
          <a:p>
            <a:pPr algn="ctr"/>
            <a:r>
              <a:rPr lang="en-US" sz="1600" b="1" dirty="0" smtClean="0">
                <a:solidFill>
                  <a:schemeClr val="bg1"/>
                </a:solidFill>
              </a:rPr>
              <a:t>Version 1.00</a:t>
            </a:r>
          </a:p>
        </p:txBody>
      </p:sp>
      <p:sp>
        <p:nvSpPr>
          <p:cNvPr id="6" name="TextBox 5"/>
          <p:cNvSpPr txBox="1"/>
          <p:nvPr/>
        </p:nvSpPr>
        <p:spPr>
          <a:xfrm>
            <a:off x="381000" y="990600"/>
            <a:ext cx="8458200" cy="5078313"/>
          </a:xfrm>
          <a:prstGeom prst="rect">
            <a:avLst/>
          </a:prstGeom>
          <a:noFill/>
        </p:spPr>
        <p:txBody>
          <a:bodyPr wrap="square" rtlCol="0">
            <a:spAutoFit/>
          </a:bodyPr>
          <a:lstStyle/>
          <a:p>
            <a:r>
              <a:rPr lang="en-US" dirty="0" smtClean="0"/>
              <a:t>The frequency synthesizer inside the SVII has an LC VCO that has a switched capacitor bank (100ff,200ff,400ff,800ff,1600ff) so that the frequency lock range of the synthesizer can be adjusted.</a:t>
            </a:r>
          </a:p>
          <a:p>
            <a:endParaRPr lang="en-US" dirty="0" smtClean="0"/>
          </a:p>
          <a:p>
            <a:r>
              <a:rPr lang="en-US" dirty="0" smtClean="0"/>
              <a:t>The </a:t>
            </a:r>
            <a:r>
              <a:rPr lang="en-US" dirty="0" err="1" smtClean="0"/>
              <a:t>SVII_lock</a:t>
            </a:r>
            <a:r>
              <a:rPr lang="en-US" dirty="0" smtClean="0"/>
              <a:t> utility sweeps the capacitor setting (from 0 to 15) and looks at the control voltage of the PLL loop with the </a:t>
            </a:r>
            <a:r>
              <a:rPr lang="en-US" dirty="0" err="1" smtClean="0"/>
              <a:t>arduino</a:t>
            </a:r>
            <a:r>
              <a:rPr lang="en-US" dirty="0" smtClean="0"/>
              <a:t> ADC to find the capacitor setting (if any) that locks to the input clock frequency (normally 23.4375 MHz).</a:t>
            </a:r>
          </a:p>
          <a:p>
            <a:endParaRPr lang="en-US" dirty="0"/>
          </a:p>
          <a:p>
            <a:r>
              <a:rPr lang="en-US" dirty="0" smtClean="0"/>
              <a:t>If it detects a lock it will return to that capacitor setting (0 to 15) and leave the chip in the locked state. If not it will just leave the setting at 15 when the sweep ends.</a:t>
            </a:r>
          </a:p>
          <a:p>
            <a:endParaRPr lang="en-US" dirty="0"/>
          </a:p>
          <a:p>
            <a:r>
              <a:rPr lang="en-US" dirty="0" smtClean="0"/>
              <a:t>This runs inside the </a:t>
            </a:r>
            <a:r>
              <a:rPr lang="en-US" dirty="0" err="1" smtClean="0"/>
              <a:t>SVII_cal</a:t>
            </a:r>
            <a:r>
              <a:rPr lang="en-US" dirty="0" smtClean="0"/>
              <a:t> utility and SVII capture utility before the calibration or acquisition is performed.</a:t>
            </a:r>
          </a:p>
          <a:p>
            <a:endParaRPr lang="en-US" dirty="0"/>
          </a:p>
          <a:p>
            <a:r>
              <a:rPr lang="en-US" dirty="0" smtClean="0"/>
              <a:t>To launch it you need super user permissions</a:t>
            </a:r>
          </a:p>
          <a:p>
            <a:r>
              <a:rPr lang="en-US" b="1" dirty="0" smtClean="0"/>
              <a:t>/SVII_R8/</a:t>
            </a:r>
            <a:r>
              <a:rPr lang="en-US" b="1" dirty="0" err="1" smtClean="0"/>
              <a:t>sudo</a:t>
            </a:r>
            <a:r>
              <a:rPr lang="en-US" b="1" dirty="0" smtClean="0"/>
              <a:t>  ./</a:t>
            </a:r>
            <a:r>
              <a:rPr lang="en-US" b="1" dirty="0" err="1" smtClean="0"/>
              <a:t>SVII_lock</a:t>
            </a:r>
            <a:r>
              <a:rPr lang="en-US" b="1" dirty="0" smtClean="0"/>
              <a:t>  cal_clk0.usb</a:t>
            </a:r>
          </a:p>
          <a:p>
            <a:endParaRPr lang="en-US" dirty="0"/>
          </a:p>
          <a:p>
            <a:endParaRPr lang="en-US"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6400800"/>
            <a:ext cx="9144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9388DBA9-643B-4835-9D28-E6D21E02DEC1}" type="slidenum">
              <a:rPr lang="en-US" smtClean="0"/>
              <a:t>34</a:t>
            </a:fld>
            <a:endParaRPr lang="en-US" dirty="0"/>
          </a:p>
        </p:txBody>
      </p:sp>
      <p:sp>
        <p:nvSpPr>
          <p:cNvPr id="4" name="Rectangle 3"/>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smtClean="0"/>
              <a:t>  </a:t>
            </a:r>
            <a:r>
              <a:rPr lang="en-US" sz="4000" b="1" dirty="0" err="1" smtClean="0"/>
              <a:t>SVII_lock</a:t>
            </a:r>
            <a:r>
              <a:rPr lang="en-US" sz="4000" b="1" dirty="0" smtClean="0"/>
              <a:t> utility</a:t>
            </a:r>
            <a:endParaRPr lang="en-US" sz="4000" b="1" dirty="0"/>
          </a:p>
        </p:txBody>
      </p:sp>
      <p:sp>
        <p:nvSpPr>
          <p:cNvPr id="7" name="TextBox 6"/>
          <p:cNvSpPr txBox="1"/>
          <p:nvPr/>
        </p:nvSpPr>
        <p:spPr>
          <a:xfrm>
            <a:off x="6371766" y="6519446"/>
            <a:ext cx="2772234" cy="338554"/>
          </a:xfrm>
          <a:prstGeom prst="rect">
            <a:avLst/>
          </a:prstGeom>
          <a:noFill/>
        </p:spPr>
        <p:txBody>
          <a:bodyPr wrap="none" rtlCol="0">
            <a:spAutoFit/>
          </a:bodyPr>
          <a:lstStyle/>
          <a:p>
            <a:pPr algn="ctr"/>
            <a:r>
              <a:rPr lang="en-US" sz="1600" b="1" dirty="0" smtClean="0">
                <a:solidFill>
                  <a:schemeClr val="bg1"/>
                </a:solidFill>
              </a:rPr>
              <a:t>Adrian Tang  © UCLA/JPL 2018</a:t>
            </a:r>
          </a:p>
        </p:txBody>
      </p:sp>
      <p:sp>
        <p:nvSpPr>
          <p:cNvPr id="8" name="TextBox 7"/>
          <p:cNvSpPr txBox="1"/>
          <p:nvPr/>
        </p:nvSpPr>
        <p:spPr>
          <a:xfrm>
            <a:off x="0" y="6519446"/>
            <a:ext cx="1236044" cy="338554"/>
          </a:xfrm>
          <a:prstGeom prst="rect">
            <a:avLst/>
          </a:prstGeom>
          <a:noFill/>
        </p:spPr>
        <p:txBody>
          <a:bodyPr wrap="none" rtlCol="0">
            <a:spAutoFit/>
          </a:bodyPr>
          <a:lstStyle/>
          <a:p>
            <a:pPr algn="ctr"/>
            <a:r>
              <a:rPr lang="en-US" sz="1600" b="1" dirty="0" smtClean="0">
                <a:solidFill>
                  <a:schemeClr val="bg1"/>
                </a:solidFill>
              </a:rPr>
              <a:t>Version 1.00</a:t>
            </a:r>
          </a:p>
        </p:txBody>
      </p:sp>
      <p:pic>
        <p:nvPicPr>
          <p:cNvPr id="39938" name="Picture 2"/>
          <p:cNvPicPr>
            <a:picLocks noChangeAspect="1" noChangeArrowheads="1"/>
          </p:cNvPicPr>
          <p:nvPr/>
        </p:nvPicPr>
        <p:blipFill>
          <a:blip r:embed="rId2" cstate="print"/>
          <a:srcRect/>
          <a:stretch>
            <a:fillRect/>
          </a:stretch>
        </p:blipFill>
        <p:spPr bwMode="auto">
          <a:xfrm>
            <a:off x="609600" y="1219200"/>
            <a:ext cx="6580187" cy="4010025"/>
          </a:xfrm>
          <a:prstGeom prst="rect">
            <a:avLst/>
          </a:prstGeom>
          <a:noFill/>
          <a:ln w="9525">
            <a:noFill/>
            <a:miter lim="800000"/>
            <a:headEnd/>
            <a:tailEnd/>
          </a:ln>
        </p:spPr>
      </p:pic>
      <p:sp>
        <p:nvSpPr>
          <p:cNvPr id="9" name="TextBox 8"/>
          <p:cNvSpPr txBox="1"/>
          <p:nvPr/>
        </p:nvSpPr>
        <p:spPr>
          <a:xfrm>
            <a:off x="2438400" y="2438400"/>
            <a:ext cx="4482766" cy="2031325"/>
          </a:xfrm>
          <a:prstGeom prst="rect">
            <a:avLst/>
          </a:prstGeom>
          <a:noFill/>
        </p:spPr>
        <p:txBody>
          <a:bodyPr wrap="none" rtlCol="0">
            <a:spAutoFit/>
          </a:bodyPr>
          <a:lstStyle/>
          <a:p>
            <a:r>
              <a:rPr lang="en-US" b="1" dirty="0" smtClean="0">
                <a:solidFill>
                  <a:schemeClr val="bg1"/>
                </a:solidFill>
              </a:rPr>
              <a:t>Locked is defined as: 20&lt;</a:t>
            </a:r>
            <a:r>
              <a:rPr lang="en-US" b="1" dirty="0" err="1" smtClean="0">
                <a:solidFill>
                  <a:schemeClr val="bg1"/>
                </a:solidFill>
              </a:rPr>
              <a:t>vctrl</a:t>
            </a:r>
            <a:r>
              <a:rPr lang="en-US" b="1" dirty="0" smtClean="0">
                <a:solidFill>
                  <a:schemeClr val="bg1"/>
                </a:solidFill>
              </a:rPr>
              <a:t>&lt;320</a:t>
            </a:r>
          </a:p>
          <a:p>
            <a:endParaRPr lang="en-US" b="1" dirty="0">
              <a:solidFill>
                <a:schemeClr val="bg1"/>
              </a:solidFill>
            </a:endParaRPr>
          </a:p>
          <a:p>
            <a:r>
              <a:rPr lang="en-US" b="1" dirty="0" smtClean="0">
                <a:solidFill>
                  <a:schemeClr val="bg1"/>
                </a:solidFill>
              </a:rPr>
              <a:t>In this case it locked on capacitor setting #9</a:t>
            </a:r>
          </a:p>
          <a:p>
            <a:endParaRPr lang="en-US" b="1" dirty="0">
              <a:solidFill>
                <a:schemeClr val="bg1"/>
              </a:solidFill>
            </a:endParaRPr>
          </a:p>
          <a:p>
            <a:r>
              <a:rPr lang="en-US" b="1" dirty="0" smtClean="0">
                <a:solidFill>
                  <a:schemeClr val="bg1"/>
                </a:solidFill>
              </a:rPr>
              <a:t>If it returns VCO: 15 then something is wrong</a:t>
            </a:r>
          </a:p>
          <a:p>
            <a:r>
              <a:rPr lang="en-US" b="1" dirty="0" smtClean="0">
                <a:solidFill>
                  <a:schemeClr val="bg1"/>
                </a:solidFill>
              </a:rPr>
              <a:t>with the clock setup.</a:t>
            </a:r>
          </a:p>
          <a:p>
            <a:endParaRPr lang="en-US" dirty="0">
              <a:solidFill>
                <a:schemeClr val="bg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6400800"/>
            <a:ext cx="9144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9388DBA9-643B-4835-9D28-E6D21E02DEC1}" type="slidenum">
              <a:rPr lang="en-US" smtClean="0"/>
              <a:t>35</a:t>
            </a:fld>
            <a:endParaRPr lang="en-US" dirty="0"/>
          </a:p>
        </p:txBody>
      </p:sp>
      <p:sp>
        <p:nvSpPr>
          <p:cNvPr id="4" name="Rectangle 3"/>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smtClean="0"/>
              <a:t>  </a:t>
            </a:r>
            <a:r>
              <a:rPr lang="en-US" sz="4000" b="1" dirty="0" err="1" smtClean="0"/>
              <a:t>SVII_align</a:t>
            </a:r>
            <a:r>
              <a:rPr lang="en-US" sz="4000" b="1" dirty="0" smtClean="0"/>
              <a:t> utility</a:t>
            </a:r>
            <a:endParaRPr lang="en-US" sz="4000" b="1" dirty="0"/>
          </a:p>
        </p:txBody>
      </p:sp>
      <p:sp>
        <p:nvSpPr>
          <p:cNvPr id="7" name="TextBox 6"/>
          <p:cNvSpPr txBox="1"/>
          <p:nvPr/>
        </p:nvSpPr>
        <p:spPr>
          <a:xfrm>
            <a:off x="6371766" y="6519446"/>
            <a:ext cx="2772234" cy="338554"/>
          </a:xfrm>
          <a:prstGeom prst="rect">
            <a:avLst/>
          </a:prstGeom>
          <a:noFill/>
        </p:spPr>
        <p:txBody>
          <a:bodyPr wrap="none" rtlCol="0">
            <a:spAutoFit/>
          </a:bodyPr>
          <a:lstStyle/>
          <a:p>
            <a:pPr algn="ctr"/>
            <a:r>
              <a:rPr lang="en-US" sz="1600" b="1" dirty="0" smtClean="0">
                <a:solidFill>
                  <a:schemeClr val="bg1"/>
                </a:solidFill>
              </a:rPr>
              <a:t>Adrian Tang  © UCLA/JPL 2018</a:t>
            </a:r>
          </a:p>
        </p:txBody>
      </p:sp>
      <p:sp>
        <p:nvSpPr>
          <p:cNvPr id="8" name="TextBox 7"/>
          <p:cNvSpPr txBox="1"/>
          <p:nvPr/>
        </p:nvSpPr>
        <p:spPr>
          <a:xfrm>
            <a:off x="0" y="6519446"/>
            <a:ext cx="1236044" cy="338554"/>
          </a:xfrm>
          <a:prstGeom prst="rect">
            <a:avLst/>
          </a:prstGeom>
          <a:noFill/>
        </p:spPr>
        <p:txBody>
          <a:bodyPr wrap="none" rtlCol="0">
            <a:spAutoFit/>
          </a:bodyPr>
          <a:lstStyle/>
          <a:p>
            <a:pPr algn="ctr"/>
            <a:r>
              <a:rPr lang="en-US" sz="1600" b="1" dirty="0" smtClean="0">
                <a:solidFill>
                  <a:schemeClr val="bg1"/>
                </a:solidFill>
              </a:rPr>
              <a:t>Version 1.00</a:t>
            </a:r>
          </a:p>
        </p:txBody>
      </p:sp>
      <p:sp>
        <p:nvSpPr>
          <p:cNvPr id="6" name="TextBox 5"/>
          <p:cNvSpPr txBox="1"/>
          <p:nvPr/>
        </p:nvSpPr>
        <p:spPr>
          <a:xfrm>
            <a:off x="381000" y="990600"/>
            <a:ext cx="8458200" cy="3970318"/>
          </a:xfrm>
          <a:prstGeom prst="rect">
            <a:avLst/>
          </a:prstGeom>
          <a:noFill/>
        </p:spPr>
        <p:txBody>
          <a:bodyPr wrap="square" rtlCol="0">
            <a:spAutoFit/>
          </a:bodyPr>
          <a:lstStyle/>
          <a:p>
            <a:r>
              <a:rPr lang="en-US" dirty="0" smtClean="0"/>
              <a:t>This program looks at the phase detector between the two interleaved ADC channels and sweeps the main ADC clock phase settings from 0 to 63 each.</a:t>
            </a:r>
          </a:p>
          <a:p>
            <a:endParaRPr lang="en-US" dirty="0"/>
          </a:p>
          <a:p>
            <a:r>
              <a:rPr lang="en-US" dirty="0" err="1" smtClean="0"/>
              <a:t>delayA</a:t>
            </a:r>
            <a:r>
              <a:rPr lang="en-US" dirty="0" smtClean="0"/>
              <a:t> </a:t>
            </a:r>
            <a:r>
              <a:rPr lang="en-US" dirty="0" err="1" smtClean="0"/>
              <a:t>delayAN</a:t>
            </a:r>
            <a:r>
              <a:rPr lang="en-US" dirty="0" smtClean="0"/>
              <a:t> </a:t>
            </a:r>
            <a:r>
              <a:rPr lang="en-US" dirty="0" err="1" smtClean="0"/>
              <a:t>delayB</a:t>
            </a:r>
            <a:r>
              <a:rPr lang="en-US" dirty="0" smtClean="0"/>
              <a:t> and </a:t>
            </a:r>
            <a:r>
              <a:rPr lang="en-US" dirty="0" err="1" smtClean="0"/>
              <a:t>delayBN</a:t>
            </a:r>
            <a:r>
              <a:rPr lang="en-US" dirty="0" smtClean="0"/>
              <a:t>.</a:t>
            </a:r>
          </a:p>
          <a:p>
            <a:endParaRPr lang="en-US" dirty="0"/>
          </a:p>
          <a:p>
            <a:r>
              <a:rPr lang="en-US" dirty="0" smtClean="0"/>
              <a:t>It seeks out where the phase detector shows a 180 degree clock relationship. Since the phase-to-voltage is a bit noisy it shape-fits to a Gaussian across the entire sweep to pick the optimal setting. The utility notes the left and right 3dB point of the </a:t>
            </a:r>
            <a:r>
              <a:rPr lang="en-US" dirty="0" err="1" smtClean="0"/>
              <a:t>gaussian</a:t>
            </a:r>
            <a:r>
              <a:rPr lang="en-US" dirty="0" smtClean="0"/>
              <a:t> fit as well as what setting it determines to be in the middle</a:t>
            </a:r>
          </a:p>
          <a:p>
            <a:endParaRPr lang="en-US" dirty="0"/>
          </a:p>
          <a:p>
            <a:r>
              <a:rPr lang="en-US" dirty="0" smtClean="0"/>
              <a:t>To launch it you need super user permissions</a:t>
            </a:r>
          </a:p>
          <a:p>
            <a:r>
              <a:rPr lang="en-US" b="1" dirty="0" smtClean="0"/>
              <a:t>/SVII_R8/</a:t>
            </a:r>
            <a:r>
              <a:rPr lang="en-US" b="1" dirty="0" err="1" smtClean="0"/>
              <a:t>sudo</a:t>
            </a:r>
            <a:r>
              <a:rPr lang="en-US" b="1" dirty="0" smtClean="0"/>
              <a:t>  ./</a:t>
            </a:r>
            <a:r>
              <a:rPr lang="en-US" b="1" dirty="0" err="1" smtClean="0"/>
              <a:t>SVII_align</a:t>
            </a:r>
            <a:r>
              <a:rPr lang="en-US" b="1" dirty="0" smtClean="0"/>
              <a:t>  cal_clk0.usb</a:t>
            </a:r>
          </a:p>
          <a:p>
            <a:endParaRPr lang="en-US" dirty="0"/>
          </a:p>
          <a:p>
            <a:endParaRPr lang="en-US"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6400800"/>
            <a:ext cx="9144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9388DBA9-643B-4835-9D28-E6D21E02DEC1}" type="slidenum">
              <a:rPr lang="en-US" smtClean="0"/>
              <a:t>36</a:t>
            </a:fld>
            <a:endParaRPr lang="en-US" dirty="0"/>
          </a:p>
        </p:txBody>
      </p:sp>
      <p:sp>
        <p:nvSpPr>
          <p:cNvPr id="4" name="Rectangle 3"/>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smtClean="0"/>
              <a:t>  </a:t>
            </a:r>
            <a:r>
              <a:rPr lang="en-US" sz="4000" b="1" dirty="0" err="1" smtClean="0"/>
              <a:t>SVII_align</a:t>
            </a:r>
            <a:r>
              <a:rPr lang="en-US" sz="4000" b="1" dirty="0" smtClean="0"/>
              <a:t> utility</a:t>
            </a:r>
            <a:endParaRPr lang="en-US" sz="4000" b="1" dirty="0"/>
          </a:p>
        </p:txBody>
      </p:sp>
      <p:sp>
        <p:nvSpPr>
          <p:cNvPr id="7" name="TextBox 6"/>
          <p:cNvSpPr txBox="1"/>
          <p:nvPr/>
        </p:nvSpPr>
        <p:spPr>
          <a:xfrm>
            <a:off x="6371766" y="6519446"/>
            <a:ext cx="2772234" cy="338554"/>
          </a:xfrm>
          <a:prstGeom prst="rect">
            <a:avLst/>
          </a:prstGeom>
          <a:noFill/>
        </p:spPr>
        <p:txBody>
          <a:bodyPr wrap="none" rtlCol="0">
            <a:spAutoFit/>
          </a:bodyPr>
          <a:lstStyle/>
          <a:p>
            <a:pPr algn="ctr"/>
            <a:r>
              <a:rPr lang="en-US" sz="1600" b="1" dirty="0" smtClean="0">
                <a:solidFill>
                  <a:schemeClr val="bg1"/>
                </a:solidFill>
              </a:rPr>
              <a:t>Adrian Tang  © UCLA/JPL 2018</a:t>
            </a:r>
          </a:p>
        </p:txBody>
      </p:sp>
      <p:sp>
        <p:nvSpPr>
          <p:cNvPr id="8" name="TextBox 7"/>
          <p:cNvSpPr txBox="1"/>
          <p:nvPr/>
        </p:nvSpPr>
        <p:spPr>
          <a:xfrm>
            <a:off x="0" y="6519446"/>
            <a:ext cx="1236044" cy="338554"/>
          </a:xfrm>
          <a:prstGeom prst="rect">
            <a:avLst/>
          </a:prstGeom>
          <a:noFill/>
        </p:spPr>
        <p:txBody>
          <a:bodyPr wrap="none" rtlCol="0">
            <a:spAutoFit/>
          </a:bodyPr>
          <a:lstStyle/>
          <a:p>
            <a:pPr algn="ctr"/>
            <a:r>
              <a:rPr lang="en-US" sz="1600" b="1" dirty="0" smtClean="0">
                <a:solidFill>
                  <a:schemeClr val="bg1"/>
                </a:solidFill>
              </a:rPr>
              <a:t>Version 1.00</a:t>
            </a:r>
          </a:p>
        </p:txBody>
      </p:sp>
      <p:pic>
        <p:nvPicPr>
          <p:cNvPr id="40962" name="Picture 2"/>
          <p:cNvPicPr>
            <a:picLocks noChangeAspect="1" noChangeArrowheads="1"/>
          </p:cNvPicPr>
          <p:nvPr/>
        </p:nvPicPr>
        <p:blipFill>
          <a:blip r:embed="rId2" cstate="print"/>
          <a:srcRect/>
          <a:stretch>
            <a:fillRect/>
          </a:stretch>
        </p:blipFill>
        <p:spPr bwMode="auto">
          <a:xfrm>
            <a:off x="1143000" y="1447800"/>
            <a:ext cx="6551613" cy="3962400"/>
          </a:xfrm>
          <a:prstGeom prst="rect">
            <a:avLst/>
          </a:prstGeom>
          <a:noFill/>
          <a:ln w="9525">
            <a:noFill/>
            <a:miter lim="800000"/>
            <a:headEnd/>
            <a:tailEnd/>
          </a:ln>
        </p:spPr>
      </p:pic>
      <p:sp>
        <p:nvSpPr>
          <p:cNvPr id="9" name="TextBox 8"/>
          <p:cNvSpPr txBox="1"/>
          <p:nvPr/>
        </p:nvSpPr>
        <p:spPr>
          <a:xfrm>
            <a:off x="3657600" y="3048000"/>
            <a:ext cx="3456459" cy="1815882"/>
          </a:xfrm>
          <a:prstGeom prst="rect">
            <a:avLst/>
          </a:prstGeom>
          <a:noFill/>
        </p:spPr>
        <p:txBody>
          <a:bodyPr wrap="none" rtlCol="0">
            <a:spAutoFit/>
          </a:bodyPr>
          <a:lstStyle/>
          <a:p>
            <a:r>
              <a:rPr lang="en-US" sz="1400" b="1" dirty="0" smtClean="0">
                <a:solidFill>
                  <a:schemeClr val="bg1"/>
                </a:solidFill>
              </a:rPr>
              <a:t>Main phase tuners go from 0 to 63 (0 to 2pi)</a:t>
            </a:r>
          </a:p>
          <a:p>
            <a:r>
              <a:rPr lang="en-US" sz="1400" b="1" dirty="0" smtClean="0">
                <a:solidFill>
                  <a:schemeClr val="bg1"/>
                </a:solidFill>
              </a:rPr>
              <a:t>Nominal is 32 (180 deg is pi). </a:t>
            </a:r>
          </a:p>
          <a:p>
            <a:r>
              <a:rPr lang="en-US" sz="1400" b="1" dirty="0" smtClean="0">
                <a:solidFill>
                  <a:schemeClr val="bg1"/>
                </a:solidFill>
              </a:rPr>
              <a:t>Here we arrived at 31. Also shown are the </a:t>
            </a:r>
          </a:p>
          <a:p>
            <a:r>
              <a:rPr lang="en-US" sz="1400" b="1" dirty="0" smtClean="0">
                <a:solidFill>
                  <a:schemeClr val="bg1"/>
                </a:solidFill>
              </a:rPr>
              <a:t>Gaussian fit 3dB Points 18 and 45.</a:t>
            </a:r>
          </a:p>
          <a:p>
            <a:endParaRPr lang="en-US" sz="1400" b="1" dirty="0">
              <a:solidFill>
                <a:schemeClr val="bg1"/>
              </a:solidFill>
            </a:endParaRPr>
          </a:p>
          <a:p>
            <a:r>
              <a:rPr lang="en-US" sz="1400" b="1" dirty="0" smtClean="0">
                <a:solidFill>
                  <a:schemeClr val="bg1"/>
                </a:solidFill>
              </a:rPr>
              <a:t>If </a:t>
            </a:r>
            <a:r>
              <a:rPr lang="en-US" sz="1400" b="1" dirty="0" err="1" smtClean="0">
                <a:solidFill>
                  <a:schemeClr val="bg1"/>
                </a:solidFill>
              </a:rPr>
              <a:t>P_sel</a:t>
            </a:r>
            <a:r>
              <a:rPr lang="en-US" sz="1400" b="1" dirty="0" smtClean="0">
                <a:solidFill>
                  <a:schemeClr val="bg1"/>
                </a:solidFill>
              </a:rPr>
              <a:t> isn’t like 20-40 range something's</a:t>
            </a:r>
          </a:p>
          <a:p>
            <a:r>
              <a:rPr lang="en-US" sz="1400" b="1" dirty="0">
                <a:solidFill>
                  <a:schemeClr val="bg1"/>
                </a:solidFill>
              </a:rPr>
              <a:t>w</a:t>
            </a:r>
            <a:r>
              <a:rPr lang="en-US" sz="1400" b="1" dirty="0" smtClean="0">
                <a:solidFill>
                  <a:schemeClr val="bg1"/>
                </a:solidFill>
              </a:rPr>
              <a:t>rong.</a:t>
            </a:r>
          </a:p>
          <a:p>
            <a:endParaRPr lang="en-US" sz="1400" dirty="0">
              <a:solidFill>
                <a:schemeClr val="bg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6400800"/>
            <a:ext cx="9144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9388DBA9-643B-4835-9D28-E6D21E02DEC1}" type="slidenum">
              <a:rPr lang="en-US" smtClean="0"/>
              <a:t>37</a:t>
            </a:fld>
            <a:endParaRPr lang="en-US" dirty="0"/>
          </a:p>
        </p:txBody>
      </p:sp>
      <p:sp>
        <p:nvSpPr>
          <p:cNvPr id="4" name="Rectangle 3"/>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smtClean="0"/>
              <a:t>  </a:t>
            </a:r>
            <a:r>
              <a:rPr lang="en-US" sz="4000" b="1" dirty="0" err="1" smtClean="0"/>
              <a:t>SVII_analog</a:t>
            </a:r>
            <a:r>
              <a:rPr lang="en-US" sz="4000" b="1" dirty="0" smtClean="0"/>
              <a:t> utility</a:t>
            </a:r>
            <a:endParaRPr lang="en-US" sz="4000" b="1" dirty="0"/>
          </a:p>
        </p:txBody>
      </p:sp>
      <p:sp>
        <p:nvSpPr>
          <p:cNvPr id="7" name="TextBox 6"/>
          <p:cNvSpPr txBox="1"/>
          <p:nvPr/>
        </p:nvSpPr>
        <p:spPr>
          <a:xfrm>
            <a:off x="6371766" y="6519446"/>
            <a:ext cx="2772234" cy="338554"/>
          </a:xfrm>
          <a:prstGeom prst="rect">
            <a:avLst/>
          </a:prstGeom>
          <a:noFill/>
        </p:spPr>
        <p:txBody>
          <a:bodyPr wrap="none" rtlCol="0">
            <a:spAutoFit/>
          </a:bodyPr>
          <a:lstStyle/>
          <a:p>
            <a:pPr algn="ctr"/>
            <a:r>
              <a:rPr lang="en-US" sz="1600" b="1" dirty="0" smtClean="0">
                <a:solidFill>
                  <a:schemeClr val="bg1"/>
                </a:solidFill>
              </a:rPr>
              <a:t>Adrian Tang  © UCLA/JPL 2018</a:t>
            </a:r>
          </a:p>
        </p:txBody>
      </p:sp>
      <p:sp>
        <p:nvSpPr>
          <p:cNvPr id="8" name="TextBox 7"/>
          <p:cNvSpPr txBox="1"/>
          <p:nvPr/>
        </p:nvSpPr>
        <p:spPr>
          <a:xfrm>
            <a:off x="0" y="6519446"/>
            <a:ext cx="1236044" cy="338554"/>
          </a:xfrm>
          <a:prstGeom prst="rect">
            <a:avLst/>
          </a:prstGeom>
          <a:noFill/>
        </p:spPr>
        <p:txBody>
          <a:bodyPr wrap="none" rtlCol="0">
            <a:spAutoFit/>
          </a:bodyPr>
          <a:lstStyle/>
          <a:p>
            <a:pPr algn="ctr"/>
            <a:r>
              <a:rPr lang="en-US" sz="1600" b="1" dirty="0" smtClean="0">
                <a:solidFill>
                  <a:schemeClr val="bg1"/>
                </a:solidFill>
              </a:rPr>
              <a:t>Version 1.00</a:t>
            </a:r>
          </a:p>
        </p:txBody>
      </p:sp>
      <p:sp>
        <p:nvSpPr>
          <p:cNvPr id="6" name="TextBox 5"/>
          <p:cNvSpPr txBox="1"/>
          <p:nvPr/>
        </p:nvSpPr>
        <p:spPr>
          <a:xfrm>
            <a:off x="381000" y="990600"/>
            <a:ext cx="8458200" cy="923330"/>
          </a:xfrm>
          <a:prstGeom prst="rect">
            <a:avLst/>
          </a:prstGeom>
          <a:noFill/>
        </p:spPr>
        <p:txBody>
          <a:bodyPr wrap="square" rtlCol="0">
            <a:spAutoFit/>
          </a:bodyPr>
          <a:lstStyle/>
          <a:p>
            <a:r>
              <a:rPr lang="en-US" dirty="0" smtClean="0"/>
              <a:t>This program looks at the ADC analog configuration and adjusts the DC bias conditions of each stage (preamp, track and hold) based on sensing of replica ADC outside the signal path. It then reports back the settings it chose.</a:t>
            </a:r>
            <a:endParaRPr lang="en-US" dirty="0" smtClean="0"/>
          </a:p>
        </p:txBody>
      </p:sp>
      <p:sp>
        <p:nvSpPr>
          <p:cNvPr id="9" name="TextBox 8">
            <a:extLst>
              <a:ext uri="{FF2B5EF4-FFF2-40B4-BE49-F238E27FC236}">
                <a16:creationId xmlns:a16="http://schemas.microsoft.com/office/drawing/2014/main" xmlns="" id="{DC7ABBDC-22A6-46C4-BA85-5F4CF4BA4AAE}"/>
              </a:ext>
            </a:extLst>
          </p:cNvPr>
          <p:cNvSpPr txBox="1"/>
          <p:nvPr/>
        </p:nvSpPr>
        <p:spPr>
          <a:xfrm>
            <a:off x="942848" y="2225422"/>
            <a:ext cx="3365902" cy="369332"/>
          </a:xfrm>
          <a:prstGeom prst="rect">
            <a:avLst/>
          </a:prstGeom>
          <a:solidFill>
            <a:srgbClr val="0033CC"/>
          </a:solidFill>
        </p:spPr>
        <p:txBody>
          <a:bodyPr wrap="square" rtlCol="0">
            <a:spAutoFit/>
          </a:bodyPr>
          <a:lstStyle/>
          <a:p>
            <a:pPr algn="ctr"/>
            <a:r>
              <a:rPr lang="en-US" b="1" dirty="0" smtClean="0">
                <a:solidFill>
                  <a:schemeClr val="bg1"/>
                </a:solidFill>
              </a:rPr>
              <a:t>ADC Before Self-Calibration </a:t>
            </a:r>
            <a:endParaRPr lang="en-US" b="1" dirty="0">
              <a:solidFill>
                <a:schemeClr val="bg1"/>
              </a:solidFill>
            </a:endParaRPr>
          </a:p>
        </p:txBody>
      </p:sp>
      <p:sp>
        <p:nvSpPr>
          <p:cNvPr id="10" name="TextBox 9">
            <a:extLst>
              <a:ext uri="{FF2B5EF4-FFF2-40B4-BE49-F238E27FC236}">
                <a16:creationId xmlns:a16="http://schemas.microsoft.com/office/drawing/2014/main" xmlns="" id="{3B8683FA-1B97-422F-BFD3-3146E8C99E8D}"/>
              </a:ext>
            </a:extLst>
          </p:cNvPr>
          <p:cNvSpPr txBox="1"/>
          <p:nvPr/>
        </p:nvSpPr>
        <p:spPr>
          <a:xfrm>
            <a:off x="2836730" y="2759864"/>
            <a:ext cx="2322367" cy="369332"/>
          </a:xfrm>
          <a:prstGeom prst="rect">
            <a:avLst/>
          </a:prstGeom>
          <a:noFill/>
        </p:spPr>
        <p:txBody>
          <a:bodyPr wrap="none" rtlCol="0">
            <a:spAutoFit/>
          </a:bodyPr>
          <a:lstStyle/>
          <a:p>
            <a:r>
              <a:rPr lang="en-US" b="1" dirty="0"/>
              <a:t>Replica Calibration Off</a:t>
            </a:r>
          </a:p>
        </p:txBody>
      </p:sp>
      <p:pic>
        <p:nvPicPr>
          <p:cNvPr id="11" name="Picture 10">
            <a:extLst>
              <a:ext uri="{FF2B5EF4-FFF2-40B4-BE49-F238E27FC236}">
                <a16:creationId xmlns:a16="http://schemas.microsoft.com/office/drawing/2014/main" xmlns="" id="{71C1D33F-C5C6-43DD-81DD-E03B8EAEEE11}"/>
              </a:ext>
            </a:extLst>
          </p:cNvPr>
          <p:cNvPicPr>
            <a:picLocks noChangeAspect="1"/>
          </p:cNvPicPr>
          <p:nvPr/>
        </p:nvPicPr>
        <p:blipFill>
          <a:blip r:embed="rId2" cstate="print"/>
          <a:stretch>
            <a:fillRect/>
          </a:stretch>
        </p:blipFill>
        <p:spPr>
          <a:xfrm>
            <a:off x="4606029" y="2576281"/>
            <a:ext cx="3984395" cy="3109046"/>
          </a:xfrm>
          <a:prstGeom prst="rect">
            <a:avLst/>
          </a:prstGeom>
          <a:ln w="28575">
            <a:solidFill>
              <a:srgbClr val="0033CC"/>
            </a:solidFill>
          </a:ln>
        </p:spPr>
      </p:pic>
      <p:pic>
        <p:nvPicPr>
          <p:cNvPr id="12" name="Picture 11">
            <a:extLst>
              <a:ext uri="{FF2B5EF4-FFF2-40B4-BE49-F238E27FC236}">
                <a16:creationId xmlns:a16="http://schemas.microsoft.com/office/drawing/2014/main" xmlns="" id="{32D7582C-8033-403A-BEE7-B883FB2F5E7A}"/>
              </a:ext>
            </a:extLst>
          </p:cNvPr>
          <p:cNvPicPr>
            <a:picLocks noChangeAspect="1"/>
          </p:cNvPicPr>
          <p:nvPr/>
        </p:nvPicPr>
        <p:blipFill>
          <a:blip r:embed="rId3" cstate="print"/>
          <a:stretch>
            <a:fillRect/>
          </a:stretch>
        </p:blipFill>
        <p:spPr>
          <a:xfrm>
            <a:off x="381000" y="2590800"/>
            <a:ext cx="4124807" cy="3102979"/>
          </a:xfrm>
          <a:prstGeom prst="rect">
            <a:avLst/>
          </a:prstGeom>
          <a:ln w="28575">
            <a:solidFill>
              <a:srgbClr val="0033CC"/>
            </a:solidFill>
          </a:ln>
        </p:spPr>
      </p:pic>
      <p:sp>
        <p:nvSpPr>
          <p:cNvPr id="13" name="TextBox 12">
            <a:extLst>
              <a:ext uri="{FF2B5EF4-FFF2-40B4-BE49-F238E27FC236}">
                <a16:creationId xmlns:a16="http://schemas.microsoft.com/office/drawing/2014/main" xmlns="" id="{54AF5C2A-6010-487E-B975-418ACD83F5BF}"/>
              </a:ext>
            </a:extLst>
          </p:cNvPr>
          <p:cNvSpPr txBox="1"/>
          <p:nvPr/>
        </p:nvSpPr>
        <p:spPr>
          <a:xfrm>
            <a:off x="5320204" y="5013133"/>
            <a:ext cx="2636520" cy="461665"/>
          </a:xfrm>
          <a:prstGeom prst="rect">
            <a:avLst/>
          </a:prstGeom>
          <a:noFill/>
        </p:spPr>
        <p:txBody>
          <a:bodyPr wrap="square" rtlCol="0">
            <a:spAutoFit/>
          </a:bodyPr>
          <a:lstStyle/>
          <a:p>
            <a:r>
              <a:rPr lang="en-US" sz="2400" b="1" dirty="0">
                <a:solidFill>
                  <a:srgbClr val="FFFF00"/>
                </a:solidFill>
              </a:rPr>
              <a:t>A</a:t>
            </a:r>
            <a:r>
              <a:rPr lang="en-US" sz="2400" b="1" dirty="0">
                <a:solidFill>
                  <a:schemeClr val="bg1"/>
                </a:solidFill>
              </a:rPr>
              <a:t>&amp;</a:t>
            </a:r>
            <a:r>
              <a:rPr lang="en-US" sz="2400" b="1" dirty="0">
                <a:solidFill>
                  <a:srgbClr val="19F319"/>
                </a:solidFill>
              </a:rPr>
              <a:t>B</a:t>
            </a:r>
            <a:r>
              <a:rPr lang="en-US" sz="2400" b="1" dirty="0">
                <a:solidFill>
                  <a:schemeClr val="bg1"/>
                </a:solidFill>
              </a:rPr>
              <a:t> Well Matched</a:t>
            </a:r>
          </a:p>
        </p:txBody>
      </p:sp>
      <p:sp>
        <p:nvSpPr>
          <p:cNvPr id="14" name="TextBox 13">
            <a:extLst>
              <a:ext uri="{FF2B5EF4-FFF2-40B4-BE49-F238E27FC236}">
                <a16:creationId xmlns:a16="http://schemas.microsoft.com/office/drawing/2014/main" xmlns="" id="{13BF1753-6424-4D4F-BE07-D9243B3E3B77}"/>
              </a:ext>
            </a:extLst>
          </p:cNvPr>
          <p:cNvSpPr txBox="1"/>
          <p:nvPr/>
        </p:nvSpPr>
        <p:spPr>
          <a:xfrm>
            <a:off x="5947760" y="2750141"/>
            <a:ext cx="2298321" cy="369332"/>
          </a:xfrm>
          <a:prstGeom prst="rect">
            <a:avLst/>
          </a:prstGeom>
          <a:noFill/>
        </p:spPr>
        <p:txBody>
          <a:bodyPr wrap="none" rtlCol="0">
            <a:spAutoFit/>
          </a:bodyPr>
          <a:lstStyle/>
          <a:p>
            <a:r>
              <a:rPr lang="en-US" b="1" dirty="0"/>
              <a:t>Replica Calibration On</a:t>
            </a:r>
          </a:p>
        </p:txBody>
      </p:sp>
      <p:sp>
        <p:nvSpPr>
          <p:cNvPr id="15" name="TextBox 14">
            <a:extLst>
              <a:ext uri="{FF2B5EF4-FFF2-40B4-BE49-F238E27FC236}">
                <a16:creationId xmlns:a16="http://schemas.microsoft.com/office/drawing/2014/main" xmlns="" id="{DC7ABBDC-22A6-46C4-BA85-5F4CF4BA4AAE}"/>
              </a:ext>
            </a:extLst>
          </p:cNvPr>
          <p:cNvSpPr txBox="1"/>
          <p:nvPr/>
        </p:nvSpPr>
        <p:spPr>
          <a:xfrm>
            <a:off x="5018496" y="2188846"/>
            <a:ext cx="3365902" cy="369332"/>
          </a:xfrm>
          <a:prstGeom prst="rect">
            <a:avLst/>
          </a:prstGeom>
          <a:solidFill>
            <a:srgbClr val="0033CC"/>
          </a:solidFill>
        </p:spPr>
        <p:txBody>
          <a:bodyPr wrap="square" rtlCol="0">
            <a:spAutoFit/>
          </a:bodyPr>
          <a:lstStyle/>
          <a:p>
            <a:pPr algn="ctr"/>
            <a:r>
              <a:rPr lang="en-US" b="1" dirty="0" smtClean="0">
                <a:solidFill>
                  <a:schemeClr val="bg1"/>
                </a:solidFill>
              </a:rPr>
              <a:t>ADC After Self-Calibration </a:t>
            </a:r>
            <a:endParaRPr lang="en-US" b="1" dirty="0">
              <a:solidFill>
                <a:schemeClr val="bg1"/>
              </a:solidFill>
            </a:endParaRPr>
          </a:p>
        </p:txBody>
      </p:sp>
      <p:sp>
        <p:nvSpPr>
          <p:cNvPr id="16" name="Rectangle 15"/>
          <p:cNvSpPr/>
          <p:nvPr/>
        </p:nvSpPr>
        <p:spPr>
          <a:xfrm>
            <a:off x="381000" y="5791200"/>
            <a:ext cx="3539367" cy="369332"/>
          </a:xfrm>
          <a:prstGeom prst="rect">
            <a:avLst/>
          </a:prstGeom>
        </p:spPr>
        <p:txBody>
          <a:bodyPr wrap="none">
            <a:spAutoFit/>
          </a:bodyPr>
          <a:lstStyle/>
          <a:p>
            <a:r>
              <a:rPr lang="en-US" b="1" dirty="0" smtClean="0"/>
              <a:t>*Observed from DAC-C/D </a:t>
            </a:r>
            <a:r>
              <a:rPr lang="en-US" b="1" dirty="0" err="1" smtClean="0"/>
              <a:t>testpoint</a:t>
            </a:r>
            <a:endParaRPr lang="en-US"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6400800"/>
            <a:ext cx="9144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9388DBA9-643B-4835-9D28-E6D21E02DEC1}" type="slidenum">
              <a:rPr lang="en-US" smtClean="0"/>
              <a:t>38</a:t>
            </a:fld>
            <a:endParaRPr lang="en-US" dirty="0"/>
          </a:p>
        </p:txBody>
      </p:sp>
      <p:sp>
        <p:nvSpPr>
          <p:cNvPr id="4" name="Rectangle 3"/>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smtClean="0"/>
              <a:t>  </a:t>
            </a:r>
            <a:r>
              <a:rPr lang="en-US" sz="4000" b="1" dirty="0" err="1" smtClean="0"/>
              <a:t>SVII_analog</a:t>
            </a:r>
            <a:r>
              <a:rPr lang="en-US" sz="4000" b="1" dirty="0" smtClean="0"/>
              <a:t> utility</a:t>
            </a:r>
            <a:endParaRPr lang="en-US" sz="4000" b="1" dirty="0"/>
          </a:p>
        </p:txBody>
      </p:sp>
      <p:sp>
        <p:nvSpPr>
          <p:cNvPr id="7" name="TextBox 6"/>
          <p:cNvSpPr txBox="1"/>
          <p:nvPr/>
        </p:nvSpPr>
        <p:spPr>
          <a:xfrm>
            <a:off x="6371766" y="6519446"/>
            <a:ext cx="2772234" cy="338554"/>
          </a:xfrm>
          <a:prstGeom prst="rect">
            <a:avLst/>
          </a:prstGeom>
          <a:noFill/>
        </p:spPr>
        <p:txBody>
          <a:bodyPr wrap="none" rtlCol="0">
            <a:spAutoFit/>
          </a:bodyPr>
          <a:lstStyle/>
          <a:p>
            <a:pPr algn="ctr"/>
            <a:r>
              <a:rPr lang="en-US" sz="1600" b="1" dirty="0" smtClean="0">
                <a:solidFill>
                  <a:schemeClr val="bg1"/>
                </a:solidFill>
              </a:rPr>
              <a:t>Adrian Tang  © UCLA/JPL 2018</a:t>
            </a:r>
          </a:p>
        </p:txBody>
      </p:sp>
      <p:sp>
        <p:nvSpPr>
          <p:cNvPr id="8" name="TextBox 7"/>
          <p:cNvSpPr txBox="1"/>
          <p:nvPr/>
        </p:nvSpPr>
        <p:spPr>
          <a:xfrm>
            <a:off x="0" y="6519446"/>
            <a:ext cx="1236044" cy="338554"/>
          </a:xfrm>
          <a:prstGeom prst="rect">
            <a:avLst/>
          </a:prstGeom>
          <a:noFill/>
        </p:spPr>
        <p:txBody>
          <a:bodyPr wrap="none" rtlCol="0">
            <a:spAutoFit/>
          </a:bodyPr>
          <a:lstStyle/>
          <a:p>
            <a:pPr algn="ctr"/>
            <a:r>
              <a:rPr lang="en-US" sz="1600" b="1" dirty="0" smtClean="0">
                <a:solidFill>
                  <a:schemeClr val="bg1"/>
                </a:solidFill>
              </a:rPr>
              <a:t>Version 1.00</a:t>
            </a:r>
          </a:p>
        </p:txBody>
      </p:sp>
      <p:sp>
        <p:nvSpPr>
          <p:cNvPr id="6" name="Rectangle 5"/>
          <p:cNvSpPr/>
          <p:nvPr/>
        </p:nvSpPr>
        <p:spPr>
          <a:xfrm>
            <a:off x="152400" y="990600"/>
            <a:ext cx="4572000" cy="646331"/>
          </a:xfrm>
          <a:prstGeom prst="rect">
            <a:avLst/>
          </a:prstGeom>
        </p:spPr>
        <p:txBody>
          <a:bodyPr>
            <a:spAutoFit/>
          </a:bodyPr>
          <a:lstStyle/>
          <a:p>
            <a:r>
              <a:rPr lang="en-US" dirty="0" smtClean="0"/>
              <a:t>To launch it you need super user permissions</a:t>
            </a:r>
          </a:p>
          <a:p>
            <a:r>
              <a:rPr lang="en-US" b="1" dirty="0" smtClean="0"/>
              <a:t>/SVII_R8/</a:t>
            </a:r>
            <a:r>
              <a:rPr lang="en-US" b="1" dirty="0" err="1" smtClean="0"/>
              <a:t>sudo</a:t>
            </a:r>
            <a:r>
              <a:rPr lang="en-US" b="1" dirty="0" smtClean="0"/>
              <a:t>  ./</a:t>
            </a:r>
            <a:r>
              <a:rPr lang="en-US" b="1" dirty="0" err="1" smtClean="0"/>
              <a:t>SVII_analog</a:t>
            </a:r>
            <a:r>
              <a:rPr lang="en-US" b="1" dirty="0" smtClean="0"/>
              <a:t> cal_clk0.usb</a:t>
            </a:r>
            <a:endParaRPr lang="en-US" b="1" dirty="0" smtClean="0"/>
          </a:p>
        </p:txBody>
      </p:sp>
      <p:pic>
        <p:nvPicPr>
          <p:cNvPr id="41986" name="Picture 2"/>
          <p:cNvPicPr>
            <a:picLocks noChangeAspect="1" noChangeArrowheads="1"/>
          </p:cNvPicPr>
          <p:nvPr/>
        </p:nvPicPr>
        <p:blipFill>
          <a:blip r:embed="rId2" cstate="print"/>
          <a:srcRect/>
          <a:stretch>
            <a:fillRect/>
          </a:stretch>
        </p:blipFill>
        <p:spPr bwMode="auto">
          <a:xfrm>
            <a:off x="1219200" y="1981200"/>
            <a:ext cx="6589713" cy="4038600"/>
          </a:xfrm>
          <a:prstGeom prst="rect">
            <a:avLst/>
          </a:prstGeom>
          <a:noFill/>
          <a:ln w="9525">
            <a:noFill/>
            <a:miter lim="800000"/>
            <a:headEnd/>
            <a:tailEnd/>
          </a:ln>
        </p:spPr>
      </p:pic>
      <p:sp>
        <p:nvSpPr>
          <p:cNvPr id="9" name="TextBox 8"/>
          <p:cNvSpPr txBox="1"/>
          <p:nvPr/>
        </p:nvSpPr>
        <p:spPr>
          <a:xfrm>
            <a:off x="3657600" y="3048000"/>
            <a:ext cx="3032690" cy="954107"/>
          </a:xfrm>
          <a:prstGeom prst="rect">
            <a:avLst/>
          </a:prstGeom>
          <a:noFill/>
        </p:spPr>
        <p:txBody>
          <a:bodyPr wrap="none" rtlCol="0">
            <a:spAutoFit/>
          </a:bodyPr>
          <a:lstStyle/>
          <a:p>
            <a:r>
              <a:rPr lang="en-US" sz="1400" b="1" dirty="0" smtClean="0">
                <a:solidFill>
                  <a:schemeClr val="bg1"/>
                </a:solidFill>
              </a:rPr>
              <a:t>Shows the final ADC calibration result.</a:t>
            </a:r>
          </a:p>
          <a:p>
            <a:endParaRPr lang="en-US" sz="1400" b="1" dirty="0">
              <a:solidFill>
                <a:schemeClr val="bg1"/>
              </a:solidFill>
            </a:endParaRPr>
          </a:p>
          <a:p>
            <a:r>
              <a:rPr lang="en-US" sz="1400" b="1" dirty="0" smtClean="0">
                <a:solidFill>
                  <a:schemeClr val="bg1"/>
                </a:solidFill>
              </a:rPr>
              <a:t>THA is designed to be 20-50</a:t>
            </a:r>
          </a:p>
          <a:p>
            <a:r>
              <a:rPr lang="en-US" sz="1400" b="1" dirty="0" err="1" smtClean="0">
                <a:solidFill>
                  <a:schemeClr val="bg1"/>
                </a:solidFill>
              </a:rPr>
              <a:t>PREamp</a:t>
            </a:r>
            <a:r>
              <a:rPr lang="en-US" sz="1400" b="1" dirty="0" smtClean="0">
                <a:solidFill>
                  <a:schemeClr val="bg1"/>
                </a:solidFill>
              </a:rPr>
              <a:t> in the range of 30-90 is okay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6400800"/>
            <a:ext cx="9144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9388DBA9-643B-4835-9D28-E6D21E02DEC1}" type="slidenum">
              <a:rPr lang="en-US" smtClean="0"/>
              <a:t>39</a:t>
            </a:fld>
            <a:endParaRPr lang="en-US" dirty="0"/>
          </a:p>
        </p:txBody>
      </p:sp>
      <p:sp>
        <p:nvSpPr>
          <p:cNvPr id="4" name="Rectangle 3"/>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smtClean="0"/>
              <a:t>  SVII acquisition program</a:t>
            </a:r>
            <a:endParaRPr lang="en-US" sz="4000" b="1" dirty="0"/>
          </a:p>
        </p:txBody>
      </p:sp>
      <p:sp>
        <p:nvSpPr>
          <p:cNvPr id="7" name="TextBox 6"/>
          <p:cNvSpPr txBox="1"/>
          <p:nvPr/>
        </p:nvSpPr>
        <p:spPr>
          <a:xfrm>
            <a:off x="6371766" y="6519446"/>
            <a:ext cx="2772234" cy="338554"/>
          </a:xfrm>
          <a:prstGeom prst="rect">
            <a:avLst/>
          </a:prstGeom>
          <a:noFill/>
        </p:spPr>
        <p:txBody>
          <a:bodyPr wrap="none" rtlCol="0">
            <a:spAutoFit/>
          </a:bodyPr>
          <a:lstStyle/>
          <a:p>
            <a:pPr algn="ctr"/>
            <a:r>
              <a:rPr lang="en-US" sz="1600" b="1" dirty="0" smtClean="0">
                <a:solidFill>
                  <a:schemeClr val="bg1"/>
                </a:solidFill>
              </a:rPr>
              <a:t>Adrian Tang  © UCLA/JPL 2018</a:t>
            </a:r>
          </a:p>
        </p:txBody>
      </p:sp>
      <p:sp>
        <p:nvSpPr>
          <p:cNvPr id="8" name="TextBox 7"/>
          <p:cNvSpPr txBox="1"/>
          <p:nvPr/>
        </p:nvSpPr>
        <p:spPr>
          <a:xfrm>
            <a:off x="0" y="6519446"/>
            <a:ext cx="1236044" cy="338554"/>
          </a:xfrm>
          <a:prstGeom prst="rect">
            <a:avLst/>
          </a:prstGeom>
          <a:noFill/>
        </p:spPr>
        <p:txBody>
          <a:bodyPr wrap="none" rtlCol="0">
            <a:spAutoFit/>
          </a:bodyPr>
          <a:lstStyle/>
          <a:p>
            <a:pPr algn="ctr"/>
            <a:r>
              <a:rPr lang="en-US" sz="1600" b="1" dirty="0" smtClean="0">
                <a:solidFill>
                  <a:schemeClr val="bg1"/>
                </a:solidFill>
              </a:rPr>
              <a:t>Version 1.00</a:t>
            </a:r>
          </a:p>
        </p:txBody>
      </p:sp>
      <p:sp>
        <p:nvSpPr>
          <p:cNvPr id="6" name="TextBox 5"/>
          <p:cNvSpPr txBox="1"/>
          <p:nvPr/>
        </p:nvSpPr>
        <p:spPr>
          <a:xfrm>
            <a:off x="381000" y="990600"/>
            <a:ext cx="8458200" cy="923330"/>
          </a:xfrm>
          <a:prstGeom prst="rect">
            <a:avLst/>
          </a:prstGeom>
          <a:noFill/>
        </p:spPr>
        <p:txBody>
          <a:bodyPr wrap="square" rtlCol="0">
            <a:spAutoFit/>
          </a:bodyPr>
          <a:lstStyle/>
          <a:p>
            <a:r>
              <a:rPr lang="en-US" dirty="0" smtClean="0"/>
              <a:t>This acquisition program “SVII” captures data a set number of averaging times and dumps it to a specified data file. SVII reads a configuration script similar to the calibration utilities (all the fields are the same except there is no start and end range specified)</a:t>
            </a:r>
            <a:endParaRPr lang="en-US" dirty="0" smtClean="0"/>
          </a:p>
        </p:txBody>
      </p:sp>
      <p:sp>
        <p:nvSpPr>
          <p:cNvPr id="9" name="Rectangle 8"/>
          <p:cNvSpPr/>
          <p:nvPr/>
        </p:nvSpPr>
        <p:spPr>
          <a:xfrm>
            <a:off x="304800" y="1981200"/>
            <a:ext cx="4572000" cy="4154984"/>
          </a:xfrm>
          <a:prstGeom prst="rect">
            <a:avLst/>
          </a:prstGeom>
        </p:spPr>
        <p:txBody>
          <a:bodyPr>
            <a:spAutoFit/>
          </a:bodyPr>
          <a:lstStyle/>
          <a:p>
            <a:r>
              <a:rPr lang="en-US" sz="1100" dirty="0" smtClean="0"/>
              <a:t>run_clk0.usb</a:t>
            </a:r>
          </a:p>
          <a:p>
            <a:r>
              <a:rPr lang="en-US" sz="1100" dirty="0" smtClean="0"/>
              <a:t>-----------------------------------</a:t>
            </a:r>
          </a:p>
          <a:p>
            <a:r>
              <a:rPr lang="en-US" sz="1100" dirty="0" smtClean="0"/>
              <a:t>[</a:t>
            </a:r>
            <a:r>
              <a:rPr lang="en-US" sz="1100" dirty="0"/>
              <a:t>Spectrometer0_Control]</a:t>
            </a:r>
          </a:p>
          <a:p>
            <a:r>
              <a:rPr lang="en-US" sz="1100" dirty="0"/>
              <a:t>AI04ZDG5</a:t>
            </a:r>
          </a:p>
          <a:p>
            <a:r>
              <a:rPr lang="en-US" sz="1100" dirty="0"/>
              <a:t>/dev/tty_SVII_1</a:t>
            </a:r>
          </a:p>
          <a:p>
            <a:r>
              <a:rPr lang="en-US" sz="1100" dirty="0"/>
              <a:t>[</a:t>
            </a:r>
            <a:r>
              <a:rPr lang="en-US" sz="1100" dirty="0" err="1"/>
              <a:t>Spectrometer_data</a:t>
            </a:r>
            <a:r>
              <a:rPr lang="en-US" sz="1100" dirty="0"/>
              <a:t>]</a:t>
            </a:r>
          </a:p>
          <a:p>
            <a:r>
              <a:rPr lang="en-US" sz="1100" dirty="0"/>
              <a:t>FT35V5MS</a:t>
            </a:r>
          </a:p>
          <a:p>
            <a:r>
              <a:rPr lang="en-US" sz="1100" dirty="0"/>
              <a:t>[AVERAGING]</a:t>
            </a:r>
          </a:p>
          <a:p>
            <a:r>
              <a:rPr lang="en-US" sz="1100" dirty="0"/>
              <a:t>0 14 0 10 1000</a:t>
            </a:r>
          </a:p>
          <a:p>
            <a:r>
              <a:rPr lang="en-US" sz="1100" dirty="0"/>
              <a:t>[RANGE]</a:t>
            </a:r>
          </a:p>
          <a:p>
            <a:r>
              <a:rPr lang="en-US" sz="1100" dirty="0"/>
              <a:t>1E11</a:t>
            </a:r>
          </a:p>
          <a:p>
            <a:r>
              <a:rPr lang="en-US" sz="1100" dirty="0"/>
              <a:t>[DATA]</a:t>
            </a:r>
          </a:p>
          <a:p>
            <a:r>
              <a:rPr lang="en-US" sz="1100" dirty="0"/>
              <a:t>./SVII_data.csv</a:t>
            </a:r>
          </a:p>
          <a:p>
            <a:r>
              <a:rPr lang="en-US" sz="1100" dirty="0"/>
              <a:t>[WIN_ENABLE]</a:t>
            </a:r>
          </a:p>
          <a:p>
            <a:r>
              <a:rPr lang="en-US" sz="1100" dirty="0"/>
              <a:t>1</a:t>
            </a:r>
          </a:p>
          <a:p>
            <a:r>
              <a:rPr lang="en-US" sz="1100" dirty="0"/>
              <a:t>[CLOCK_SETTING]</a:t>
            </a:r>
          </a:p>
          <a:p>
            <a:r>
              <a:rPr lang="en-US" sz="1100" dirty="0"/>
              <a:t>0</a:t>
            </a:r>
          </a:p>
          <a:p>
            <a:r>
              <a:rPr lang="en-US" sz="1100" dirty="0"/>
              <a:t>[TRIM_CHECK]</a:t>
            </a:r>
          </a:p>
          <a:p>
            <a:r>
              <a:rPr lang="en-US" sz="1100" dirty="0"/>
              <a:t>0</a:t>
            </a:r>
          </a:p>
          <a:p>
            <a:r>
              <a:rPr lang="en-US" sz="1100" dirty="0"/>
              <a:t>[READOUT_PRESCALE]</a:t>
            </a:r>
          </a:p>
          <a:p>
            <a:r>
              <a:rPr lang="en-US" sz="1100" dirty="0"/>
              <a:t>4</a:t>
            </a:r>
          </a:p>
          <a:p>
            <a:r>
              <a:rPr lang="en-US" sz="1100" dirty="0"/>
              <a:t>[DEBUG]</a:t>
            </a:r>
          </a:p>
          <a:p>
            <a:r>
              <a:rPr lang="en-US" sz="1100" dirty="0"/>
              <a:t>0</a:t>
            </a:r>
          </a:p>
          <a:p>
            <a:r>
              <a:rPr lang="en-US" sz="1100" dirty="0"/>
              <a:t>END</a:t>
            </a:r>
          </a:p>
        </p:txBody>
      </p:sp>
      <p:sp>
        <p:nvSpPr>
          <p:cNvPr id="10" name="Rectangle 9"/>
          <p:cNvSpPr/>
          <p:nvPr/>
        </p:nvSpPr>
        <p:spPr>
          <a:xfrm>
            <a:off x="2819400" y="2362200"/>
            <a:ext cx="4572000" cy="2585323"/>
          </a:xfrm>
          <a:prstGeom prst="rect">
            <a:avLst/>
          </a:prstGeom>
        </p:spPr>
        <p:txBody>
          <a:bodyPr>
            <a:spAutoFit/>
          </a:bodyPr>
          <a:lstStyle/>
          <a:p>
            <a:r>
              <a:rPr lang="en-US" dirty="0" smtClean="0"/>
              <a:t>To launch it you need super user permissions</a:t>
            </a:r>
          </a:p>
          <a:p>
            <a:r>
              <a:rPr lang="en-US" b="1" dirty="0" smtClean="0"/>
              <a:t>/SVII_R8/</a:t>
            </a:r>
            <a:r>
              <a:rPr lang="en-US" b="1" dirty="0" err="1" smtClean="0"/>
              <a:t>sudo</a:t>
            </a:r>
            <a:r>
              <a:rPr lang="en-US" b="1" dirty="0" smtClean="0"/>
              <a:t>  ./SVII   run_clk0.usb</a:t>
            </a:r>
          </a:p>
          <a:p>
            <a:endParaRPr lang="en-US" b="1" dirty="0"/>
          </a:p>
          <a:p>
            <a:endParaRPr lang="en-US" b="1" dirty="0" smtClean="0"/>
          </a:p>
          <a:p>
            <a:r>
              <a:rPr lang="en-US" b="1" dirty="0" smtClean="0">
                <a:solidFill>
                  <a:srgbClr val="FF0000"/>
                </a:solidFill>
              </a:rPr>
              <a:t>NOTE YOU NEED A CAL ALREADY SAVED ON THE EEPROM FOR THE CLOCK SETTING YOU’RE USING IN THE ACQUSITION OTHERWISE IT WILL LOAD GARBAGE SETTINGS AND NOT WORK AT ALL!</a:t>
            </a:r>
            <a:endParaRPr lang="en-US" b="1" dirty="0" smtClean="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6400800"/>
            <a:ext cx="9144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9388DBA9-643B-4835-9D28-E6D21E02DEC1}" type="slidenum">
              <a:rPr lang="en-US" smtClean="0"/>
              <a:t>4</a:t>
            </a:fld>
            <a:endParaRPr lang="en-US" dirty="0"/>
          </a:p>
        </p:txBody>
      </p:sp>
      <p:sp>
        <p:nvSpPr>
          <p:cNvPr id="4" name="Rectangle 3"/>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smtClean="0"/>
              <a:t>SVII – Revision C PCB Module</a:t>
            </a:r>
            <a:endParaRPr lang="en-US" sz="4000" b="1" dirty="0"/>
          </a:p>
        </p:txBody>
      </p:sp>
      <p:sp>
        <p:nvSpPr>
          <p:cNvPr id="7" name="TextBox 6"/>
          <p:cNvSpPr txBox="1"/>
          <p:nvPr/>
        </p:nvSpPr>
        <p:spPr>
          <a:xfrm>
            <a:off x="6371766" y="6519446"/>
            <a:ext cx="2772234" cy="338554"/>
          </a:xfrm>
          <a:prstGeom prst="rect">
            <a:avLst/>
          </a:prstGeom>
          <a:noFill/>
        </p:spPr>
        <p:txBody>
          <a:bodyPr wrap="none" rtlCol="0">
            <a:spAutoFit/>
          </a:bodyPr>
          <a:lstStyle/>
          <a:p>
            <a:pPr algn="ctr"/>
            <a:r>
              <a:rPr lang="en-US" sz="1600" b="1" dirty="0" smtClean="0">
                <a:solidFill>
                  <a:schemeClr val="bg1"/>
                </a:solidFill>
              </a:rPr>
              <a:t>Adrian Tang  © UCLA/JPL 2018</a:t>
            </a:r>
          </a:p>
        </p:txBody>
      </p:sp>
      <p:sp>
        <p:nvSpPr>
          <p:cNvPr id="8" name="TextBox 7"/>
          <p:cNvSpPr txBox="1"/>
          <p:nvPr/>
        </p:nvSpPr>
        <p:spPr>
          <a:xfrm>
            <a:off x="0" y="6519446"/>
            <a:ext cx="1236044" cy="338554"/>
          </a:xfrm>
          <a:prstGeom prst="rect">
            <a:avLst/>
          </a:prstGeom>
          <a:noFill/>
        </p:spPr>
        <p:txBody>
          <a:bodyPr wrap="none" rtlCol="0">
            <a:spAutoFit/>
          </a:bodyPr>
          <a:lstStyle/>
          <a:p>
            <a:pPr algn="ctr"/>
            <a:r>
              <a:rPr lang="en-US" sz="1600" b="1" dirty="0" smtClean="0">
                <a:solidFill>
                  <a:schemeClr val="bg1"/>
                </a:solidFill>
              </a:rPr>
              <a:t>Version 1.00</a:t>
            </a:r>
          </a:p>
        </p:txBody>
      </p:sp>
      <p:pic>
        <p:nvPicPr>
          <p:cNvPr id="2050" name="Picture 2"/>
          <p:cNvPicPr>
            <a:picLocks noChangeAspect="1" noChangeArrowheads="1"/>
          </p:cNvPicPr>
          <p:nvPr/>
        </p:nvPicPr>
        <p:blipFill>
          <a:blip r:embed="rId2" cstate="print"/>
          <a:srcRect/>
          <a:stretch>
            <a:fillRect/>
          </a:stretch>
        </p:blipFill>
        <p:spPr bwMode="auto">
          <a:xfrm>
            <a:off x="914400" y="1066800"/>
            <a:ext cx="6934200" cy="5140082"/>
          </a:xfrm>
          <a:prstGeom prst="rect">
            <a:avLst/>
          </a:prstGeom>
          <a:noFill/>
          <a:ln w="9525">
            <a:noFill/>
            <a:miter lim="800000"/>
            <a:headEnd/>
            <a:tailEnd/>
          </a:ln>
        </p:spPr>
      </p:pic>
      <p:sp>
        <p:nvSpPr>
          <p:cNvPr id="21" name="TextBox 20"/>
          <p:cNvSpPr txBox="1"/>
          <p:nvPr/>
        </p:nvSpPr>
        <p:spPr>
          <a:xfrm>
            <a:off x="5410200" y="5486400"/>
            <a:ext cx="2790187" cy="369332"/>
          </a:xfrm>
          <a:prstGeom prst="rect">
            <a:avLst/>
          </a:prstGeom>
          <a:noFill/>
        </p:spPr>
        <p:txBody>
          <a:bodyPr wrap="none" rtlCol="0">
            <a:spAutoFit/>
          </a:bodyPr>
          <a:lstStyle/>
          <a:p>
            <a:r>
              <a:rPr lang="en-US" b="1" dirty="0" smtClean="0"/>
              <a:t>High speed USB2.0 readout</a:t>
            </a:r>
            <a:endParaRPr lang="en-US" b="1" dirty="0"/>
          </a:p>
        </p:txBody>
      </p:sp>
      <p:sp>
        <p:nvSpPr>
          <p:cNvPr id="22" name="TextBox 21"/>
          <p:cNvSpPr txBox="1"/>
          <p:nvPr/>
        </p:nvSpPr>
        <p:spPr>
          <a:xfrm>
            <a:off x="2438400" y="1066800"/>
            <a:ext cx="1840184" cy="369332"/>
          </a:xfrm>
          <a:prstGeom prst="rect">
            <a:avLst/>
          </a:prstGeom>
          <a:noFill/>
        </p:spPr>
        <p:txBody>
          <a:bodyPr wrap="none" rtlCol="0">
            <a:spAutoFit/>
          </a:bodyPr>
          <a:lstStyle/>
          <a:p>
            <a:r>
              <a:rPr lang="en-US" b="1" dirty="0" err="1" smtClean="0"/>
              <a:t>Arduino</a:t>
            </a:r>
            <a:r>
              <a:rPr lang="en-US" b="1" dirty="0" smtClean="0"/>
              <a:t> Platform</a:t>
            </a:r>
            <a:endParaRPr lang="en-US" b="1" dirty="0"/>
          </a:p>
        </p:txBody>
      </p:sp>
      <p:sp>
        <p:nvSpPr>
          <p:cNvPr id="23" name="TextBox 22"/>
          <p:cNvSpPr txBox="1"/>
          <p:nvPr/>
        </p:nvSpPr>
        <p:spPr>
          <a:xfrm>
            <a:off x="990600" y="6019800"/>
            <a:ext cx="1740669" cy="276999"/>
          </a:xfrm>
          <a:prstGeom prst="rect">
            <a:avLst/>
          </a:prstGeom>
          <a:noFill/>
        </p:spPr>
        <p:txBody>
          <a:bodyPr wrap="none" rtlCol="0">
            <a:spAutoFit/>
          </a:bodyPr>
          <a:lstStyle/>
          <a:p>
            <a:r>
              <a:rPr lang="en-US" sz="1200" b="1" dirty="0" smtClean="0"/>
              <a:t>Readout </a:t>
            </a:r>
            <a:r>
              <a:rPr lang="en-US" sz="1200" b="1" dirty="0" err="1" smtClean="0"/>
              <a:t>config</a:t>
            </a:r>
            <a:r>
              <a:rPr lang="en-US" sz="1200" b="1" dirty="0" smtClean="0"/>
              <a:t> EEPROM</a:t>
            </a:r>
            <a:endParaRPr lang="en-US" sz="1200"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6400800"/>
            <a:ext cx="9144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9388DBA9-643B-4835-9D28-E6D21E02DEC1}" type="slidenum">
              <a:rPr lang="en-US" smtClean="0"/>
              <a:t>40</a:t>
            </a:fld>
            <a:endParaRPr lang="en-US" dirty="0"/>
          </a:p>
        </p:txBody>
      </p:sp>
      <p:sp>
        <p:nvSpPr>
          <p:cNvPr id="4" name="Rectangle 3"/>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smtClean="0"/>
              <a:t>Final Thoughts</a:t>
            </a:r>
            <a:endParaRPr lang="en-US" sz="4000" b="1" dirty="0"/>
          </a:p>
        </p:txBody>
      </p:sp>
      <p:sp>
        <p:nvSpPr>
          <p:cNvPr id="7" name="TextBox 6"/>
          <p:cNvSpPr txBox="1"/>
          <p:nvPr/>
        </p:nvSpPr>
        <p:spPr>
          <a:xfrm>
            <a:off x="6371766" y="6519446"/>
            <a:ext cx="2772234" cy="338554"/>
          </a:xfrm>
          <a:prstGeom prst="rect">
            <a:avLst/>
          </a:prstGeom>
          <a:noFill/>
        </p:spPr>
        <p:txBody>
          <a:bodyPr wrap="none" rtlCol="0">
            <a:spAutoFit/>
          </a:bodyPr>
          <a:lstStyle/>
          <a:p>
            <a:pPr algn="ctr"/>
            <a:r>
              <a:rPr lang="en-US" sz="1600" b="1" dirty="0" smtClean="0">
                <a:solidFill>
                  <a:schemeClr val="bg1"/>
                </a:solidFill>
              </a:rPr>
              <a:t>Adrian Tang  © UCLA/JPL 2018</a:t>
            </a:r>
          </a:p>
        </p:txBody>
      </p:sp>
      <p:sp>
        <p:nvSpPr>
          <p:cNvPr id="8" name="TextBox 7"/>
          <p:cNvSpPr txBox="1"/>
          <p:nvPr/>
        </p:nvSpPr>
        <p:spPr>
          <a:xfrm>
            <a:off x="0" y="6519446"/>
            <a:ext cx="1236044" cy="338554"/>
          </a:xfrm>
          <a:prstGeom prst="rect">
            <a:avLst/>
          </a:prstGeom>
          <a:noFill/>
        </p:spPr>
        <p:txBody>
          <a:bodyPr wrap="none" rtlCol="0">
            <a:spAutoFit/>
          </a:bodyPr>
          <a:lstStyle/>
          <a:p>
            <a:pPr algn="ctr"/>
            <a:r>
              <a:rPr lang="en-US" sz="1600" b="1" dirty="0" smtClean="0">
                <a:solidFill>
                  <a:schemeClr val="bg1"/>
                </a:solidFill>
              </a:rPr>
              <a:t>Version 1.00</a:t>
            </a:r>
          </a:p>
        </p:txBody>
      </p:sp>
      <p:sp>
        <p:nvSpPr>
          <p:cNvPr id="6" name="TextBox 5"/>
          <p:cNvSpPr txBox="1"/>
          <p:nvPr/>
        </p:nvSpPr>
        <p:spPr>
          <a:xfrm>
            <a:off x="228600" y="1143000"/>
            <a:ext cx="8458200" cy="3139321"/>
          </a:xfrm>
          <a:prstGeom prst="rect">
            <a:avLst/>
          </a:prstGeom>
          <a:noFill/>
        </p:spPr>
        <p:txBody>
          <a:bodyPr wrap="square" rtlCol="0">
            <a:spAutoFit/>
          </a:bodyPr>
          <a:lstStyle/>
          <a:p>
            <a:r>
              <a:rPr lang="en-US" dirty="0" smtClean="0"/>
              <a:t>In general the calibration works well but it depends how flat your input band of the noise source you’re using to calibrate is and how many environmental spurs there are. Cal is not a direct process and often you need to play with the channel range and averaging time to get it to work well for a given part. In general the 3GHz mode seems the easiest  to calibrate and the lower frequency ones are more difficult.</a:t>
            </a:r>
          </a:p>
          <a:p>
            <a:endParaRPr lang="en-US" dirty="0"/>
          </a:p>
          <a:p>
            <a:r>
              <a:rPr lang="en-US" dirty="0" smtClean="0"/>
              <a:t>All the other </a:t>
            </a:r>
            <a:r>
              <a:rPr lang="en-US" dirty="0" err="1" smtClean="0"/>
              <a:t>cals</a:t>
            </a:r>
            <a:r>
              <a:rPr lang="en-US" dirty="0" smtClean="0"/>
              <a:t> (analog, align, lock) are inside the </a:t>
            </a:r>
            <a:r>
              <a:rPr lang="en-US" dirty="0" err="1" smtClean="0"/>
              <a:t>SVII_cal</a:t>
            </a:r>
            <a:r>
              <a:rPr lang="en-US" dirty="0" smtClean="0"/>
              <a:t> program so you should just have to run that one if you need a new cal. The other </a:t>
            </a:r>
            <a:r>
              <a:rPr lang="en-US" dirty="0" err="1" smtClean="0"/>
              <a:t>utilites</a:t>
            </a:r>
            <a:r>
              <a:rPr lang="en-US" dirty="0" smtClean="0"/>
              <a:t> are more for troubleshooting tools.</a:t>
            </a:r>
          </a:p>
          <a:p>
            <a:endParaRPr lang="en-US" dirty="0"/>
          </a:p>
          <a:p>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6400800"/>
            <a:ext cx="9144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9388DBA9-643B-4835-9D28-E6D21E02DEC1}" type="slidenum">
              <a:rPr lang="en-US" smtClean="0"/>
              <a:t>5</a:t>
            </a:fld>
            <a:endParaRPr lang="en-US" dirty="0"/>
          </a:p>
        </p:txBody>
      </p:sp>
      <p:sp>
        <p:nvSpPr>
          <p:cNvPr id="4" name="Rectangle 3"/>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smtClean="0"/>
              <a:t>SVII – Revision C PCB Module</a:t>
            </a:r>
            <a:endParaRPr lang="en-US" sz="4000" b="1" dirty="0"/>
          </a:p>
        </p:txBody>
      </p:sp>
      <p:sp>
        <p:nvSpPr>
          <p:cNvPr id="7" name="TextBox 6"/>
          <p:cNvSpPr txBox="1"/>
          <p:nvPr/>
        </p:nvSpPr>
        <p:spPr>
          <a:xfrm>
            <a:off x="6371766" y="6519446"/>
            <a:ext cx="2772234" cy="338554"/>
          </a:xfrm>
          <a:prstGeom prst="rect">
            <a:avLst/>
          </a:prstGeom>
          <a:noFill/>
        </p:spPr>
        <p:txBody>
          <a:bodyPr wrap="none" rtlCol="0">
            <a:spAutoFit/>
          </a:bodyPr>
          <a:lstStyle/>
          <a:p>
            <a:pPr algn="ctr"/>
            <a:r>
              <a:rPr lang="en-US" sz="1600" b="1" dirty="0" smtClean="0">
                <a:solidFill>
                  <a:schemeClr val="bg1"/>
                </a:solidFill>
              </a:rPr>
              <a:t>Adrian Tang  © UCLA/JPL 2018</a:t>
            </a:r>
          </a:p>
        </p:txBody>
      </p:sp>
      <p:sp>
        <p:nvSpPr>
          <p:cNvPr id="8" name="TextBox 7"/>
          <p:cNvSpPr txBox="1"/>
          <p:nvPr/>
        </p:nvSpPr>
        <p:spPr>
          <a:xfrm>
            <a:off x="0" y="6519446"/>
            <a:ext cx="1236044" cy="338554"/>
          </a:xfrm>
          <a:prstGeom prst="rect">
            <a:avLst/>
          </a:prstGeom>
          <a:noFill/>
        </p:spPr>
        <p:txBody>
          <a:bodyPr wrap="none" rtlCol="0">
            <a:spAutoFit/>
          </a:bodyPr>
          <a:lstStyle/>
          <a:p>
            <a:pPr algn="ctr"/>
            <a:r>
              <a:rPr lang="en-US" sz="1600" b="1" dirty="0" smtClean="0">
                <a:solidFill>
                  <a:schemeClr val="bg1"/>
                </a:solidFill>
              </a:rPr>
              <a:t>Version 1.00</a:t>
            </a:r>
          </a:p>
        </p:txBody>
      </p:sp>
      <p:pic>
        <p:nvPicPr>
          <p:cNvPr id="3074" name="Picture 2"/>
          <p:cNvPicPr>
            <a:picLocks noChangeAspect="1" noChangeArrowheads="1"/>
          </p:cNvPicPr>
          <p:nvPr/>
        </p:nvPicPr>
        <p:blipFill>
          <a:blip r:embed="rId2" cstate="print"/>
          <a:srcRect/>
          <a:stretch>
            <a:fillRect/>
          </a:stretch>
        </p:blipFill>
        <p:spPr bwMode="auto">
          <a:xfrm>
            <a:off x="228600" y="1066800"/>
            <a:ext cx="8524875" cy="4181285"/>
          </a:xfrm>
          <a:prstGeom prst="rect">
            <a:avLst/>
          </a:prstGeom>
          <a:noFill/>
          <a:ln w="9525">
            <a:noFill/>
            <a:miter lim="800000"/>
            <a:headEnd/>
            <a:tailEnd/>
          </a:ln>
        </p:spPr>
      </p:pic>
      <p:sp>
        <p:nvSpPr>
          <p:cNvPr id="10" name="TextBox 9"/>
          <p:cNvSpPr txBox="1"/>
          <p:nvPr/>
        </p:nvSpPr>
        <p:spPr>
          <a:xfrm>
            <a:off x="2819400" y="2438400"/>
            <a:ext cx="3274551" cy="369332"/>
          </a:xfrm>
          <a:prstGeom prst="rect">
            <a:avLst/>
          </a:prstGeom>
          <a:noFill/>
        </p:spPr>
        <p:txBody>
          <a:bodyPr wrap="none" rtlCol="0">
            <a:spAutoFit/>
          </a:bodyPr>
          <a:lstStyle/>
          <a:p>
            <a:r>
              <a:rPr lang="en-US" b="1" dirty="0" smtClean="0"/>
              <a:t>Core Power via DC-DC Converter</a:t>
            </a:r>
            <a:endParaRPr lang="en-US" b="1" dirty="0"/>
          </a:p>
        </p:txBody>
      </p:sp>
      <p:sp>
        <p:nvSpPr>
          <p:cNvPr id="11" name="TextBox 10"/>
          <p:cNvSpPr txBox="1"/>
          <p:nvPr/>
        </p:nvSpPr>
        <p:spPr>
          <a:xfrm>
            <a:off x="2133600" y="5105400"/>
            <a:ext cx="2327240" cy="369332"/>
          </a:xfrm>
          <a:prstGeom prst="rect">
            <a:avLst/>
          </a:prstGeom>
          <a:noFill/>
        </p:spPr>
        <p:txBody>
          <a:bodyPr wrap="none" rtlCol="0">
            <a:spAutoFit/>
          </a:bodyPr>
          <a:lstStyle/>
          <a:p>
            <a:r>
              <a:rPr lang="en-US" b="1" dirty="0" smtClean="0"/>
              <a:t>I/O Power is regulated</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6400800"/>
            <a:ext cx="9144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9388DBA9-643B-4835-9D28-E6D21E02DEC1}" type="slidenum">
              <a:rPr lang="en-US" smtClean="0"/>
              <a:t>6</a:t>
            </a:fld>
            <a:endParaRPr lang="en-US" dirty="0"/>
          </a:p>
        </p:txBody>
      </p:sp>
      <p:sp>
        <p:nvSpPr>
          <p:cNvPr id="4" name="Rectangle 3"/>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smtClean="0"/>
              <a:t>  SVII – Revision C PCB Module</a:t>
            </a:r>
            <a:endParaRPr lang="en-US" sz="4000" b="1" dirty="0"/>
          </a:p>
        </p:txBody>
      </p:sp>
      <p:sp>
        <p:nvSpPr>
          <p:cNvPr id="7" name="TextBox 6"/>
          <p:cNvSpPr txBox="1"/>
          <p:nvPr/>
        </p:nvSpPr>
        <p:spPr>
          <a:xfrm>
            <a:off x="6371766" y="6519446"/>
            <a:ext cx="2772234" cy="338554"/>
          </a:xfrm>
          <a:prstGeom prst="rect">
            <a:avLst/>
          </a:prstGeom>
          <a:noFill/>
        </p:spPr>
        <p:txBody>
          <a:bodyPr wrap="none" rtlCol="0">
            <a:spAutoFit/>
          </a:bodyPr>
          <a:lstStyle/>
          <a:p>
            <a:pPr algn="ctr"/>
            <a:r>
              <a:rPr lang="en-US" sz="1600" b="1" dirty="0" smtClean="0">
                <a:solidFill>
                  <a:schemeClr val="bg1"/>
                </a:solidFill>
              </a:rPr>
              <a:t>Adrian Tang  © UCLA/JPL 2018</a:t>
            </a:r>
          </a:p>
        </p:txBody>
      </p:sp>
      <p:sp>
        <p:nvSpPr>
          <p:cNvPr id="8" name="TextBox 7"/>
          <p:cNvSpPr txBox="1"/>
          <p:nvPr/>
        </p:nvSpPr>
        <p:spPr>
          <a:xfrm>
            <a:off x="0" y="6519446"/>
            <a:ext cx="1236044" cy="338554"/>
          </a:xfrm>
          <a:prstGeom prst="rect">
            <a:avLst/>
          </a:prstGeom>
          <a:noFill/>
        </p:spPr>
        <p:txBody>
          <a:bodyPr wrap="none" rtlCol="0">
            <a:spAutoFit/>
          </a:bodyPr>
          <a:lstStyle/>
          <a:p>
            <a:pPr algn="ctr"/>
            <a:r>
              <a:rPr lang="en-US" sz="1600" b="1" dirty="0" smtClean="0">
                <a:solidFill>
                  <a:schemeClr val="bg1"/>
                </a:solidFill>
              </a:rPr>
              <a:t>Version 1.00</a:t>
            </a:r>
          </a:p>
        </p:txBody>
      </p:sp>
      <p:pic>
        <p:nvPicPr>
          <p:cNvPr id="4098" name="Picture 2"/>
          <p:cNvPicPr>
            <a:picLocks noChangeAspect="1" noChangeArrowheads="1"/>
          </p:cNvPicPr>
          <p:nvPr/>
        </p:nvPicPr>
        <p:blipFill>
          <a:blip r:embed="rId2" cstate="print"/>
          <a:srcRect/>
          <a:stretch>
            <a:fillRect/>
          </a:stretch>
        </p:blipFill>
        <p:spPr bwMode="auto">
          <a:xfrm>
            <a:off x="381000" y="914400"/>
            <a:ext cx="8410575" cy="5418278"/>
          </a:xfrm>
          <a:prstGeom prst="rect">
            <a:avLst/>
          </a:prstGeom>
          <a:noFill/>
          <a:ln w="9525">
            <a:noFill/>
            <a:miter lim="800000"/>
            <a:headEnd/>
            <a:tailEnd/>
          </a:ln>
        </p:spPr>
      </p:pic>
      <p:sp>
        <p:nvSpPr>
          <p:cNvPr id="12" name="TextBox 11"/>
          <p:cNvSpPr txBox="1"/>
          <p:nvPr/>
        </p:nvSpPr>
        <p:spPr>
          <a:xfrm>
            <a:off x="5181600" y="4495800"/>
            <a:ext cx="3187476" cy="646331"/>
          </a:xfrm>
          <a:prstGeom prst="rect">
            <a:avLst/>
          </a:prstGeom>
          <a:noFill/>
        </p:spPr>
        <p:txBody>
          <a:bodyPr wrap="none" rtlCol="0">
            <a:spAutoFit/>
          </a:bodyPr>
          <a:lstStyle/>
          <a:p>
            <a:r>
              <a:rPr lang="en-US" b="1" dirty="0" smtClean="0"/>
              <a:t>Internal SVII Sensor Network is </a:t>
            </a:r>
          </a:p>
          <a:p>
            <a:r>
              <a:rPr lang="en-US" b="1" dirty="0" smtClean="0"/>
              <a:t>Buffered back to </a:t>
            </a:r>
            <a:r>
              <a:rPr lang="en-US" b="1" dirty="0" err="1" smtClean="0"/>
              <a:t>arduino</a:t>
            </a:r>
            <a:r>
              <a:rPr lang="en-US" b="1" dirty="0" smtClean="0"/>
              <a:t> ADC</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6400800"/>
            <a:ext cx="9144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9388DBA9-643B-4835-9D28-E6D21E02DEC1}" type="slidenum">
              <a:rPr lang="en-US" smtClean="0"/>
              <a:t>7</a:t>
            </a:fld>
            <a:endParaRPr lang="en-US" dirty="0"/>
          </a:p>
        </p:txBody>
      </p:sp>
      <p:sp>
        <p:nvSpPr>
          <p:cNvPr id="4" name="Rectangle 3"/>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smtClean="0"/>
              <a:t>  SVII – C     Clock/Data Test Signals</a:t>
            </a:r>
            <a:endParaRPr lang="en-US" sz="4000" b="1" dirty="0"/>
          </a:p>
        </p:txBody>
      </p:sp>
      <p:sp>
        <p:nvSpPr>
          <p:cNvPr id="7" name="TextBox 6"/>
          <p:cNvSpPr txBox="1"/>
          <p:nvPr/>
        </p:nvSpPr>
        <p:spPr>
          <a:xfrm>
            <a:off x="6371766" y="6519446"/>
            <a:ext cx="2772234" cy="338554"/>
          </a:xfrm>
          <a:prstGeom prst="rect">
            <a:avLst/>
          </a:prstGeom>
          <a:noFill/>
        </p:spPr>
        <p:txBody>
          <a:bodyPr wrap="none" rtlCol="0">
            <a:spAutoFit/>
          </a:bodyPr>
          <a:lstStyle/>
          <a:p>
            <a:pPr algn="ctr"/>
            <a:r>
              <a:rPr lang="en-US" sz="1600" b="1" dirty="0" smtClean="0">
                <a:solidFill>
                  <a:schemeClr val="bg1"/>
                </a:solidFill>
              </a:rPr>
              <a:t>Adrian Tang  © UCLA/JPL 2018</a:t>
            </a:r>
          </a:p>
        </p:txBody>
      </p:sp>
      <p:sp>
        <p:nvSpPr>
          <p:cNvPr id="8" name="TextBox 7"/>
          <p:cNvSpPr txBox="1"/>
          <p:nvPr/>
        </p:nvSpPr>
        <p:spPr>
          <a:xfrm>
            <a:off x="0" y="6519446"/>
            <a:ext cx="1236044" cy="338554"/>
          </a:xfrm>
          <a:prstGeom prst="rect">
            <a:avLst/>
          </a:prstGeom>
          <a:noFill/>
        </p:spPr>
        <p:txBody>
          <a:bodyPr wrap="none" rtlCol="0">
            <a:spAutoFit/>
          </a:bodyPr>
          <a:lstStyle/>
          <a:p>
            <a:pPr algn="ctr"/>
            <a:r>
              <a:rPr lang="en-US" sz="1600" b="1" dirty="0" smtClean="0">
                <a:solidFill>
                  <a:schemeClr val="bg1"/>
                </a:solidFill>
              </a:rPr>
              <a:t>Version 1.00</a:t>
            </a:r>
          </a:p>
        </p:txBody>
      </p:sp>
      <p:pic>
        <p:nvPicPr>
          <p:cNvPr id="9" name="Picture 2"/>
          <p:cNvPicPr>
            <a:picLocks noChangeAspect="1" noChangeArrowheads="1"/>
          </p:cNvPicPr>
          <p:nvPr/>
        </p:nvPicPr>
        <p:blipFill>
          <a:blip r:embed="rId2" cstate="print"/>
          <a:srcRect/>
          <a:stretch>
            <a:fillRect/>
          </a:stretch>
        </p:blipFill>
        <p:spPr bwMode="auto">
          <a:xfrm rot="5400000">
            <a:off x="842942" y="452460"/>
            <a:ext cx="4343400" cy="5572084"/>
          </a:xfrm>
          <a:prstGeom prst="rect">
            <a:avLst/>
          </a:prstGeom>
          <a:noFill/>
          <a:ln w="28575">
            <a:solidFill>
              <a:schemeClr val="tx1"/>
            </a:solidFill>
            <a:miter lim="800000"/>
            <a:headEnd/>
            <a:tailEnd/>
          </a:ln>
        </p:spPr>
      </p:pic>
      <p:cxnSp>
        <p:nvCxnSpPr>
          <p:cNvPr id="11" name="Straight Connector 10"/>
          <p:cNvCxnSpPr>
            <a:endCxn id="14" idx="1"/>
          </p:cNvCxnSpPr>
          <p:nvPr/>
        </p:nvCxnSpPr>
        <p:spPr>
          <a:xfrm flipV="1">
            <a:off x="3581400" y="1251466"/>
            <a:ext cx="2895600" cy="255853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477000" y="1066800"/>
            <a:ext cx="2350452" cy="369332"/>
          </a:xfrm>
          <a:prstGeom prst="rect">
            <a:avLst/>
          </a:prstGeom>
          <a:noFill/>
        </p:spPr>
        <p:txBody>
          <a:bodyPr wrap="none" rtlCol="0">
            <a:spAutoFit/>
          </a:bodyPr>
          <a:lstStyle/>
          <a:p>
            <a:r>
              <a:rPr lang="en-US" dirty="0" smtClean="0"/>
              <a:t>Readout Clock Monitor</a:t>
            </a:r>
            <a:endParaRPr lang="en-US" dirty="0"/>
          </a:p>
        </p:txBody>
      </p:sp>
      <p:cxnSp>
        <p:nvCxnSpPr>
          <p:cNvPr id="15" name="Straight Connector 14"/>
          <p:cNvCxnSpPr/>
          <p:nvPr/>
        </p:nvCxnSpPr>
        <p:spPr>
          <a:xfrm>
            <a:off x="3733800" y="4572000"/>
            <a:ext cx="28194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3" cstate="print"/>
          <a:stretch>
            <a:fillRect/>
          </a:stretch>
        </p:blipFill>
        <p:spPr>
          <a:xfrm>
            <a:off x="6248400" y="3810000"/>
            <a:ext cx="2641600" cy="1981200"/>
          </a:xfrm>
          <a:prstGeom prst="rect">
            <a:avLst/>
          </a:prstGeom>
        </p:spPr>
      </p:pic>
      <p:sp>
        <p:nvSpPr>
          <p:cNvPr id="18" name="TextBox 17"/>
          <p:cNvSpPr txBox="1"/>
          <p:nvPr/>
        </p:nvSpPr>
        <p:spPr>
          <a:xfrm>
            <a:off x="6248400" y="3505200"/>
            <a:ext cx="2248564" cy="369332"/>
          </a:xfrm>
          <a:prstGeom prst="rect">
            <a:avLst/>
          </a:prstGeom>
          <a:noFill/>
        </p:spPr>
        <p:txBody>
          <a:bodyPr wrap="none" rtlCol="0">
            <a:spAutoFit/>
          </a:bodyPr>
          <a:lstStyle/>
          <a:p>
            <a:r>
              <a:rPr lang="en-US" dirty="0" smtClean="0"/>
              <a:t>    ADC Status Monitor</a:t>
            </a:r>
            <a:endParaRPr lang="en-US" dirty="0"/>
          </a:p>
        </p:txBody>
      </p:sp>
      <p:sp>
        <p:nvSpPr>
          <p:cNvPr id="21" name="TextBox 20"/>
          <p:cNvSpPr txBox="1"/>
          <p:nvPr/>
        </p:nvSpPr>
        <p:spPr>
          <a:xfrm>
            <a:off x="228600" y="5486400"/>
            <a:ext cx="5324214" cy="646331"/>
          </a:xfrm>
          <a:prstGeom prst="rect">
            <a:avLst/>
          </a:prstGeom>
          <a:noFill/>
        </p:spPr>
        <p:txBody>
          <a:bodyPr wrap="none" rtlCol="0">
            <a:spAutoFit/>
          </a:bodyPr>
          <a:lstStyle/>
          <a:p>
            <a:pPr>
              <a:buFont typeface="Wingdings"/>
              <a:buChar char="à"/>
            </a:pPr>
            <a:r>
              <a:rPr lang="en-US" dirty="0" smtClean="0"/>
              <a:t>ADC Status monitor shows quality of ADC calibration</a:t>
            </a:r>
          </a:p>
          <a:p>
            <a:pPr>
              <a:buFont typeface="Wingdings"/>
              <a:buChar char="à"/>
            </a:pPr>
            <a:r>
              <a:rPr lang="en-US" dirty="0"/>
              <a:t> </a:t>
            </a:r>
            <a:r>
              <a:rPr lang="en-US" dirty="0" smtClean="0"/>
              <a:t>Readout clock rate is software programmable</a:t>
            </a:r>
            <a:endParaRPr lang="en-US" dirty="0"/>
          </a:p>
        </p:txBody>
      </p:sp>
      <p:pic>
        <p:nvPicPr>
          <p:cNvPr id="22" name="Picture 4"/>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248400" y="1447800"/>
            <a:ext cx="2554288" cy="1917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6400800"/>
            <a:ext cx="9144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9388DBA9-643B-4835-9D28-E6D21E02DEC1}" type="slidenum">
              <a:rPr lang="en-US" smtClean="0"/>
              <a:t>8</a:t>
            </a:fld>
            <a:endParaRPr lang="en-US" dirty="0"/>
          </a:p>
        </p:txBody>
      </p:sp>
      <p:sp>
        <p:nvSpPr>
          <p:cNvPr id="4" name="Rectangle 3"/>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smtClean="0"/>
              <a:t>  SVII – C     Clock/Data Test Signals</a:t>
            </a:r>
            <a:endParaRPr lang="en-US" sz="4000" b="1" dirty="0"/>
          </a:p>
        </p:txBody>
      </p:sp>
      <p:sp>
        <p:nvSpPr>
          <p:cNvPr id="7" name="TextBox 6"/>
          <p:cNvSpPr txBox="1"/>
          <p:nvPr/>
        </p:nvSpPr>
        <p:spPr>
          <a:xfrm>
            <a:off x="6371766" y="6519446"/>
            <a:ext cx="2772234" cy="338554"/>
          </a:xfrm>
          <a:prstGeom prst="rect">
            <a:avLst/>
          </a:prstGeom>
          <a:noFill/>
        </p:spPr>
        <p:txBody>
          <a:bodyPr wrap="none" rtlCol="0">
            <a:spAutoFit/>
          </a:bodyPr>
          <a:lstStyle/>
          <a:p>
            <a:pPr algn="ctr"/>
            <a:r>
              <a:rPr lang="en-US" sz="1600" b="1" dirty="0" smtClean="0">
                <a:solidFill>
                  <a:schemeClr val="bg1"/>
                </a:solidFill>
              </a:rPr>
              <a:t>Adrian Tang  © UCLA/JPL 2018</a:t>
            </a:r>
          </a:p>
        </p:txBody>
      </p:sp>
      <p:sp>
        <p:nvSpPr>
          <p:cNvPr id="8" name="TextBox 7"/>
          <p:cNvSpPr txBox="1"/>
          <p:nvPr/>
        </p:nvSpPr>
        <p:spPr>
          <a:xfrm>
            <a:off x="0" y="6519446"/>
            <a:ext cx="1236044" cy="338554"/>
          </a:xfrm>
          <a:prstGeom prst="rect">
            <a:avLst/>
          </a:prstGeom>
          <a:noFill/>
        </p:spPr>
        <p:txBody>
          <a:bodyPr wrap="none" rtlCol="0">
            <a:spAutoFit/>
          </a:bodyPr>
          <a:lstStyle/>
          <a:p>
            <a:pPr algn="ctr"/>
            <a:r>
              <a:rPr lang="en-US" sz="1600" b="1" dirty="0" smtClean="0">
                <a:solidFill>
                  <a:schemeClr val="bg1"/>
                </a:solidFill>
              </a:rPr>
              <a:t>Version 1.00</a:t>
            </a:r>
          </a:p>
        </p:txBody>
      </p:sp>
      <p:pic>
        <p:nvPicPr>
          <p:cNvPr id="9" name="Picture 2"/>
          <p:cNvPicPr>
            <a:picLocks noChangeAspect="1" noChangeArrowheads="1"/>
          </p:cNvPicPr>
          <p:nvPr/>
        </p:nvPicPr>
        <p:blipFill>
          <a:blip r:embed="rId2" cstate="print"/>
          <a:srcRect/>
          <a:stretch>
            <a:fillRect/>
          </a:stretch>
        </p:blipFill>
        <p:spPr bwMode="auto">
          <a:xfrm rot="5400000">
            <a:off x="842942" y="452460"/>
            <a:ext cx="4343400" cy="5572084"/>
          </a:xfrm>
          <a:prstGeom prst="rect">
            <a:avLst/>
          </a:prstGeom>
          <a:noFill/>
          <a:ln w="28575">
            <a:solidFill>
              <a:schemeClr val="tx1"/>
            </a:solidFill>
            <a:miter lim="800000"/>
            <a:headEnd/>
            <a:tailEnd/>
          </a:ln>
        </p:spPr>
      </p:pic>
      <p:cxnSp>
        <p:nvCxnSpPr>
          <p:cNvPr id="11" name="Straight Connector 10"/>
          <p:cNvCxnSpPr>
            <a:endCxn id="14" idx="1"/>
          </p:cNvCxnSpPr>
          <p:nvPr/>
        </p:nvCxnSpPr>
        <p:spPr>
          <a:xfrm flipV="1">
            <a:off x="3581400" y="1466910"/>
            <a:ext cx="2590800" cy="234309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172200" y="1066800"/>
            <a:ext cx="2665666" cy="800219"/>
          </a:xfrm>
          <a:prstGeom prst="rect">
            <a:avLst/>
          </a:prstGeom>
          <a:noFill/>
        </p:spPr>
        <p:txBody>
          <a:bodyPr wrap="none" rtlCol="0">
            <a:spAutoFit/>
          </a:bodyPr>
          <a:lstStyle/>
          <a:p>
            <a:r>
              <a:rPr lang="en-US" dirty="0" smtClean="0"/>
              <a:t>Internal Synthesizer Status</a:t>
            </a:r>
          </a:p>
          <a:p>
            <a:r>
              <a:rPr lang="en-US" sz="1400" dirty="0" smtClean="0">
                <a:solidFill>
                  <a:srgbClr val="00B050"/>
                </a:solidFill>
              </a:rPr>
              <a:t>100mV to 1100mV Locked</a:t>
            </a:r>
          </a:p>
          <a:p>
            <a:r>
              <a:rPr lang="en-US" sz="1400" dirty="0" smtClean="0">
                <a:solidFill>
                  <a:srgbClr val="FF0000"/>
                </a:solidFill>
              </a:rPr>
              <a:t>Outside this range: not locked</a:t>
            </a:r>
          </a:p>
        </p:txBody>
      </p:sp>
      <p:cxnSp>
        <p:nvCxnSpPr>
          <p:cNvPr id="15" name="Straight Connector 14"/>
          <p:cNvCxnSpPr/>
          <p:nvPr/>
        </p:nvCxnSpPr>
        <p:spPr>
          <a:xfrm flipV="1">
            <a:off x="3505200" y="2362200"/>
            <a:ext cx="2667000" cy="251460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248400" y="2133600"/>
            <a:ext cx="2549416" cy="369332"/>
          </a:xfrm>
          <a:prstGeom prst="rect">
            <a:avLst/>
          </a:prstGeom>
          <a:noFill/>
        </p:spPr>
        <p:txBody>
          <a:bodyPr wrap="none" rtlCol="0">
            <a:spAutoFit/>
          </a:bodyPr>
          <a:lstStyle/>
          <a:p>
            <a:r>
              <a:rPr lang="en-US" dirty="0" smtClean="0"/>
              <a:t>Processor Status Monitor</a:t>
            </a:r>
            <a:endParaRPr lang="en-US" dirty="0"/>
          </a:p>
        </p:txBody>
      </p:sp>
      <p:sp>
        <p:nvSpPr>
          <p:cNvPr id="21" name="TextBox 20"/>
          <p:cNvSpPr txBox="1"/>
          <p:nvPr/>
        </p:nvSpPr>
        <p:spPr>
          <a:xfrm>
            <a:off x="228600" y="5486400"/>
            <a:ext cx="5324214" cy="646331"/>
          </a:xfrm>
          <a:prstGeom prst="rect">
            <a:avLst/>
          </a:prstGeom>
          <a:noFill/>
        </p:spPr>
        <p:txBody>
          <a:bodyPr wrap="none" rtlCol="0">
            <a:spAutoFit/>
          </a:bodyPr>
          <a:lstStyle/>
          <a:p>
            <a:pPr>
              <a:buFont typeface="Wingdings"/>
              <a:buChar char="à"/>
            </a:pPr>
            <a:r>
              <a:rPr lang="en-US" dirty="0" smtClean="0"/>
              <a:t>ADC Status monitor shows quality of ADC calibration</a:t>
            </a:r>
          </a:p>
          <a:p>
            <a:pPr>
              <a:buFont typeface="Wingdings"/>
              <a:buChar char="à"/>
            </a:pPr>
            <a:r>
              <a:rPr lang="en-US" dirty="0"/>
              <a:t> </a:t>
            </a:r>
            <a:r>
              <a:rPr lang="en-US" dirty="0" smtClean="0"/>
              <a:t>Readout clock rate is software programmable</a:t>
            </a:r>
            <a:endParaRPr lang="en-US" dirty="0"/>
          </a:p>
        </p:txBody>
      </p:sp>
      <p:sp>
        <p:nvSpPr>
          <p:cNvPr id="25" name="Rectangle 24"/>
          <p:cNvSpPr/>
          <p:nvPr/>
        </p:nvSpPr>
        <p:spPr>
          <a:xfrm>
            <a:off x="6324600" y="2819400"/>
            <a:ext cx="152400" cy="3048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553200" y="2819400"/>
            <a:ext cx="152400" cy="3048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781800" y="2819400"/>
            <a:ext cx="152400" cy="3048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7010400" y="2819400"/>
            <a:ext cx="152400" cy="3048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400800" y="2514600"/>
            <a:ext cx="540533" cy="369332"/>
          </a:xfrm>
          <a:prstGeom prst="rect">
            <a:avLst/>
          </a:prstGeom>
          <a:noFill/>
        </p:spPr>
        <p:txBody>
          <a:bodyPr wrap="none" rtlCol="0">
            <a:spAutoFit/>
          </a:bodyPr>
          <a:lstStyle/>
          <a:p>
            <a:r>
              <a:rPr lang="en-US" b="1" dirty="0" smtClean="0"/>
              <a:t>Idle</a:t>
            </a:r>
            <a:endParaRPr lang="en-US" b="1" dirty="0"/>
          </a:p>
        </p:txBody>
      </p:sp>
      <p:sp>
        <p:nvSpPr>
          <p:cNvPr id="30" name="Rectangle 29"/>
          <p:cNvSpPr/>
          <p:nvPr/>
        </p:nvSpPr>
        <p:spPr>
          <a:xfrm>
            <a:off x="7467600" y="2819400"/>
            <a:ext cx="152400" cy="3048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7696200" y="2819400"/>
            <a:ext cx="152400" cy="3048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7924800" y="2819400"/>
            <a:ext cx="152400" cy="3048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8153400" y="2819400"/>
            <a:ext cx="152400" cy="3048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7391400" y="2514600"/>
            <a:ext cx="917880" cy="369332"/>
          </a:xfrm>
          <a:prstGeom prst="rect">
            <a:avLst/>
          </a:prstGeom>
          <a:noFill/>
        </p:spPr>
        <p:txBody>
          <a:bodyPr wrap="none" rtlCol="0">
            <a:spAutoFit/>
          </a:bodyPr>
          <a:lstStyle/>
          <a:p>
            <a:r>
              <a:rPr lang="en-US" b="1" dirty="0" smtClean="0"/>
              <a:t>Acquire</a:t>
            </a:r>
            <a:endParaRPr lang="en-US" b="1" dirty="0"/>
          </a:p>
        </p:txBody>
      </p:sp>
      <p:sp>
        <p:nvSpPr>
          <p:cNvPr id="35" name="Rectangle 34"/>
          <p:cNvSpPr/>
          <p:nvPr/>
        </p:nvSpPr>
        <p:spPr>
          <a:xfrm>
            <a:off x="6324600" y="3962400"/>
            <a:ext cx="152400" cy="3048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553200" y="3962400"/>
            <a:ext cx="152400" cy="3048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781800" y="3962400"/>
            <a:ext cx="152400" cy="3048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7010400" y="3962400"/>
            <a:ext cx="152400" cy="3048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6248400" y="3276600"/>
            <a:ext cx="1935786" cy="646331"/>
          </a:xfrm>
          <a:prstGeom prst="rect">
            <a:avLst/>
          </a:prstGeom>
          <a:noFill/>
        </p:spPr>
        <p:txBody>
          <a:bodyPr wrap="none" rtlCol="0">
            <a:spAutoFit/>
          </a:bodyPr>
          <a:lstStyle/>
          <a:p>
            <a:r>
              <a:rPr lang="en-US" b="1" dirty="0" err="1" smtClean="0"/>
              <a:t>Acq</a:t>
            </a:r>
            <a:r>
              <a:rPr lang="en-US" b="1" dirty="0" smtClean="0"/>
              <a:t> done</a:t>
            </a:r>
          </a:p>
          <a:p>
            <a:r>
              <a:rPr lang="en-US" b="1" dirty="0" smtClean="0"/>
              <a:t>(ready to readout)</a:t>
            </a:r>
            <a:endParaRPr lang="en-US" b="1" dirty="0"/>
          </a:p>
        </p:txBody>
      </p:sp>
      <p:sp>
        <p:nvSpPr>
          <p:cNvPr id="40" name="Rectangle 39"/>
          <p:cNvSpPr/>
          <p:nvPr/>
        </p:nvSpPr>
        <p:spPr>
          <a:xfrm>
            <a:off x="6324600" y="4800600"/>
            <a:ext cx="152400" cy="3048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553200" y="4800600"/>
            <a:ext cx="152400" cy="3048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6781800" y="4800600"/>
            <a:ext cx="152400" cy="3048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7010400" y="4800600"/>
            <a:ext cx="152400" cy="3048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6248400" y="4495800"/>
            <a:ext cx="1832361" cy="369332"/>
          </a:xfrm>
          <a:prstGeom prst="rect">
            <a:avLst/>
          </a:prstGeom>
          <a:noFill/>
        </p:spPr>
        <p:txBody>
          <a:bodyPr wrap="none" rtlCol="0">
            <a:spAutoFit/>
          </a:bodyPr>
          <a:lstStyle/>
          <a:p>
            <a:r>
              <a:rPr lang="en-US" b="1" dirty="0" smtClean="0"/>
              <a:t>Readout Running</a:t>
            </a:r>
            <a:endParaRPr lang="en-US" b="1" dirty="0"/>
          </a:p>
        </p:txBody>
      </p:sp>
      <p:sp>
        <p:nvSpPr>
          <p:cNvPr id="45" name="Rectangle 44"/>
          <p:cNvSpPr/>
          <p:nvPr/>
        </p:nvSpPr>
        <p:spPr>
          <a:xfrm>
            <a:off x="6324600" y="5486400"/>
            <a:ext cx="152400" cy="3048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6553200" y="5486400"/>
            <a:ext cx="152400" cy="3048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781800" y="5486400"/>
            <a:ext cx="152400" cy="3048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10400" y="5486400"/>
            <a:ext cx="152400" cy="3048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6248400" y="5181600"/>
            <a:ext cx="1962589" cy="369332"/>
          </a:xfrm>
          <a:prstGeom prst="rect">
            <a:avLst/>
          </a:prstGeom>
          <a:noFill/>
        </p:spPr>
        <p:txBody>
          <a:bodyPr wrap="none" rtlCol="0">
            <a:spAutoFit/>
          </a:bodyPr>
          <a:lstStyle/>
          <a:p>
            <a:r>
              <a:rPr lang="en-US" b="1" dirty="0" smtClean="0"/>
              <a:t>Readout Complete</a:t>
            </a:r>
            <a:endParaRPr lang="en-US" b="1" dirty="0"/>
          </a:p>
        </p:txBody>
      </p:sp>
      <p:sp>
        <p:nvSpPr>
          <p:cNvPr id="50" name="Rectangle 49"/>
          <p:cNvSpPr/>
          <p:nvPr/>
        </p:nvSpPr>
        <p:spPr>
          <a:xfrm>
            <a:off x="6248400" y="2438400"/>
            <a:ext cx="2362200" cy="3505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6400800"/>
            <a:ext cx="9144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9388DBA9-643B-4835-9D28-E6D21E02DEC1}" type="slidenum">
              <a:rPr lang="en-US" smtClean="0"/>
              <a:t>9</a:t>
            </a:fld>
            <a:endParaRPr lang="en-US" dirty="0"/>
          </a:p>
        </p:txBody>
      </p:sp>
      <p:sp>
        <p:nvSpPr>
          <p:cNvPr id="4" name="Rectangle 3"/>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smtClean="0"/>
              <a:t>  SVII – C    Analog Calibration Principles</a:t>
            </a:r>
            <a:endParaRPr lang="en-US" sz="4000" b="1" dirty="0"/>
          </a:p>
        </p:txBody>
      </p:sp>
      <p:sp>
        <p:nvSpPr>
          <p:cNvPr id="7" name="TextBox 6"/>
          <p:cNvSpPr txBox="1"/>
          <p:nvPr/>
        </p:nvSpPr>
        <p:spPr>
          <a:xfrm>
            <a:off x="6371766" y="6519446"/>
            <a:ext cx="2772234" cy="338554"/>
          </a:xfrm>
          <a:prstGeom prst="rect">
            <a:avLst/>
          </a:prstGeom>
          <a:noFill/>
        </p:spPr>
        <p:txBody>
          <a:bodyPr wrap="none" rtlCol="0">
            <a:spAutoFit/>
          </a:bodyPr>
          <a:lstStyle/>
          <a:p>
            <a:pPr algn="ctr"/>
            <a:r>
              <a:rPr lang="en-US" sz="1600" b="1" dirty="0" smtClean="0">
                <a:solidFill>
                  <a:schemeClr val="bg1"/>
                </a:solidFill>
              </a:rPr>
              <a:t>Adrian Tang  © UCLA/JPL 2018</a:t>
            </a:r>
          </a:p>
        </p:txBody>
      </p:sp>
      <p:sp>
        <p:nvSpPr>
          <p:cNvPr id="8" name="TextBox 7"/>
          <p:cNvSpPr txBox="1"/>
          <p:nvPr/>
        </p:nvSpPr>
        <p:spPr>
          <a:xfrm>
            <a:off x="0" y="6519446"/>
            <a:ext cx="1236044" cy="338554"/>
          </a:xfrm>
          <a:prstGeom prst="rect">
            <a:avLst/>
          </a:prstGeom>
          <a:noFill/>
        </p:spPr>
        <p:txBody>
          <a:bodyPr wrap="none" rtlCol="0">
            <a:spAutoFit/>
          </a:bodyPr>
          <a:lstStyle/>
          <a:p>
            <a:pPr algn="ctr"/>
            <a:r>
              <a:rPr lang="en-US" sz="1600" b="1" dirty="0" smtClean="0">
                <a:solidFill>
                  <a:schemeClr val="bg1"/>
                </a:solidFill>
              </a:rPr>
              <a:t>Version 1.00</a:t>
            </a:r>
          </a:p>
        </p:txBody>
      </p:sp>
      <p:sp>
        <p:nvSpPr>
          <p:cNvPr id="51" name="Rectangle 50"/>
          <p:cNvSpPr/>
          <p:nvPr/>
        </p:nvSpPr>
        <p:spPr>
          <a:xfrm>
            <a:off x="3079750" y="1295400"/>
            <a:ext cx="698500" cy="13144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p:cNvPicPr>
            <a:picLocks noChangeAspect="1"/>
          </p:cNvPicPr>
          <p:nvPr/>
        </p:nvPicPr>
        <p:blipFill>
          <a:blip r:embed="rId2" cstate="print"/>
          <a:stretch>
            <a:fillRect/>
          </a:stretch>
        </p:blipFill>
        <p:spPr>
          <a:xfrm>
            <a:off x="527050" y="1198034"/>
            <a:ext cx="1707791" cy="1005416"/>
          </a:xfrm>
          <a:prstGeom prst="rect">
            <a:avLst/>
          </a:prstGeom>
        </p:spPr>
      </p:pic>
      <p:sp>
        <p:nvSpPr>
          <p:cNvPr id="53" name="Right Arrow 52"/>
          <p:cNvSpPr/>
          <p:nvPr/>
        </p:nvSpPr>
        <p:spPr>
          <a:xfrm flipH="1">
            <a:off x="1308099" y="2668625"/>
            <a:ext cx="1031358" cy="648586"/>
          </a:xfrm>
          <a:prstGeom prst="rightArrow">
            <a:avLst>
              <a:gd name="adj1" fmla="val 100000"/>
              <a:gd name="adj2" fmla="val 50000"/>
            </a:avLst>
          </a:prstGeom>
          <a:solidFill>
            <a:srgbClr val="00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UNIT</a:t>
            </a:r>
          </a:p>
          <a:p>
            <a:pPr algn="ctr"/>
            <a:r>
              <a:rPr lang="en-US" b="1" dirty="0" smtClean="0"/>
              <a:t>ADC1</a:t>
            </a:r>
            <a:endParaRPr lang="en-US" b="1" dirty="0"/>
          </a:p>
        </p:txBody>
      </p:sp>
      <p:sp>
        <p:nvSpPr>
          <p:cNvPr id="54" name="Right Arrow 53"/>
          <p:cNvSpPr/>
          <p:nvPr/>
        </p:nvSpPr>
        <p:spPr>
          <a:xfrm flipH="1">
            <a:off x="1314449" y="3932275"/>
            <a:ext cx="1031358" cy="648586"/>
          </a:xfrm>
          <a:prstGeom prst="rightArrow">
            <a:avLst>
              <a:gd name="adj1" fmla="val 100000"/>
              <a:gd name="adj2" fmla="val 50000"/>
            </a:avLst>
          </a:prstGeom>
          <a:solidFill>
            <a:srgbClr val="00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UNIT</a:t>
            </a:r>
          </a:p>
          <a:p>
            <a:pPr algn="ctr"/>
            <a:r>
              <a:rPr lang="en-US" b="1" dirty="0" smtClean="0"/>
              <a:t>ADC2</a:t>
            </a:r>
            <a:endParaRPr lang="en-US" b="1" dirty="0"/>
          </a:p>
        </p:txBody>
      </p:sp>
      <p:sp>
        <p:nvSpPr>
          <p:cNvPr id="55" name="Right Arrow 54"/>
          <p:cNvSpPr/>
          <p:nvPr/>
        </p:nvSpPr>
        <p:spPr>
          <a:xfrm flipH="1">
            <a:off x="1289049" y="5214975"/>
            <a:ext cx="1031358" cy="648586"/>
          </a:xfrm>
          <a:prstGeom prst="rightArrow">
            <a:avLst>
              <a:gd name="adj1" fmla="val 100000"/>
              <a:gd name="adj2" fmla="val 50000"/>
            </a:avLst>
          </a:prstGeom>
          <a:solidFill>
            <a:srgbClr val="00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REP</a:t>
            </a:r>
          </a:p>
          <a:p>
            <a:pPr algn="ctr"/>
            <a:r>
              <a:rPr lang="en-US" b="1" dirty="0" smtClean="0"/>
              <a:t>ADC</a:t>
            </a:r>
            <a:endParaRPr lang="en-US" b="1" dirty="0"/>
          </a:p>
        </p:txBody>
      </p:sp>
      <p:cxnSp>
        <p:nvCxnSpPr>
          <p:cNvPr id="56" name="Straight Arrow Connector 55"/>
          <p:cNvCxnSpPr/>
          <p:nvPr/>
        </p:nvCxnSpPr>
        <p:spPr>
          <a:xfrm>
            <a:off x="901700" y="2997200"/>
            <a:ext cx="4254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901700" y="4222750"/>
            <a:ext cx="4254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908050" y="5543550"/>
            <a:ext cx="4254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901700" y="3009900"/>
            <a:ext cx="0" cy="1219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463550" y="3594100"/>
            <a:ext cx="444500" cy="63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842301" y="3547270"/>
            <a:ext cx="108950" cy="8489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p:cNvCxnSpPr/>
          <p:nvPr/>
        </p:nvCxnSpPr>
        <p:spPr>
          <a:xfrm>
            <a:off x="533400" y="2228850"/>
            <a:ext cx="800100" cy="717550"/>
          </a:xfrm>
          <a:prstGeom prst="line">
            <a:avLst/>
          </a:prstGeom>
          <a:ln w="38100">
            <a:solidFill>
              <a:srgbClr val="0033CC"/>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235200" y="2222500"/>
            <a:ext cx="88900" cy="425450"/>
          </a:xfrm>
          <a:prstGeom prst="line">
            <a:avLst/>
          </a:prstGeom>
          <a:ln w="38100">
            <a:solidFill>
              <a:srgbClr val="0033CC"/>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1981200" y="3302000"/>
            <a:ext cx="0" cy="62865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81200" y="3625850"/>
            <a:ext cx="10604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05051" y="2956850"/>
            <a:ext cx="696024" cy="646331"/>
          </a:xfrm>
          <a:prstGeom prst="rect">
            <a:avLst/>
          </a:prstGeom>
          <a:noFill/>
        </p:spPr>
        <p:txBody>
          <a:bodyPr wrap="none" rtlCol="0">
            <a:spAutoFit/>
          </a:bodyPr>
          <a:lstStyle/>
          <a:p>
            <a:r>
              <a:rPr lang="en-US" b="1" dirty="0" smtClean="0"/>
              <a:t>IF </a:t>
            </a:r>
          </a:p>
          <a:p>
            <a:r>
              <a:rPr lang="en-US" b="1" dirty="0" smtClean="0"/>
              <a:t>Input</a:t>
            </a:r>
            <a:endParaRPr lang="en-US" b="1" dirty="0"/>
          </a:p>
        </p:txBody>
      </p:sp>
      <p:cxnSp>
        <p:nvCxnSpPr>
          <p:cNvPr id="67" name="Straight Connector 66"/>
          <p:cNvCxnSpPr/>
          <p:nvPr/>
        </p:nvCxnSpPr>
        <p:spPr>
          <a:xfrm>
            <a:off x="895350" y="5530850"/>
            <a:ext cx="0" cy="304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806450" y="5816600"/>
            <a:ext cx="203200" cy="457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965200" y="5867400"/>
            <a:ext cx="742511" cy="369332"/>
          </a:xfrm>
          <a:prstGeom prst="rect">
            <a:avLst/>
          </a:prstGeom>
          <a:noFill/>
        </p:spPr>
        <p:txBody>
          <a:bodyPr wrap="none" rtlCol="0">
            <a:spAutoFit/>
          </a:bodyPr>
          <a:lstStyle/>
          <a:p>
            <a:r>
              <a:rPr lang="en-US" b="1" dirty="0" smtClean="0"/>
              <a:t>TERM</a:t>
            </a:r>
            <a:endParaRPr lang="en-US" b="1" dirty="0"/>
          </a:p>
        </p:txBody>
      </p:sp>
      <p:cxnSp>
        <p:nvCxnSpPr>
          <p:cNvPr id="70" name="Straight Arrow Connector 69"/>
          <p:cNvCxnSpPr/>
          <p:nvPr/>
        </p:nvCxnSpPr>
        <p:spPr>
          <a:xfrm>
            <a:off x="1955800" y="4902200"/>
            <a:ext cx="0" cy="3238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936750" y="4895850"/>
            <a:ext cx="11176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79" idx="0"/>
          </p:cNvCxnSpPr>
          <p:nvPr/>
        </p:nvCxnSpPr>
        <p:spPr>
          <a:xfrm flipH="1">
            <a:off x="3038475" y="3638550"/>
            <a:ext cx="9525" cy="11914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981200" y="5861050"/>
            <a:ext cx="0" cy="1841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1987550" y="6038850"/>
            <a:ext cx="13970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5" name="Right Arrow 74"/>
          <p:cNvSpPr/>
          <p:nvPr/>
        </p:nvSpPr>
        <p:spPr>
          <a:xfrm flipH="1">
            <a:off x="3371849" y="5835649"/>
            <a:ext cx="726557" cy="402561"/>
          </a:xfrm>
          <a:prstGeom prst="rightArrow">
            <a:avLst>
              <a:gd name="adj1" fmla="val 100000"/>
              <a:gd name="adj2" fmla="val 50000"/>
            </a:avLst>
          </a:prstGeom>
          <a:solidFill>
            <a:srgbClr val="00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AUX</a:t>
            </a:r>
          </a:p>
          <a:p>
            <a:pPr algn="ctr"/>
            <a:r>
              <a:rPr lang="en-US" sz="1200" b="1" dirty="0" smtClean="0"/>
              <a:t>ADC</a:t>
            </a:r>
            <a:endParaRPr lang="en-US" sz="1200" b="1" dirty="0"/>
          </a:p>
        </p:txBody>
      </p:sp>
      <p:sp>
        <p:nvSpPr>
          <p:cNvPr id="76" name="TextBox 75"/>
          <p:cNvSpPr txBox="1"/>
          <p:nvPr/>
        </p:nvSpPr>
        <p:spPr>
          <a:xfrm>
            <a:off x="1879600" y="5994400"/>
            <a:ext cx="1567417" cy="369332"/>
          </a:xfrm>
          <a:prstGeom prst="rect">
            <a:avLst/>
          </a:prstGeom>
          <a:noFill/>
        </p:spPr>
        <p:txBody>
          <a:bodyPr wrap="none" rtlCol="0">
            <a:spAutoFit/>
          </a:bodyPr>
          <a:lstStyle/>
          <a:p>
            <a:r>
              <a:rPr lang="en-US" b="1" dirty="0" smtClean="0"/>
              <a:t>DC monitoring</a:t>
            </a:r>
            <a:endParaRPr lang="en-US" b="1" dirty="0"/>
          </a:p>
        </p:txBody>
      </p:sp>
      <p:sp>
        <p:nvSpPr>
          <p:cNvPr id="77" name="Rectangle 76"/>
          <p:cNvSpPr/>
          <p:nvPr/>
        </p:nvSpPr>
        <p:spPr>
          <a:xfrm>
            <a:off x="4324494" y="4832350"/>
            <a:ext cx="1339705" cy="1428749"/>
          </a:xfrm>
          <a:prstGeom prst="rect">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Calibration</a:t>
            </a:r>
          </a:p>
          <a:p>
            <a:pPr algn="ctr"/>
            <a:r>
              <a:rPr lang="en-US" b="1" dirty="0" smtClean="0"/>
              <a:t>Sub</a:t>
            </a:r>
          </a:p>
          <a:p>
            <a:pPr algn="ctr"/>
            <a:r>
              <a:rPr lang="en-US" b="1" dirty="0" smtClean="0"/>
              <a:t>Processor</a:t>
            </a:r>
            <a:endParaRPr lang="en-US" b="1" dirty="0"/>
          </a:p>
        </p:txBody>
      </p:sp>
      <p:cxnSp>
        <p:nvCxnSpPr>
          <p:cNvPr id="78" name="Straight Connector 77"/>
          <p:cNvCxnSpPr/>
          <p:nvPr/>
        </p:nvCxnSpPr>
        <p:spPr>
          <a:xfrm>
            <a:off x="3048000" y="5162550"/>
            <a:ext cx="12509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2959100" y="4829970"/>
            <a:ext cx="158750" cy="13573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3124200" y="4845050"/>
            <a:ext cx="1183657" cy="369332"/>
          </a:xfrm>
          <a:prstGeom prst="rect">
            <a:avLst/>
          </a:prstGeom>
          <a:noFill/>
        </p:spPr>
        <p:txBody>
          <a:bodyPr wrap="none" rtlCol="0">
            <a:spAutoFit/>
          </a:bodyPr>
          <a:lstStyle/>
          <a:p>
            <a:r>
              <a:rPr lang="en-US" b="1" dirty="0" smtClean="0"/>
              <a:t>DC control</a:t>
            </a:r>
            <a:endParaRPr lang="en-US" b="1" dirty="0"/>
          </a:p>
        </p:txBody>
      </p:sp>
      <p:cxnSp>
        <p:nvCxnSpPr>
          <p:cNvPr id="81" name="Straight Arrow Connector 80"/>
          <p:cNvCxnSpPr>
            <a:stCxn id="75" idx="1"/>
          </p:cNvCxnSpPr>
          <p:nvPr/>
        </p:nvCxnSpPr>
        <p:spPr>
          <a:xfrm>
            <a:off x="4098406" y="6036930"/>
            <a:ext cx="244994" cy="19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2317750" y="3244850"/>
            <a:ext cx="4254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2330450" y="4495800"/>
            <a:ext cx="4254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2254250" y="3206750"/>
            <a:ext cx="611514" cy="369332"/>
          </a:xfrm>
          <a:prstGeom prst="rect">
            <a:avLst/>
          </a:prstGeom>
          <a:noFill/>
        </p:spPr>
        <p:txBody>
          <a:bodyPr wrap="none" rtlCol="0">
            <a:spAutoFit/>
          </a:bodyPr>
          <a:lstStyle/>
          <a:p>
            <a:r>
              <a:rPr lang="en-US" b="1" dirty="0" smtClean="0"/>
              <a:t>data</a:t>
            </a:r>
            <a:endParaRPr lang="en-US" b="1" dirty="0"/>
          </a:p>
        </p:txBody>
      </p:sp>
      <p:sp>
        <p:nvSpPr>
          <p:cNvPr id="85" name="TextBox 84"/>
          <p:cNvSpPr txBox="1"/>
          <p:nvPr/>
        </p:nvSpPr>
        <p:spPr>
          <a:xfrm>
            <a:off x="2273300" y="4457700"/>
            <a:ext cx="611514" cy="369332"/>
          </a:xfrm>
          <a:prstGeom prst="rect">
            <a:avLst/>
          </a:prstGeom>
          <a:noFill/>
        </p:spPr>
        <p:txBody>
          <a:bodyPr wrap="none" rtlCol="0">
            <a:spAutoFit/>
          </a:bodyPr>
          <a:lstStyle/>
          <a:p>
            <a:r>
              <a:rPr lang="en-US" b="1" dirty="0" smtClean="0"/>
              <a:t>data</a:t>
            </a:r>
            <a:endParaRPr lang="en-US" b="1" dirty="0"/>
          </a:p>
        </p:txBody>
      </p:sp>
      <p:cxnSp>
        <p:nvCxnSpPr>
          <p:cNvPr id="86" name="Straight Arrow Connector 85"/>
          <p:cNvCxnSpPr/>
          <p:nvPr/>
        </p:nvCxnSpPr>
        <p:spPr>
          <a:xfrm flipH="1">
            <a:off x="2343150" y="3968750"/>
            <a:ext cx="10541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a:off x="2317750" y="2768600"/>
            <a:ext cx="10541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3352800" y="2609850"/>
            <a:ext cx="25400" cy="1371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3257550" y="2702720"/>
            <a:ext cx="158750" cy="1357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2540000" y="2457450"/>
            <a:ext cx="560346" cy="369332"/>
          </a:xfrm>
          <a:prstGeom prst="rect">
            <a:avLst/>
          </a:prstGeom>
          <a:noFill/>
        </p:spPr>
        <p:txBody>
          <a:bodyPr wrap="none" rtlCol="0">
            <a:spAutoFit/>
          </a:bodyPr>
          <a:lstStyle/>
          <a:p>
            <a:r>
              <a:rPr lang="en-US" b="1" dirty="0" err="1" smtClean="0"/>
              <a:t>vref</a:t>
            </a:r>
            <a:endParaRPr lang="en-US" b="1" dirty="0"/>
          </a:p>
        </p:txBody>
      </p:sp>
      <p:sp>
        <p:nvSpPr>
          <p:cNvPr id="91" name="TextBox 90"/>
          <p:cNvSpPr txBox="1"/>
          <p:nvPr/>
        </p:nvSpPr>
        <p:spPr>
          <a:xfrm>
            <a:off x="2406650" y="3644900"/>
            <a:ext cx="560346" cy="369332"/>
          </a:xfrm>
          <a:prstGeom prst="rect">
            <a:avLst/>
          </a:prstGeom>
          <a:noFill/>
        </p:spPr>
        <p:txBody>
          <a:bodyPr wrap="none" rtlCol="0">
            <a:spAutoFit/>
          </a:bodyPr>
          <a:lstStyle/>
          <a:p>
            <a:r>
              <a:rPr lang="en-US" b="1" dirty="0" err="1" smtClean="0"/>
              <a:t>vref</a:t>
            </a:r>
            <a:endParaRPr lang="en-US" b="1" dirty="0"/>
          </a:p>
        </p:txBody>
      </p:sp>
      <p:sp>
        <p:nvSpPr>
          <p:cNvPr id="92" name="Right Arrow 91"/>
          <p:cNvSpPr/>
          <p:nvPr/>
        </p:nvSpPr>
        <p:spPr>
          <a:xfrm flipH="1">
            <a:off x="3143250" y="1409700"/>
            <a:ext cx="596900" cy="307310"/>
          </a:xfrm>
          <a:prstGeom prst="rightArrow">
            <a:avLst>
              <a:gd name="adj1" fmla="val 100000"/>
              <a:gd name="adj2" fmla="val 50000"/>
            </a:avLst>
          </a:prstGeom>
          <a:solidFill>
            <a:srgbClr val="00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8b DAC</a:t>
            </a:r>
          </a:p>
        </p:txBody>
      </p:sp>
      <p:sp>
        <p:nvSpPr>
          <p:cNvPr id="93" name="Right Arrow 92"/>
          <p:cNvSpPr/>
          <p:nvPr/>
        </p:nvSpPr>
        <p:spPr>
          <a:xfrm flipH="1">
            <a:off x="3143250" y="1784350"/>
            <a:ext cx="596900" cy="307310"/>
          </a:xfrm>
          <a:prstGeom prst="rightArrow">
            <a:avLst>
              <a:gd name="adj1" fmla="val 100000"/>
              <a:gd name="adj2" fmla="val 50000"/>
            </a:avLst>
          </a:prstGeom>
          <a:solidFill>
            <a:srgbClr val="00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8b DAC</a:t>
            </a:r>
          </a:p>
        </p:txBody>
      </p:sp>
      <p:sp>
        <p:nvSpPr>
          <p:cNvPr id="94" name="Right Arrow 93"/>
          <p:cNvSpPr/>
          <p:nvPr/>
        </p:nvSpPr>
        <p:spPr>
          <a:xfrm flipH="1">
            <a:off x="3136900" y="2146300"/>
            <a:ext cx="596900" cy="307310"/>
          </a:xfrm>
          <a:prstGeom prst="rightArrow">
            <a:avLst>
              <a:gd name="adj1" fmla="val 100000"/>
              <a:gd name="adj2" fmla="val 50000"/>
            </a:avLst>
          </a:prstGeom>
          <a:solidFill>
            <a:srgbClr val="00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8b DAC</a:t>
            </a:r>
          </a:p>
        </p:txBody>
      </p:sp>
      <p:sp>
        <p:nvSpPr>
          <p:cNvPr id="95" name="TextBox 94"/>
          <p:cNvSpPr txBox="1"/>
          <p:nvPr/>
        </p:nvSpPr>
        <p:spPr>
          <a:xfrm>
            <a:off x="3962400" y="914400"/>
            <a:ext cx="5022850" cy="3970318"/>
          </a:xfrm>
          <a:prstGeom prst="rect">
            <a:avLst/>
          </a:prstGeom>
          <a:noFill/>
        </p:spPr>
        <p:txBody>
          <a:bodyPr wrap="square" rtlCol="0">
            <a:spAutoFit/>
          </a:bodyPr>
          <a:lstStyle/>
          <a:p>
            <a:pPr marL="285750" indent="-285750">
              <a:buFont typeface="Wingdings" panose="05000000000000000000" pitchFamily="2" charset="2"/>
              <a:buChar char="v"/>
            </a:pPr>
            <a:r>
              <a:rPr lang="en-US" sz="1400" b="1" dirty="0" smtClean="0"/>
              <a:t>We include an extra ADC called a “Replica” which is an exact duplicate of the real ADCs except no IF input signal is applied.</a:t>
            </a:r>
          </a:p>
          <a:p>
            <a:pPr marL="285750" indent="-285750">
              <a:buFont typeface="Wingdings" panose="05000000000000000000" pitchFamily="2" charset="2"/>
              <a:buChar char="v"/>
            </a:pPr>
            <a:endParaRPr lang="en-US" sz="1400" b="1" dirty="0" smtClean="0"/>
          </a:p>
          <a:p>
            <a:pPr marL="285750" indent="-285750">
              <a:buFont typeface="Wingdings" panose="05000000000000000000" pitchFamily="2" charset="2"/>
              <a:buChar char="v"/>
            </a:pPr>
            <a:r>
              <a:rPr lang="en-US" sz="1400" b="1" dirty="0" smtClean="0"/>
              <a:t>We </a:t>
            </a:r>
            <a:r>
              <a:rPr lang="en-US" sz="1400" b="1" dirty="0" smtClean="0"/>
              <a:t>monitor the DC conditions of the replica and digitally </a:t>
            </a:r>
            <a:r>
              <a:rPr lang="en-US" sz="1400" b="1" dirty="0" smtClean="0"/>
              <a:t>adjust </a:t>
            </a:r>
            <a:r>
              <a:rPr lang="en-US" sz="1400" b="1" dirty="0" smtClean="0"/>
              <a:t>all 3 ADCs, with the same digital DC settings in closed loop, allowing us to optimize</a:t>
            </a:r>
            <a:r>
              <a:rPr lang="en-US" sz="1400" b="1" dirty="0"/>
              <a:t> </a:t>
            </a:r>
            <a:r>
              <a:rPr lang="en-US" sz="1400" b="1" dirty="0" smtClean="0"/>
              <a:t>conditions in the ADC while it’s running</a:t>
            </a:r>
            <a:r>
              <a:rPr lang="en-US" sz="1400" b="1" dirty="0" smtClean="0"/>
              <a:t>.</a:t>
            </a:r>
          </a:p>
          <a:p>
            <a:pPr marL="285750" indent="-285750">
              <a:buFont typeface="Wingdings" panose="05000000000000000000" pitchFamily="2" charset="2"/>
              <a:buChar char="v"/>
            </a:pPr>
            <a:endParaRPr lang="en-US" sz="1400" b="1" dirty="0" smtClean="0"/>
          </a:p>
          <a:p>
            <a:pPr marL="285750" indent="-285750">
              <a:buFont typeface="Wingdings" panose="05000000000000000000" pitchFamily="2" charset="2"/>
              <a:buChar char="v"/>
            </a:pPr>
            <a:r>
              <a:rPr lang="en-US" sz="1400" b="1" dirty="0" smtClean="0"/>
              <a:t>The </a:t>
            </a:r>
            <a:r>
              <a:rPr lang="en-US" sz="1400" b="1" dirty="0" err="1" smtClean="0"/>
              <a:t>Vref</a:t>
            </a:r>
            <a:r>
              <a:rPr lang="en-US" sz="1400" b="1" dirty="0" smtClean="0"/>
              <a:t> for each flash ADC level is generated dynamically with a set of 7 8-bit DACs. Allows INL and DNL to be calibrated on the fly also</a:t>
            </a:r>
            <a:r>
              <a:rPr lang="en-US" sz="1400" b="1" dirty="0" smtClean="0"/>
              <a:t>.</a:t>
            </a:r>
          </a:p>
          <a:p>
            <a:pPr marL="285750" indent="-285750">
              <a:buFont typeface="Wingdings" panose="05000000000000000000" pitchFamily="2" charset="2"/>
              <a:buChar char="v"/>
            </a:pPr>
            <a:endParaRPr lang="en-US" sz="1400" b="1" dirty="0" smtClean="0"/>
          </a:p>
          <a:p>
            <a:pPr marL="285750" indent="-285750">
              <a:buFont typeface="Wingdings" panose="05000000000000000000" pitchFamily="2" charset="2"/>
              <a:buChar char="v"/>
            </a:pPr>
            <a:r>
              <a:rPr lang="en-US" sz="1400" b="1" dirty="0" smtClean="0"/>
              <a:t>The cal sub-processor is implemented on the </a:t>
            </a:r>
            <a:r>
              <a:rPr lang="en-US" sz="1400" b="1" dirty="0" err="1" smtClean="0"/>
              <a:t>arduino</a:t>
            </a:r>
            <a:r>
              <a:rPr lang="en-US" sz="1400" b="1" dirty="0" smtClean="0"/>
              <a:t> using it’s ADC pins to read the ADC conditions and settings are applied through the USART path. A </a:t>
            </a:r>
            <a:r>
              <a:rPr lang="en-US" sz="1400" b="1" dirty="0" err="1" smtClean="0"/>
              <a:t>mux</a:t>
            </a:r>
            <a:r>
              <a:rPr lang="en-US" sz="1400" b="1" dirty="0" smtClean="0"/>
              <a:t> inside the chip selects what signal is steered to the CM pin out to the </a:t>
            </a:r>
            <a:r>
              <a:rPr lang="en-US" sz="1400" b="1" dirty="0" err="1" smtClean="0"/>
              <a:t>arduino</a:t>
            </a:r>
            <a:r>
              <a:rPr lang="en-US" sz="1400" b="1" dirty="0" smtClean="0"/>
              <a:t> ADC. The CM pin itself has a test point that will show the voltage of whatever is currently connected.</a:t>
            </a:r>
            <a:endParaRPr lang="en-US" sz="1400" b="1" dirty="0" smtClean="0"/>
          </a:p>
        </p:txBody>
      </p:sp>
      <p:sp>
        <p:nvSpPr>
          <p:cNvPr id="96" name="TextBox 95"/>
          <p:cNvSpPr txBox="1"/>
          <p:nvPr/>
        </p:nvSpPr>
        <p:spPr>
          <a:xfrm>
            <a:off x="2520950" y="1225550"/>
            <a:ext cx="581057" cy="646331"/>
          </a:xfrm>
          <a:prstGeom prst="rect">
            <a:avLst/>
          </a:prstGeom>
          <a:noFill/>
        </p:spPr>
        <p:txBody>
          <a:bodyPr wrap="none" rtlCol="0">
            <a:spAutoFit/>
          </a:bodyPr>
          <a:lstStyle/>
          <a:p>
            <a:r>
              <a:rPr lang="en-US" b="1" dirty="0" err="1" smtClean="0"/>
              <a:t>Vref</a:t>
            </a:r>
            <a:endParaRPr lang="en-US" b="1" dirty="0" smtClean="0"/>
          </a:p>
          <a:p>
            <a:r>
              <a:rPr lang="en-US" b="1" dirty="0" smtClean="0"/>
              <a:t> gen</a:t>
            </a:r>
            <a:endParaRPr lang="en-US" b="1" dirty="0"/>
          </a:p>
        </p:txBody>
      </p:sp>
      <p:cxnSp>
        <p:nvCxnSpPr>
          <p:cNvPr id="97" name="Straight Connector 96"/>
          <p:cNvCxnSpPr>
            <a:stCxn id="79" idx="4"/>
          </p:cNvCxnSpPr>
          <p:nvPr/>
        </p:nvCxnSpPr>
        <p:spPr>
          <a:xfrm>
            <a:off x="3038475" y="4965700"/>
            <a:ext cx="6351" cy="1881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Freeform 97"/>
          <p:cNvSpPr/>
          <p:nvPr/>
        </p:nvSpPr>
        <p:spPr>
          <a:xfrm>
            <a:off x="2552700" y="5302250"/>
            <a:ext cx="1282700" cy="450850"/>
          </a:xfrm>
          <a:custGeom>
            <a:avLst/>
            <a:gdLst>
              <a:gd name="connsiteX0" fmla="*/ 50800 w 756099"/>
              <a:gd name="connsiteY0" fmla="*/ 660400 h 774700"/>
              <a:gd name="connsiteX1" fmla="*/ 107950 w 756099"/>
              <a:gd name="connsiteY1" fmla="*/ 704850 h 774700"/>
              <a:gd name="connsiteX2" fmla="*/ 152400 w 756099"/>
              <a:gd name="connsiteY2" fmla="*/ 723900 h 774700"/>
              <a:gd name="connsiteX3" fmla="*/ 184150 w 756099"/>
              <a:gd name="connsiteY3" fmla="*/ 736600 h 774700"/>
              <a:gd name="connsiteX4" fmla="*/ 215900 w 756099"/>
              <a:gd name="connsiteY4" fmla="*/ 742950 h 774700"/>
              <a:gd name="connsiteX5" fmla="*/ 241300 w 756099"/>
              <a:gd name="connsiteY5" fmla="*/ 755650 h 774700"/>
              <a:gd name="connsiteX6" fmla="*/ 361950 w 756099"/>
              <a:gd name="connsiteY6" fmla="*/ 774700 h 774700"/>
              <a:gd name="connsiteX7" fmla="*/ 520700 w 756099"/>
              <a:gd name="connsiteY7" fmla="*/ 768350 h 774700"/>
              <a:gd name="connsiteX8" fmla="*/ 577850 w 756099"/>
              <a:gd name="connsiteY8" fmla="*/ 730250 h 774700"/>
              <a:gd name="connsiteX9" fmla="*/ 641350 w 756099"/>
              <a:gd name="connsiteY9" fmla="*/ 647700 h 774700"/>
              <a:gd name="connsiteX10" fmla="*/ 673100 w 756099"/>
              <a:gd name="connsiteY10" fmla="*/ 603250 h 774700"/>
              <a:gd name="connsiteX11" fmla="*/ 692150 w 756099"/>
              <a:gd name="connsiteY11" fmla="*/ 558800 h 774700"/>
              <a:gd name="connsiteX12" fmla="*/ 698500 w 756099"/>
              <a:gd name="connsiteY12" fmla="*/ 539750 h 774700"/>
              <a:gd name="connsiteX13" fmla="*/ 723900 w 756099"/>
              <a:gd name="connsiteY13" fmla="*/ 488950 h 774700"/>
              <a:gd name="connsiteX14" fmla="*/ 730250 w 756099"/>
              <a:gd name="connsiteY14" fmla="*/ 469900 h 774700"/>
              <a:gd name="connsiteX15" fmla="*/ 736600 w 756099"/>
              <a:gd name="connsiteY15" fmla="*/ 438150 h 774700"/>
              <a:gd name="connsiteX16" fmla="*/ 749300 w 756099"/>
              <a:gd name="connsiteY16" fmla="*/ 412750 h 774700"/>
              <a:gd name="connsiteX17" fmla="*/ 755650 w 756099"/>
              <a:gd name="connsiteY17" fmla="*/ 374650 h 774700"/>
              <a:gd name="connsiteX18" fmla="*/ 730250 w 756099"/>
              <a:gd name="connsiteY18" fmla="*/ 127000 h 774700"/>
              <a:gd name="connsiteX19" fmla="*/ 698500 w 756099"/>
              <a:gd name="connsiteY19" fmla="*/ 82550 h 774700"/>
              <a:gd name="connsiteX20" fmla="*/ 679450 w 756099"/>
              <a:gd name="connsiteY20" fmla="*/ 76200 h 774700"/>
              <a:gd name="connsiteX21" fmla="*/ 641350 w 756099"/>
              <a:gd name="connsiteY21" fmla="*/ 44450 h 774700"/>
              <a:gd name="connsiteX22" fmla="*/ 577850 w 756099"/>
              <a:gd name="connsiteY22" fmla="*/ 19050 h 774700"/>
              <a:gd name="connsiteX23" fmla="*/ 558800 w 756099"/>
              <a:gd name="connsiteY23" fmla="*/ 12700 h 774700"/>
              <a:gd name="connsiteX24" fmla="*/ 533400 w 756099"/>
              <a:gd name="connsiteY24" fmla="*/ 0 h 774700"/>
              <a:gd name="connsiteX25" fmla="*/ 234950 w 756099"/>
              <a:gd name="connsiteY25" fmla="*/ 6350 h 774700"/>
              <a:gd name="connsiteX26" fmla="*/ 152400 w 756099"/>
              <a:gd name="connsiteY26" fmla="*/ 25400 h 774700"/>
              <a:gd name="connsiteX27" fmla="*/ 107950 w 756099"/>
              <a:gd name="connsiteY27" fmla="*/ 38100 h 774700"/>
              <a:gd name="connsiteX28" fmla="*/ 76200 w 756099"/>
              <a:gd name="connsiteY28" fmla="*/ 76200 h 774700"/>
              <a:gd name="connsiteX29" fmla="*/ 69850 w 756099"/>
              <a:gd name="connsiteY29" fmla="*/ 95250 h 774700"/>
              <a:gd name="connsiteX30" fmla="*/ 38100 w 756099"/>
              <a:gd name="connsiteY30" fmla="*/ 133350 h 774700"/>
              <a:gd name="connsiteX31" fmla="*/ 25400 w 756099"/>
              <a:gd name="connsiteY31" fmla="*/ 171450 h 774700"/>
              <a:gd name="connsiteX32" fmla="*/ 12700 w 756099"/>
              <a:gd name="connsiteY32" fmla="*/ 234950 h 774700"/>
              <a:gd name="connsiteX33" fmla="*/ 6350 w 756099"/>
              <a:gd name="connsiteY33" fmla="*/ 279400 h 774700"/>
              <a:gd name="connsiteX34" fmla="*/ 0 w 756099"/>
              <a:gd name="connsiteY34" fmla="*/ 342900 h 774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56099" h="774700">
                <a:moveTo>
                  <a:pt x="50800" y="660400"/>
                </a:moveTo>
                <a:cubicBezTo>
                  <a:pt x="69850" y="675217"/>
                  <a:pt x="86364" y="694057"/>
                  <a:pt x="107950" y="704850"/>
                </a:cubicBezTo>
                <a:cubicBezTo>
                  <a:pt x="152550" y="727150"/>
                  <a:pt x="115026" y="709885"/>
                  <a:pt x="152400" y="723900"/>
                </a:cubicBezTo>
                <a:cubicBezTo>
                  <a:pt x="163073" y="727902"/>
                  <a:pt x="173232" y="733325"/>
                  <a:pt x="184150" y="736600"/>
                </a:cubicBezTo>
                <a:cubicBezTo>
                  <a:pt x="194488" y="739701"/>
                  <a:pt x="205317" y="740833"/>
                  <a:pt x="215900" y="742950"/>
                </a:cubicBezTo>
                <a:cubicBezTo>
                  <a:pt x="224367" y="747183"/>
                  <a:pt x="232050" y="753639"/>
                  <a:pt x="241300" y="755650"/>
                </a:cubicBezTo>
                <a:cubicBezTo>
                  <a:pt x="281086" y="764299"/>
                  <a:pt x="361950" y="774700"/>
                  <a:pt x="361950" y="774700"/>
                </a:cubicBezTo>
                <a:lnTo>
                  <a:pt x="520700" y="768350"/>
                </a:lnTo>
                <a:cubicBezTo>
                  <a:pt x="543125" y="763733"/>
                  <a:pt x="561661" y="746439"/>
                  <a:pt x="577850" y="730250"/>
                </a:cubicBezTo>
                <a:cubicBezTo>
                  <a:pt x="605319" y="702781"/>
                  <a:pt x="620093" y="690214"/>
                  <a:pt x="641350" y="647700"/>
                </a:cubicBezTo>
                <a:cubicBezTo>
                  <a:pt x="658066" y="614268"/>
                  <a:pt x="647357" y="628993"/>
                  <a:pt x="673100" y="603250"/>
                </a:cubicBezTo>
                <a:cubicBezTo>
                  <a:pt x="679450" y="588433"/>
                  <a:pt x="686163" y="573767"/>
                  <a:pt x="692150" y="558800"/>
                </a:cubicBezTo>
                <a:cubicBezTo>
                  <a:pt x="694636" y="552585"/>
                  <a:pt x="695507" y="545737"/>
                  <a:pt x="698500" y="539750"/>
                </a:cubicBezTo>
                <a:cubicBezTo>
                  <a:pt x="729190" y="478371"/>
                  <a:pt x="690940" y="576843"/>
                  <a:pt x="723900" y="488950"/>
                </a:cubicBezTo>
                <a:cubicBezTo>
                  <a:pt x="726250" y="482683"/>
                  <a:pt x="728627" y="476394"/>
                  <a:pt x="730250" y="469900"/>
                </a:cubicBezTo>
                <a:cubicBezTo>
                  <a:pt x="732868" y="459429"/>
                  <a:pt x="733187" y="448389"/>
                  <a:pt x="736600" y="438150"/>
                </a:cubicBezTo>
                <a:cubicBezTo>
                  <a:pt x="739593" y="429170"/>
                  <a:pt x="745067" y="421217"/>
                  <a:pt x="749300" y="412750"/>
                </a:cubicBezTo>
                <a:cubicBezTo>
                  <a:pt x="751417" y="400050"/>
                  <a:pt x="755972" y="387521"/>
                  <a:pt x="755650" y="374650"/>
                </a:cubicBezTo>
                <a:cubicBezTo>
                  <a:pt x="752080" y="231832"/>
                  <a:pt x="768175" y="212330"/>
                  <a:pt x="730250" y="127000"/>
                </a:cubicBezTo>
                <a:cubicBezTo>
                  <a:pt x="721886" y="108181"/>
                  <a:pt x="716320" y="94430"/>
                  <a:pt x="698500" y="82550"/>
                </a:cubicBezTo>
                <a:cubicBezTo>
                  <a:pt x="692931" y="78837"/>
                  <a:pt x="685800" y="78317"/>
                  <a:pt x="679450" y="76200"/>
                </a:cubicBezTo>
                <a:cubicBezTo>
                  <a:pt x="661939" y="58689"/>
                  <a:pt x="661978" y="56238"/>
                  <a:pt x="641350" y="44450"/>
                </a:cubicBezTo>
                <a:cubicBezTo>
                  <a:pt x="615188" y="29501"/>
                  <a:pt x="609074" y="29458"/>
                  <a:pt x="577850" y="19050"/>
                </a:cubicBezTo>
                <a:cubicBezTo>
                  <a:pt x="571500" y="16933"/>
                  <a:pt x="564787" y="15693"/>
                  <a:pt x="558800" y="12700"/>
                </a:cubicBezTo>
                <a:lnTo>
                  <a:pt x="533400" y="0"/>
                </a:lnTo>
                <a:cubicBezTo>
                  <a:pt x="433917" y="2117"/>
                  <a:pt x="334318" y="1120"/>
                  <a:pt x="234950" y="6350"/>
                </a:cubicBezTo>
                <a:cubicBezTo>
                  <a:pt x="183142" y="9077"/>
                  <a:pt x="186267" y="15724"/>
                  <a:pt x="152400" y="25400"/>
                </a:cubicBezTo>
                <a:cubicBezTo>
                  <a:pt x="96586" y="41347"/>
                  <a:pt x="153625" y="22875"/>
                  <a:pt x="107950" y="38100"/>
                </a:cubicBezTo>
                <a:cubicBezTo>
                  <a:pt x="97367" y="50800"/>
                  <a:pt x="85370" y="62445"/>
                  <a:pt x="76200" y="76200"/>
                </a:cubicBezTo>
                <a:cubicBezTo>
                  <a:pt x="72487" y="81769"/>
                  <a:pt x="73563" y="89681"/>
                  <a:pt x="69850" y="95250"/>
                </a:cubicBezTo>
                <a:cubicBezTo>
                  <a:pt x="49911" y="125158"/>
                  <a:pt x="51950" y="102187"/>
                  <a:pt x="38100" y="133350"/>
                </a:cubicBezTo>
                <a:cubicBezTo>
                  <a:pt x="32663" y="145583"/>
                  <a:pt x="28647" y="158463"/>
                  <a:pt x="25400" y="171450"/>
                </a:cubicBezTo>
                <a:cubicBezTo>
                  <a:pt x="16983" y="205119"/>
                  <a:pt x="18928" y="194469"/>
                  <a:pt x="12700" y="234950"/>
                </a:cubicBezTo>
                <a:cubicBezTo>
                  <a:pt x="10424" y="249743"/>
                  <a:pt x="8099" y="264535"/>
                  <a:pt x="6350" y="279400"/>
                </a:cubicBezTo>
                <a:cubicBezTo>
                  <a:pt x="3865" y="300527"/>
                  <a:pt x="0" y="342900"/>
                  <a:pt x="0" y="342900"/>
                </a:cubicBezTo>
              </a:path>
            </a:pathLst>
          </a:cu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Isosceles Triangle 98"/>
          <p:cNvSpPr/>
          <p:nvPr/>
        </p:nvSpPr>
        <p:spPr>
          <a:xfrm rot="13931717">
            <a:off x="2463800" y="5422900"/>
            <a:ext cx="165100" cy="15240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2603500" y="5334000"/>
            <a:ext cx="1176925" cy="338554"/>
          </a:xfrm>
          <a:prstGeom prst="rect">
            <a:avLst/>
          </a:prstGeom>
          <a:noFill/>
        </p:spPr>
        <p:txBody>
          <a:bodyPr wrap="none" rtlCol="0">
            <a:spAutoFit/>
          </a:bodyPr>
          <a:lstStyle/>
          <a:p>
            <a:r>
              <a:rPr lang="en-US" sz="1600" b="1" dirty="0" smtClean="0">
                <a:solidFill>
                  <a:srgbClr val="FF0000"/>
                </a:solidFill>
              </a:rPr>
              <a:t>Closed loop</a:t>
            </a:r>
            <a:endParaRPr lang="en-US" sz="1600" b="1" dirty="0">
              <a:solidFill>
                <a:srgbClr val="FF0000"/>
              </a:solidFill>
            </a:endParaRPr>
          </a:p>
        </p:txBody>
      </p:sp>
      <p:sp>
        <p:nvSpPr>
          <p:cNvPr id="101" name="Oval 100"/>
          <p:cNvSpPr/>
          <p:nvPr/>
        </p:nvSpPr>
        <p:spPr>
          <a:xfrm>
            <a:off x="1940452" y="3584717"/>
            <a:ext cx="108950" cy="8489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5066</Words>
  <Application>Microsoft Office PowerPoint</Application>
  <PresentationFormat>On-screen Show (4:3)</PresentationFormat>
  <Paragraphs>805</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atang</dc:creator>
  <cp:lastModifiedBy>atang</cp:lastModifiedBy>
  <cp:revision>19</cp:revision>
  <dcterms:created xsi:type="dcterms:W3CDTF">2018-04-24T21:44:37Z</dcterms:created>
  <dcterms:modified xsi:type="dcterms:W3CDTF">2018-04-25T00:25:48Z</dcterms:modified>
</cp:coreProperties>
</file>