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2099167" y="2427167"/>
            <a:ext cx="799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027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95C15326-102B-4B30-B844-9BD9E36C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4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95C15326-102B-4B30-B844-9BD9E36C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8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7D29-1284-4746-BC4A-7C4C0E4A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D875E-12AE-41C0-98F8-105CC64B6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CFAF-F5DD-4BC6-A308-FE505471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7270-045B-4AC3-8999-CEAE72AAAC78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18B2-98AA-4CE8-BED8-4932D7B9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BFCC2-52FD-4C3A-AF20-712B53C8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5326-102B-4B30-B844-9BD9E36C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54" y="4623692"/>
            <a:ext cx="1405932" cy="2231581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4" name="Google Shape;214;p3"/>
          <p:cNvGrpSpPr/>
          <p:nvPr/>
        </p:nvGrpSpPr>
        <p:grpSpPr>
          <a:xfrm>
            <a:off x="8928062" y="-2"/>
            <a:ext cx="2584191" cy="1702667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9837597" y="4982930"/>
            <a:ext cx="1379155" cy="1638044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10908542" y="2247089"/>
            <a:ext cx="1283181" cy="1720563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207469" y="136072"/>
            <a:ext cx="1861143" cy="1588931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55" y="2981274"/>
            <a:ext cx="1140413" cy="1392543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6532295" y="75823"/>
            <a:ext cx="1376901" cy="1155989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993542" y="4315755"/>
            <a:ext cx="5056700" cy="253951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2077167" y="1882525"/>
            <a:ext cx="8037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2077167" y="3329551"/>
            <a:ext cx="8037600" cy="1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95C15326-102B-4B30-B844-9BD9E36C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4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2443200" y="2653800"/>
            <a:ext cx="73056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 i="1">
                <a:solidFill>
                  <a:schemeClr val="accent1"/>
                </a:solidFill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 i="1">
                <a:solidFill>
                  <a:schemeClr val="accent1"/>
                </a:solidFill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 i="1">
                <a:solidFill>
                  <a:schemeClr val="accent1"/>
                </a:solidFill>
              </a:defRPr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667" i="1">
                <a:solidFill>
                  <a:schemeClr val="accent1"/>
                </a:solidFill>
              </a:defRPr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667" i="1">
                <a:solidFill>
                  <a:schemeClr val="accent1"/>
                </a:solidFill>
              </a:defRPr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667" i="1">
                <a:solidFill>
                  <a:schemeClr val="accent1"/>
                </a:solidFill>
              </a:defRPr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667" i="1">
                <a:solidFill>
                  <a:schemeClr val="accent1"/>
                </a:solidFill>
              </a:defRPr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667" i="1">
                <a:solidFill>
                  <a:schemeClr val="accent1"/>
                </a:solidFill>
              </a:defRPr>
            </a:lvl8pPr>
            <a:lvl9pPr marL="5486263" lvl="8" indent="-47412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667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fld id="{95C15326-102B-4B30-B844-9BD9E36CBF3C}" type="slidenum">
              <a:rPr lang="en-US" smtClean="0"/>
              <a:t>‹#›</a:t>
            </a:fld>
            <a:endParaRPr lang="en-US"/>
          </a:p>
        </p:txBody>
      </p:sp>
      <p:grpSp>
        <p:nvGrpSpPr>
          <p:cNvPr id="483" name="Google Shape;483;p4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7478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509000" y="1750400"/>
            <a:ext cx="9174000" cy="4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✖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5C15326-102B-4B30-B844-9BD9E36C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2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508967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6230071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5C15326-102B-4B30-B844-9BD9E36C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130306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452213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774120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5C15326-102B-4B30-B844-9BD9E36C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0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5C15326-102B-4B30-B844-9BD9E36C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9" name="Google Shape;1549;p9"/>
          <p:cNvSpPr txBox="1">
            <a:spLocks noGrp="1"/>
          </p:cNvSpPr>
          <p:nvPr>
            <p:ph type="body" idx="1"/>
          </p:nvPr>
        </p:nvSpPr>
        <p:spPr>
          <a:xfrm>
            <a:off x="609600" y="5447700"/>
            <a:ext cx="109728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2400"/>
              <a:buFont typeface="Amatic SC"/>
              <a:buNone/>
              <a:defRPr sz="32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50" name="Google Shape;1550;p9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95C15326-102B-4B30-B844-9BD9E36C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5C15326-102B-4B30-B844-9BD9E36CBF3C}" type="slidenum">
              <a:rPr lang="en-US" smtClean="0"/>
              <a:t>‹#›</a:t>
            </a:fld>
            <a:endParaRPr lang="en-US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1862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9000" y="983100"/>
            <a:ext cx="91740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9000" y="1902800"/>
            <a:ext cx="9174000" cy="4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95C15326-102B-4B30-B844-9BD9E36C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74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olitan.com/blog/apa-itu-unit-testing-yuk-kenalan/" TargetMode="External"/><Relationship Id="rId2" Type="http://schemas.openxmlformats.org/officeDocument/2006/relationships/hyperlink" Target="https://www.dicoding.com/blog/white-box-testin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icoding.com/blog/apa-itu-ci-cd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9C60-1D11-4C6B-9BC4-9A6E4DE67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4448"/>
          </a:xfrm>
        </p:spPr>
        <p:txBody>
          <a:bodyPr/>
          <a:lstStyle/>
          <a:p>
            <a:r>
              <a:rPr lang="en-US" dirty="0"/>
              <a:t>UTS TESTING DAN QA PERANGKAT LUNAK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EC722-3220-4AD1-9AA7-46AE92430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/>
              <a:t>Nama: Jonathan Jeremi Siagian</a:t>
            </a:r>
          </a:p>
          <a:p>
            <a:pPr algn="just"/>
            <a:r>
              <a:rPr lang="en-US" dirty="0"/>
              <a:t>NIM   : 201011401637</a:t>
            </a:r>
          </a:p>
          <a:p>
            <a:pPr algn="just"/>
            <a:r>
              <a:rPr lang="en-US" dirty="0"/>
              <a:t>Kelas : 07TPLE009</a:t>
            </a:r>
          </a:p>
        </p:txBody>
      </p:sp>
    </p:spTree>
    <p:extLst>
      <p:ext uri="{BB962C8B-B14F-4D97-AF65-F5344CB8AC3E}">
        <p14:creationId xmlns:p14="http://schemas.microsoft.com/office/powerpoint/2010/main" val="3638152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AD3DF-5ACE-448F-B9B0-2F1D8D1F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06" y="2316449"/>
            <a:ext cx="11834948" cy="270840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01598" indent="0">
              <a:buNone/>
            </a:pPr>
            <a:r>
              <a:rPr lang="en-US" sz="1600" dirty="0"/>
              <a:t>Langkah 1: Set Up Version Control</a:t>
            </a:r>
          </a:p>
          <a:p>
            <a:pPr marL="101598" indent="0">
              <a:buNone/>
            </a:pP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proyek</a:t>
            </a:r>
            <a:r>
              <a:rPr lang="en-US" sz="1600" dirty="0"/>
              <a:t> Anda </a:t>
            </a:r>
            <a:r>
              <a:rPr lang="en-US" sz="1600" dirty="0" err="1"/>
              <a:t>dikelola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versi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Git. Anda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repositori</a:t>
            </a:r>
            <a:r>
              <a:rPr lang="en-US" sz="1600" dirty="0"/>
              <a:t> Git yang di-hosting, </a:t>
            </a:r>
            <a:r>
              <a:rPr lang="en-US" sz="1600" dirty="0" err="1"/>
              <a:t>misalnya</a:t>
            </a:r>
            <a:r>
              <a:rPr lang="en-US" sz="1600" dirty="0"/>
              <a:t> di GitHub.</a:t>
            </a:r>
          </a:p>
          <a:p>
            <a:pPr marL="101598" indent="0">
              <a:buNone/>
            </a:pPr>
            <a:endParaRPr lang="en-US" sz="1600" dirty="0"/>
          </a:p>
          <a:p>
            <a:pPr marL="101598" indent="0">
              <a:buNone/>
            </a:pPr>
            <a:r>
              <a:rPr lang="en-US" sz="1600" dirty="0"/>
              <a:t>Langkah 2: </a:t>
            </a:r>
            <a:r>
              <a:rPr lang="en-US" sz="1600" dirty="0" err="1"/>
              <a:t>Buat</a:t>
            </a:r>
            <a:r>
              <a:rPr lang="en-US" sz="1600" dirty="0"/>
              <a:t> </a:t>
            </a:r>
            <a:r>
              <a:rPr lang="en-US" sz="1600" dirty="0" err="1"/>
              <a:t>Berkas</a:t>
            </a:r>
            <a:r>
              <a:rPr lang="en-US" sz="1600" dirty="0"/>
              <a:t> </a:t>
            </a:r>
            <a:r>
              <a:rPr lang="en-US" sz="1600" dirty="0" err="1"/>
              <a:t>Konfigurasi</a:t>
            </a:r>
            <a:r>
              <a:rPr lang="en-US" sz="1600" dirty="0"/>
              <a:t> CI/CD</a:t>
            </a:r>
          </a:p>
          <a:p>
            <a:pPr marL="101598" indent="0">
              <a:buNone/>
            </a:pPr>
            <a:r>
              <a:rPr lang="en-US" sz="1600" dirty="0"/>
              <a:t>Anda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berkas</a:t>
            </a:r>
            <a:r>
              <a:rPr lang="en-US" sz="1600" dirty="0"/>
              <a:t> </a:t>
            </a:r>
            <a:r>
              <a:rPr lang="en-US" sz="1600" dirty="0" err="1"/>
              <a:t>konfigurasi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CI/CD. Dalam </a:t>
            </a:r>
            <a:r>
              <a:rPr lang="en-US" sz="1600" dirty="0" err="1"/>
              <a:t>kasus</a:t>
            </a:r>
            <a:r>
              <a:rPr lang="en-US" sz="1600" dirty="0"/>
              <a:t> ini, kami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GitHub Actions. </a:t>
            </a:r>
            <a:r>
              <a:rPr lang="en-US" sz="1600" dirty="0" err="1"/>
              <a:t>Buat</a:t>
            </a:r>
            <a:r>
              <a:rPr lang="en-US" sz="1600" dirty="0"/>
              <a:t> </a:t>
            </a:r>
            <a:r>
              <a:rPr lang="en-US" sz="1600" dirty="0" err="1"/>
              <a:t>berkas</a:t>
            </a:r>
            <a:r>
              <a:rPr lang="en-US" sz="1600" dirty="0"/>
              <a:t> .</a:t>
            </a:r>
            <a:r>
              <a:rPr lang="en-US" sz="1600" dirty="0" err="1"/>
              <a:t>github</a:t>
            </a:r>
            <a:r>
              <a:rPr lang="en-US" sz="1600" dirty="0"/>
              <a:t>/workflows/</a:t>
            </a:r>
            <a:r>
              <a:rPr lang="en-US" sz="1600" dirty="0" err="1"/>
              <a:t>python.yml</a:t>
            </a:r>
            <a:r>
              <a:rPr lang="en-US" sz="1600" dirty="0"/>
              <a:t> dalam </a:t>
            </a:r>
            <a:r>
              <a:rPr lang="en-US" sz="1600" dirty="0" err="1"/>
              <a:t>repositori</a:t>
            </a:r>
            <a:r>
              <a:rPr lang="en-US" sz="1600" dirty="0"/>
              <a:t> Anda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konten</a:t>
            </a:r>
            <a:r>
              <a:rPr lang="en-US" sz="1600" dirty="0"/>
              <a:t> berikut:</a:t>
            </a:r>
          </a:p>
        </p:txBody>
      </p:sp>
    </p:spTree>
    <p:extLst>
      <p:ext uri="{BB962C8B-B14F-4D97-AF65-F5344CB8AC3E}">
        <p14:creationId xmlns:p14="http://schemas.microsoft.com/office/powerpoint/2010/main" val="328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B59D4-7F37-45EF-9B49-887DE193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name: CI/CD </a:t>
            </a:r>
            <a:r>
              <a:rPr lang="en-US" sz="1200" dirty="0" err="1">
                <a:solidFill>
                  <a:srgbClr val="FF0000"/>
                </a:solidFill>
              </a:rPr>
              <a:t>untuk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Proyek</a:t>
            </a:r>
            <a:r>
              <a:rPr lang="en-US" sz="1200" dirty="0">
                <a:solidFill>
                  <a:srgbClr val="FF0000"/>
                </a:solidFill>
              </a:rPr>
              <a:t> Python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on: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push: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branches: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  - main  # </a:t>
            </a:r>
            <a:r>
              <a:rPr lang="en-US" sz="1200" dirty="0" err="1">
                <a:solidFill>
                  <a:srgbClr val="FF0000"/>
                </a:solidFill>
              </a:rPr>
              <a:t>Ganti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dengan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nama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cabang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utama</a:t>
            </a:r>
            <a:r>
              <a:rPr lang="en-US" sz="1200" dirty="0">
                <a:solidFill>
                  <a:srgbClr val="FF0000"/>
                </a:solidFill>
              </a:rPr>
              <a:t> Anda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jobs: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build: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runs-on: ubuntu-latest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steps: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- name: Checkout repo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  uses: actions/checkout@v2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- name: Set up Python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  uses: actions/setup-python@v2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  with: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    python-version: 3.8  # </a:t>
            </a:r>
            <a:r>
              <a:rPr lang="en-US" sz="1200" dirty="0" err="1">
                <a:solidFill>
                  <a:srgbClr val="FF0000"/>
                </a:solidFill>
              </a:rPr>
              <a:t>Ganti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dengan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versi</a:t>
            </a:r>
            <a:r>
              <a:rPr lang="en-US" sz="1200" dirty="0">
                <a:solidFill>
                  <a:srgbClr val="FF0000"/>
                </a:solidFill>
              </a:rPr>
              <a:t> Python yang </a:t>
            </a:r>
            <a:r>
              <a:rPr lang="en-US" sz="1200" dirty="0" err="1">
                <a:solidFill>
                  <a:srgbClr val="FF0000"/>
                </a:solidFill>
              </a:rPr>
              <a:t>sesuai</a:t>
            </a:r>
            <a:endParaRPr lang="en-US" sz="1200" dirty="0">
              <a:solidFill>
                <a:srgbClr val="FF0000"/>
              </a:solidFill>
            </a:endParaRP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- name: Install dependencies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  run: pip install -r requirements.txt  # </a:t>
            </a:r>
            <a:r>
              <a:rPr lang="en-US" sz="1200" dirty="0" err="1">
                <a:solidFill>
                  <a:srgbClr val="FF0000"/>
                </a:solidFill>
              </a:rPr>
              <a:t>Ganti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dengan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nama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berkas</a:t>
            </a:r>
            <a:r>
              <a:rPr lang="en-US" sz="1200" dirty="0">
                <a:solidFill>
                  <a:srgbClr val="FF0000"/>
                </a:solidFill>
              </a:rPr>
              <a:t> requirements Anda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- name: Run tests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  run: python -m </a:t>
            </a:r>
            <a:r>
              <a:rPr lang="en-US" sz="1200" dirty="0" err="1">
                <a:solidFill>
                  <a:srgbClr val="FF0000"/>
                </a:solidFill>
              </a:rPr>
              <a:t>unittest</a:t>
            </a:r>
            <a:r>
              <a:rPr lang="en-US" sz="1200" dirty="0">
                <a:solidFill>
                  <a:srgbClr val="FF0000"/>
                </a:solidFill>
              </a:rPr>
              <a:t> discover  # </a:t>
            </a:r>
            <a:r>
              <a:rPr lang="en-US" sz="1200" dirty="0" err="1">
                <a:solidFill>
                  <a:srgbClr val="FF0000"/>
                </a:solidFill>
              </a:rPr>
              <a:t>Ganti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dengan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cara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menjalankan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pengujian</a:t>
            </a:r>
            <a:r>
              <a:rPr lang="en-US" sz="1200" dirty="0">
                <a:solidFill>
                  <a:srgbClr val="FF0000"/>
                </a:solidFill>
              </a:rPr>
              <a:t> Anda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- name: Deploy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  if: success()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  run: |</a:t>
            </a:r>
          </a:p>
          <a:p>
            <a:pPr marL="101598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    # </a:t>
            </a:r>
            <a:r>
              <a:rPr lang="en-US" sz="1200" dirty="0" err="1">
                <a:solidFill>
                  <a:srgbClr val="FF0000"/>
                </a:solidFill>
              </a:rPr>
              <a:t>Tambahkan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perintah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penyebaran</a:t>
            </a:r>
            <a:r>
              <a:rPr lang="en-US" sz="1200" dirty="0">
                <a:solidFill>
                  <a:srgbClr val="FF0000"/>
                </a:solidFill>
              </a:rPr>
              <a:t> di </a:t>
            </a:r>
            <a:r>
              <a:rPr lang="en-US" sz="1200" dirty="0" err="1">
                <a:solidFill>
                  <a:srgbClr val="FF0000"/>
                </a:solidFill>
              </a:rPr>
              <a:t>sini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7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314F-6C0B-49D1-B87E-6CAB5F27B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19494"/>
            <a:ext cx="12192000" cy="460683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01598" indent="0" algn="just">
              <a:buNone/>
            </a:pPr>
            <a:r>
              <a:rPr lang="en-US" sz="1400" dirty="0"/>
              <a:t>Langkah 3: </a:t>
            </a:r>
            <a:r>
              <a:rPr lang="en-US" sz="1400" dirty="0" err="1"/>
              <a:t>Mengeksekusi</a:t>
            </a:r>
            <a:r>
              <a:rPr lang="en-US" sz="1400" dirty="0"/>
              <a:t> </a:t>
            </a:r>
            <a:r>
              <a:rPr lang="en-US" sz="1400" dirty="0" err="1"/>
              <a:t>Pengujian</a:t>
            </a:r>
            <a:endParaRPr lang="en-US" sz="1400" dirty="0"/>
          </a:p>
          <a:p>
            <a:pPr marL="101598" indent="0" algn="just">
              <a:buNone/>
            </a:pPr>
            <a:r>
              <a:rPr lang="en-US" sz="1400" dirty="0"/>
              <a:t>Dalam </a:t>
            </a:r>
            <a:r>
              <a:rPr lang="en-US" sz="1400" dirty="0" err="1"/>
              <a:t>langkah</a:t>
            </a:r>
            <a:r>
              <a:rPr lang="en-US" sz="1400" dirty="0"/>
              <a:t> ini, Anda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menjalankan</a:t>
            </a:r>
            <a:r>
              <a:rPr lang="en-US" sz="1400" dirty="0"/>
              <a:t> </a:t>
            </a:r>
            <a:r>
              <a:rPr lang="en-US" sz="1400" dirty="0" err="1"/>
              <a:t>pengujian</a:t>
            </a:r>
            <a:r>
              <a:rPr lang="en-US" sz="1400" dirty="0"/>
              <a:t> Python Anda. Anda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kerangka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pengujian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unittest</a:t>
            </a:r>
            <a:r>
              <a:rPr lang="en-US" sz="1400" dirty="0"/>
              <a:t>, </a:t>
            </a:r>
            <a:r>
              <a:rPr lang="en-US" sz="1400" dirty="0" err="1"/>
              <a:t>pytest</a:t>
            </a:r>
            <a:r>
              <a:rPr lang="en-US" sz="1400" dirty="0"/>
              <a:t>, </a:t>
            </a:r>
            <a:r>
              <a:rPr lang="en-US" sz="1400" dirty="0" err="1"/>
              <a:t>atau</a:t>
            </a:r>
            <a:r>
              <a:rPr lang="en-US" sz="1400" dirty="0"/>
              <a:t> yang </a:t>
            </a:r>
            <a:r>
              <a:rPr lang="en-US" sz="1400" dirty="0" err="1"/>
              <a:t>lainnya</a:t>
            </a:r>
            <a:r>
              <a:rPr lang="en-US" sz="1400" dirty="0"/>
              <a:t>. </a:t>
            </a:r>
            <a:r>
              <a:rPr lang="en-US" sz="1400" dirty="0" err="1"/>
              <a:t>Pastikan</a:t>
            </a:r>
            <a:r>
              <a:rPr lang="en-US" sz="1400" dirty="0"/>
              <a:t> Anda </a:t>
            </a:r>
            <a:r>
              <a:rPr lang="en-US" sz="1400" dirty="0" err="1"/>
              <a:t>memasukkan</a:t>
            </a:r>
            <a:r>
              <a:rPr lang="en-US" sz="1400" dirty="0"/>
              <a:t> </a:t>
            </a:r>
            <a:r>
              <a:rPr lang="en-US" sz="1400" dirty="0" err="1"/>
              <a:t>perintah</a:t>
            </a:r>
            <a:r>
              <a:rPr lang="en-US" sz="1400" dirty="0"/>
              <a:t> yang </a:t>
            </a:r>
            <a:r>
              <a:rPr lang="en-US" sz="1400" dirty="0" err="1"/>
              <a:t>sesuai</a:t>
            </a:r>
            <a:r>
              <a:rPr lang="en-US" sz="1400" dirty="0"/>
              <a:t> dalam </a:t>
            </a:r>
            <a:r>
              <a:rPr lang="en-US" sz="1400" dirty="0" err="1"/>
              <a:t>langkah</a:t>
            </a:r>
            <a:r>
              <a:rPr lang="en-US" sz="1400" dirty="0"/>
              <a:t> "Run tests."</a:t>
            </a:r>
          </a:p>
          <a:p>
            <a:pPr marL="101598" indent="0" algn="just">
              <a:buNone/>
            </a:pPr>
            <a:endParaRPr lang="en-US" sz="1400" dirty="0"/>
          </a:p>
          <a:p>
            <a:pPr marL="101598" indent="0" algn="just">
              <a:buNone/>
            </a:pPr>
            <a:r>
              <a:rPr lang="en-US" sz="1400" dirty="0"/>
              <a:t>Langkah 4: </a:t>
            </a:r>
            <a:r>
              <a:rPr lang="en-US" sz="1400" dirty="0" err="1"/>
              <a:t>Konfigurasi</a:t>
            </a:r>
            <a:r>
              <a:rPr lang="en-US" sz="1400" dirty="0"/>
              <a:t> </a:t>
            </a:r>
            <a:r>
              <a:rPr lang="en-US" sz="1400" dirty="0" err="1"/>
              <a:t>Penyebaran</a:t>
            </a:r>
            <a:r>
              <a:rPr lang="en-US" sz="1400" dirty="0"/>
              <a:t> (</a:t>
            </a:r>
            <a:r>
              <a:rPr lang="en-US" sz="1400" dirty="0" err="1"/>
              <a:t>Opsional</a:t>
            </a:r>
            <a:r>
              <a:rPr lang="en-US" sz="1400" dirty="0"/>
              <a:t>)</a:t>
            </a:r>
          </a:p>
          <a:p>
            <a:pPr marL="101598" indent="0" algn="just">
              <a:buNone/>
            </a:pPr>
            <a:r>
              <a:rPr lang="en-US" sz="1400" dirty="0"/>
              <a:t>Jika Anda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mengotomatiskan</a:t>
            </a:r>
            <a:r>
              <a:rPr lang="en-US" sz="1400" dirty="0"/>
              <a:t> </a:t>
            </a:r>
            <a:r>
              <a:rPr lang="en-US" sz="1400" dirty="0" err="1"/>
              <a:t>penyebaran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lingkungan</a:t>
            </a:r>
            <a:r>
              <a:rPr lang="en-US" sz="1400" dirty="0"/>
              <a:t> </a:t>
            </a:r>
            <a:r>
              <a:rPr lang="en-US" sz="1400" dirty="0" err="1"/>
              <a:t>produksi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staging, Anda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menambahkan</a:t>
            </a:r>
            <a:r>
              <a:rPr lang="en-US" sz="1400" dirty="0"/>
              <a:t> </a:t>
            </a:r>
            <a:r>
              <a:rPr lang="en-US" sz="1400" dirty="0" err="1"/>
              <a:t>perintah</a:t>
            </a:r>
            <a:r>
              <a:rPr lang="en-US" sz="1400" dirty="0"/>
              <a:t> </a:t>
            </a:r>
            <a:r>
              <a:rPr lang="en-US" sz="1400" dirty="0" err="1"/>
              <a:t>penyebaran</a:t>
            </a:r>
            <a:r>
              <a:rPr lang="en-US" sz="1400" dirty="0"/>
              <a:t> dalam </a:t>
            </a:r>
            <a:r>
              <a:rPr lang="en-US" sz="1400" dirty="0" err="1"/>
              <a:t>langkah</a:t>
            </a:r>
            <a:r>
              <a:rPr lang="en-US" sz="1400" dirty="0"/>
              <a:t> "Deploy." </a:t>
            </a:r>
            <a:r>
              <a:rPr lang="en-US" sz="1400" dirty="0" err="1"/>
              <a:t>Konfigurasi</a:t>
            </a:r>
            <a:r>
              <a:rPr lang="en-US" sz="1400" dirty="0"/>
              <a:t> </a:t>
            </a:r>
            <a:r>
              <a:rPr lang="en-US" sz="1400" dirty="0" err="1"/>
              <a:t>penyebaran</a:t>
            </a:r>
            <a:r>
              <a:rPr lang="en-US" sz="1400" dirty="0"/>
              <a:t> sangat </a:t>
            </a:r>
            <a:r>
              <a:rPr lang="en-US" sz="1400" dirty="0" err="1"/>
              <a:t>tergantung</a:t>
            </a:r>
            <a:r>
              <a:rPr lang="en-US" sz="1400" dirty="0"/>
              <a:t> pada </a:t>
            </a:r>
            <a:r>
              <a:rPr lang="en-US" sz="1400" dirty="0" err="1"/>
              <a:t>teknologi</a:t>
            </a:r>
            <a:r>
              <a:rPr lang="en-US" sz="1400" dirty="0"/>
              <a:t> dan </a:t>
            </a:r>
            <a:r>
              <a:rPr lang="en-US" sz="1400" dirty="0" err="1"/>
              <a:t>infrastruktur</a:t>
            </a:r>
            <a:r>
              <a:rPr lang="en-US" sz="1400" dirty="0"/>
              <a:t> yang Anda </a:t>
            </a:r>
            <a:r>
              <a:rPr lang="en-US" sz="1400" dirty="0" err="1"/>
              <a:t>gunakan</a:t>
            </a:r>
            <a:r>
              <a:rPr lang="en-US" sz="1400" dirty="0"/>
              <a:t>.</a:t>
            </a:r>
          </a:p>
          <a:p>
            <a:pPr marL="101598" indent="0" algn="just">
              <a:buNone/>
            </a:pPr>
            <a:endParaRPr lang="en-US" sz="1400" dirty="0"/>
          </a:p>
          <a:p>
            <a:pPr marL="101598" indent="0" algn="just">
              <a:buNone/>
            </a:pPr>
            <a:r>
              <a:rPr lang="en-US" sz="1400" dirty="0"/>
              <a:t>Langkah 5: </a:t>
            </a:r>
            <a:r>
              <a:rPr lang="en-US" sz="1400" dirty="0" err="1"/>
              <a:t>Simpan</a:t>
            </a:r>
            <a:r>
              <a:rPr lang="en-US" sz="1400" dirty="0"/>
              <a:t> dan Push </a:t>
            </a:r>
            <a:r>
              <a:rPr lang="en-US" sz="1400" dirty="0" err="1"/>
              <a:t>Konfigurasi</a:t>
            </a:r>
            <a:endParaRPr lang="en-US" sz="1400" dirty="0"/>
          </a:p>
          <a:p>
            <a:pPr marL="101598" indent="0" algn="just">
              <a:buNone/>
            </a:pPr>
            <a:r>
              <a:rPr lang="en-US" sz="1400" dirty="0" err="1"/>
              <a:t>Simpan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berkas</a:t>
            </a:r>
            <a:r>
              <a:rPr lang="en-US" sz="1400" dirty="0"/>
              <a:t> </a:t>
            </a:r>
            <a:r>
              <a:rPr lang="en-US" sz="1400" dirty="0" err="1"/>
              <a:t>konfigurasi</a:t>
            </a:r>
            <a:r>
              <a:rPr lang="en-US" sz="1400" dirty="0"/>
              <a:t> CI/CD di </a:t>
            </a:r>
            <a:r>
              <a:rPr lang="en-US" sz="1400" dirty="0" err="1"/>
              <a:t>repositori</a:t>
            </a:r>
            <a:r>
              <a:rPr lang="en-US" sz="1400" dirty="0"/>
              <a:t> Anda dan </a:t>
            </a:r>
            <a:r>
              <a:rPr lang="en-US" sz="1400" dirty="0" err="1"/>
              <a:t>dorong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repositori</a:t>
            </a:r>
            <a:r>
              <a:rPr lang="en-US" sz="1400" dirty="0"/>
              <a:t> yang di-hosting (</a:t>
            </a:r>
            <a:r>
              <a:rPr lang="en-US" sz="1400" dirty="0" err="1"/>
              <a:t>misalnya</a:t>
            </a:r>
            <a:r>
              <a:rPr lang="en-US" sz="1400" dirty="0"/>
              <a:t>, GitHub).</a:t>
            </a:r>
          </a:p>
          <a:p>
            <a:pPr marL="101598" indent="0" algn="just">
              <a:buNone/>
            </a:pPr>
            <a:endParaRPr lang="en-US" sz="1400" dirty="0"/>
          </a:p>
          <a:p>
            <a:pPr marL="101598" indent="0" algn="just">
              <a:buNone/>
            </a:pPr>
            <a:r>
              <a:rPr lang="en-US" sz="1400" dirty="0"/>
              <a:t>Langkah 6: </a:t>
            </a:r>
            <a:r>
              <a:rPr lang="en-US" sz="1400" dirty="0" err="1"/>
              <a:t>Aktifkan</a:t>
            </a:r>
            <a:r>
              <a:rPr lang="en-US" sz="1400" dirty="0"/>
              <a:t> CI/CD</a:t>
            </a:r>
          </a:p>
          <a:p>
            <a:pPr marL="101598" indent="0" algn="just">
              <a:buNone/>
            </a:pPr>
            <a:r>
              <a:rPr lang="en-US" sz="1400" dirty="0" err="1"/>
              <a:t>Periksa</a:t>
            </a:r>
            <a:r>
              <a:rPr lang="en-US" sz="1400" dirty="0"/>
              <a:t> </a:t>
            </a:r>
            <a:r>
              <a:rPr lang="en-US" sz="1400" dirty="0" err="1"/>
              <a:t>repositori</a:t>
            </a:r>
            <a:r>
              <a:rPr lang="en-US" sz="1400" dirty="0"/>
              <a:t> Anda pada platform hosting (GitHub). </a:t>
            </a:r>
            <a:r>
              <a:rPr lang="en-US" sz="1400" dirty="0" err="1"/>
              <a:t>Biasanya</a:t>
            </a:r>
            <a:r>
              <a:rPr lang="en-US" sz="1400" dirty="0"/>
              <a:t>, </a:t>
            </a:r>
            <a:r>
              <a:rPr lang="en-US" sz="1400" dirty="0" err="1"/>
              <a:t>layanan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GitHub Actions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mendeteksi</a:t>
            </a:r>
            <a:r>
              <a:rPr lang="en-US" sz="1400" dirty="0"/>
              <a:t> </a:t>
            </a:r>
            <a:r>
              <a:rPr lang="en-US" sz="1400" dirty="0" err="1"/>
              <a:t>berkas</a:t>
            </a:r>
            <a:r>
              <a:rPr lang="en-US" sz="1400" dirty="0"/>
              <a:t> </a:t>
            </a:r>
            <a:r>
              <a:rPr lang="en-US" sz="1400" dirty="0" err="1"/>
              <a:t>konfigurasi</a:t>
            </a:r>
            <a:r>
              <a:rPr lang="en-US" sz="1400" dirty="0"/>
              <a:t> CI/CD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otomatis</a:t>
            </a:r>
            <a:r>
              <a:rPr lang="en-US" sz="1400" dirty="0"/>
              <a:t>. </a:t>
            </a:r>
            <a:r>
              <a:rPr lang="en-US" sz="1400" dirty="0" err="1"/>
              <a:t>Pastikan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mengaktifkan</a:t>
            </a:r>
            <a:r>
              <a:rPr lang="en-US" sz="1400" dirty="0"/>
              <a:t> CI/CD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repositori</a:t>
            </a:r>
            <a:r>
              <a:rPr lang="en-US" sz="1400" dirty="0"/>
              <a:t> Anda.</a:t>
            </a:r>
          </a:p>
        </p:txBody>
      </p:sp>
    </p:spTree>
    <p:extLst>
      <p:ext uri="{BB962C8B-B14F-4D97-AF65-F5344CB8AC3E}">
        <p14:creationId xmlns:p14="http://schemas.microsoft.com/office/powerpoint/2010/main" val="335274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14C3-70E1-428C-8735-9507ECDE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REFERENSI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DD2CE-B150-41E7-8F86-B2A551D88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White Box Testing </a:t>
            </a:r>
            <a:r>
              <a:rPr lang="en-US" sz="1600" dirty="0" err="1">
                <a:hlinkClick r:id="rId2"/>
              </a:rPr>
              <a:t>untuk</a:t>
            </a:r>
            <a:r>
              <a:rPr lang="en-US" sz="1600" dirty="0">
                <a:hlinkClick r:id="rId2"/>
              </a:rPr>
              <a:t> </a:t>
            </a:r>
            <a:r>
              <a:rPr lang="en-US" sz="1600" dirty="0" err="1">
                <a:hlinkClick r:id="rId2"/>
              </a:rPr>
              <a:t>Menguji</a:t>
            </a:r>
            <a:r>
              <a:rPr lang="en-US" sz="1600" dirty="0">
                <a:hlinkClick r:id="rId2"/>
              </a:rPr>
              <a:t> </a:t>
            </a:r>
            <a:r>
              <a:rPr lang="en-US" sz="1600" dirty="0" err="1">
                <a:hlinkClick r:id="rId2"/>
              </a:rPr>
              <a:t>Perangkat</a:t>
            </a:r>
            <a:r>
              <a:rPr lang="en-US" sz="1600" dirty="0">
                <a:hlinkClick r:id="rId2"/>
              </a:rPr>
              <a:t> </a:t>
            </a:r>
            <a:r>
              <a:rPr lang="en-US" sz="1600" dirty="0" err="1">
                <a:hlinkClick r:id="rId2"/>
              </a:rPr>
              <a:t>Lunak</a:t>
            </a:r>
            <a:r>
              <a:rPr lang="en-US" sz="1600" dirty="0">
                <a:hlinkClick r:id="rId2"/>
              </a:rPr>
              <a:t> - Dicoding Blog</a:t>
            </a: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err="1">
                <a:hlinkClick r:id="rId3"/>
              </a:rPr>
              <a:t>Apa</a:t>
            </a:r>
            <a:r>
              <a:rPr lang="en-US" sz="1600" dirty="0">
                <a:hlinkClick r:id="rId3"/>
              </a:rPr>
              <a:t> </a:t>
            </a:r>
            <a:r>
              <a:rPr lang="en-US" sz="1600" dirty="0" err="1">
                <a:hlinkClick r:id="rId3"/>
              </a:rPr>
              <a:t>Itu</a:t>
            </a:r>
            <a:r>
              <a:rPr lang="en-US" sz="1600" dirty="0">
                <a:hlinkClick r:id="rId3"/>
              </a:rPr>
              <a:t> Unit Testing ? Yuk </a:t>
            </a:r>
            <a:r>
              <a:rPr lang="en-US" sz="1600" dirty="0" err="1">
                <a:hlinkClick r:id="rId3"/>
              </a:rPr>
              <a:t>Kenalan</a:t>
            </a:r>
            <a:r>
              <a:rPr lang="en-US" sz="1600" dirty="0">
                <a:hlinkClick r:id="rId3"/>
              </a:rPr>
              <a:t> - </a:t>
            </a:r>
            <a:r>
              <a:rPr lang="en-US" sz="1600" dirty="0" err="1">
                <a:hlinkClick r:id="rId3"/>
              </a:rPr>
              <a:t>Codepolitan</a:t>
            </a: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err="1">
                <a:hlinkClick r:id="rId4"/>
              </a:rPr>
              <a:t>Apa</a:t>
            </a:r>
            <a:r>
              <a:rPr lang="en-US" sz="1600" dirty="0">
                <a:hlinkClick r:id="rId4"/>
              </a:rPr>
              <a:t> </a:t>
            </a:r>
            <a:r>
              <a:rPr lang="en-US" sz="1600" dirty="0" err="1">
                <a:hlinkClick r:id="rId4"/>
              </a:rPr>
              <a:t>Itu</a:t>
            </a:r>
            <a:r>
              <a:rPr lang="en-US" sz="1600" dirty="0">
                <a:hlinkClick r:id="rId4"/>
              </a:rPr>
              <a:t> CI/CD? IT Developer Harus Tau - Dicoding Blog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89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FF5C-1620-4908-97FD-B406184E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000" y="3040400"/>
            <a:ext cx="9174000" cy="777200"/>
          </a:xfrm>
        </p:spPr>
        <p:txBody>
          <a:bodyPr/>
          <a:lstStyle/>
          <a:p>
            <a:r>
              <a:rPr lang="en-US" sz="3600"/>
              <a:t>TERIMA KASIH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576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DCF0-33A5-4275-9994-ADF4D48D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WHITE BOX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6387A-ABEF-4C4F-8276-62820F323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1">
              <a:lumMod val="95000"/>
            </a:schemeClr>
          </a:solidFill>
          <a:effectLst/>
        </p:spPr>
        <p:txBody>
          <a:bodyPr/>
          <a:lstStyle/>
          <a:p>
            <a:pPr marL="101598" indent="0" algn="just">
              <a:buNone/>
            </a:pPr>
            <a:r>
              <a:rPr lang="en-US" b="1" i="1" dirty="0"/>
              <a:t>White box testing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“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” adalah </a:t>
            </a:r>
            <a:r>
              <a:rPr lang="en-US" dirty="0" err="1"/>
              <a:t>pengujian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dan </a:t>
            </a:r>
            <a:r>
              <a:rPr lang="en-US" dirty="0" err="1"/>
              <a:t>meneliti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 dan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Lain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black box testing </a:t>
            </a:r>
            <a:r>
              <a:rPr lang="en-US" dirty="0"/>
              <a:t>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input dan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i="1" dirty="0"/>
              <a:t>white box testing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aliran</a:t>
            </a:r>
            <a:r>
              <a:rPr lang="en-US" dirty="0"/>
              <a:t> input dan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4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3988-FFCE-4F22-BFFF-4C574459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KELEBIHAN DAN KEKURANGAN </a:t>
            </a:r>
            <a:r>
              <a:rPr lang="en-US" sz="3600" i="1" dirty="0"/>
              <a:t>WHITE BOX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1012-B804-4721-807E-67E1DA0F5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000" y="1750400"/>
            <a:ext cx="9174000" cy="471136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01598" indent="0" algn="just">
              <a:buNone/>
            </a:pPr>
            <a:r>
              <a:rPr lang="en-US" b="1" dirty="0" err="1"/>
              <a:t>Kelebihan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ketelitian</a:t>
            </a:r>
            <a:r>
              <a:rPr lang="en-US" sz="1600" dirty="0"/>
              <a:t> dalam </a:t>
            </a:r>
            <a:r>
              <a:rPr lang="en-US" sz="1600" dirty="0" err="1"/>
              <a:t>mengimplementasikan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err="1"/>
              <a:t>Memudahkan</a:t>
            </a:r>
            <a:r>
              <a:rPr lang="en-US" sz="1600" dirty="0"/>
              <a:t> dalam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kesalahan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bug dalam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 yang </a:t>
            </a:r>
            <a:r>
              <a:rPr lang="en-US" sz="1600" dirty="0" err="1"/>
              <a:t>sebelumnya</a:t>
            </a:r>
            <a:r>
              <a:rPr lang="en-US" sz="1600" dirty="0"/>
              <a:t> tidak </a:t>
            </a:r>
            <a:r>
              <a:rPr lang="en-US" sz="1600" dirty="0" err="1"/>
              <a:t>terlihat</a:t>
            </a:r>
            <a:r>
              <a:rPr lang="en-US" sz="16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err="1"/>
              <a:t>Memudahkan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menyeluruh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memperkecil</a:t>
            </a:r>
            <a:r>
              <a:rPr lang="en-US" sz="1600" dirty="0"/>
              <a:t> </a:t>
            </a:r>
            <a:r>
              <a:rPr lang="en-US" sz="1600" dirty="0" err="1"/>
              <a:t>kemungkinan</a:t>
            </a:r>
            <a:r>
              <a:rPr lang="en-US" sz="1600" dirty="0"/>
              <a:t> </a:t>
            </a:r>
            <a:r>
              <a:rPr lang="en-US" sz="1600" dirty="0" err="1"/>
              <a:t>terjadinya</a:t>
            </a:r>
            <a:r>
              <a:rPr lang="en-US" sz="1600" dirty="0"/>
              <a:t> error pada </a:t>
            </a:r>
            <a:r>
              <a:rPr lang="en-US" sz="1600" dirty="0" err="1"/>
              <a:t>kode</a:t>
            </a:r>
            <a:r>
              <a:rPr lang="en-US" sz="16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err="1"/>
              <a:t>Meminimalisir</a:t>
            </a:r>
            <a:r>
              <a:rPr lang="en-US" sz="1600" dirty="0"/>
              <a:t> error </a:t>
            </a:r>
            <a:r>
              <a:rPr lang="en-US" sz="1600" dirty="0" err="1"/>
              <a:t>atau</a:t>
            </a:r>
            <a:r>
              <a:rPr lang="en-US" sz="1600" dirty="0"/>
              <a:t> bug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 </a:t>
            </a:r>
            <a:r>
              <a:rPr lang="en-US" sz="1600" dirty="0" err="1"/>
              <a:t>diluncurkan</a:t>
            </a:r>
            <a:r>
              <a:rPr lang="en-US" sz="1600" dirty="0"/>
              <a:t>.</a:t>
            </a:r>
          </a:p>
          <a:p>
            <a:pPr marL="101598" indent="0" algn="just">
              <a:buNone/>
            </a:pPr>
            <a:r>
              <a:rPr lang="en-US" b="1" dirty="0" err="1"/>
              <a:t>Kekurangan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err="1"/>
              <a:t>Menyusahkan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ini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kompleks</a:t>
            </a:r>
            <a:r>
              <a:rPr lang="en-US" sz="16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err="1"/>
              <a:t>Memerlukan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mengganti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,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kamu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menguji</a:t>
            </a:r>
            <a:r>
              <a:rPr lang="en-US" sz="1600" dirty="0"/>
              <a:t> </a:t>
            </a:r>
            <a:r>
              <a:rPr lang="en-US" sz="1600" dirty="0" err="1"/>
              <a:t>keseluruhan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err="1"/>
              <a:t>Memakan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daya</a:t>
            </a:r>
            <a:r>
              <a:rPr lang="en-US" sz="1600" dirty="0"/>
              <a:t> yang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White-box testing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dalam </a:t>
            </a:r>
            <a:r>
              <a:rPr lang="en-US" sz="1600" dirty="0" err="1"/>
              <a:t>pengujian</a:t>
            </a:r>
            <a:r>
              <a:rPr lang="en-US" sz="1600" dirty="0"/>
              <a:t> yang </a:t>
            </a:r>
            <a:r>
              <a:rPr lang="en-US" sz="1600" dirty="0" err="1"/>
              <a:t>cukup</a:t>
            </a:r>
            <a:r>
              <a:rPr lang="en-US" sz="1600" dirty="0"/>
              <a:t> mahal.</a:t>
            </a:r>
          </a:p>
        </p:txBody>
      </p:sp>
    </p:spTree>
    <p:extLst>
      <p:ext uri="{BB962C8B-B14F-4D97-AF65-F5344CB8AC3E}">
        <p14:creationId xmlns:p14="http://schemas.microsoft.com/office/powerpoint/2010/main" val="20466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C881-A7C5-4506-8655-DCD01CC8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6F883-5EAE-4635-B21B-AF795F28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000" y="2490632"/>
            <a:ext cx="9174000" cy="252550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01598" indent="0" algn="just">
              <a:buNone/>
            </a:pPr>
            <a:r>
              <a:rPr lang="en-US" b="1" i="1" dirty="0"/>
              <a:t>Unit testing </a:t>
            </a:r>
            <a:r>
              <a:rPr lang="en-US" dirty="0"/>
              <a:t>adalah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, </a:t>
            </a:r>
            <a:r>
              <a:rPr lang="en-US" i="1" dirty="0"/>
              <a:t>unit testing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disaat</a:t>
            </a:r>
            <a:r>
              <a:rPr lang="en-US" dirty="0"/>
              <a:t> masa </a:t>
            </a:r>
            <a:r>
              <a:rPr lang="en-US" i="1" dirty="0"/>
              <a:t>development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i="1" dirty="0"/>
              <a:t>developer</a:t>
            </a:r>
            <a:r>
              <a:rPr lang="en-US" dirty="0"/>
              <a:t>. </a:t>
            </a:r>
            <a:r>
              <a:rPr lang="en-US" i="1" dirty="0"/>
              <a:t>Unit testing </a:t>
            </a:r>
            <a:r>
              <a:rPr lang="en-US" dirty="0"/>
              <a:t>ini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function</a:t>
            </a:r>
            <a:r>
              <a:rPr lang="en-US" dirty="0"/>
              <a:t>, </a:t>
            </a:r>
            <a:r>
              <a:rPr lang="en-US" i="1" dirty="0"/>
              <a:t>method</a:t>
            </a:r>
            <a:r>
              <a:rPr lang="en-US" dirty="0"/>
              <a:t>, </a:t>
            </a:r>
            <a:r>
              <a:rPr lang="en-US" i="1" dirty="0"/>
              <a:t>procedure</a:t>
            </a:r>
            <a:r>
              <a:rPr lang="en-US" dirty="0"/>
              <a:t>, </a:t>
            </a:r>
            <a:r>
              <a:rPr lang="en-US" i="1" dirty="0"/>
              <a:t>module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i="1" dirty="0"/>
              <a:t>object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97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4B42-34BC-4CAD-8EBB-0BBA45FD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TUJUAN DAN MANFAAT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F14F-FD14-49CC-BED6-1B493565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000" y="2368709"/>
            <a:ext cx="9174000" cy="31960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01598" indent="0" algn="just"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unit testing </a:t>
            </a:r>
            <a:r>
              <a:rPr lang="en-US" dirty="0"/>
              <a:t>adalah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kode-kode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spesifikasinya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i="1" dirty="0"/>
              <a:t>bug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Unit Testing </a:t>
            </a:r>
            <a:r>
              <a:rPr lang="en-US" dirty="0" err="1"/>
              <a:t>sendiri</a:t>
            </a:r>
            <a:r>
              <a:rPr lang="en-US" dirty="0"/>
              <a:t> adalah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error di </a:t>
            </a:r>
            <a:r>
              <a:rPr lang="en-US" dirty="0" err="1"/>
              <a:t>sebuah</a:t>
            </a:r>
            <a:r>
              <a:rPr lang="en-US" dirty="0"/>
              <a:t> program dan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program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dirilis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pasar </a:t>
            </a:r>
            <a:r>
              <a:rPr lang="en-US" dirty="0" err="1"/>
              <a:t>atau</a:t>
            </a:r>
            <a:r>
              <a:rPr lang="en-US" dirty="0"/>
              <a:t> tidak.</a:t>
            </a:r>
          </a:p>
        </p:txBody>
      </p:sp>
    </p:spTree>
    <p:extLst>
      <p:ext uri="{BB962C8B-B14F-4D97-AF65-F5344CB8AC3E}">
        <p14:creationId xmlns:p14="http://schemas.microsoft.com/office/powerpoint/2010/main" val="340818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ADA8-DAB3-47D2-84B5-0BD666A4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CONTOH IMPLEMENTASI WHITE BOX DAN UNIT TESTING DALAM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B4CE-E43E-4C33-BFF8-6EDE5ADDD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en-US" sz="1600" b="1" dirty="0"/>
              <a:t>File 1: factorial.py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def </a:t>
            </a:r>
            <a:r>
              <a:rPr lang="en-US" sz="1600" i="1" dirty="0" err="1">
                <a:solidFill>
                  <a:srgbClr val="FF0000"/>
                </a:solidFill>
              </a:rPr>
              <a:t>hitung_faktorial</a:t>
            </a:r>
            <a:r>
              <a:rPr lang="en-US" sz="1600" i="1" dirty="0">
                <a:solidFill>
                  <a:srgbClr val="FF0000"/>
                </a:solidFill>
              </a:rPr>
              <a:t>(n):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if n &lt; 0: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    raise </a:t>
            </a:r>
            <a:r>
              <a:rPr lang="en-US" sz="1600" i="1" dirty="0" err="1">
                <a:solidFill>
                  <a:srgbClr val="FF0000"/>
                </a:solidFill>
              </a:rPr>
              <a:t>ValueError</a:t>
            </a:r>
            <a:r>
              <a:rPr lang="en-US" sz="1600" i="1" dirty="0">
                <a:solidFill>
                  <a:srgbClr val="FF0000"/>
                </a:solidFill>
              </a:rPr>
              <a:t>("</a:t>
            </a:r>
            <a:r>
              <a:rPr lang="en-US" sz="1600" i="1" dirty="0" err="1">
                <a:solidFill>
                  <a:srgbClr val="FF0000"/>
                </a:solidFill>
              </a:rPr>
              <a:t>Faktorial</a:t>
            </a:r>
            <a:r>
              <a:rPr lang="en-US" sz="1600" i="1" dirty="0">
                <a:solidFill>
                  <a:srgbClr val="FF0000"/>
                </a:solidFill>
              </a:rPr>
              <a:t> tidak </a:t>
            </a:r>
            <a:r>
              <a:rPr lang="en-US" sz="1600" i="1" dirty="0" err="1">
                <a:solidFill>
                  <a:srgbClr val="FF0000"/>
                </a:solidFill>
              </a:rPr>
              <a:t>didefinisikan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untuk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angka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negatif</a:t>
            </a:r>
            <a:r>
              <a:rPr lang="en-US" sz="1600" i="1" dirty="0">
                <a:solidFill>
                  <a:srgbClr val="FF0000"/>
                </a:solidFill>
              </a:rPr>
              <a:t>")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if n == 0: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    return 1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</a:t>
            </a:r>
            <a:r>
              <a:rPr lang="en-US" sz="1600" i="1" dirty="0" err="1">
                <a:solidFill>
                  <a:srgbClr val="FF0000"/>
                </a:solidFill>
              </a:rPr>
              <a:t>hasil</a:t>
            </a:r>
            <a:r>
              <a:rPr lang="en-US" sz="1600" i="1" dirty="0">
                <a:solidFill>
                  <a:srgbClr val="FF0000"/>
                </a:solidFill>
              </a:rPr>
              <a:t> = 1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for </a:t>
            </a:r>
            <a:r>
              <a:rPr lang="en-US" sz="1600" i="1" dirty="0" err="1">
                <a:solidFill>
                  <a:srgbClr val="FF0000"/>
                </a:solidFill>
              </a:rPr>
              <a:t>i</a:t>
            </a:r>
            <a:r>
              <a:rPr lang="en-US" sz="1600" i="1" dirty="0">
                <a:solidFill>
                  <a:srgbClr val="FF0000"/>
                </a:solidFill>
              </a:rPr>
              <a:t> in range(1, n + 1):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    </a:t>
            </a:r>
            <a:r>
              <a:rPr lang="en-US" sz="1600" i="1" dirty="0" err="1">
                <a:solidFill>
                  <a:srgbClr val="FF0000"/>
                </a:solidFill>
              </a:rPr>
              <a:t>hasil</a:t>
            </a:r>
            <a:r>
              <a:rPr lang="en-US" sz="1600" i="1" dirty="0">
                <a:solidFill>
                  <a:srgbClr val="FF0000"/>
                </a:solidFill>
              </a:rPr>
              <a:t> *= </a:t>
            </a:r>
            <a:r>
              <a:rPr lang="en-US" sz="1600" i="1" dirty="0" err="1">
                <a:solidFill>
                  <a:srgbClr val="FF0000"/>
                </a:solidFill>
              </a:rPr>
              <a:t>i</a:t>
            </a:r>
            <a:endParaRPr lang="en-US" sz="1600" i="1" dirty="0">
              <a:solidFill>
                <a:srgbClr val="FF0000"/>
              </a:solidFill>
            </a:endParaRP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return </a:t>
            </a:r>
            <a:r>
              <a:rPr lang="en-US" sz="1600" i="1" dirty="0" err="1">
                <a:solidFill>
                  <a:srgbClr val="FF0000"/>
                </a:solidFill>
              </a:rPr>
              <a:t>hasil</a:t>
            </a:r>
            <a:endParaRPr lang="en-US" sz="1600" i="1" dirty="0">
              <a:solidFill>
                <a:srgbClr val="FF0000"/>
              </a:solidFill>
            </a:endParaRP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39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2FF74-3846-443B-AC8E-B9668294C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en-US" sz="1600" b="1" dirty="0"/>
              <a:t>File 2: test_factorial.py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import </a:t>
            </a:r>
            <a:r>
              <a:rPr lang="en-US" sz="1600" i="1" dirty="0" err="1">
                <a:solidFill>
                  <a:srgbClr val="FF0000"/>
                </a:solidFill>
              </a:rPr>
              <a:t>unittest</a:t>
            </a:r>
            <a:endParaRPr lang="en-US" sz="1600" i="1" dirty="0">
              <a:solidFill>
                <a:srgbClr val="FF0000"/>
              </a:solidFill>
            </a:endParaRP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from factorial import </a:t>
            </a:r>
            <a:r>
              <a:rPr lang="en-US" sz="1600" i="1" dirty="0" err="1">
                <a:solidFill>
                  <a:srgbClr val="FF0000"/>
                </a:solidFill>
              </a:rPr>
              <a:t>hitung_faktorial</a:t>
            </a:r>
            <a:endParaRPr lang="en-US" sz="1600" i="1" dirty="0">
              <a:solidFill>
                <a:srgbClr val="FF0000"/>
              </a:solidFill>
            </a:endParaRP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class </a:t>
            </a:r>
            <a:r>
              <a:rPr lang="en-US" sz="1600" i="1" dirty="0" err="1">
                <a:solidFill>
                  <a:srgbClr val="FF0000"/>
                </a:solidFill>
              </a:rPr>
              <a:t>TestFaktorial</a:t>
            </a:r>
            <a:r>
              <a:rPr lang="en-US" sz="1600" i="1" dirty="0">
                <a:solidFill>
                  <a:srgbClr val="FF0000"/>
                </a:solidFill>
              </a:rPr>
              <a:t>(</a:t>
            </a:r>
            <a:r>
              <a:rPr lang="en-US" sz="1600" i="1" dirty="0" err="1">
                <a:solidFill>
                  <a:srgbClr val="FF0000"/>
                </a:solidFill>
              </a:rPr>
              <a:t>unittest.TestCase</a:t>
            </a:r>
            <a:r>
              <a:rPr lang="en-US" sz="1600" i="1" dirty="0">
                <a:solidFill>
                  <a:srgbClr val="FF0000"/>
                </a:solidFill>
              </a:rPr>
              <a:t>):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def </a:t>
            </a:r>
            <a:r>
              <a:rPr lang="en-US" sz="1600" i="1" dirty="0" err="1">
                <a:solidFill>
                  <a:srgbClr val="FF0000"/>
                </a:solidFill>
              </a:rPr>
              <a:t>test_integer_positif</a:t>
            </a:r>
            <a:r>
              <a:rPr lang="en-US" sz="1600" i="1" dirty="0">
                <a:solidFill>
                  <a:srgbClr val="FF0000"/>
                </a:solidFill>
              </a:rPr>
              <a:t>(self):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    </a:t>
            </a:r>
            <a:r>
              <a:rPr lang="en-US" sz="1600" i="1" dirty="0" err="1">
                <a:solidFill>
                  <a:srgbClr val="FF0000"/>
                </a:solidFill>
              </a:rPr>
              <a:t>self.assertEqual</a:t>
            </a:r>
            <a:r>
              <a:rPr lang="en-US" sz="1600" i="1" dirty="0">
                <a:solidFill>
                  <a:srgbClr val="FF0000"/>
                </a:solidFill>
              </a:rPr>
              <a:t>(</a:t>
            </a:r>
            <a:r>
              <a:rPr lang="en-US" sz="1600" i="1" dirty="0" err="1">
                <a:solidFill>
                  <a:srgbClr val="FF0000"/>
                </a:solidFill>
              </a:rPr>
              <a:t>hitung_faktorial</a:t>
            </a:r>
            <a:r>
              <a:rPr lang="en-US" sz="1600" i="1" dirty="0">
                <a:solidFill>
                  <a:srgbClr val="FF0000"/>
                </a:solidFill>
              </a:rPr>
              <a:t>(5), 120)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def </a:t>
            </a:r>
            <a:r>
              <a:rPr lang="en-US" sz="1600" i="1" dirty="0" err="1">
                <a:solidFill>
                  <a:srgbClr val="FF0000"/>
                </a:solidFill>
              </a:rPr>
              <a:t>test_nol</a:t>
            </a:r>
            <a:r>
              <a:rPr lang="en-US" sz="1600" i="1" dirty="0">
                <a:solidFill>
                  <a:srgbClr val="FF0000"/>
                </a:solidFill>
              </a:rPr>
              <a:t>(self):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    </a:t>
            </a:r>
            <a:r>
              <a:rPr lang="en-US" sz="1600" i="1" dirty="0" err="1">
                <a:solidFill>
                  <a:srgbClr val="FF0000"/>
                </a:solidFill>
              </a:rPr>
              <a:t>self.assertEqual</a:t>
            </a:r>
            <a:r>
              <a:rPr lang="en-US" sz="1600" i="1" dirty="0">
                <a:solidFill>
                  <a:srgbClr val="FF0000"/>
                </a:solidFill>
              </a:rPr>
              <a:t>(</a:t>
            </a:r>
            <a:r>
              <a:rPr lang="en-US" sz="1600" i="1" dirty="0" err="1">
                <a:solidFill>
                  <a:srgbClr val="FF0000"/>
                </a:solidFill>
              </a:rPr>
              <a:t>hitung_faktorial</a:t>
            </a:r>
            <a:r>
              <a:rPr lang="en-US" sz="1600" i="1" dirty="0">
                <a:solidFill>
                  <a:srgbClr val="FF0000"/>
                </a:solidFill>
              </a:rPr>
              <a:t>(0), 1)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def </a:t>
            </a:r>
            <a:r>
              <a:rPr lang="en-US" sz="1600" i="1" dirty="0" err="1">
                <a:solidFill>
                  <a:srgbClr val="FF0000"/>
                </a:solidFill>
              </a:rPr>
              <a:t>test_integer_negatif</a:t>
            </a:r>
            <a:r>
              <a:rPr lang="en-US" sz="1600" i="1" dirty="0">
                <a:solidFill>
                  <a:srgbClr val="FF0000"/>
                </a:solidFill>
              </a:rPr>
              <a:t>(self):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    with </a:t>
            </a:r>
            <a:r>
              <a:rPr lang="en-US" sz="1600" i="1" dirty="0" err="1">
                <a:solidFill>
                  <a:srgbClr val="FF0000"/>
                </a:solidFill>
              </a:rPr>
              <a:t>self.assertRaises</a:t>
            </a:r>
            <a:r>
              <a:rPr lang="en-US" sz="1600" i="1" dirty="0">
                <a:solidFill>
                  <a:srgbClr val="FF0000"/>
                </a:solidFill>
              </a:rPr>
              <a:t>(</a:t>
            </a:r>
            <a:r>
              <a:rPr lang="en-US" sz="1600" i="1" dirty="0" err="1">
                <a:solidFill>
                  <a:srgbClr val="FF0000"/>
                </a:solidFill>
              </a:rPr>
              <a:t>ValueError</a:t>
            </a:r>
            <a:r>
              <a:rPr lang="en-US" sz="1600" i="1" dirty="0">
                <a:solidFill>
                  <a:srgbClr val="FF0000"/>
                </a:solidFill>
              </a:rPr>
              <a:t>):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        </a:t>
            </a:r>
            <a:r>
              <a:rPr lang="en-US" sz="1600" i="1" dirty="0" err="1">
                <a:solidFill>
                  <a:srgbClr val="FF0000"/>
                </a:solidFill>
              </a:rPr>
              <a:t>hitung_faktorial</a:t>
            </a:r>
            <a:r>
              <a:rPr lang="en-US" sz="1600" i="1" dirty="0">
                <a:solidFill>
                  <a:srgbClr val="FF0000"/>
                </a:solidFill>
              </a:rPr>
              <a:t>(-5)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if __name__ == '__main__':</a:t>
            </a:r>
          </a:p>
          <a:p>
            <a:pPr marL="101598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  </a:t>
            </a:r>
            <a:r>
              <a:rPr lang="en-US" sz="1600" i="1" dirty="0" err="1">
                <a:solidFill>
                  <a:srgbClr val="FF0000"/>
                </a:solidFill>
              </a:rPr>
              <a:t>unittest.main</a:t>
            </a:r>
            <a:r>
              <a:rPr lang="en-US" sz="1600" i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15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3EE7-D2A4-4D2D-98D4-9226AAC0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PROSEDUR SOFTWARE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5AF-5B26-448B-B7C4-11E271DD3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000" y="2778013"/>
            <a:ext cx="9174000" cy="2569051"/>
          </a:xfrm>
        </p:spPr>
        <p:txBody>
          <a:bodyPr/>
          <a:lstStyle/>
          <a:p>
            <a:pPr marL="444498" indent="-342900" algn="just">
              <a:buFont typeface="+mj-lt"/>
              <a:buAutoNum type="arabicPeriod"/>
            </a:pP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hitung_faktorial</a:t>
            </a:r>
            <a:r>
              <a:rPr lang="en-US" sz="1600" dirty="0"/>
              <a:t> adalah </a:t>
            </a:r>
            <a:r>
              <a:rPr lang="en-US" sz="1600" dirty="0" err="1"/>
              <a:t>kode</a:t>
            </a:r>
            <a:r>
              <a:rPr lang="en-US" sz="1600" dirty="0"/>
              <a:t> yang </a:t>
            </a:r>
            <a:r>
              <a:rPr lang="en-US" sz="1600" dirty="0" err="1"/>
              <a:t>diuji</a:t>
            </a:r>
            <a:r>
              <a:rPr lang="en-US" sz="1600" dirty="0"/>
              <a:t>.</a:t>
            </a:r>
          </a:p>
          <a:p>
            <a:pPr marL="444498" indent="-342900" algn="just">
              <a:buFont typeface="+mj-lt"/>
              <a:buAutoNum type="arabicPeriod"/>
            </a:pPr>
            <a:r>
              <a:rPr lang="en-US" sz="1600" dirty="0"/>
              <a:t>Kelas </a:t>
            </a:r>
            <a:r>
              <a:rPr lang="en-US" sz="1600" dirty="0" err="1"/>
              <a:t>TestFaktorial</a:t>
            </a:r>
            <a:r>
              <a:rPr lang="en-US" sz="1600" dirty="0"/>
              <a:t> adalah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yang </a:t>
            </a:r>
            <a:r>
              <a:rPr lang="en-US" sz="1600" dirty="0" err="1"/>
              <a:t>mewarisi</a:t>
            </a:r>
            <a:r>
              <a:rPr lang="en-US" sz="1600" dirty="0"/>
              <a:t> </a:t>
            </a:r>
            <a:r>
              <a:rPr lang="en-US" sz="1600" dirty="0" err="1"/>
              <a:t>unittest.TestCase</a:t>
            </a:r>
            <a:r>
              <a:rPr lang="en-US" sz="1600" dirty="0"/>
              <a:t>.</a:t>
            </a:r>
          </a:p>
          <a:p>
            <a:pPr marL="444498" indent="-342900" algn="just">
              <a:buFont typeface="+mj-lt"/>
              <a:buAutoNum type="arabicPeriod"/>
            </a:pPr>
            <a:r>
              <a:rPr lang="en-US" sz="1600" dirty="0"/>
              <a:t>Di dalam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,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yang </a:t>
            </a:r>
            <a:r>
              <a:rPr lang="en-US" sz="1600" dirty="0" err="1"/>
              <a:t>didefinisikan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menguji</a:t>
            </a:r>
            <a:r>
              <a:rPr lang="en-US" sz="1600" dirty="0"/>
              <a:t> </a:t>
            </a:r>
            <a:r>
              <a:rPr lang="en-US" sz="1600" dirty="0" err="1"/>
              <a:t>skenario</a:t>
            </a:r>
            <a:r>
              <a:rPr lang="en-US" sz="1600" dirty="0"/>
              <a:t> </a:t>
            </a:r>
            <a:r>
              <a:rPr lang="en-US" sz="1600" dirty="0" err="1"/>
              <a:t>berbeda</a:t>
            </a:r>
            <a:r>
              <a:rPr lang="en-US" sz="1600" dirty="0"/>
              <a:t>: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positif</a:t>
            </a:r>
            <a:r>
              <a:rPr lang="en-US" sz="1600" dirty="0"/>
              <a:t>, </a:t>
            </a:r>
            <a:r>
              <a:rPr lang="en-US" sz="1600" dirty="0" err="1"/>
              <a:t>nol</a:t>
            </a:r>
            <a:r>
              <a:rPr lang="en-US" sz="1600" dirty="0"/>
              <a:t>, dan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negatif</a:t>
            </a:r>
            <a:r>
              <a:rPr lang="en-US" sz="1600" dirty="0"/>
              <a:t>.</a:t>
            </a:r>
          </a:p>
          <a:p>
            <a:pPr marL="444498" indent="-342900" algn="just">
              <a:buFont typeface="+mj-lt"/>
              <a:buAutoNum type="arabicPeriod"/>
            </a:pPr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self.assertEqual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memverifikasi</a:t>
            </a:r>
            <a:r>
              <a:rPr lang="en-US" sz="1600" dirty="0"/>
              <a:t> </a:t>
            </a:r>
            <a:r>
              <a:rPr lang="en-US" sz="1600" dirty="0" err="1"/>
              <a:t>kebenaran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yang </a:t>
            </a:r>
            <a:r>
              <a:rPr lang="en-US" sz="1600" dirty="0" err="1"/>
              <a:t>diuji</a:t>
            </a:r>
            <a:r>
              <a:rPr lang="en-US" sz="1600" dirty="0"/>
              <a:t>.</a:t>
            </a:r>
          </a:p>
          <a:p>
            <a:pPr marL="444498" indent="-342900" algn="just">
              <a:buFont typeface="+mj-lt"/>
              <a:buAutoNum type="arabicPeriod"/>
            </a:pP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unittest.main</a:t>
            </a:r>
            <a:r>
              <a:rPr lang="en-US" sz="1600" dirty="0"/>
              <a:t>() </a:t>
            </a:r>
            <a:r>
              <a:rPr lang="en-US" sz="1600" dirty="0" err="1"/>
              <a:t>menjalankan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656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2004-E470-4CED-AB40-51F9B900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CI/CD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247C9-6C24-47A6-9AC2-D8B310F1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291" y="2403545"/>
            <a:ext cx="9174000" cy="331798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01598" indent="0" algn="just">
              <a:buNone/>
            </a:pPr>
            <a:r>
              <a:rPr lang="en-US" b="1" i="1" dirty="0"/>
              <a:t>Continuous integration </a:t>
            </a:r>
            <a:r>
              <a:rPr lang="en-US" b="1" dirty="0"/>
              <a:t>(CI) </a:t>
            </a:r>
            <a:r>
              <a:rPr lang="en-US" dirty="0"/>
              <a:t>adalah </a:t>
            </a:r>
            <a:r>
              <a:rPr lang="en-US" dirty="0" err="1"/>
              <a:t>pengintegrasian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dalam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cepat</a:t>
            </a:r>
            <a:r>
              <a:rPr lang="en-US" dirty="0"/>
              <a:t>, dan </a:t>
            </a:r>
            <a:r>
              <a:rPr lang="en-US" dirty="0" err="1"/>
              <a:t>sering</a:t>
            </a:r>
            <a:r>
              <a:rPr lang="en-US" dirty="0"/>
              <a:t>.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CI ini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 </a:t>
            </a:r>
            <a:r>
              <a:rPr lang="en-US" i="1" dirty="0"/>
              <a:t>commit</a:t>
            </a:r>
            <a:r>
              <a:rPr lang="en-US" dirty="0"/>
              <a:t>.</a:t>
            </a:r>
          </a:p>
          <a:p>
            <a:pPr marL="101598" indent="0" algn="just">
              <a:buNone/>
            </a:pP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b="1" i="1" dirty="0" err="1"/>
              <a:t>continous</a:t>
            </a:r>
            <a:r>
              <a:rPr lang="en-US" b="1" i="1" dirty="0"/>
              <a:t> delivery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i="1" dirty="0"/>
              <a:t>continuous deployment </a:t>
            </a:r>
            <a:r>
              <a:rPr lang="en-US" dirty="0"/>
              <a:t>(CD) adalah </a:t>
            </a:r>
            <a:r>
              <a:rPr lang="en-US" dirty="0" err="1"/>
              <a:t>praktik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proses CI </a:t>
            </a:r>
            <a:r>
              <a:rPr lang="en-US" dirty="0" err="1"/>
              <a:t>selesai</a:t>
            </a:r>
            <a:r>
              <a:rPr lang="en-US" dirty="0"/>
              <a:t> dan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dirilis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7716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3A84EDB-AAE6-4C40-8B05-A8DF5989EFC0}" vid="{CAE37C60-1CCB-43D5-866F-32E340DFE3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56</TotalTime>
  <Words>1023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Amatic SC</vt:lpstr>
      <vt:lpstr>Arial</vt:lpstr>
      <vt:lpstr>Merriweather</vt:lpstr>
      <vt:lpstr>Theme1</vt:lpstr>
      <vt:lpstr>UTS TESTING DAN QA PERANGKAT LUNAK</vt:lpstr>
      <vt:lpstr>WHITE BOX TESTING</vt:lpstr>
      <vt:lpstr>KELEBIHAN DAN KEKURANGAN WHITE BOX TESTING</vt:lpstr>
      <vt:lpstr>UNIT TESTING</vt:lpstr>
      <vt:lpstr>TUJUAN DAN MANFAAT UNIT TESTING</vt:lpstr>
      <vt:lpstr>CONTOH IMPLEMENTASI WHITE BOX DAN UNIT TESTING DALAM PYTHON</vt:lpstr>
      <vt:lpstr>PowerPoint Presentation</vt:lpstr>
      <vt:lpstr>PROSEDUR SOFTWARE TESTING</vt:lpstr>
      <vt:lpstr>CI/CD</vt:lpstr>
      <vt:lpstr>PowerPoint Presentation</vt:lpstr>
      <vt:lpstr>PowerPoint Presentation</vt:lpstr>
      <vt:lpstr>PowerPoint Presentation</vt:lpstr>
      <vt:lpstr>REFERENSI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TESTING DAN QA PERANGKAT LUNAK</dc:title>
  <dc:creator>Jonathan Jeremi</dc:creator>
  <cp:lastModifiedBy>Jonathan Jeremi</cp:lastModifiedBy>
  <cp:revision>1</cp:revision>
  <dcterms:created xsi:type="dcterms:W3CDTF">2023-11-04T05:30:04Z</dcterms:created>
  <dcterms:modified xsi:type="dcterms:W3CDTF">2023-11-04T06:26:59Z</dcterms:modified>
</cp:coreProperties>
</file>