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1D742152-FF52-451D-A267-AEE4056C1F8E}" type="datetimeFigureOut">
              <a:rPr lang="zh-TW" altLang="en-US" smtClean="0"/>
              <a:t>2022/4/10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B4D818E-80E9-41CE-9294-9C9B01AB9CCE}" type="slidenum">
              <a:rPr lang="zh-TW" altLang="en-US" smtClean="0"/>
              <a:t>‹#›</a:t>
            </a:fld>
            <a:endParaRPr lang="zh-TW" altLang="en-US"/>
          </a:p>
        </p:txBody>
      </p:sp>
    </p:spTree>
    <p:extLst>
      <p:ext uri="{BB962C8B-B14F-4D97-AF65-F5344CB8AC3E}">
        <p14:creationId xmlns:p14="http://schemas.microsoft.com/office/powerpoint/2010/main" val="119920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D742152-FF52-451D-A267-AEE4056C1F8E}" type="datetimeFigureOut">
              <a:rPr lang="zh-TW" altLang="en-US" smtClean="0"/>
              <a:t>2022/4/10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B4D818E-80E9-41CE-9294-9C9B01AB9CCE}" type="slidenum">
              <a:rPr lang="zh-TW" altLang="en-US" smtClean="0"/>
              <a:t>‹#›</a:t>
            </a:fld>
            <a:endParaRPr lang="zh-TW" altLang="en-US"/>
          </a:p>
        </p:txBody>
      </p:sp>
    </p:spTree>
    <p:extLst>
      <p:ext uri="{BB962C8B-B14F-4D97-AF65-F5344CB8AC3E}">
        <p14:creationId xmlns:p14="http://schemas.microsoft.com/office/powerpoint/2010/main" val="333464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D742152-FF52-451D-A267-AEE4056C1F8E}" type="datetimeFigureOut">
              <a:rPr lang="zh-TW" altLang="en-US" smtClean="0"/>
              <a:t>2022/4/10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B4D818E-80E9-41CE-9294-9C9B01AB9CCE}" type="slidenum">
              <a:rPr lang="zh-TW" altLang="en-US" smtClean="0"/>
              <a:t>‹#›</a:t>
            </a:fld>
            <a:endParaRPr lang="zh-TW" altLang="en-US"/>
          </a:p>
        </p:txBody>
      </p:sp>
    </p:spTree>
    <p:extLst>
      <p:ext uri="{BB962C8B-B14F-4D97-AF65-F5344CB8AC3E}">
        <p14:creationId xmlns:p14="http://schemas.microsoft.com/office/powerpoint/2010/main" val="290494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D742152-FF52-451D-A267-AEE4056C1F8E}" type="datetimeFigureOut">
              <a:rPr lang="zh-TW" altLang="en-US" smtClean="0"/>
              <a:t>2022/4/10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B4D818E-80E9-41CE-9294-9C9B01AB9CCE}" type="slidenum">
              <a:rPr lang="zh-TW" altLang="en-US" smtClean="0"/>
              <a:t>‹#›</a:t>
            </a:fld>
            <a:endParaRPr lang="zh-TW" altLang="en-US"/>
          </a:p>
        </p:txBody>
      </p:sp>
    </p:spTree>
    <p:extLst>
      <p:ext uri="{BB962C8B-B14F-4D97-AF65-F5344CB8AC3E}">
        <p14:creationId xmlns:p14="http://schemas.microsoft.com/office/powerpoint/2010/main" val="295743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1D742152-FF52-451D-A267-AEE4056C1F8E}" type="datetimeFigureOut">
              <a:rPr lang="zh-TW" altLang="en-US" smtClean="0"/>
              <a:t>2022/4/10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B4D818E-80E9-41CE-9294-9C9B01AB9CCE}" type="slidenum">
              <a:rPr lang="zh-TW" altLang="en-US" smtClean="0"/>
              <a:t>‹#›</a:t>
            </a:fld>
            <a:endParaRPr lang="zh-TW" altLang="en-US"/>
          </a:p>
        </p:txBody>
      </p:sp>
    </p:spTree>
    <p:extLst>
      <p:ext uri="{BB962C8B-B14F-4D97-AF65-F5344CB8AC3E}">
        <p14:creationId xmlns:p14="http://schemas.microsoft.com/office/powerpoint/2010/main" val="270364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1D742152-FF52-451D-A267-AEE4056C1F8E}" type="datetimeFigureOut">
              <a:rPr lang="zh-TW" altLang="en-US" smtClean="0"/>
              <a:t>2022/4/10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B4D818E-80E9-41CE-9294-9C9B01AB9CCE}" type="slidenum">
              <a:rPr lang="zh-TW" altLang="en-US" smtClean="0"/>
              <a:t>‹#›</a:t>
            </a:fld>
            <a:endParaRPr lang="zh-TW" altLang="en-US"/>
          </a:p>
        </p:txBody>
      </p:sp>
    </p:spTree>
    <p:extLst>
      <p:ext uri="{BB962C8B-B14F-4D97-AF65-F5344CB8AC3E}">
        <p14:creationId xmlns:p14="http://schemas.microsoft.com/office/powerpoint/2010/main" val="2259528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1D742152-FF52-451D-A267-AEE4056C1F8E}" type="datetimeFigureOut">
              <a:rPr lang="zh-TW" altLang="en-US" smtClean="0"/>
              <a:t>2022/4/10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B4D818E-80E9-41CE-9294-9C9B01AB9CCE}" type="slidenum">
              <a:rPr lang="zh-TW" altLang="en-US" smtClean="0"/>
              <a:t>‹#›</a:t>
            </a:fld>
            <a:endParaRPr lang="zh-TW" altLang="en-US"/>
          </a:p>
        </p:txBody>
      </p:sp>
    </p:spTree>
    <p:extLst>
      <p:ext uri="{BB962C8B-B14F-4D97-AF65-F5344CB8AC3E}">
        <p14:creationId xmlns:p14="http://schemas.microsoft.com/office/powerpoint/2010/main" val="3964432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1D742152-FF52-451D-A267-AEE4056C1F8E}" type="datetimeFigureOut">
              <a:rPr lang="zh-TW" altLang="en-US" smtClean="0"/>
              <a:t>2022/4/10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B4D818E-80E9-41CE-9294-9C9B01AB9CCE}" type="slidenum">
              <a:rPr lang="zh-TW" altLang="en-US" smtClean="0"/>
              <a:t>‹#›</a:t>
            </a:fld>
            <a:endParaRPr lang="zh-TW" altLang="en-US"/>
          </a:p>
        </p:txBody>
      </p:sp>
    </p:spTree>
    <p:extLst>
      <p:ext uri="{BB962C8B-B14F-4D97-AF65-F5344CB8AC3E}">
        <p14:creationId xmlns:p14="http://schemas.microsoft.com/office/powerpoint/2010/main" val="3971917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D742152-FF52-451D-A267-AEE4056C1F8E}" type="datetimeFigureOut">
              <a:rPr lang="zh-TW" altLang="en-US" smtClean="0"/>
              <a:t>2022/4/10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B4D818E-80E9-41CE-9294-9C9B01AB9CCE}" type="slidenum">
              <a:rPr lang="zh-TW" altLang="en-US" smtClean="0"/>
              <a:t>‹#›</a:t>
            </a:fld>
            <a:endParaRPr lang="zh-TW" altLang="en-US"/>
          </a:p>
        </p:txBody>
      </p:sp>
    </p:spTree>
    <p:extLst>
      <p:ext uri="{BB962C8B-B14F-4D97-AF65-F5344CB8AC3E}">
        <p14:creationId xmlns:p14="http://schemas.microsoft.com/office/powerpoint/2010/main" val="3423756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1D742152-FF52-451D-A267-AEE4056C1F8E}" type="datetimeFigureOut">
              <a:rPr lang="zh-TW" altLang="en-US" smtClean="0"/>
              <a:t>2022/4/10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B4D818E-80E9-41CE-9294-9C9B01AB9CCE}" type="slidenum">
              <a:rPr lang="zh-TW" altLang="en-US" smtClean="0"/>
              <a:t>‹#›</a:t>
            </a:fld>
            <a:endParaRPr lang="zh-TW" altLang="en-US"/>
          </a:p>
        </p:txBody>
      </p:sp>
    </p:spTree>
    <p:extLst>
      <p:ext uri="{BB962C8B-B14F-4D97-AF65-F5344CB8AC3E}">
        <p14:creationId xmlns:p14="http://schemas.microsoft.com/office/powerpoint/2010/main" val="222909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1D742152-FF52-451D-A267-AEE4056C1F8E}" type="datetimeFigureOut">
              <a:rPr lang="zh-TW" altLang="en-US" smtClean="0"/>
              <a:t>2022/4/10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B4D818E-80E9-41CE-9294-9C9B01AB9CCE}" type="slidenum">
              <a:rPr lang="zh-TW" altLang="en-US" smtClean="0"/>
              <a:t>‹#›</a:t>
            </a:fld>
            <a:endParaRPr lang="zh-TW" altLang="en-US"/>
          </a:p>
        </p:txBody>
      </p:sp>
    </p:spTree>
    <p:extLst>
      <p:ext uri="{BB962C8B-B14F-4D97-AF65-F5344CB8AC3E}">
        <p14:creationId xmlns:p14="http://schemas.microsoft.com/office/powerpoint/2010/main" val="303736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42152-FF52-451D-A267-AEE4056C1F8E}" type="datetimeFigureOut">
              <a:rPr lang="zh-TW" altLang="en-US" smtClean="0"/>
              <a:t>2022/4/10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4D818E-80E9-41CE-9294-9C9B01AB9CCE}" type="slidenum">
              <a:rPr lang="zh-TW" altLang="en-US" smtClean="0"/>
              <a:t>‹#›</a:t>
            </a:fld>
            <a:endParaRPr lang="zh-TW" altLang="en-US"/>
          </a:p>
        </p:txBody>
      </p:sp>
    </p:spTree>
    <p:extLst>
      <p:ext uri="{BB962C8B-B14F-4D97-AF65-F5344CB8AC3E}">
        <p14:creationId xmlns:p14="http://schemas.microsoft.com/office/powerpoint/2010/main" val="327809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0"/>
            <a:ext cx="9144000" cy="2387600"/>
          </a:xfrm>
        </p:spPr>
        <p:txBody>
          <a:bodyPr/>
          <a:lstStyle/>
          <a:p>
            <a:r>
              <a:rPr lang="en-US" altLang="zh-TW" dirty="0" smtClean="0"/>
              <a:t>MATLAB Programming</a:t>
            </a:r>
            <a:endParaRPr lang="zh-TW" altLang="en-US" dirty="0"/>
          </a:p>
        </p:txBody>
      </p:sp>
      <p:sp>
        <p:nvSpPr>
          <p:cNvPr id="3" name="副標題 2"/>
          <p:cNvSpPr>
            <a:spLocks noGrp="1"/>
          </p:cNvSpPr>
          <p:nvPr>
            <p:ph type="subTitle" idx="1"/>
          </p:nvPr>
        </p:nvSpPr>
        <p:spPr>
          <a:xfrm>
            <a:off x="1524000" y="2632553"/>
            <a:ext cx="9144000" cy="2291986"/>
          </a:xfrm>
        </p:spPr>
        <p:txBody>
          <a:bodyPr>
            <a:noAutofit/>
          </a:bodyPr>
          <a:lstStyle/>
          <a:p>
            <a:r>
              <a:rPr lang="en-US" altLang="zh-TW" sz="2000" dirty="0" smtClean="0"/>
              <a:t>You </a:t>
            </a:r>
            <a:r>
              <a:rPr lang="en-US" altLang="zh-TW" sz="2000" dirty="0"/>
              <a:t>can use your own programming assignments and lecture slides that can be downloaded from the E3 platform</a:t>
            </a:r>
            <a:r>
              <a:rPr lang="en-US" altLang="zh-TW" sz="2000" dirty="0" smtClean="0"/>
              <a:t>.</a:t>
            </a:r>
          </a:p>
          <a:p>
            <a:endParaRPr lang="en-US" altLang="zh-TW" sz="2000" dirty="0" smtClean="0"/>
          </a:p>
          <a:p>
            <a:r>
              <a:rPr lang="en-US" altLang="zh-TW" sz="2000" dirty="0" smtClean="0"/>
              <a:t>You </a:t>
            </a:r>
            <a:r>
              <a:rPr lang="en-US" altLang="zh-TW" sz="2000" dirty="0"/>
              <a:t>must not use any electronic devices and communication software during the midterm </a:t>
            </a:r>
            <a:r>
              <a:rPr lang="en-US" altLang="zh-TW" sz="2000" dirty="0" smtClean="0"/>
              <a:t>exams and final exams.</a:t>
            </a:r>
          </a:p>
          <a:p>
            <a:endParaRPr lang="en-US" altLang="zh-TW" sz="2000" dirty="0"/>
          </a:p>
          <a:p>
            <a:r>
              <a:rPr lang="en-US" altLang="zh-TW" sz="2000" dirty="0" smtClean="0"/>
              <a:t>You must work on your own.</a:t>
            </a:r>
          </a:p>
          <a:p>
            <a:r>
              <a:rPr lang="en-US" altLang="zh-TW" sz="2000" dirty="0" smtClean="0"/>
              <a:t>If you cheat, your score is zero.</a:t>
            </a:r>
            <a:endParaRPr lang="zh-TW" altLang="en-US" sz="2000" dirty="0"/>
          </a:p>
        </p:txBody>
      </p:sp>
    </p:spTree>
    <p:extLst>
      <p:ext uri="{BB962C8B-B14F-4D97-AF65-F5344CB8AC3E}">
        <p14:creationId xmlns:p14="http://schemas.microsoft.com/office/powerpoint/2010/main" val="700688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12192000" cy="1323439"/>
          </a:xfrm>
          <a:prstGeom prst="rect">
            <a:avLst/>
          </a:prstGeom>
        </p:spPr>
        <p:txBody>
          <a:bodyPr wrap="square">
            <a:spAutoFit/>
          </a:bodyPr>
          <a:lstStyle/>
          <a:p>
            <a:r>
              <a:rPr lang="en-US" altLang="zh-TW" sz="2000" dirty="0" smtClean="0">
                <a:effectLst/>
              </a:rPr>
              <a:t>Bring your student ID.</a:t>
            </a:r>
          </a:p>
          <a:p>
            <a:r>
              <a:rPr lang="en-US" altLang="zh-TW" sz="2000" dirty="0" smtClean="0">
                <a:effectLst/>
              </a:rPr>
              <a:t/>
            </a:r>
            <a:br>
              <a:rPr lang="en-US" altLang="zh-TW" sz="2000" dirty="0" smtClean="0">
                <a:effectLst/>
              </a:rPr>
            </a:br>
            <a:r>
              <a:rPr lang="en-US" altLang="zh-TW" sz="2000" dirty="0"/>
              <a:t>For each lab, there may be one or more questions. If there is more than one question, we will randomly pick one of the questions to mark. If you haven't implemented the program for that question, please take another chance.</a:t>
            </a:r>
            <a:endParaRPr lang="zh-TW" altLang="en-US" sz="2000" dirty="0"/>
          </a:p>
        </p:txBody>
      </p:sp>
      <p:graphicFrame>
        <p:nvGraphicFramePr>
          <p:cNvPr id="5" name="表格 4"/>
          <p:cNvGraphicFramePr>
            <a:graphicFrameLocks noGrp="1"/>
          </p:cNvGraphicFramePr>
          <p:nvPr>
            <p:extLst>
              <p:ext uri="{D42A27DB-BD31-4B8C-83A1-F6EECF244321}">
                <p14:modId xmlns:p14="http://schemas.microsoft.com/office/powerpoint/2010/main" val="2478525336"/>
              </p:ext>
            </p:extLst>
          </p:nvPr>
        </p:nvGraphicFramePr>
        <p:xfrm>
          <a:off x="624469" y="1438505"/>
          <a:ext cx="10995102" cy="5515604"/>
        </p:xfrm>
        <a:graphic>
          <a:graphicData uri="http://schemas.openxmlformats.org/drawingml/2006/table">
            <a:tbl>
              <a:tblPr firstRow="1" bandRow="1">
                <a:tableStyleId>{5C22544A-7EE6-4342-B048-85BDC9FD1C3A}</a:tableStyleId>
              </a:tblPr>
              <a:tblGrid>
                <a:gridCol w="2297151">
                  <a:extLst>
                    <a:ext uri="{9D8B030D-6E8A-4147-A177-3AD203B41FA5}">
                      <a16:colId xmlns:a16="http://schemas.microsoft.com/office/drawing/2014/main" val="20000"/>
                    </a:ext>
                  </a:extLst>
                </a:gridCol>
                <a:gridCol w="1862253">
                  <a:extLst>
                    <a:ext uri="{9D8B030D-6E8A-4147-A177-3AD203B41FA5}">
                      <a16:colId xmlns:a16="http://schemas.microsoft.com/office/drawing/2014/main" val="20001"/>
                    </a:ext>
                  </a:extLst>
                </a:gridCol>
                <a:gridCol w="3925229">
                  <a:extLst>
                    <a:ext uri="{9D8B030D-6E8A-4147-A177-3AD203B41FA5}">
                      <a16:colId xmlns:a16="http://schemas.microsoft.com/office/drawing/2014/main" val="20002"/>
                    </a:ext>
                  </a:extLst>
                </a:gridCol>
                <a:gridCol w="2910469">
                  <a:extLst>
                    <a:ext uri="{9D8B030D-6E8A-4147-A177-3AD203B41FA5}">
                      <a16:colId xmlns:a16="http://schemas.microsoft.com/office/drawing/2014/main" val="20003"/>
                    </a:ext>
                  </a:extLst>
                </a:gridCol>
              </a:tblGrid>
              <a:tr h="382851">
                <a:tc>
                  <a:txBody>
                    <a:bodyPr/>
                    <a:lstStyle/>
                    <a:p>
                      <a:r>
                        <a:rPr lang="en-US" altLang="zh-TW" dirty="0" smtClean="0"/>
                        <a:t>Scheme</a:t>
                      </a:r>
                      <a:endParaRPr lang="zh-TW" altLang="en-US" dirty="0"/>
                    </a:p>
                  </a:txBody>
                  <a:tcPr/>
                </a:tc>
                <a:tc>
                  <a:txBody>
                    <a:bodyPr/>
                    <a:lstStyle/>
                    <a:p>
                      <a:r>
                        <a:rPr lang="en-US" altLang="zh-TW" dirty="0" smtClean="0"/>
                        <a:t>Date</a:t>
                      </a:r>
                      <a:endParaRPr lang="zh-TW" altLang="en-US" dirty="0"/>
                    </a:p>
                  </a:txBody>
                  <a:tcPr/>
                </a:tc>
                <a:tc>
                  <a:txBody>
                    <a:bodyPr/>
                    <a:lstStyle/>
                    <a:p>
                      <a:r>
                        <a:rPr lang="en-US" altLang="zh-TW" dirty="0" smtClean="0"/>
                        <a:t>Time</a:t>
                      </a:r>
                      <a:endParaRPr lang="zh-TW" altLang="en-US" dirty="0"/>
                    </a:p>
                  </a:txBody>
                  <a:tcPr/>
                </a:tc>
                <a:tc>
                  <a:txBody>
                    <a:bodyPr/>
                    <a:lstStyle/>
                    <a:p>
                      <a:r>
                        <a:rPr lang="en-US" altLang="zh-TW" dirty="0" smtClean="0"/>
                        <a:t>Venue</a:t>
                      </a:r>
                      <a:endParaRPr lang="zh-TW" altLang="en-US" dirty="0"/>
                    </a:p>
                  </a:txBody>
                  <a:tcPr/>
                </a:tc>
                <a:extLst>
                  <a:ext uri="{0D108BD9-81ED-4DB2-BD59-A6C34878D82A}">
                    <a16:rowId xmlns:a16="http://schemas.microsoft.com/office/drawing/2014/main" val="10000"/>
                  </a:ext>
                </a:extLst>
              </a:tr>
              <a:tr h="377606">
                <a:tc>
                  <a:txBody>
                    <a:bodyPr/>
                    <a:lstStyle/>
                    <a:p>
                      <a:r>
                        <a:rPr lang="en-US" altLang="zh-TW" dirty="0" smtClean="0"/>
                        <a:t>Midterm One (Part 1)</a:t>
                      </a:r>
                      <a:endParaRPr lang="zh-TW" altLang="en-US" dirty="0"/>
                    </a:p>
                  </a:txBody>
                  <a:tcPr>
                    <a:solidFill>
                      <a:schemeClr val="accent6">
                        <a:lumMod val="60000"/>
                        <a:lumOff val="40000"/>
                      </a:schemeClr>
                    </a:solidFill>
                  </a:tcPr>
                </a:tc>
                <a:tc>
                  <a:txBody>
                    <a:bodyPr/>
                    <a:lstStyle/>
                    <a:p>
                      <a:r>
                        <a:rPr lang="en-US" altLang="zh-TW" dirty="0" smtClean="0"/>
                        <a:t>11 April</a:t>
                      </a:r>
                      <a:endParaRPr lang="zh-TW" altLang="en-US" dirty="0"/>
                    </a:p>
                  </a:txBody>
                  <a:tcPr/>
                </a:tc>
                <a:tc>
                  <a:txBody>
                    <a:bodyPr/>
                    <a:lstStyle/>
                    <a:p>
                      <a:r>
                        <a:rPr lang="en-US" altLang="zh-TW" dirty="0" smtClean="0"/>
                        <a:t>15:30-16:20</a:t>
                      </a:r>
                      <a:endParaRPr lang="zh-TW" altLang="en-US" dirty="0"/>
                    </a:p>
                  </a:txBody>
                  <a:tcPr/>
                </a:tc>
                <a:tc>
                  <a:txBody>
                    <a:bodyPr/>
                    <a:lstStyle/>
                    <a:p>
                      <a:endParaRPr lang="zh-TW" altLang="en-US" dirty="0">
                        <a:solidFill>
                          <a:srgbClr val="C00000"/>
                        </a:solidFill>
                      </a:endParaRPr>
                    </a:p>
                  </a:txBody>
                  <a:tcPr/>
                </a:tc>
                <a:extLst>
                  <a:ext uri="{0D108BD9-81ED-4DB2-BD59-A6C34878D82A}">
                    <a16:rowId xmlns:a16="http://schemas.microsoft.com/office/drawing/2014/main" val="10001"/>
                  </a:ext>
                </a:extLst>
              </a:tr>
              <a:tr h="377606">
                <a:tc>
                  <a:txBody>
                    <a:bodyPr/>
                    <a:lstStyle/>
                    <a:p>
                      <a:r>
                        <a:rPr lang="en-US" altLang="zh-TW" dirty="0" smtClean="0"/>
                        <a:t>Midterm One (Part 2)</a:t>
                      </a:r>
                      <a:endParaRPr lang="zh-TW" altLang="en-US" dirty="0"/>
                    </a:p>
                  </a:txBody>
                  <a:tcPr>
                    <a:solidFill>
                      <a:schemeClr val="accent6">
                        <a:lumMod val="60000"/>
                        <a:lumOff val="40000"/>
                      </a:schemeClr>
                    </a:solidFill>
                  </a:tcPr>
                </a:tc>
                <a:tc>
                  <a:txBody>
                    <a:bodyPr/>
                    <a:lstStyle/>
                    <a:p>
                      <a:r>
                        <a:rPr lang="en-US" altLang="zh-TW" dirty="0" smtClean="0"/>
                        <a:t>18 April</a:t>
                      </a:r>
                      <a:endParaRPr lang="zh-TW" altLang="en-US" dirty="0"/>
                    </a:p>
                  </a:txBody>
                  <a:tcPr/>
                </a:tc>
                <a:tc>
                  <a:txBody>
                    <a:bodyPr/>
                    <a:lstStyle/>
                    <a:p>
                      <a:r>
                        <a:rPr lang="en-US" altLang="zh-TW" dirty="0" smtClean="0"/>
                        <a:t>15:30-16:20</a:t>
                      </a:r>
                      <a:endParaRPr lang="zh-TW" altLang="en-US" dirty="0"/>
                    </a:p>
                  </a:txBody>
                  <a:tcPr/>
                </a:tc>
                <a:tc>
                  <a:txBody>
                    <a:bodyPr/>
                    <a:lstStyle/>
                    <a:p>
                      <a:endParaRPr lang="zh-TW" altLang="en-US" dirty="0">
                        <a:solidFill>
                          <a:srgbClr val="C00000"/>
                        </a:solidFill>
                      </a:endParaRPr>
                    </a:p>
                  </a:txBody>
                  <a:tcPr/>
                </a:tc>
                <a:extLst>
                  <a:ext uri="{0D108BD9-81ED-4DB2-BD59-A6C34878D82A}">
                    <a16:rowId xmlns:a16="http://schemas.microsoft.com/office/drawing/2014/main" val="3079662899"/>
                  </a:ext>
                </a:extLst>
              </a:tr>
              <a:tr h="382851">
                <a:tc>
                  <a:txBody>
                    <a:bodyPr/>
                    <a:lstStyle/>
                    <a:p>
                      <a:r>
                        <a:rPr lang="en-US" altLang="zh-TW" dirty="0" smtClean="0"/>
                        <a:t>Midterm Two</a:t>
                      </a:r>
                      <a:endParaRPr lang="zh-TW" altLang="en-US" dirty="0"/>
                    </a:p>
                  </a:txBody>
                  <a:tcPr/>
                </a:tc>
                <a:tc>
                  <a:txBody>
                    <a:bodyPr/>
                    <a:lstStyle/>
                    <a:p>
                      <a:r>
                        <a:rPr lang="en-US" altLang="zh-TW" dirty="0" smtClean="0"/>
                        <a:t>12 May</a:t>
                      </a:r>
                      <a:endParaRPr lang="zh-TW" altLang="en-US" dirty="0"/>
                    </a:p>
                  </a:txBody>
                  <a:tcPr/>
                </a:tc>
                <a:tc>
                  <a:txBody>
                    <a:bodyPr/>
                    <a:lstStyle/>
                    <a:p>
                      <a:r>
                        <a:rPr lang="en-US" altLang="zh-TW" dirty="0" smtClean="0"/>
                        <a:t>10:10 – 11:50</a:t>
                      </a:r>
                      <a:endParaRPr lang="zh-TW" altLang="en-US" dirty="0"/>
                    </a:p>
                  </a:txBody>
                  <a:tcPr>
                    <a:solidFill>
                      <a:schemeClr val="accent4">
                        <a:lumMod val="60000"/>
                        <a:lumOff val="40000"/>
                      </a:schemeClr>
                    </a:solidFill>
                  </a:tcPr>
                </a:tc>
                <a:tc rowSpan="3">
                  <a:txBody>
                    <a:bodyPr/>
                    <a:lstStyle/>
                    <a:p>
                      <a:endParaRPr lang="zh-TW" altLang="en-US" dirty="0">
                        <a:solidFill>
                          <a:srgbClr val="C00000"/>
                        </a:solidFill>
                      </a:endParaRPr>
                    </a:p>
                  </a:txBody>
                  <a:tcPr>
                    <a:solidFill>
                      <a:schemeClr val="accent4">
                        <a:lumMod val="60000"/>
                        <a:lumOff val="40000"/>
                      </a:schemeClr>
                    </a:solidFill>
                  </a:tcPr>
                </a:tc>
                <a:extLst>
                  <a:ext uri="{0D108BD9-81ED-4DB2-BD59-A6C34878D82A}">
                    <a16:rowId xmlns:a16="http://schemas.microsoft.com/office/drawing/2014/main" val="10002"/>
                  </a:ext>
                </a:extLst>
              </a:tr>
              <a:tr h="382851">
                <a:tc>
                  <a:txBody>
                    <a:bodyPr/>
                    <a:lstStyle/>
                    <a:p>
                      <a:r>
                        <a:rPr lang="en-US" altLang="zh-TW" dirty="0" smtClean="0"/>
                        <a:t>Final Exam One</a:t>
                      </a:r>
                      <a:endParaRPr lang="zh-TW" altLang="en-US" dirty="0"/>
                    </a:p>
                  </a:txBody>
                  <a:tcPr/>
                </a:tc>
                <a:tc>
                  <a:txBody>
                    <a:bodyPr/>
                    <a:lstStyle/>
                    <a:p>
                      <a:r>
                        <a:rPr lang="en-US" altLang="zh-TW" dirty="0" smtClean="0"/>
                        <a:t>2 June</a:t>
                      </a:r>
                      <a:endParaRPr lang="zh-TW" altLang="en-US" dirty="0"/>
                    </a:p>
                  </a:txBody>
                  <a:tcPr/>
                </a:tc>
                <a:tc>
                  <a:txBody>
                    <a:bodyPr/>
                    <a:lstStyle/>
                    <a:p>
                      <a:r>
                        <a:rPr lang="en-US" altLang="zh-TW" dirty="0" smtClean="0"/>
                        <a:t>10:10 – 11:50</a:t>
                      </a:r>
                      <a:endParaRPr lang="zh-TW" altLang="en-US" dirty="0"/>
                    </a:p>
                  </a:txBody>
                  <a:tcPr>
                    <a:solidFill>
                      <a:schemeClr val="accent4">
                        <a:lumMod val="60000"/>
                        <a:lumOff val="40000"/>
                      </a:schemeClr>
                    </a:solidFill>
                  </a:tcPr>
                </a:tc>
                <a:tc vMerge="1">
                  <a:txBody>
                    <a:bodyPr/>
                    <a:lstStyle/>
                    <a:p>
                      <a:endParaRPr lang="zh-TW" altLang="en-US" dirty="0">
                        <a:solidFill>
                          <a:srgbClr val="C00000"/>
                        </a:solidFill>
                      </a:endParaRPr>
                    </a:p>
                  </a:txBody>
                  <a:tcPr/>
                </a:tc>
                <a:extLst>
                  <a:ext uri="{0D108BD9-81ED-4DB2-BD59-A6C34878D82A}">
                    <a16:rowId xmlns:a16="http://schemas.microsoft.com/office/drawing/2014/main" val="10003"/>
                  </a:ext>
                </a:extLst>
              </a:tr>
              <a:tr h="382851">
                <a:tc>
                  <a:txBody>
                    <a:bodyPr/>
                    <a:lstStyle/>
                    <a:p>
                      <a:r>
                        <a:rPr lang="en-US" altLang="zh-TW" dirty="0" smtClean="0"/>
                        <a:t>Final Exam Two</a:t>
                      </a:r>
                      <a:endParaRPr lang="zh-TW" altLang="en-US" dirty="0"/>
                    </a:p>
                  </a:txBody>
                  <a:tcPr/>
                </a:tc>
                <a:tc>
                  <a:txBody>
                    <a:bodyPr/>
                    <a:lstStyle/>
                    <a:p>
                      <a:r>
                        <a:rPr lang="en-US" altLang="zh-TW" dirty="0" smtClean="0"/>
                        <a:t>9 June</a:t>
                      </a:r>
                      <a:endParaRPr lang="zh-TW" altLang="en-US" dirty="0"/>
                    </a:p>
                  </a:txBody>
                  <a:tcPr/>
                </a:tc>
                <a:tc>
                  <a:txBody>
                    <a:bodyPr/>
                    <a:lstStyle/>
                    <a:p>
                      <a:r>
                        <a:rPr lang="en-US" altLang="zh-TW" dirty="0" smtClean="0"/>
                        <a:t>10:10 – 11:50</a:t>
                      </a:r>
                      <a:endParaRPr lang="zh-TW" altLang="en-US" dirty="0"/>
                    </a:p>
                  </a:txBody>
                  <a:tcPr>
                    <a:solidFill>
                      <a:schemeClr val="accent4">
                        <a:lumMod val="60000"/>
                        <a:lumOff val="40000"/>
                      </a:schemeClr>
                    </a:solidFill>
                  </a:tcPr>
                </a:tc>
                <a:tc vMerge="1">
                  <a:txBody>
                    <a:bodyPr/>
                    <a:lstStyle/>
                    <a:p>
                      <a:endParaRPr lang="zh-TW" altLang="en-US" dirty="0">
                        <a:solidFill>
                          <a:srgbClr val="C00000"/>
                        </a:solidFill>
                      </a:endParaRPr>
                    </a:p>
                  </a:txBody>
                  <a:tcPr/>
                </a:tc>
                <a:extLst>
                  <a:ext uri="{0D108BD9-81ED-4DB2-BD59-A6C34878D82A}">
                    <a16:rowId xmlns:a16="http://schemas.microsoft.com/office/drawing/2014/main" val="10004"/>
                  </a:ext>
                </a:extLst>
              </a:tr>
              <a:tr h="382851">
                <a:tc>
                  <a:txBody>
                    <a:bodyPr/>
                    <a:lstStyle/>
                    <a:p>
                      <a:r>
                        <a:rPr lang="en-US" altLang="zh-TW" dirty="0" smtClean="0"/>
                        <a:t>------------------------</a:t>
                      </a:r>
                      <a:endParaRPr lang="zh-TW" altLang="en-US" dirty="0"/>
                    </a:p>
                  </a:txBody>
                  <a:tcPr/>
                </a:tc>
                <a:tc>
                  <a:txBody>
                    <a:bodyPr/>
                    <a:lstStyle/>
                    <a:p>
                      <a:r>
                        <a:rPr lang="en-US" altLang="zh-TW" dirty="0" smtClean="0"/>
                        <a:t>---------------------</a:t>
                      </a:r>
                      <a:endParaRPr lang="zh-TW" altLang="en-US" dirty="0"/>
                    </a:p>
                  </a:txBody>
                  <a:tcPr/>
                </a:tc>
                <a:tc>
                  <a:txBody>
                    <a:bodyPr/>
                    <a:lstStyle/>
                    <a:p>
                      <a:r>
                        <a:rPr lang="en-US" altLang="zh-TW" dirty="0" smtClean="0"/>
                        <a:t>---------------------</a:t>
                      </a:r>
                      <a:endParaRPr lang="zh-TW" altLang="en-US" dirty="0"/>
                    </a:p>
                  </a:txBody>
                  <a:tcPr/>
                </a:tc>
                <a:tc>
                  <a:txBody>
                    <a:bodyPr/>
                    <a:lstStyle/>
                    <a:p>
                      <a:r>
                        <a:rPr lang="en-US" altLang="zh-TW" dirty="0" smtClean="0">
                          <a:solidFill>
                            <a:srgbClr val="C00000"/>
                          </a:solidFill>
                        </a:rPr>
                        <a:t>----------------------------------</a:t>
                      </a:r>
                      <a:endParaRPr lang="zh-TW" altLang="en-US" dirty="0">
                        <a:solidFill>
                          <a:srgbClr val="C00000"/>
                        </a:solidFill>
                      </a:endParaRPr>
                    </a:p>
                  </a:txBody>
                  <a:tcPr/>
                </a:tc>
                <a:extLst>
                  <a:ext uri="{0D108BD9-81ED-4DB2-BD59-A6C34878D82A}">
                    <a16:rowId xmlns:a16="http://schemas.microsoft.com/office/drawing/2014/main" val="10005"/>
                  </a:ext>
                </a:extLst>
              </a:tr>
              <a:tr h="382851">
                <a:tc>
                  <a:txBody>
                    <a:bodyPr/>
                    <a:lstStyle/>
                    <a:p>
                      <a:r>
                        <a:rPr lang="en-US" altLang="zh-TW" dirty="0" smtClean="0"/>
                        <a:t>Lab 1</a:t>
                      </a:r>
                      <a:endParaRPr lang="zh-TW" altLang="en-US" dirty="0"/>
                    </a:p>
                  </a:txBody>
                  <a:tcPr/>
                </a:tc>
                <a:tc>
                  <a:txBody>
                    <a:bodyPr/>
                    <a:lstStyle/>
                    <a:p>
                      <a:r>
                        <a:rPr lang="en-US" altLang="zh-TW" dirty="0" smtClean="0"/>
                        <a:t>2 May</a:t>
                      </a:r>
                      <a:endParaRPr lang="zh-TW" altLang="en-US" dirty="0"/>
                    </a:p>
                  </a:txBody>
                  <a:tcPr/>
                </a:tc>
                <a:tc>
                  <a:txBody>
                    <a:bodyPr/>
                    <a:lstStyle/>
                    <a:p>
                      <a:r>
                        <a:rPr lang="en-US" altLang="zh-TW" dirty="0" smtClean="0"/>
                        <a:t>15:30-16:20</a:t>
                      </a:r>
                      <a:endParaRPr lang="zh-TW" altLang="en-US" dirty="0"/>
                    </a:p>
                  </a:txBody>
                  <a:tcPr/>
                </a:tc>
                <a:tc>
                  <a:txBody>
                    <a:bodyPr/>
                    <a:lstStyle/>
                    <a:p>
                      <a:endParaRPr lang="zh-TW" altLang="en-US" dirty="0">
                        <a:solidFill>
                          <a:srgbClr val="C00000"/>
                        </a:solidFill>
                      </a:endParaRPr>
                    </a:p>
                  </a:txBody>
                  <a:tcPr/>
                </a:tc>
                <a:extLst>
                  <a:ext uri="{0D108BD9-81ED-4DB2-BD59-A6C34878D82A}">
                    <a16:rowId xmlns:a16="http://schemas.microsoft.com/office/drawing/2014/main" val="10006"/>
                  </a:ext>
                </a:extLst>
              </a:tr>
              <a:tr h="3828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Lab 2</a:t>
                      </a:r>
                      <a:endParaRPr lang="zh-TW" altLang="en-US" dirty="0" smtClean="0"/>
                    </a:p>
                  </a:txBody>
                  <a:tcPr/>
                </a:tc>
                <a:tc>
                  <a:txBody>
                    <a:bodyPr/>
                    <a:lstStyle/>
                    <a:p>
                      <a:r>
                        <a:rPr lang="en-US" altLang="zh-TW" dirty="0" smtClean="0"/>
                        <a:t>9 May</a:t>
                      </a:r>
                      <a:endParaRPr lang="zh-TW" altLang="en-US" dirty="0"/>
                    </a:p>
                  </a:txBody>
                  <a:tcPr/>
                </a:tc>
                <a:tc>
                  <a:txBody>
                    <a:bodyPr/>
                    <a:lstStyle/>
                    <a:p>
                      <a:r>
                        <a:rPr lang="en-US" altLang="zh-TW" dirty="0" smtClean="0"/>
                        <a:t>15:30-16:20</a:t>
                      </a:r>
                      <a:endParaRPr lang="zh-TW" altLang="en-US" dirty="0"/>
                    </a:p>
                  </a:txBody>
                  <a:tcPr/>
                </a:tc>
                <a:tc>
                  <a:txBody>
                    <a:bodyPr/>
                    <a:lstStyle/>
                    <a:p>
                      <a:endParaRPr lang="zh-TW" altLang="en-US" dirty="0">
                        <a:solidFill>
                          <a:srgbClr val="C00000"/>
                        </a:solidFill>
                      </a:endParaRPr>
                    </a:p>
                  </a:txBody>
                  <a:tcPr/>
                </a:tc>
                <a:extLst>
                  <a:ext uri="{0D108BD9-81ED-4DB2-BD59-A6C34878D82A}">
                    <a16:rowId xmlns:a16="http://schemas.microsoft.com/office/drawing/2014/main" val="10007"/>
                  </a:ext>
                </a:extLst>
              </a:tr>
              <a:tr h="400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Lab 3</a:t>
                      </a:r>
                      <a:endParaRPr lang="zh-TW" altLang="en-US" dirty="0" smtClean="0"/>
                    </a:p>
                  </a:txBody>
                  <a:tcPr/>
                </a:tc>
                <a:tc>
                  <a:txBody>
                    <a:bodyPr/>
                    <a:lstStyle/>
                    <a:p>
                      <a:r>
                        <a:rPr lang="en-US" altLang="zh-TW" dirty="0" smtClean="0"/>
                        <a:t>16 May</a:t>
                      </a:r>
                      <a:endParaRPr lang="zh-TW" altLang="en-US" dirty="0"/>
                    </a:p>
                  </a:txBody>
                  <a:tcPr/>
                </a:tc>
                <a:tc>
                  <a:txBody>
                    <a:bodyPr/>
                    <a:lstStyle/>
                    <a:p>
                      <a:r>
                        <a:rPr lang="en-US" altLang="zh-TW" dirty="0" smtClean="0"/>
                        <a:t>15:30-16:20</a:t>
                      </a:r>
                      <a:endParaRPr lang="zh-TW" altLang="en-US" dirty="0"/>
                    </a:p>
                  </a:txBody>
                  <a:tcPr/>
                </a:tc>
                <a:tc>
                  <a:txBody>
                    <a:bodyPr/>
                    <a:lstStyle/>
                    <a:p>
                      <a:endParaRPr lang="zh-TW" altLang="en-US" dirty="0">
                        <a:solidFill>
                          <a:srgbClr val="C00000"/>
                        </a:solidFill>
                      </a:endParaRPr>
                    </a:p>
                  </a:txBody>
                  <a:tcPr/>
                </a:tc>
                <a:extLst>
                  <a:ext uri="{0D108BD9-81ED-4DB2-BD59-A6C34878D82A}">
                    <a16:rowId xmlns:a16="http://schemas.microsoft.com/office/drawing/2014/main" val="10008"/>
                  </a:ext>
                </a:extLst>
              </a:tr>
              <a:tr h="3828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t>Lab </a:t>
                      </a:r>
                      <a:r>
                        <a:rPr lang="en-US" altLang="zh-TW" b="1" dirty="0" smtClean="0"/>
                        <a:t>4; Lab4/Lab 5</a:t>
                      </a:r>
                      <a:endParaRPr lang="zh-TW" altLang="en-US" b="1" dirty="0" smtClean="0"/>
                    </a:p>
                  </a:txBody>
                  <a:tcPr/>
                </a:tc>
                <a:tc>
                  <a:txBody>
                    <a:bodyPr/>
                    <a:lstStyle/>
                    <a:p>
                      <a:r>
                        <a:rPr lang="en-US" altLang="zh-TW" b="1" dirty="0" smtClean="0"/>
                        <a:t>23 </a:t>
                      </a:r>
                      <a:r>
                        <a:rPr lang="en-US" altLang="zh-TW" b="1" dirty="0" smtClean="0"/>
                        <a:t>May; 26 May</a:t>
                      </a:r>
                      <a:endParaRPr lang="zh-TW" altLang="en-US" b="1" dirty="0"/>
                    </a:p>
                  </a:txBody>
                  <a:tcPr/>
                </a:tc>
                <a:tc>
                  <a:txBody>
                    <a:bodyPr/>
                    <a:lstStyle/>
                    <a:p>
                      <a:r>
                        <a:rPr lang="en-US" altLang="zh-TW" b="1" dirty="0" smtClean="0"/>
                        <a:t>15:30-16:20 (MON); 1010-12:00 (THU)</a:t>
                      </a:r>
                      <a:endParaRPr lang="zh-TW" altLang="en-US" b="1" dirty="0"/>
                    </a:p>
                  </a:txBody>
                  <a:tcPr/>
                </a:tc>
                <a:tc>
                  <a:txBody>
                    <a:bodyPr/>
                    <a:lstStyle/>
                    <a:p>
                      <a:endParaRPr lang="zh-TW" altLang="en-US" dirty="0">
                        <a:solidFill>
                          <a:srgbClr val="C00000"/>
                        </a:solidFill>
                      </a:endParaRPr>
                    </a:p>
                  </a:txBody>
                  <a:tcPr/>
                </a:tc>
                <a:extLst>
                  <a:ext uri="{0D108BD9-81ED-4DB2-BD59-A6C34878D82A}">
                    <a16:rowId xmlns:a16="http://schemas.microsoft.com/office/drawing/2014/main" val="10009"/>
                  </a:ext>
                </a:extLst>
              </a:tr>
              <a:tr h="3828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Lab 5</a:t>
                      </a:r>
                      <a:endParaRPr lang="zh-TW" altLang="en-US" dirty="0" smtClean="0"/>
                    </a:p>
                  </a:txBody>
                  <a:tcPr/>
                </a:tc>
                <a:tc>
                  <a:txBody>
                    <a:bodyPr/>
                    <a:lstStyle/>
                    <a:p>
                      <a:r>
                        <a:rPr lang="en-US" altLang="zh-TW" dirty="0" smtClean="0"/>
                        <a:t>30</a:t>
                      </a:r>
                      <a:r>
                        <a:rPr lang="en-US" altLang="zh-TW" baseline="0" dirty="0" smtClean="0"/>
                        <a:t> May</a:t>
                      </a:r>
                      <a:endParaRPr lang="zh-TW" altLang="en-US" dirty="0"/>
                    </a:p>
                  </a:txBody>
                  <a:tcPr/>
                </a:tc>
                <a:tc>
                  <a:txBody>
                    <a:bodyPr/>
                    <a:lstStyle/>
                    <a:p>
                      <a:r>
                        <a:rPr lang="en-US" altLang="zh-TW" dirty="0" smtClean="0"/>
                        <a:t>15:30-16:20</a:t>
                      </a:r>
                      <a:endParaRPr lang="zh-TW" altLang="en-US" dirty="0"/>
                    </a:p>
                  </a:txBody>
                  <a:tcPr/>
                </a:tc>
                <a:tc>
                  <a:txBody>
                    <a:bodyPr/>
                    <a:lstStyle/>
                    <a:p>
                      <a:endParaRPr lang="zh-TW" altLang="en-US" dirty="0">
                        <a:solidFill>
                          <a:srgbClr val="C00000"/>
                        </a:solidFill>
                      </a:endParaRPr>
                    </a:p>
                  </a:txBody>
                  <a:tcPr/>
                </a:tc>
                <a:extLst>
                  <a:ext uri="{0D108BD9-81ED-4DB2-BD59-A6C34878D82A}">
                    <a16:rowId xmlns:a16="http://schemas.microsoft.com/office/drawing/2014/main" val="10010"/>
                  </a:ext>
                </a:extLst>
              </a:tr>
              <a:tr h="660811">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t>Lab Demo: Show the program for the question</a:t>
                      </a:r>
                      <a:r>
                        <a:rPr lang="en-US" altLang="zh-TW" b="1" baseline="0" dirty="0" smtClean="0"/>
                        <a:t> </a:t>
                      </a:r>
                      <a:r>
                        <a:rPr lang="en-US" altLang="zh-TW" b="1" dirty="0" smtClean="0"/>
                        <a:t>to a</a:t>
                      </a:r>
                      <a:r>
                        <a:rPr lang="en-US" altLang="zh-TW" b="1" baseline="0" dirty="0" smtClean="0"/>
                        <a:t> TA and tell how it is implemented. </a:t>
                      </a:r>
                      <a:r>
                        <a:rPr lang="en-US" altLang="zh-TW" b="1" baseline="0" dirty="0" smtClean="0">
                          <a:solidFill>
                            <a:srgbClr val="C00000"/>
                          </a:solidFill>
                        </a:rPr>
                        <a:t>At least in three lab sessions. </a:t>
                      </a:r>
                      <a:r>
                        <a:rPr lang="en-US" altLang="zh-TW" dirty="0" smtClean="0"/>
                        <a:t>The TAs may ask you to modify the</a:t>
                      </a:r>
                      <a:r>
                        <a:rPr lang="en-US" altLang="zh-TW" baseline="0" dirty="0" smtClean="0"/>
                        <a:t> programs to check your programs.</a:t>
                      </a:r>
                      <a:r>
                        <a:rPr lang="en-US" altLang="zh-TW" dirty="0" smtClean="0"/>
                        <a:t/>
                      </a:r>
                      <a:br>
                        <a:rPr lang="en-US" altLang="zh-TW" dirty="0" smtClean="0"/>
                      </a:br>
                      <a:endParaRPr lang="zh-TW" altLang="en-US" dirty="0" smtClean="0"/>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b="1" dirty="0">
                        <a:solidFill>
                          <a:srgbClr val="C00000"/>
                        </a:solidFill>
                      </a:endParaRP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441402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187</Words>
  <Application>Microsoft Office PowerPoint</Application>
  <PresentationFormat>Widescreen</PresentationFormat>
  <Paragraphs>48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新細明體</vt:lpstr>
      <vt:lpstr>Arial</vt:lpstr>
      <vt:lpstr>Calibri</vt:lpstr>
      <vt:lpstr>Calibri Light</vt:lpstr>
      <vt:lpstr>Office 佈景主題</vt:lpstr>
      <vt:lpstr>MATLAB Programming</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Windows User</cp:lastModifiedBy>
  <cp:revision>47</cp:revision>
  <dcterms:created xsi:type="dcterms:W3CDTF">2020-03-12T09:52:09Z</dcterms:created>
  <dcterms:modified xsi:type="dcterms:W3CDTF">2022-04-10T09:21:51Z</dcterms:modified>
</cp:coreProperties>
</file>