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"/>
  </p:notesMasterIdLst>
  <p:sldIdLst>
    <p:sldId id="257" r:id="rId2"/>
    <p:sldId id="258" r:id="rId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43"/>
  </p:normalViewPr>
  <p:slideViewPr>
    <p:cSldViewPr snapToGrid="0" snapToObjects="1">
      <p:cViewPr varScale="1">
        <p:scale>
          <a:sx n="187" d="100"/>
          <a:sy n="187" d="100"/>
        </p:scale>
        <p:origin x="200" y="8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3C14D-12FF-AA46-8C0C-0AD52CD2E7EC}" type="datetimeFigureOut">
              <a:rPr lang="en-US" smtClean="0"/>
              <a:t>9/16/19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66EA48-14B9-1C49-92EA-B7DD11D15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0427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66EA48-14B9-1C49-92EA-B7DD11D15EE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5977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66EA48-14B9-1C49-92EA-B7DD11D15EE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3500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5F047-9307-1540-9421-11741C8D03D9}" type="datetimeFigureOut">
              <a:rPr lang="en-GB" smtClean="0"/>
              <a:t>16/09/2019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D9D46-1BD7-004C-85B4-1B5D6D5012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2815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5F047-9307-1540-9421-11741C8D03D9}" type="datetimeFigureOut">
              <a:rPr lang="en-GB" smtClean="0"/>
              <a:t>16/09/2019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D9D46-1BD7-004C-85B4-1B5D6D5012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6159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5F047-9307-1540-9421-11741C8D03D9}" type="datetimeFigureOut">
              <a:rPr lang="en-GB" smtClean="0"/>
              <a:t>16/09/2019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D9D46-1BD7-004C-85B4-1B5D6D5012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3644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5F047-9307-1540-9421-11741C8D03D9}" type="datetimeFigureOut">
              <a:rPr lang="en-GB" smtClean="0"/>
              <a:t>16/09/2019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D9D46-1BD7-004C-85B4-1B5D6D5012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9714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5F047-9307-1540-9421-11741C8D03D9}" type="datetimeFigureOut">
              <a:rPr lang="en-GB" smtClean="0"/>
              <a:t>16/09/2019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D9D46-1BD7-004C-85B4-1B5D6D5012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411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5F047-9307-1540-9421-11741C8D03D9}" type="datetimeFigureOut">
              <a:rPr lang="en-GB" smtClean="0"/>
              <a:t>16/09/2019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D9D46-1BD7-004C-85B4-1B5D6D5012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7399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5F047-9307-1540-9421-11741C8D03D9}" type="datetimeFigureOut">
              <a:rPr lang="en-GB" smtClean="0"/>
              <a:t>16/09/2019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D9D46-1BD7-004C-85B4-1B5D6D5012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0189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5F047-9307-1540-9421-11741C8D03D9}" type="datetimeFigureOut">
              <a:rPr lang="en-GB" smtClean="0"/>
              <a:t>16/09/2019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D9D46-1BD7-004C-85B4-1B5D6D5012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5519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5F047-9307-1540-9421-11741C8D03D9}" type="datetimeFigureOut">
              <a:rPr lang="en-GB" smtClean="0"/>
              <a:t>16/09/2019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D9D46-1BD7-004C-85B4-1B5D6D5012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6757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5F047-9307-1540-9421-11741C8D03D9}" type="datetimeFigureOut">
              <a:rPr lang="en-GB" smtClean="0"/>
              <a:t>16/09/2019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D9D46-1BD7-004C-85B4-1B5D6D5012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100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5F047-9307-1540-9421-11741C8D03D9}" type="datetimeFigureOut">
              <a:rPr lang="en-GB" smtClean="0"/>
              <a:t>16/09/2019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D9D46-1BD7-004C-85B4-1B5D6D5012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141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65F047-9307-1540-9421-11741C8D03D9}" type="datetimeFigureOut">
              <a:rPr lang="en-GB" smtClean="0"/>
              <a:t>16/09/2019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CD9D46-1BD7-004C-85B4-1B5D6D5012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2097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DC4150AF-B946-4144-9AE6-B34A1D008305}"/>
              </a:ext>
            </a:extLst>
          </p:cNvPr>
          <p:cNvSpPr/>
          <p:nvPr/>
        </p:nvSpPr>
        <p:spPr>
          <a:xfrm>
            <a:off x="920071" y="936528"/>
            <a:ext cx="1934111" cy="3904732"/>
          </a:xfrm>
          <a:prstGeom prst="round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2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65550A6E-27DF-7945-9BC8-8A80AACB762C}"/>
              </a:ext>
            </a:extLst>
          </p:cNvPr>
          <p:cNvSpPr/>
          <p:nvPr/>
        </p:nvSpPr>
        <p:spPr>
          <a:xfrm>
            <a:off x="5926156" y="927536"/>
            <a:ext cx="1934111" cy="2498476"/>
          </a:xfrm>
          <a:prstGeom prst="round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2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177D8A31-E96B-AF42-8348-9D9087F86F95}"/>
              </a:ext>
            </a:extLst>
          </p:cNvPr>
          <p:cNvSpPr/>
          <p:nvPr/>
        </p:nvSpPr>
        <p:spPr>
          <a:xfrm>
            <a:off x="3423112" y="936529"/>
            <a:ext cx="1934111" cy="1765871"/>
          </a:xfrm>
          <a:prstGeom prst="round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2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BAA58B0-966A-884B-8069-90C39A69E7D2}"/>
              </a:ext>
            </a:extLst>
          </p:cNvPr>
          <p:cNvCxnSpPr>
            <a:cxnSpLocks/>
          </p:cNvCxnSpPr>
          <p:nvPr/>
        </p:nvCxnSpPr>
        <p:spPr>
          <a:xfrm>
            <a:off x="2868038" y="1834198"/>
            <a:ext cx="568931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847E239-4A11-2146-ABE3-AEF9E9F261D4}"/>
              </a:ext>
            </a:extLst>
          </p:cNvPr>
          <p:cNvSpPr txBox="1"/>
          <p:nvPr/>
        </p:nvSpPr>
        <p:spPr>
          <a:xfrm>
            <a:off x="3360665" y="215092"/>
            <a:ext cx="20590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Classifier</a:t>
            </a:r>
          </a:p>
          <a:p>
            <a:pPr algn="ctr"/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used as a filter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2075867-5896-EC4A-BBD8-0BFC89BA38A8}"/>
              </a:ext>
            </a:extLst>
          </p:cNvPr>
          <p:cNvSpPr txBox="1"/>
          <p:nvPr/>
        </p:nvSpPr>
        <p:spPr>
          <a:xfrm>
            <a:off x="3430848" y="1586138"/>
            <a:ext cx="19263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Predict as</a:t>
            </a:r>
          </a:p>
          <a:p>
            <a:pPr algn="ctr"/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relevant/positive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4035081-776A-0E4C-99EC-992572E2C9AD}"/>
              </a:ext>
            </a:extLst>
          </p:cNvPr>
          <p:cNvSpPr txBox="1"/>
          <p:nvPr/>
        </p:nvSpPr>
        <p:spPr>
          <a:xfrm>
            <a:off x="795016" y="215092"/>
            <a:ext cx="21845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data</a:t>
            </a:r>
          </a:p>
          <a:p>
            <a:pPr algn="ctr"/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(searched documents,</a:t>
            </a:r>
          </a:p>
          <a:p>
            <a:pPr algn="ctr"/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tested people, …)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AD991D2-B797-A549-BF20-8483F0E7421E}"/>
              </a:ext>
            </a:extLst>
          </p:cNvPr>
          <p:cNvSpPr txBox="1"/>
          <p:nvPr/>
        </p:nvSpPr>
        <p:spPr>
          <a:xfrm>
            <a:off x="5800937" y="215092"/>
            <a:ext cx="21693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Results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shown</a:t>
            </a:r>
          </a:p>
          <a:p>
            <a:pPr algn="ctr"/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(documents of interest,</a:t>
            </a:r>
          </a:p>
          <a:p>
            <a:pPr algn="ctr"/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sick people, …)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697CC41-22BA-FC45-8963-13C3E42A8C2D}"/>
              </a:ext>
            </a:extLst>
          </p:cNvPr>
          <p:cNvCxnSpPr>
            <a:cxnSpLocks/>
          </p:cNvCxnSpPr>
          <p:nvPr/>
        </p:nvCxnSpPr>
        <p:spPr>
          <a:xfrm flipV="1">
            <a:off x="913141" y="2486172"/>
            <a:ext cx="1947967" cy="14737"/>
          </a:xfrm>
          <a:prstGeom prst="line">
            <a:avLst/>
          </a:prstGeom>
          <a:ln w="19050">
            <a:solidFill>
              <a:schemeClr val="accent1">
                <a:alpha val="7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72D33852-EB99-084D-81A4-6FA5E8FFD6B3}"/>
              </a:ext>
            </a:extLst>
          </p:cNvPr>
          <p:cNvSpPr txBox="1"/>
          <p:nvPr/>
        </p:nvSpPr>
        <p:spPr>
          <a:xfrm>
            <a:off x="912331" y="1028480"/>
            <a:ext cx="1949589" cy="1170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Relevant/positive samples</a:t>
            </a:r>
          </a:p>
          <a:p>
            <a:pPr algn="ctr">
              <a:lnSpc>
                <a:spcPct val="150000"/>
              </a:lnSpc>
            </a:pPr>
            <a:endParaRPr lang="en-GB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>
              <a:lnSpc>
                <a:spcPct val="150000"/>
              </a:lnSpc>
            </a:pPr>
            <a:endParaRPr lang="en-GB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7C78B90-5D29-3143-AAEA-C83E171C8A3A}"/>
              </a:ext>
            </a:extLst>
          </p:cNvPr>
          <p:cNvSpPr txBox="1"/>
          <p:nvPr/>
        </p:nvSpPr>
        <p:spPr>
          <a:xfrm>
            <a:off x="913148" y="2532369"/>
            <a:ext cx="1947960" cy="893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Irrelevant/negative samples</a:t>
            </a:r>
          </a:p>
          <a:p>
            <a:pPr algn="ctr">
              <a:lnSpc>
                <a:spcPct val="150000"/>
              </a:lnSpc>
            </a:pPr>
            <a:endParaRPr lang="en-GB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60109B6-B05F-B44C-AD5B-2E06873AE910}"/>
              </a:ext>
            </a:extLst>
          </p:cNvPr>
          <p:cNvCxnSpPr>
            <a:cxnSpLocks/>
          </p:cNvCxnSpPr>
          <p:nvPr/>
        </p:nvCxnSpPr>
        <p:spPr>
          <a:xfrm>
            <a:off x="5912304" y="2229818"/>
            <a:ext cx="1934111" cy="0"/>
          </a:xfrm>
          <a:prstGeom prst="line">
            <a:avLst/>
          </a:prstGeom>
          <a:ln w="19050">
            <a:solidFill>
              <a:schemeClr val="accent1">
                <a:alpha val="7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82C68FAB-97AC-DB4A-BD74-8D6D8644DDA3}"/>
              </a:ext>
            </a:extLst>
          </p:cNvPr>
          <p:cNvSpPr txBox="1"/>
          <p:nvPr/>
        </p:nvSpPr>
        <p:spPr>
          <a:xfrm>
            <a:off x="5926151" y="946413"/>
            <a:ext cx="1934114" cy="1170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True: actually relevant/positive results</a:t>
            </a:r>
          </a:p>
          <a:p>
            <a:pPr algn="ctr">
              <a:lnSpc>
                <a:spcPct val="150000"/>
              </a:lnSpc>
            </a:pPr>
            <a:endParaRPr lang="en-GB" sz="12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F1D56A1-A36C-6642-A8DD-328F8DECF5EE}"/>
              </a:ext>
            </a:extLst>
          </p:cNvPr>
          <p:cNvSpPr txBox="1"/>
          <p:nvPr/>
        </p:nvSpPr>
        <p:spPr>
          <a:xfrm>
            <a:off x="5926151" y="2255371"/>
            <a:ext cx="1934113" cy="1170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False: actually irrelevant/negative results</a:t>
            </a:r>
          </a:p>
          <a:p>
            <a:pPr algn="ctr">
              <a:lnSpc>
                <a:spcPct val="150000"/>
              </a:lnSpc>
            </a:pPr>
            <a:endParaRPr lang="en-GB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2307DC4-B47D-224C-A9A4-8B6F0B8CD4CB}"/>
              </a:ext>
            </a:extLst>
          </p:cNvPr>
          <p:cNvCxnSpPr>
            <a:cxnSpLocks/>
          </p:cNvCxnSpPr>
          <p:nvPr/>
        </p:nvCxnSpPr>
        <p:spPr>
          <a:xfrm>
            <a:off x="5357223" y="1816971"/>
            <a:ext cx="568931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463C0CC8-1865-C84D-A264-4E2FE899A321}"/>
              </a:ext>
            </a:extLst>
          </p:cNvPr>
          <p:cNvSpPr txBox="1"/>
          <p:nvPr/>
        </p:nvSpPr>
        <p:spPr>
          <a:xfrm>
            <a:off x="3378030" y="3490890"/>
            <a:ext cx="5323446" cy="1350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Recall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 is the fraction of correct results to all the relevant/positive samples</a:t>
            </a:r>
            <a:endParaRPr lang="en-US" sz="1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Precision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 is the fraction of correct results to all shown results</a:t>
            </a:r>
            <a:endParaRPr lang="en-US" sz="14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1481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DC4150AF-B946-4144-9AE6-B34A1D008305}"/>
              </a:ext>
            </a:extLst>
          </p:cNvPr>
          <p:cNvSpPr/>
          <p:nvPr/>
        </p:nvSpPr>
        <p:spPr>
          <a:xfrm>
            <a:off x="920071" y="936528"/>
            <a:ext cx="1934111" cy="3904732"/>
          </a:xfrm>
          <a:prstGeom prst="round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2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65550A6E-27DF-7945-9BC8-8A80AACB762C}"/>
              </a:ext>
            </a:extLst>
          </p:cNvPr>
          <p:cNvSpPr/>
          <p:nvPr/>
        </p:nvSpPr>
        <p:spPr>
          <a:xfrm>
            <a:off x="5926156" y="927536"/>
            <a:ext cx="1934111" cy="2498476"/>
          </a:xfrm>
          <a:prstGeom prst="round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2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177D8A31-E96B-AF42-8348-9D9087F86F95}"/>
              </a:ext>
            </a:extLst>
          </p:cNvPr>
          <p:cNvSpPr/>
          <p:nvPr/>
        </p:nvSpPr>
        <p:spPr>
          <a:xfrm>
            <a:off x="3423112" y="936529"/>
            <a:ext cx="1934111" cy="1765871"/>
          </a:xfrm>
          <a:prstGeom prst="round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2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BAA58B0-966A-884B-8069-90C39A69E7D2}"/>
              </a:ext>
            </a:extLst>
          </p:cNvPr>
          <p:cNvCxnSpPr>
            <a:cxnSpLocks/>
          </p:cNvCxnSpPr>
          <p:nvPr/>
        </p:nvCxnSpPr>
        <p:spPr>
          <a:xfrm>
            <a:off x="2868038" y="1834198"/>
            <a:ext cx="568931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847E239-4A11-2146-ABE3-AEF9E9F261D4}"/>
              </a:ext>
            </a:extLst>
          </p:cNvPr>
          <p:cNvSpPr txBox="1"/>
          <p:nvPr/>
        </p:nvSpPr>
        <p:spPr>
          <a:xfrm>
            <a:off x="3360665" y="215092"/>
            <a:ext cx="20590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Classifier</a:t>
            </a:r>
          </a:p>
          <a:p>
            <a:pPr algn="ctr"/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used as a filter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2075867-5896-EC4A-BBD8-0BFC89BA38A8}"/>
              </a:ext>
            </a:extLst>
          </p:cNvPr>
          <p:cNvSpPr txBox="1"/>
          <p:nvPr/>
        </p:nvSpPr>
        <p:spPr>
          <a:xfrm>
            <a:off x="3430848" y="1586138"/>
            <a:ext cx="19263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Predict as</a:t>
            </a:r>
          </a:p>
          <a:p>
            <a:pPr algn="ctr"/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relevant/</a:t>
            </a:r>
            <a:r>
              <a:rPr lang="en-GB" sz="1200" b="1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ositive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4035081-776A-0E4C-99EC-992572E2C9AD}"/>
              </a:ext>
            </a:extLst>
          </p:cNvPr>
          <p:cNvSpPr txBox="1"/>
          <p:nvPr/>
        </p:nvSpPr>
        <p:spPr>
          <a:xfrm>
            <a:off x="795016" y="215092"/>
            <a:ext cx="21845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data</a:t>
            </a:r>
          </a:p>
          <a:p>
            <a:pPr algn="ctr"/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(searched documents,</a:t>
            </a:r>
          </a:p>
          <a:p>
            <a:pPr algn="ctr"/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tested people, …)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AD991D2-B797-A549-BF20-8483F0E7421E}"/>
              </a:ext>
            </a:extLst>
          </p:cNvPr>
          <p:cNvSpPr txBox="1"/>
          <p:nvPr/>
        </p:nvSpPr>
        <p:spPr>
          <a:xfrm>
            <a:off x="5800937" y="215092"/>
            <a:ext cx="21693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Results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shown</a:t>
            </a:r>
          </a:p>
          <a:p>
            <a:pPr algn="ctr"/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(documents of interest,</a:t>
            </a:r>
          </a:p>
          <a:p>
            <a:pPr algn="ctr"/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sick people, …)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697CC41-22BA-FC45-8963-13C3E42A8C2D}"/>
              </a:ext>
            </a:extLst>
          </p:cNvPr>
          <p:cNvCxnSpPr>
            <a:cxnSpLocks/>
          </p:cNvCxnSpPr>
          <p:nvPr/>
        </p:nvCxnSpPr>
        <p:spPr>
          <a:xfrm flipV="1">
            <a:off x="913141" y="2486172"/>
            <a:ext cx="1947967" cy="14737"/>
          </a:xfrm>
          <a:prstGeom prst="line">
            <a:avLst/>
          </a:prstGeom>
          <a:ln w="19050">
            <a:solidFill>
              <a:schemeClr val="accent1">
                <a:alpha val="7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72D33852-EB99-084D-81A4-6FA5E8FFD6B3}"/>
              </a:ext>
            </a:extLst>
          </p:cNvPr>
          <p:cNvSpPr txBox="1"/>
          <p:nvPr/>
        </p:nvSpPr>
        <p:spPr>
          <a:xfrm>
            <a:off x="912331" y="1028480"/>
            <a:ext cx="1949589" cy="1170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Relevant/positive samples</a:t>
            </a:r>
          </a:p>
          <a:p>
            <a:pPr algn="ctr">
              <a:lnSpc>
                <a:spcPct val="150000"/>
              </a:lnSpc>
            </a:pPr>
            <a:endParaRPr lang="en-GB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>
              <a:lnSpc>
                <a:spcPct val="150000"/>
              </a:lnSpc>
            </a:pPr>
            <a:r>
              <a:rPr lang="en-GB" sz="1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TP + FN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7C78B90-5D29-3143-AAEA-C83E171C8A3A}"/>
              </a:ext>
            </a:extLst>
          </p:cNvPr>
          <p:cNvSpPr txBox="1"/>
          <p:nvPr/>
        </p:nvSpPr>
        <p:spPr>
          <a:xfrm>
            <a:off x="913148" y="2532369"/>
            <a:ext cx="1947960" cy="893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Irrelevant/negative samples</a:t>
            </a:r>
          </a:p>
          <a:p>
            <a:pPr algn="ctr">
              <a:lnSpc>
                <a:spcPct val="150000"/>
              </a:lnSpc>
            </a:pPr>
            <a:r>
              <a:rPr lang="en-GB" sz="1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TN + FP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60109B6-B05F-B44C-AD5B-2E06873AE910}"/>
              </a:ext>
            </a:extLst>
          </p:cNvPr>
          <p:cNvCxnSpPr>
            <a:cxnSpLocks/>
          </p:cNvCxnSpPr>
          <p:nvPr/>
        </p:nvCxnSpPr>
        <p:spPr>
          <a:xfrm>
            <a:off x="5912304" y="2229818"/>
            <a:ext cx="1934111" cy="0"/>
          </a:xfrm>
          <a:prstGeom prst="line">
            <a:avLst/>
          </a:prstGeom>
          <a:ln w="19050">
            <a:solidFill>
              <a:schemeClr val="accent1">
                <a:alpha val="7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82C68FAB-97AC-DB4A-BD74-8D6D8644DDA3}"/>
              </a:ext>
            </a:extLst>
          </p:cNvPr>
          <p:cNvSpPr txBox="1"/>
          <p:nvPr/>
        </p:nvSpPr>
        <p:spPr>
          <a:xfrm>
            <a:off x="5926151" y="946413"/>
            <a:ext cx="1934114" cy="1170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1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rue: actually relevant/positive results</a:t>
            </a:r>
          </a:p>
          <a:p>
            <a:pPr algn="ctr">
              <a:lnSpc>
                <a:spcPct val="150000"/>
              </a:lnSpc>
            </a:pPr>
            <a:r>
              <a:rPr lang="en-GB" sz="1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TP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F1D56A1-A36C-6642-A8DD-328F8DECF5EE}"/>
              </a:ext>
            </a:extLst>
          </p:cNvPr>
          <p:cNvSpPr txBox="1"/>
          <p:nvPr/>
        </p:nvSpPr>
        <p:spPr>
          <a:xfrm>
            <a:off x="5926151" y="2255371"/>
            <a:ext cx="1934113" cy="1170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1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alse: actually irrelevant/negative results</a:t>
            </a:r>
          </a:p>
          <a:p>
            <a:pPr algn="ctr">
              <a:lnSpc>
                <a:spcPct val="150000"/>
              </a:lnSpc>
            </a:pPr>
            <a:r>
              <a:rPr lang="en-GB" sz="1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endParaRPr lang="en-GB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2307DC4-B47D-224C-A9A4-8B6F0B8CD4CB}"/>
              </a:ext>
            </a:extLst>
          </p:cNvPr>
          <p:cNvCxnSpPr>
            <a:cxnSpLocks/>
          </p:cNvCxnSpPr>
          <p:nvPr/>
        </p:nvCxnSpPr>
        <p:spPr>
          <a:xfrm>
            <a:off x="5357223" y="1816971"/>
            <a:ext cx="568931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463C0CC8-1865-C84D-A264-4E2FE899A321}"/>
              </a:ext>
            </a:extLst>
          </p:cNvPr>
          <p:cNvSpPr txBox="1"/>
          <p:nvPr/>
        </p:nvSpPr>
        <p:spPr>
          <a:xfrm>
            <a:off x="3378030" y="3490890"/>
            <a:ext cx="5323446" cy="1350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Recall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 is the fraction of correct results to all the relevant/positive samples: 	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TP / (TP + FN)</a:t>
            </a:r>
            <a:endParaRPr lang="en-US" sz="1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Precision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 is the fraction of correct results to all shown results:			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TP / (TP + FP)</a:t>
            </a:r>
          </a:p>
        </p:txBody>
      </p:sp>
    </p:spTree>
    <p:extLst>
      <p:ext uri="{BB962C8B-B14F-4D97-AF65-F5344CB8AC3E}">
        <p14:creationId xmlns:p14="http://schemas.microsoft.com/office/powerpoint/2010/main" val="15215442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126</TotalTime>
  <Words>118</Words>
  <Application>Microsoft Macintosh PowerPoint</Application>
  <PresentationFormat>On-screen Show (16:9)</PresentationFormat>
  <Paragraphs>39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Uwe Schmitt</dc:creator>
  <cp:lastModifiedBy>Mikołaj Rybiński</cp:lastModifiedBy>
  <cp:revision>26</cp:revision>
  <dcterms:created xsi:type="dcterms:W3CDTF">2019-09-15T09:07:15Z</dcterms:created>
  <dcterms:modified xsi:type="dcterms:W3CDTF">2019-09-16T08:30:07Z</dcterms:modified>
</cp:coreProperties>
</file>