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4" r:id="rId5"/>
    <p:sldMasterId id="2147483686" r:id="rId6"/>
    <p:sldMasterId id="2147483705" r:id="rId7"/>
  </p:sldMasterIdLst>
  <p:notesMasterIdLst>
    <p:notesMasterId r:id="rId12"/>
  </p:notesMasterIdLst>
  <p:sldIdLst>
    <p:sldId id="366" r:id="rId8"/>
    <p:sldId id="396" r:id="rId9"/>
    <p:sldId id="373" r:id="rId10"/>
    <p:sldId id="3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DD7C5-332C-4D62-8506-667FF4313086}" v="22" dt="2018-05-08T00:02:27.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autoAdjust="0"/>
    <p:restoredTop sz="81481" autoAdjust="0"/>
  </p:normalViewPr>
  <p:slideViewPr>
    <p:cSldViewPr snapToGrid="0">
      <p:cViewPr varScale="1">
        <p:scale>
          <a:sx n="81" d="100"/>
          <a:sy n="81" d="100"/>
        </p:scale>
        <p:origin x="906" y="57"/>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6/30/2018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730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we will touch on some Azure technologies</a:t>
            </a:r>
            <a:r>
              <a:rPr lang="en-US" baseline="0" dirty="0"/>
              <a:t> that can and should be leveraged when thinking about the solution. In the corresponding Case Study document, you will also find links that elaborate even further on these topics.</a:t>
            </a:r>
          </a:p>
          <a:p>
            <a:endParaRPr lang="en-US" baseline="0" dirty="0"/>
          </a:p>
          <a:p>
            <a:r>
              <a:rPr lang="en-US" baseline="0" dirty="0"/>
              <a:t>In this slide we call out Azure infrastructure as a service (or IaaS) components – Virtual Machines &amp; Virtual Networking (highlighting a couple of ways to connect to the Azure cloud – by way of a Site to Site Connection or a Point to Site connection)</a:t>
            </a:r>
          </a:p>
          <a:p>
            <a:endParaRPr lang="en-US"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61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a:t>
            </a:fld>
            <a:endParaRPr lang="en-US" dirty="0"/>
          </a:p>
        </p:txBody>
      </p:sp>
    </p:spTree>
    <p:extLst>
      <p:ext uri="{BB962C8B-B14F-4D97-AF65-F5344CB8AC3E}">
        <p14:creationId xmlns:p14="http://schemas.microsoft.com/office/powerpoint/2010/main" val="131862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an additional solution that simplifies the Azure environment by integrating (or completely replacing) the Jenkins infrastructure with Visual Studio Team Services, thereby reducing the management overhead since there would be no servers to manage in this solution.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Visual Studio Team Services Integration with Jenkins</a:t>
            </a:r>
          </a:p>
          <a:p>
            <a:r>
              <a:rPr lang="en-US" sz="1200" kern="1200" dirty="0">
                <a:solidFill>
                  <a:schemeClr val="tx1"/>
                </a:solidFill>
                <a:effectLst/>
                <a:latin typeface="+mn-lt"/>
                <a:ea typeface="+mn-ea"/>
                <a:cs typeface="+mn-cs"/>
              </a:rPr>
              <a:t>VSTS includes a growing list of preinstalled configurations. One of its integrations is with Jenkins. This allows using both CI systems with traceability through a single platform. Some example scenarios include: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for continuous integration of Team Services Git repositories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Using Jenkins to validate Team Service pull requests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Mixing Jenkins and Team Services to perform builds and releases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Providing traceability between Jenkins and Team Services; linking builds, pull requests, commits, and stories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multiple ways to use Jenkins as a CI server with Team Services. Jenkins’ built-in Git Plugin can poll a VSTS repository every few minutes and queue a job when changes are detected. For those who need a tighter integration, VSTS provides two additional ways to achieve it: 1) the Jenkins Service Hook, and 2) Jenkins build and release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Jenkins Service Hook in VSTS automatically queues a Jenkins job when code changes are pushed to your repository. This is an improvement over polling because jobs are immediately queued.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VSTS adds capabilities over the Jenkins Service Hook by including connectors that allow its build and release systems to integrate with Jenkins. These connectors can be chosen from the list of tasks to execute as steps in a VSTS build or release definition.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effect, a VSTS build or release will queue a Jenkins job and download resulting artifacts. The Jenkins Queue Job task queues a Jenkins job by name. It can wait for the job to complete or immediately continue to subsequent steps.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the option is selected to capture the Jenkins job’s console output, it is displayed live in VSTS while the build executes. After the build completes, the console output is available in the VSTS logs.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Downstream jobs and multi-branch pipeline results are displayed in the Team Services Build or Release Summary for traceability.</a:t>
            </a:r>
          </a:p>
          <a:p>
            <a:r>
              <a:rPr lang="en-US" sz="1200" kern="1200" dirty="0">
                <a:solidFill>
                  <a:schemeClr val="tx1"/>
                </a:solidFill>
                <a:effectLst/>
                <a:latin typeface="+mn-lt"/>
                <a:ea typeface="+mn-ea"/>
                <a:cs typeface="+mn-cs"/>
              </a:rPr>
              <a:t>The Jenkins Download Artifacts task makes it easy to download build artifacts from Jenkins and integrate them in your VSTS build or release process. Once artifacts are downloaded, they can be used by other tasks.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Jenkins can also independently trigger a VSTS release. You can configure the Jenkins post-build action named Trigger release in TFS / Team Services to initiate the release.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Then, you can set your VSTS release definition to use artifacts from the Jenkins build. Artifacts will be downloaded from Jenkins and used in your VSTS release pipeline.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simply replace your Jenkins installation and leverage the end-to-end features all within Visual Studio Team Services using the built in tasks to build and deploy the solution.</a:t>
            </a:r>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655464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79677539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371372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3688456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17180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294595023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51469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9629082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9420119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3349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491549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403345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0376525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5343933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991401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8939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964336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4970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915742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47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6229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76831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37277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4919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709145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6771346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012206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24346488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122870064"/>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7812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93766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6561089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93105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40976829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03934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820382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076270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424153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65581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67540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62143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0593001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38239672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247945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34160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93234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2038250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155127167"/>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401956611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3537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90903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12124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594067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06956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3485073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2373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35340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03264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399022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413117104"/>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0869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617366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16.png"/><Relationship Id="rId18" Type="http://schemas.openxmlformats.org/officeDocument/2006/relationships/image" Target="../media/image28.png"/><Relationship Id="rId3" Type="http://schemas.openxmlformats.org/officeDocument/2006/relationships/image" Target="../media/image12.png"/><Relationship Id="rId21" Type="http://schemas.openxmlformats.org/officeDocument/2006/relationships/image" Target="../media/image31.png"/><Relationship Id="rId7" Type="http://schemas.openxmlformats.org/officeDocument/2006/relationships/image" Target="../media/image23.png"/><Relationship Id="rId12" Type="http://schemas.openxmlformats.org/officeDocument/2006/relationships/image" Target="../media/image17.png"/><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18.png"/><Relationship Id="rId5" Type="http://schemas.openxmlformats.org/officeDocument/2006/relationships/image" Target="../media/image21.png"/><Relationship Id="rId15" Type="http://schemas.openxmlformats.org/officeDocument/2006/relationships/image" Target="../media/image27.svg"/><Relationship Id="rId10" Type="http://schemas.openxmlformats.org/officeDocument/2006/relationships/image" Target="../media/image25.png"/><Relationship Id="rId19"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9.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4.png"/><Relationship Id="rId1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27.sv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26.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16.png"/><Relationship Id="rId19"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349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Azure Infrastructure as a Service (IaaS)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Virtual Machines</a:t>
            </a:r>
          </a:p>
          <a:p>
            <a:pPr marL="342900" indent="-342900">
              <a:lnSpc>
                <a:spcPct val="90000"/>
              </a:lnSpc>
              <a:spcAft>
                <a:spcPts val="600"/>
              </a:spcAft>
              <a:buFont typeface="Arial" panose="020B0604020202020204" pitchFamily="34" charset="0"/>
              <a:buChar char="•"/>
            </a:pPr>
            <a:r>
              <a:rPr lang="en-US" sz="2400" dirty="0">
                <a:gradFill>
                  <a:gsLst>
                    <a:gs pos="2917">
                      <a:srgbClr val="FFFFFF"/>
                    </a:gs>
                    <a:gs pos="30000">
                      <a:srgbClr val="FFFFFF"/>
                    </a:gs>
                  </a:gsLst>
                  <a:lin ang="5400000" scaled="0"/>
                </a:gradFill>
              </a:rPr>
              <a:t>Virtual Network</a:t>
            </a:r>
            <a:endParaRPr lang="en-US" sz="2400" dirty="0">
              <a:gradFill>
                <a:gsLst>
                  <a:gs pos="2917">
                    <a:srgbClr val="FFFFFF"/>
                  </a:gs>
                  <a:gs pos="30000">
                    <a:srgbClr val="FFFFFF"/>
                  </a:gs>
                </a:gsLst>
                <a:lin ang="5400000" scaled="0"/>
              </a:gradFill>
              <a:latin typeface="Segoe UI Semilight"/>
            </a:endParaRP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Jenkins (Image Gallery)</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Load Balancers</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Traffic Manager</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rPr>
              <a:t>Content Delivery Network</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400" dirty="0">
                <a:gradFill>
                  <a:gsLst>
                    <a:gs pos="2917">
                      <a:srgbClr val="FFFFFF"/>
                    </a:gs>
                    <a:gs pos="30000">
                      <a:srgbClr val="FFFFFF"/>
                    </a:gs>
                  </a:gsLst>
                  <a:lin ang="5400000" scaled="0"/>
                </a:gradFill>
                <a:latin typeface="Segoe UI Semilight"/>
              </a:rPr>
              <a:t>Storage</a:t>
            </a: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3" name="Rectangle: Rounded Corners 2">
            <a:extLst>
              <a:ext uri="{FF2B5EF4-FFF2-40B4-BE49-F238E27FC236}">
                <a16:creationId xmlns:a16="http://schemas.microsoft.com/office/drawing/2014/main" id="{50E60FC9-C3A4-443E-AD4D-B1EA40F357C8}"/>
              </a:ext>
            </a:extLst>
          </p:cNvPr>
          <p:cNvSpPr/>
          <p:nvPr/>
        </p:nvSpPr>
        <p:spPr bwMode="auto">
          <a:xfrm>
            <a:off x="6435437" y="852054"/>
            <a:ext cx="4516582" cy="5153891"/>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B92CA0C0-3467-4BC0-A935-1414ACAB4C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3583" y="4902292"/>
            <a:ext cx="780290" cy="780290"/>
          </a:xfrm>
          <a:prstGeom prst="rect">
            <a:avLst/>
          </a:prstGeom>
        </p:spPr>
      </p:pic>
      <p:pic>
        <p:nvPicPr>
          <p:cNvPr id="9" name="Picture 8">
            <a:extLst>
              <a:ext uri="{FF2B5EF4-FFF2-40B4-BE49-F238E27FC236}">
                <a16:creationId xmlns:a16="http://schemas.microsoft.com/office/drawing/2014/main" id="{3E5F182E-9604-4674-844E-4CEC14383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0456" y="1213307"/>
            <a:ext cx="780290" cy="780290"/>
          </a:xfrm>
          <a:prstGeom prst="rect">
            <a:avLst/>
          </a:prstGeom>
        </p:spPr>
      </p:pic>
      <p:pic>
        <p:nvPicPr>
          <p:cNvPr id="11" name="Picture 10">
            <a:extLst>
              <a:ext uri="{FF2B5EF4-FFF2-40B4-BE49-F238E27FC236}">
                <a16:creationId xmlns:a16="http://schemas.microsoft.com/office/drawing/2014/main" id="{4D8A2689-9FB9-4799-A668-F0F7FC917A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3902" y="1189176"/>
            <a:ext cx="780290" cy="780290"/>
          </a:xfrm>
          <a:prstGeom prst="rect">
            <a:avLst/>
          </a:prstGeom>
        </p:spPr>
      </p:pic>
      <p:pic>
        <p:nvPicPr>
          <p:cNvPr id="14" name="Picture 13">
            <a:extLst>
              <a:ext uri="{FF2B5EF4-FFF2-40B4-BE49-F238E27FC236}">
                <a16:creationId xmlns:a16="http://schemas.microsoft.com/office/drawing/2014/main" id="{3A294D8B-ED57-4532-A490-0F6C28509A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3902" y="2306588"/>
            <a:ext cx="780290" cy="780290"/>
          </a:xfrm>
          <a:prstGeom prst="rect">
            <a:avLst/>
          </a:prstGeom>
        </p:spPr>
      </p:pic>
      <p:pic>
        <p:nvPicPr>
          <p:cNvPr id="16" name="Picture 15">
            <a:extLst>
              <a:ext uri="{FF2B5EF4-FFF2-40B4-BE49-F238E27FC236}">
                <a16:creationId xmlns:a16="http://schemas.microsoft.com/office/drawing/2014/main" id="{B2D7E61A-FE62-4007-9557-30534430102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40456" y="2334296"/>
            <a:ext cx="780290" cy="780290"/>
          </a:xfrm>
          <a:prstGeom prst="rect">
            <a:avLst/>
          </a:prstGeom>
        </p:spPr>
      </p:pic>
      <p:pic>
        <p:nvPicPr>
          <p:cNvPr id="18" name="Picture 17">
            <a:extLst>
              <a:ext uri="{FF2B5EF4-FFF2-40B4-BE49-F238E27FC236}">
                <a16:creationId xmlns:a16="http://schemas.microsoft.com/office/drawing/2014/main" id="{0C5769E1-2D18-46CA-86D0-3374EE1F491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33902" y="3649421"/>
            <a:ext cx="780290" cy="780290"/>
          </a:xfrm>
          <a:prstGeom prst="rect">
            <a:avLst/>
          </a:prstGeom>
        </p:spPr>
      </p:pic>
      <p:pic>
        <p:nvPicPr>
          <p:cNvPr id="20" name="Picture 19">
            <a:extLst>
              <a:ext uri="{FF2B5EF4-FFF2-40B4-BE49-F238E27FC236}">
                <a16:creationId xmlns:a16="http://schemas.microsoft.com/office/drawing/2014/main" id="{414C9F0E-3BE7-4768-B9B0-6FEE881AD88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40456" y="3649421"/>
            <a:ext cx="780290" cy="780290"/>
          </a:xfrm>
          <a:prstGeom prst="rect">
            <a:avLst/>
          </a:prstGeom>
        </p:spPr>
      </p:pic>
    </p:spTree>
    <p:extLst>
      <p:ext uri="{BB962C8B-B14F-4D97-AF65-F5344CB8AC3E}">
        <p14:creationId xmlns:p14="http://schemas.microsoft.com/office/powerpoint/2010/main" val="32763598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69240" y="1213307"/>
            <a:ext cx="5889997" cy="5130635"/>
          </a:xfrm>
          <a:prstGeom prst="rect">
            <a:avLst/>
          </a:prstGeom>
          <a:noFill/>
        </p:spPr>
        <p:txBody>
          <a:bodyPr wrap="square" lIns="182880" tIns="146304" rIns="182880" bIns="146304" rtlCol="0">
            <a:spAutoFit/>
          </a:bodyPr>
          <a:lstStyle/>
          <a:p>
            <a:pPr lvl="0">
              <a:lnSpc>
                <a:spcPct val="90000"/>
              </a:lnSpc>
              <a:spcAft>
                <a:spcPts val="600"/>
              </a:spcAft>
              <a:defRPr/>
            </a:pPr>
            <a:r>
              <a:rPr lang="en-US" sz="2400" b="1" dirty="0">
                <a:gradFill>
                  <a:gsLst>
                    <a:gs pos="2917">
                      <a:srgbClr val="FFFFFF"/>
                    </a:gs>
                    <a:gs pos="30000">
                      <a:srgbClr val="FFFFFF"/>
                    </a:gs>
                  </a:gsLst>
                  <a:lin ang="5400000" scaled="0"/>
                </a:gradFill>
              </a:rPr>
              <a:t>Azure Platform as a Service (PaaS)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Database for MySQL</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App Service for Linux</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Web Apps</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Autoscaling</a:t>
            </a: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endParaRPr lang="en-US" sz="2400" b="1" dirty="0">
              <a:gradFill>
                <a:gsLst>
                  <a:gs pos="2917">
                    <a:srgbClr val="FFFFFF"/>
                  </a:gs>
                  <a:gs pos="30000">
                    <a:srgbClr val="FFFFFF"/>
                  </a:gs>
                </a:gsLst>
                <a:lin ang="5400000" scaled="0"/>
              </a:gradFill>
              <a:latin typeface="Segoe UI Semilight"/>
            </a:endParaRPr>
          </a:p>
          <a:p>
            <a:pPr marR="0" lvl="0" algn="l" defTabSz="914400" rtl="0" eaLnBrk="1" fontAlgn="auto" latinLnBrk="0" hangingPunct="1">
              <a:lnSpc>
                <a:spcPct val="90000"/>
              </a:lnSpc>
              <a:spcBef>
                <a:spcPts val="0"/>
              </a:spcBef>
              <a:spcAft>
                <a:spcPts val="600"/>
              </a:spcAft>
              <a:buClrTx/>
              <a:buSzTx/>
              <a:tabLst/>
              <a:defRPr/>
            </a:pPr>
            <a:r>
              <a:rPr lang="en-US" sz="2400" b="1" dirty="0">
                <a:gradFill>
                  <a:gsLst>
                    <a:gs pos="2917">
                      <a:srgbClr val="FFFFFF"/>
                    </a:gs>
                    <a:gs pos="30000">
                      <a:srgbClr val="FFFFFF"/>
                    </a:gs>
                  </a:gsLst>
                  <a:lin ang="5400000" scaled="0"/>
                </a:gradFill>
                <a:latin typeface="Segoe UI Semilight"/>
              </a:rPr>
              <a:t>Additional Tools</a:t>
            </a:r>
            <a:endParaRPr lang="en-US" sz="2400" b="1" dirty="0">
              <a:gradFill>
                <a:gsLst>
                  <a:gs pos="2917">
                    <a:srgbClr val="FFFFFF"/>
                  </a:gs>
                  <a:gs pos="30000">
                    <a:srgbClr val="FFFFFF"/>
                  </a:gs>
                </a:gsLst>
                <a:lin ang="5400000" scaled="0"/>
              </a:gradFill>
            </a:endParaRP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Eclipse IDE</a:t>
            </a:r>
          </a:p>
          <a:p>
            <a:pPr marL="342900" lvl="0" indent="-342900">
              <a:lnSpc>
                <a:spcPct val="90000"/>
              </a:lnSpc>
              <a:spcAft>
                <a:spcPts val="600"/>
              </a:spcAft>
              <a:buFont typeface="Arial" panose="020B0604020202020204" pitchFamily="34" charset="0"/>
              <a:buChar char="•"/>
              <a:defRPr/>
            </a:pPr>
            <a:r>
              <a:rPr lang="en-US" sz="2400" dirty="0">
                <a:gradFill>
                  <a:gsLst>
                    <a:gs pos="2917">
                      <a:srgbClr val="FFFFFF"/>
                    </a:gs>
                    <a:gs pos="30000">
                      <a:srgbClr val="FFFFFF"/>
                    </a:gs>
                  </a:gsLst>
                  <a:lin ang="5400000" scaled="0"/>
                </a:gradFill>
              </a:rPr>
              <a:t>Azure Command Line Interface</a:t>
            </a:r>
          </a:p>
          <a:p>
            <a:pPr marR="0" lvl="0" algn="l" defTabSz="914400" rtl="0" eaLnBrk="1" fontAlgn="auto" latinLnBrk="0" hangingPunct="1">
              <a:lnSpc>
                <a:spcPct val="90000"/>
              </a:lnSpc>
              <a:spcBef>
                <a:spcPts val="0"/>
              </a:spcBef>
              <a:spcAft>
                <a:spcPts val="600"/>
              </a:spcAft>
              <a:buClrTx/>
              <a:buSzTx/>
              <a:tabLst/>
              <a:defRPr/>
            </a:pPr>
            <a:endParaRPr kumimoji="0" lang="en-US" sz="24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Semilight"/>
              <a:ea typeface="+mn-ea"/>
              <a:cs typeface="+mn-cs"/>
            </a:endParaRPr>
          </a:p>
        </p:txBody>
      </p:sp>
      <p:sp>
        <p:nvSpPr>
          <p:cNvPr id="5" name="Rectangle: Rounded Corners 4">
            <a:extLst>
              <a:ext uri="{FF2B5EF4-FFF2-40B4-BE49-F238E27FC236}">
                <a16:creationId xmlns:a16="http://schemas.microsoft.com/office/drawing/2014/main" id="{5140567F-0EC8-43FD-B541-44EBD3661ED1}"/>
              </a:ext>
            </a:extLst>
          </p:cNvPr>
          <p:cNvSpPr/>
          <p:nvPr/>
        </p:nvSpPr>
        <p:spPr bwMode="auto">
          <a:xfrm>
            <a:off x="6435437" y="852055"/>
            <a:ext cx="4516582" cy="257694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Rounded Corners 5">
            <a:extLst>
              <a:ext uri="{FF2B5EF4-FFF2-40B4-BE49-F238E27FC236}">
                <a16:creationId xmlns:a16="http://schemas.microsoft.com/office/drawing/2014/main" id="{20B2E27E-E07D-4B7D-8FCD-D860FD8E87E6}"/>
              </a:ext>
            </a:extLst>
          </p:cNvPr>
          <p:cNvSpPr/>
          <p:nvPr/>
        </p:nvSpPr>
        <p:spPr bwMode="auto">
          <a:xfrm>
            <a:off x="6435437" y="4294909"/>
            <a:ext cx="4516582" cy="20366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AF2DE74-A826-4549-88D1-951F7D4AA5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637" y="1129596"/>
            <a:ext cx="780290" cy="780290"/>
          </a:xfrm>
          <a:prstGeom prst="rect">
            <a:avLst/>
          </a:prstGeom>
        </p:spPr>
      </p:pic>
      <p:pic>
        <p:nvPicPr>
          <p:cNvPr id="8" name="Picture 7">
            <a:extLst>
              <a:ext uri="{FF2B5EF4-FFF2-40B4-BE49-F238E27FC236}">
                <a16:creationId xmlns:a16="http://schemas.microsoft.com/office/drawing/2014/main" id="{94E8BD49-6CCC-4579-B8A6-23CC524709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8709" y="1138653"/>
            <a:ext cx="780290" cy="780290"/>
          </a:xfrm>
          <a:prstGeom prst="rect">
            <a:avLst/>
          </a:prstGeom>
        </p:spPr>
      </p:pic>
      <p:pic>
        <p:nvPicPr>
          <p:cNvPr id="10" name="Picture 9">
            <a:extLst>
              <a:ext uri="{FF2B5EF4-FFF2-40B4-BE49-F238E27FC236}">
                <a16:creationId xmlns:a16="http://schemas.microsoft.com/office/drawing/2014/main" id="{BA6F4C64-D529-4EC7-935F-0F7A65DBAA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0637" y="2289575"/>
            <a:ext cx="780290" cy="780290"/>
          </a:xfrm>
          <a:prstGeom prst="rect">
            <a:avLst/>
          </a:prstGeom>
        </p:spPr>
      </p:pic>
      <p:pic>
        <p:nvPicPr>
          <p:cNvPr id="13" name="Picture 12">
            <a:extLst>
              <a:ext uri="{FF2B5EF4-FFF2-40B4-BE49-F238E27FC236}">
                <a16:creationId xmlns:a16="http://schemas.microsoft.com/office/drawing/2014/main" id="{EC6E62EE-44FF-433A-A35D-E359AF525C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89021" y="2218735"/>
            <a:ext cx="899666" cy="899666"/>
          </a:xfrm>
          <a:prstGeom prst="rect">
            <a:avLst/>
          </a:prstGeom>
        </p:spPr>
      </p:pic>
      <p:pic>
        <p:nvPicPr>
          <p:cNvPr id="14" name="Picture 13">
            <a:extLst>
              <a:ext uri="{FF2B5EF4-FFF2-40B4-BE49-F238E27FC236}">
                <a16:creationId xmlns:a16="http://schemas.microsoft.com/office/drawing/2014/main" id="{D87AA1BB-8DC9-4604-BF1A-23866D88529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1939" y="5176405"/>
            <a:ext cx="1334704" cy="313311"/>
          </a:xfrm>
          <a:prstGeom prst="rect">
            <a:avLst/>
          </a:prstGeom>
        </p:spPr>
      </p:pic>
      <p:pic>
        <p:nvPicPr>
          <p:cNvPr id="16" name="Picture 15">
            <a:extLst>
              <a:ext uri="{FF2B5EF4-FFF2-40B4-BE49-F238E27FC236}">
                <a16:creationId xmlns:a16="http://schemas.microsoft.com/office/drawing/2014/main" id="{F6A20C0B-E86D-4FF4-A595-F4B6BABE2E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2843" y="4614430"/>
            <a:ext cx="2152021" cy="1397577"/>
          </a:xfrm>
          <a:prstGeom prst="rect">
            <a:avLst/>
          </a:prstGeom>
        </p:spPr>
      </p:pic>
    </p:spTree>
    <p:extLst>
      <p:ext uri="{BB962C8B-B14F-4D97-AF65-F5344CB8AC3E}">
        <p14:creationId xmlns:p14="http://schemas.microsoft.com/office/powerpoint/2010/main" val="13682899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24251" y="16017"/>
            <a:ext cx="11494682" cy="896518"/>
          </a:xfrm>
        </p:spPr>
        <p:txBody>
          <a:bodyPr/>
          <a:lstStyle/>
          <a:p>
            <a:r>
              <a:rPr lang="en-US" sz="4400" dirty="0">
                <a:solidFill>
                  <a:srgbClr val="FFFFFF"/>
                </a:solidFill>
              </a:rPr>
              <a:t>Preferred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grpSp>
        <p:nvGrpSpPr>
          <p:cNvPr id="77" name="Group 76">
            <a:extLst>
              <a:ext uri="{FF2B5EF4-FFF2-40B4-BE49-F238E27FC236}">
                <a16:creationId xmlns:a16="http://schemas.microsoft.com/office/drawing/2014/main" id="{8504F3D8-F9C6-4A5D-B798-16813099FC3E}"/>
              </a:ext>
            </a:extLst>
          </p:cNvPr>
          <p:cNvGrpSpPr/>
          <p:nvPr/>
        </p:nvGrpSpPr>
        <p:grpSpPr>
          <a:xfrm>
            <a:off x="5477236" y="5029068"/>
            <a:ext cx="2281681" cy="1444446"/>
            <a:chOff x="5477236" y="5029068"/>
            <a:chExt cx="2281681" cy="1444446"/>
          </a:xfrm>
        </p:grpSpPr>
        <p:grpSp>
          <p:nvGrpSpPr>
            <p:cNvPr id="76" name="Group 75">
              <a:extLst>
                <a:ext uri="{FF2B5EF4-FFF2-40B4-BE49-F238E27FC236}">
                  <a16:creationId xmlns:a16="http://schemas.microsoft.com/office/drawing/2014/main" id="{E248CF98-9CE6-4542-A660-86CCC37D5003}"/>
                </a:ext>
              </a:extLst>
            </p:cNvPr>
            <p:cNvGrpSpPr/>
            <p:nvPr/>
          </p:nvGrpSpPr>
          <p:grpSpPr>
            <a:xfrm>
              <a:off x="5477236" y="5029068"/>
              <a:ext cx="2281681" cy="1444446"/>
              <a:chOff x="5477236" y="5029068"/>
              <a:chExt cx="2281681" cy="1444446"/>
            </a:xfrm>
          </p:grpSpPr>
          <p:grpSp>
            <p:nvGrpSpPr>
              <p:cNvPr id="58" name="Group 57">
                <a:extLst>
                  <a:ext uri="{FF2B5EF4-FFF2-40B4-BE49-F238E27FC236}">
                    <a16:creationId xmlns:a16="http://schemas.microsoft.com/office/drawing/2014/main" id="{2B481070-7CD1-4205-9D59-DCE3C8BBD8DF}"/>
                  </a:ext>
                </a:extLst>
              </p:cNvPr>
              <p:cNvGrpSpPr/>
              <p:nvPr/>
            </p:nvGrpSpPr>
            <p:grpSpPr>
              <a:xfrm>
                <a:off x="5502729" y="5029068"/>
                <a:ext cx="2256188" cy="790844"/>
                <a:chOff x="5502729" y="5029068"/>
                <a:chExt cx="2256188" cy="790844"/>
              </a:xfrm>
            </p:grpSpPr>
            <p:pic>
              <p:nvPicPr>
                <p:cNvPr id="54" name="Picture 53">
                  <a:extLst>
                    <a:ext uri="{FF2B5EF4-FFF2-40B4-BE49-F238E27FC236}">
                      <a16:creationId xmlns:a16="http://schemas.microsoft.com/office/drawing/2014/main" id="{14F215A4-A8D3-4AD6-8B73-AEB91CB761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02729" y="5039622"/>
                  <a:ext cx="780290" cy="780290"/>
                </a:xfrm>
                <a:prstGeom prst="rect">
                  <a:avLst/>
                </a:prstGeom>
              </p:spPr>
            </p:pic>
            <p:pic>
              <p:nvPicPr>
                <p:cNvPr id="55" name="Picture 54">
                  <a:extLst>
                    <a:ext uri="{FF2B5EF4-FFF2-40B4-BE49-F238E27FC236}">
                      <a16:creationId xmlns:a16="http://schemas.microsoft.com/office/drawing/2014/main" id="{EF93CB4F-4778-4677-BE72-13566AFEB0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44792" y="5039622"/>
                  <a:ext cx="780290" cy="780290"/>
                </a:xfrm>
                <a:prstGeom prst="rect">
                  <a:avLst/>
                </a:prstGeom>
              </p:spPr>
            </p:pic>
            <p:pic>
              <p:nvPicPr>
                <p:cNvPr id="56" name="Picture 55">
                  <a:extLst>
                    <a:ext uri="{FF2B5EF4-FFF2-40B4-BE49-F238E27FC236}">
                      <a16:creationId xmlns:a16="http://schemas.microsoft.com/office/drawing/2014/main" id="{FD890497-4C5D-4B6E-A47A-572F609766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6849" y="5034345"/>
                  <a:ext cx="780290" cy="780290"/>
                </a:xfrm>
                <a:prstGeom prst="rect">
                  <a:avLst/>
                </a:prstGeom>
              </p:spPr>
            </p:pic>
            <p:pic>
              <p:nvPicPr>
                <p:cNvPr id="57" name="Picture 56">
                  <a:extLst>
                    <a:ext uri="{FF2B5EF4-FFF2-40B4-BE49-F238E27FC236}">
                      <a16:creationId xmlns:a16="http://schemas.microsoft.com/office/drawing/2014/main" id="{E5631D41-2F1E-4B20-A39C-DC79B4D14A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78627" y="5029068"/>
                  <a:ext cx="780290" cy="780290"/>
                </a:xfrm>
                <a:prstGeom prst="rect">
                  <a:avLst/>
                </a:prstGeom>
              </p:spPr>
            </p:pic>
          </p:grpSp>
          <p:sp>
            <p:nvSpPr>
              <p:cNvPr id="73" name="TextBox 72">
                <a:extLst>
                  <a:ext uri="{FF2B5EF4-FFF2-40B4-BE49-F238E27FC236}">
                    <a16:creationId xmlns:a16="http://schemas.microsoft.com/office/drawing/2014/main" id="{5543A257-3230-4B73-92D5-F5F69D5C35AE}"/>
                  </a:ext>
                </a:extLst>
              </p:cNvPr>
              <p:cNvSpPr txBox="1"/>
              <p:nvPr/>
            </p:nvSpPr>
            <p:spPr>
              <a:xfrm>
                <a:off x="6355968" y="5779080"/>
                <a:ext cx="1146789"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Build Nodes</a:t>
                </a:r>
              </a:p>
            </p:txBody>
          </p:sp>
          <p:sp>
            <p:nvSpPr>
              <p:cNvPr id="74" name="TextBox 73">
                <a:extLst>
                  <a:ext uri="{FF2B5EF4-FFF2-40B4-BE49-F238E27FC236}">
                    <a16:creationId xmlns:a16="http://schemas.microsoft.com/office/drawing/2014/main" id="{2DC3C064-D09A-42A5-9979-396EA7E937EF}"/>
                  </a:ext>
                </a:extLst>
              </p:cNvPr>
              <p:cNvSpPr txBox="1"/>
              <p:nvPr/>
            </p:nvSpPr>
            <p:spPr>
              <a:xfrm>
                <a:off x="5477236" y="5768706"/>
                <a:ext cx="82137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Jenkins</a:t>
                </a:r>
              </a:p>
              <a:p>
                <a:pPr algn="ctr">
                  <a:lnSpc>
                    <a:spcPct val="90000"/>
                  </a:lnSpc>
                  <a:spcAft>
                    <a:spcPts val="600"/>
                  </a:spcAft>
                </a:pPr>
                <a:r>
                  <a:rPr lang="en-US" sz="1200" b="1" dirty="0">
                    <a:solidFill>
                      <a:schemeClr val="bg1"/>
                    </a:solidFill>
                    <a:latin typeface="+mj-lt"/>
                  </a:rPr>
                  <a:t>Master</a:t>
                </a:r>
              </a:p>
            </p:txBody>
          </p:sp>
        </p:grpSp>
        <p:pic>
          <p:nvPicPr>
            <p:cNvPr id="66" name="Graphic 65">
              <a:extLst>
                <a:ext uri="{FF2B5EF4-FFF2-40B4-BE49-F238E27FC236}">
                  <a16:creationId xmlns:a16="http://schemas.microsoft.com/office/drawing/2014/main" id="{735AA698-69C5-4ED0-B9E7-D16B52CCFA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7447" y="5244929"/>
              <a:ext cx="286209" cy="286209"/>
            </a:xfrm>
            <a:prstGeom prst="rect">
              <a:avLst/>
            </a:prstGeom>
          </p:spPr>
        </p:pic>
        <p:pic>
          <p:nvPicPr>
            <p:cNvPr id="67" name="Graphic 66">
              <a:extLst>
                <a:ext uri="{FF2B5EF4-FFF2-40B4-BE49-F238E27FC236}">
                  <a16:creationId xmlns:a16="http://schemas.microsoft.com/office/drawing/2014/main" id="{D9A2BDFF-64D5-4807-904C-0154E02BA0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3496" y="5244372"/>
              <a:ext cx="286209" cy="286209"/>
            </a:xfrm>
            <a:prstGeom prst="rect">
              <a:avLst/>
            </a:prstGeom>
          </p:spPr>
        </p:pic>
        <p:pic>
          <p:nvPicPr>
            <p:cNvPr id="68" name="Graphic 67">
              <a:extLst>
                <a:ext uri="{FF2B5EF4-FFF2-40B4-BE49-F238E27FC236}">
                  <a16:creationId xmlns:a16="http://schemas.microsoft.com/office/drawing/2014/main" id="{07777DCF-83A7-4D28-854C-85C546DD27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40502" y="5246046"/>
              <a:ext cx="286209" cy="286209"/>
            </a:xfrm>
            <a:prstGeom prst="rect">
              <a:avLst/>
            </a:prstGeom>
          </p:spPr>
        </p:pic>
      </p:grpSp>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10"/>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324117" y="5469797"/>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spTree>
    <p:extLst>
      <p:ext uri="{BB962C8B-B14F-4D97-AF65-F5344CB8AC3E}">
        <p14:creationId xmlns:p14="http://schemas.microsoft.com/office/powerpoint/2010/main" val="1185575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7215C1C-229D-4424-BAB9-78A4B8A0E60F}"/>
              </a:ext>
            </a:extLst>
          </p:cNvPr>
          <p:cNvSpPr/>
          <p:nvPr/>
        </p:nvSpPr>
        <p:spPr bwMode="auto">
          <a:xfrm>
            <a:off x="4797360" y="957256"/>
            <a:ext cx="626970"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F4C6FF7B-41D0-4AB7-AA8B-439D174371A4}"/>
              </a:ext>
            </a:extLst>
          </p:cNvPr>
          <p:cNvSpPr/>
          <p:nvPr/>
        </p:nvSpPr>
        <p:spPr bwMode="auto">
          <a:xfrm>
            <a:off x="895154" y="4938336"/>
            <a:ext cx="3390788" cy="1493648"/>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a:extLst>
              <a:ext uri="{FF2B5EF4-FFF2-40B4-BE49-F238E27FC236}">
                <a16:creationId xmlns:a16="http://schemas.microsoft.com/office/drawing/2014/main" id="{112939FB-5D10-4DD6-B05A-3B74EFAE6055}"/>
              </a:ext>
            </a:extLst>
          </p:cNvPr>
          <p:cNvSpPr/>
          <p:nvPr/>
        </p:nvSpPr>
        <p:spPr bwMode="auto">
          <a:xfrm>
            <a:off x="4443684" y="4931850"/>
            <a:ext cx="3390788" cy="1493648"/>
          </a:xfrm>
          <a:prstGeom prst="rect">
            <a:avLst/>
          </a:prstGeom>
          <a:solidFill>
            <a:schemeClr val="accent1"/>
          </a:solidFill>
          <a:ln>
            <a:solidFill>
              <a:srgbClr val="00B0F0"/>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98973" y="84597"/>
            <a:ext cx="11494682" cy="896518"/>
          </a:xfrm>
        </p:spPr>
        <p:txBody>
          <a:bodyPr/>
          <a:lstStyle/>
          <a:p>
            <a:r>
              <a:rPr lang="en-US" sz="4400" dirty="0">
                <a:solidFill>
                  <a:srgbClr val="FFFFFF"/>
                </a:solidFill>
              </a:rPr>
              <a:t>Additional solution</a:t>
            </a:r>
            <a:endParaRPr lang="en-US" dirty="0">
              <a:solidFill>
                <a:schemeClr val="bg1"/>
              </a:solidFill>
            </a:endParaRPr>
          </a:p>
        </p:txBody>
      </p:sp>
      <p:sp>
        <p:nvSpPr>
          <p:cNvPr id="3" name="TextBox 2">
            <a:extLst>
              <a:ext uri="{FF2B5EF4-FFF2-40B4-BE49-F238E27FC236}">
                <a16:creationId xmlns:a16="http://schemas.microsoft.com/office/drawing/2014/main" id="{30418C22-3754-40D4-9703-07A9B17FDBBB}"/>
              </a:ext>
            </a:extLst>
          </p:cNvPr>
          <p:cNvSpPr txBox="1"/>
          <p:nvPr/>
        </p:nvSpPr>
        <p:spPr>
          <a:xfrm>
            <a:off x="216243" y="1768631"/>
            <a:ext cx="701731" cy="824456"/>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Asia</a:t>
            </a:r>
          </a:p>
        </p:txBody>
      </p:sp>
      <p:sp>
        <p:nvSpPr>
          <p:cNvPr id="5" name="TextBox 4">
            <a:extLst>
              <a:ext uri="{FF2B5EF4-FFF2-40B4-BE49-F238E27FC236}">
                <a16:creationId xmlns:a16="http://schemas.microsoft.com/office/drawing/2014/main" id="{5D64D4D8-8924-4B50-9ACC-4DD5C60D7BC0}"/>
              </a:ext>
            </a:extLst>
          </p:cNvPr>
          <p:cNvSpPr txBox="1"/>
          <p:nvPr/>
        </p:nvSpPr>
        <p:spPr>
          <a:xfrm>
            <a:off x="216243" y="3289619"/>
            <a:ext cx="701731" cy="1211037"/>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Europe</a:t>
            </a:r>
          </a:p>
        </p:txBody>
      </p:sp>
      <p:sp>
        <p:nvSpPr>
          <p:cNvPr id="6" name="TextBox 5">
            <a:extLst>
              <a:ext uri="{FF2B5EF4-FFF2-40B4-BE49-F238E27FC236}">
                <a16:creationId xmlns:a16="http://schemas.microsoft.com/office/drawing/2014/main" id="{D0AB681E-795F-46DC-B7BA-25CC72875D69}"/>
              </a:ext>
            </a:extLst>
          </p:cNvPr>
          <p:cNvSpPr txBox="1"/>
          <p:nvPr/>
        </p:nvSpPr>
        <p:spPr>
          <a:xfrm>
            <a:off x="216243" y="5288466"/>
            <a:ext cx="701731" cy="1052339"/>
          </a:xfrm>
          <a:prstGeom prst="rect">
            <a:avLst/>
          </a:prstGeom>
          <a:noFill/>
        </p:spPr>
        <p:txBody>
          <a:bodyPr vert="vert270" wrap="none" lIns="182880" tIns="146304" rIns="182880" bIns="146304" rtlCol="0">
            <a:spAutoFit/>
          </a:bodyPr>
          <a:lstStyle/>
          <a:p>
            <a:pPr>
              <a:lnSpc>
                <a:spcPct val="90000"/>
              </a:lnSpc>
              <a:spcAft>
                <a:spcPts val="600"/>
              </a:spcAft>
            </a:pPr>
            <a:r>
              <a:rPr lang="en-US" sz="2400" dirty="0">
                <a:solidFill>
                  <a:schemeClr val="bg1"/>
                </a:solidFill>
                <a:latin typeface="+mj-lt"/>
              </a:rPr>
              <a:t>CORP</a:t>
            </a:r>
          </a:p>
        </p:txBody>
      </p:sp>
      <p:cxnSp>
        <p:nvCxnSpPr>
          <p:cNvPr id="8" name="Straight Connector 7">
            <a:extLst>
              <a:ext uri="{FF2B5EF4-FFF2-40B4-BE49-F238E27FC236}">
                <a16:creationId xmlns:a16="http://schemas.microsoft.com/office/drawing/2014/main" id="{E3C724AC-4755-432D-9F4F-19BED051EF17}"/>
              </a:ext>
            </a:extLst>
          </p:cNvPr>
          <p:cNvCxnSpPr>
            <a:cxnSpLocks/>
          </p:cNvCxnSpPr>
          <p:nvPr/>
        </p:nvCxnSpPr>
        <p:spPr>
          <a:xfrm>
            <a:off x="469557" y="4899454"/>
            <a:ext cx="7445257"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59AA2EF-C418-442D-8E65-713EC379C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4981" y="1916449"/>
            <a:ext cx="390874" cy="390874"/>
          </a:xfrm>
          <a:prstGeom prst="rect">
            <a:avLst/>
          </a:prstGeom>
        </p:spPr>
      </p:pic>
      <p:sp>
        <p:nvSpPr>
          <p:cNvPr id="31" name="Rectangle 30">
            <a:extLst>
              <a:ext uri="{FF2B5EF4-FFF2-40B4-BE49-F238E27FC236}">
                <a16:creationId xmlns:a16="http://schemas.microsoft.com/office/drawing/2014/main" id="{0BF6DCE0-56AE-4748-A625-6EB5CD64BF57}"/>
              </a:ext>
            </a:extLst>
          </p:cNvPr>
          <p:cNvSpPr/>
          <p:nvPr/>
        </p:nvSpPr>
        <p:spPr bwMode="auto">
          <a:xfrm>
            <a:off x="9085638" y="-1"/>
            <a:ext cx="2397253"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1"/>
              </a:solidFill>
              <a:ea typeface="Segoe UI" pitchFamily="34" charset="0"/>
              <a:cs typeface="Segoe UI" pitchFamily="34" charset="0"/>
            </a:endParaRPr>
          </a:p>
        </p:txBody>
      </p:sp>
      <p:pic>
        <p:nvPicPr>
          <p:cNvPr id="33" name="Picture 32">
            <a:extLst>
              <a:ext uri="{FF2B5EF4-FFF2-40B4-BE49-F238E27FC236}">
                <a16:creationId xmlns:a16="http://schemas.microsoft.com/office/drawing/2014/main" id="{36A94C5E-31EF-43C7-819B-FF810A077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1733161"/>
            <a:ext cx="780290" cy="780290"/>
          </a:xfrm>
          <a:prstGeom prst="rect">
            <a:avLst/>
          </a:prstGeom>
        </p:spPr>
      </p:pic>
      <p:pic>
        <p:nvPicPr>
          <p:cNvPr id="37" name="Picture 36">
            <a:extLst>
              <a:ext uri="{FF2B5EF4-FFF2-40B4-BE49-F238E27FC236}">
                <a16:creationId xmlns:a16="http://schemas.microsoft.com/office/drawing/2014/main" id="{BA9819A4-2089-4C1D-9A04-8BB18105E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515" y="4432843"/>
            <a:ext cx="780290" cy="780290"/>
          </a:xfrm>
          <a:prstGeom prst="rect">
            <a:avLst/>
          </a:prstGeom>
        </p:spPr>
      </p:pic>
      <p:sp>
        <p:nvSpPr>
          <p:cNvPr id="42" name="TextBox 41">
            <a:extLst>
              <a:ext uri="{FF2B5EF4-FFF2-40B4-BE49-F238E27FC236}">
                <a16:creationId xmlns:a16="http://schemas.microsoft.com/office/drawing/2014/main" id="{E94D1AFC-4BE0-419D-A7D1-105399FB5508}"/>
              </a:ext>
            </a:extLst>
          </p:cNvPr>
          <p:cNvSpPr txBox="1"/>
          <p:nvPr/>
        </p:nvSpPr>
        <p:spPr>
          <a:xfrm>
            <a:off x="7914814" y="1114347"/>
            <a:ext cx="1000274" cy="2024785"/>
          </a:xfrm>
          <a:prstGeom prst="rect">
            <a:avLst/>
          </a:prstGeom>
          <a:noFill/>
        </p:spPr>
        <p:txBody>
          <a:bodyPr vert="vert" wrap="non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Hong Kong SAR</a:t>
            </a:r>
          </a:p>
        </p:txBody>
      </p:sp>
      <p:sp>
        <p:nvSpPr>
          <p:cNvPr id="43" name="TextBox 42">
            <a:extLst>
              <a:ext uri="{FF2B5EF4-FFF2-40B4-BE49-F238E27FC236}">
                <a16:creationId xmlns:a16="http://schemas.microsoft.com/office/drawing/2014/main" id="{21B9C046-B5A3-4D8D-BAAC-A8A244A654A8}"/>
              </a:ext>
            </a:extLst>
          </p:cNvPr>
          <p:cNvSpPr txBox="1"/>
          <p:nvPr/>
        </p:nvSpPr>
        <p:spPr>
          <a:xfrm>
            <a:off x="7914814" y="2992520"/>
            <a:ext cx="1000274" cy="3284711"/>
          </a:xfrm>
          <a:prstGeom prst="rect">
            <a:avLst/>
          </a:prstGeom>
          <a:noFill/>
        </p:spPr>
        <p:txBody>
          <a:bodyPr vert="vert" wrap="square" lIns="182880" tIns="146304" rIns="182880" bIns="146304" rtlCol="0">
            <a:spAutoFit/>
          </a:bodyPr>
          <a:lstStyle/>
          <a:p>
            <a:pPr algn="ctr">
              <a:lnSpc>
                <a:spcPct val="90000"/>
              </a:lnSpc>
              <a:spcAft>
                <a:spcPts val="600"/>
              </a:spcAft>
            </a:pPr>
            <a:r>
              <a:rPr lang="en-US" sz="2000" dirty="0">
                <a:solidFill>
                  <a:schemeClr val="bg1"/>
                </a:solidFill>
                <a:latin typeface="+mj-lt"/>
              </a:rPr>
              <a:t>Azure</a:t>
            </a:r>
          </a:p>
          <a:p>
            <a:pPr algn="ctr">
              <a:lnSpc>
                <a:spcPct val="90000"/>
              </a:lnSpc>
              <a:spcAft>
                <a:spcPts val="600"/>
              </a:spcAft>
            </a:pPr>
            <a:r>
              <a:rPr lang="en-US" sz="2000" dirty="0">
                <a:solidFill>
                  <a:schemeClr val="bg1"/>
                </a:solidFill>
                <a:latin typeface="+mj-lt"/>
              </a:rPr>
              <a:t>North Europe</a:t>
            </a:r>
          </a:p>
        </p:txBody>
      </p:sp>
      <p:pic>
        <p:nvPicPr>
          <p:cNvPr id="62" name="Picture 61">
            <a:extLst>
              <a:ext uri="{FF2B5EF4-FFF2-40B4-BE49-F238E27FC236}">
                <a16:creationId xmlns:a16="http://schemas.microsoft.com/office/drawing/2014/main" id="{ED96A612-6C75-4F6B-9079-C4BA6395AB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9409" y="5913510"/>
            <a:ext cx="780290" cy="780290"/>
          </a:xfrm>
          <a:prstGeom prst="rect">
            <a:avLst/>
          </a:prstGeom>
        </p:spPr>
      </p:pic>
      <p:pic>
        <p:nvPicPr>
          <p:cNvPr id="70" name="Picture 69">
            <a:extLst>
              <a:ext uri="{FF2B5EF4-FFF2-40B4-BE49-F238E27FC236}">
                <a16:creationId xmlns:a16="http://schemas.microsoft.com/office/drawing/2014/main" id="{61BFF599-0488-4368-B22B-CEA4BC9B73C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144" y="4909672"/>
            <a:ext cx="403193" cy="403193"/>
          </a:xfrm>
          <a:prstGeom prst="rect">
            <a:avLst/>
          </a:prstGeom>
        </p:spPr>
      </p:pic>
      <p:pic>
        <p:nvPicPr>
          <p:cNvPr id="75" name="Picture 74">
            <a:extLst>
              <a:ext uri="{FF2B5EF4-FFF2-40B4-BE49-F238E27FC236}">
                <a16:creationId xmlns:a16="http://schemas.microsoft.com/office/drawing/2014/main" id="{8A12E948-F031-47D6-9C6B-167F7717A0CC}"/>
              </a:ext>
            </a:extLst>
          </p:cNvPr>
          <p:cNvPicPr>
            <a:picLocks noChangeAspect="1"/>
          </p:cNvPicPr>
          <p:nvPr/>
        </p:nvPicPr>
        <p:blipFill>
          <a:blip r:embed="rId7"/>
          <a:stretch>
            <a:fillRect/>
          </a:stretch>
        </p:blipFill>
        <p:spPr>
          <a:xfrm>
            <a:off x="4823857" y="5220289"/>
            <a:ext cx="575509" cy="575509"/>
          </a:xfrm>
          <a:prstGeom prst="rect">
            <a:avLst/>
          </a:prstGeom>
        </p:spPr>
      </p:pic>
      <p:sp>
        <p:nvSpPr>
          <p:cNvPr id="80" name="TextBox 79">
            <a:extLst>
              <a:ext uri="{FF2B5EF4-FFF2-40B4-BE49-F238E27FC236}">
                <a16:creationId xmlns:a16="http://schemas.microsoft.com/office/drawing/2014/main" id="{0A204625-1008-44F8-8298-177BE6D6147E}"/>
              </a:ext>
            </a:extLst>
          </p:cNvPr>
          <p:cNvSpPr txBox="1"/>
          <p:nvPr/>
        </p:nvSpPr>
        <p:spPr>
          <a:xfrm>
            <a:off x="4581909" y="5768706"/>
            <a:ext cx="101213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GitHub</a:t>
            </a:r>
          </a:p>
          <a:p>
            <a:pPr algn="ctr">
              <a:lnSpc>
                <a:spcPct val="90000"/>
              </a:lnSpc>
              <a:spcAft>
                <a:spcPts val="600"/>
              </a:spcAft>
            </a:pPr>
            <a:r>
              <a:rPr lang="en-US" sz="1200" b="1" dirty="0">
                <a:solidFill>
                  <a:schemeClr val="bg1"/>
                </a:solidFill>
                <a:latin typeface="+mj-lt"/>
              </a:rPr>
              <a:t>Enterprise</a:t>
            </a:r>
          </a:p>
        </p:txBody>
      </p:sp>
      <p:sp>
        <p:nvSpPr>
          <p:cNvPr id="83" name="TextBox 82">
            <a:extLst>
              <a:ext uri="{FF2B5EF4-FFF2-40B4-BE49-F238E27FC236}">
                <a16:creationId xmlns:a16="http://schemas.microsoft.com/office/drawing/2014/main" id="{5DA4F93B-BA9E-4798-AA04-9C72A0FDFE56}"/>
              </a:ext>
            </a:extLst>
          </p:cNvPr>
          <p:cNvSpPr txBox="1"/>
          <p:nvPr/>
        </p:nvSpPr>
        <p:spPr>
          <a:xfrm>
            <a:off x="4031163" y="6084301"/>
            <a:ext cx="654666"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VPN</a:t>
            </a:r>
          </a:p>
        </p:txBody>
      </p:sp>
      <p:grpSp>
        <p:nvGrpSpPr>
          <p:cNvPr id="1024" name="Group 1023">
            <a:extLst>
              <a:ext uri="{FF2B5EF4-FFF2-40B4-BE49-F238E27FC236}">
                <a16:creationId xmlns:a16="http://schemas.microsoft.com/office/drawing/2014/main" id="{7BED0880-616F-456E-837E-407A1FDB1C2E}"/>
              </a:ext>
            </a:extLst>
          </p:cNvPr>
          <p:cNvGrpSpPr/>
          <p:nvPr/>
        </p:nvGrpSpPr>
        <p:grpSpPr>
          <a:xfrm>
            <a:off x="5418155" y="922137"/>
            <a:ext cx="2397253" cy="3240282"/>
            <a:chOff x="4427551" y="922137"/>
            <a:chExt cx="2397253" cy="3240282"/>
          </a:xfrm>
        </p:grpSpPr>
        <p:sp>
          <p:nvSpPr>
            <p:cNvPr id="149" name="Rectangle 148">
              <a:extLst>
                <a:ext uri="{FF2B5EF4-FFF2-40B4-BE49-F238E27FC236}">
                  <a16:creationId xmlns:a16="http://schemas.microsoft.com/office/drawing/2014/main" id="{56DE06D0-72B2-4378-9E8A-88F68626571B}"/>
                </a:ext>
              </a:extLst>
            </p:cNvPr>
            <p:cNvSpPr/>
            <p:nvPr/>
          </p:nvSpPr>
          <p:spPr bwMode="auto">
            <a:xfrm>
              <a:off x="4427551" y="959670"/>
              <a:ext cx="2397253" cy="3202749"/>
            </a:xfrm>
            <a:prstGeom prst="rect">
              <a:avLst/>
            </a:prstGeom>
            <a:solidFill>
              <a:schemeClr val="accent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87DF8E24-43B7-48F8-B356-2FE349F20A71}"/>
                </a:ext>
              </a:extLst>
            </p:cNvPr>
            <p:cNvSpPr/>
            <p:nvPr/>
          </p:nvSpPr>
          <p:spPr bwMode="auto">
            <a:xfrm>
              <a:off x="5707412" y="1332435"/>
              <a:ext cx="1040807" cy="2744266"/>
            </a:xfrm>
            <a:prstGeom prst="rect">
              <a:avLst/>
            </a:prstGeom>
            <a:solidFill>
              <a:schemeClr val="bg1"/>
            </a:solidFill>
            <a:ln>
              <a:solidFill>
                <a:schemeClr val="accent5"/>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9" name="Group 78">
              <a:extLst>
                <a:ext uri="{FF2B5EF4-FFF2-40B4-BE49-F238E27FC236}">
                  <a16:creationId xmlns:a16="http://schemas.microsoft.com/office/drawing/2014/main" id="{71648DEE-0ED4-436D-892C-5B98AFE7A219}"/>
                </a:ext>
              </a:extLst>
            </p:cNvPr>
            <p:cNvGrpSpPr/>
            <p:nvPr/>
          </p:nvGrpSpPr>
          <p:grpSpPr>
            <a:xfrm>
              <a:off x="5643472" y="1318275"/>
              <a:ext cx="1116331" cy="705146"/>
              <a:chOff x="6334695" y="667141"/>
              <a:chExt cx="1116331" cy="705146"/>
            </a:xfrm>
          </p:grpSpPr>
          <p:pic>
            <p:nvPicPr>
              <p:cNvPr id="52" name="Picture 51">
                <a:extLst>
                  <a:ext uri="{FF2B5EF4-FFF2-40B4-BE49-F238E27FC236}">
                    <a16:creationId xmlns:a16="http://schemas.microsoft.com/office/drawing/2014/main" id="{6213DE1E-3204-4F52-AEFE-16F09EB7094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95988" y="667141"/>
                <a:ext cx="393747" cy="393747"/>
              </a:xfrm>
              <a:prstGeom prst="rect">
                <a:avLst/>
              </a:prstGeom>
            </p:spPr>
          </p:pic>
          <p:sp>
            <p:nvSpPr>
              <p:cNvPr id="85" name="TextBox 84">
                <a:extLst>
                  <a:ext uri="{FF2B5EF4-FFF2-40B4-BE49-F238E27FC236}">
                    <a16:creationId xmlns:a16="http://schemas.microsoft.com/office/drawing/2014/main" id="{45A8F743-190E-46AE-B37F-A953ACFD472C}"/>
                  </a:ext>
                </a:extLst>
              </p:cNvPr>
              <p:cNvSpPr txBox="1"/>
              <p:nvPr/>
            </p:nvSpPr>
            <p:spPr>
              <a:xfrm>
                <a:off x="6334695" y="910622"/>
                <a:ext cx="1116331"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latin typeface="+mj-lt"/>
                  </a:rPr>
                  <a:t>Autoscaling</a:t>
                </a:r>
              </a:p>
            </p:txBody>
          </p:sp>
        </p:grpSp>
        <p:pic>
          <p:nvPicPr>
            <p:cNvPr id="119" name="Picture 118">
              <a:extLst>
                <a:ext uri="{FF2B5EF4-FFF2-40B4-BE49-F238E27FC236}">
                  <a16:creationId xmlns:a16="http://schemas.microsoft.com/office/drawing/2014/main" id="{AF984888-9869-41C8-AA72-2BD72CFE4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4058" y="1926717"/>
              <a:ext cx="291282" cy="291282"/>
            </a:xfrm>
            <a:prstGeom prst="rect">
              <a:avLst/>
            </a:prstGeom>
            <a:solidFill>
              <a:schemeClr val="bg1"/>
            </a:solidFill>
          </p:spPr>
        </p:pic>
        <p:grpSp>
          <p:nvGrpSpPr>
            <p:cNvPr id="122" name="Group 121">
              <a:extLst>
                <a:ext uri="{FF2B5EF4-FFF2-40B4-BE49-F238E27FC236}">
                  <a16:creationId xmlns:a16="http://schemas.microsoft.com/office/drawing/2014/main" id="{95606B72-9B0F-46CE-86B9-0C0943BF8E9F}"/>
                </a:ext>
              </a:extLst>
            </p:cNvPr>
            <p:cNvGrpSpPr/>
            <p:nvPr/>
          </p:nvGrpSpPr>
          <p:grpSpPr>
            <a:xfrm>
              <a:off x="4719571" y="1926717"/>
              <a:ext cx="1990602" cy="986075"/>
              <a:chOff x="4719571" y="1926717"/>
              <a:chExt cx="1990602" cy="986075"/>
            </a:xfrm>
          </p:grpSpPr>
          <p:grpSp>
            <p:nvGrpSpPr>
              <p:cNvPr id="86" name="Group 85">
                <a:extLst>
                  <a:ext uri="{FF2B5EF4-FFF2-40B4-BE49-F238E27FC236}">
                    <a16:creationId xmlns:a16="http://schemas.microsoft.com/office/drawing/2014/main" id="{D49A6762-44EE-4C4B-8DB8-C0ACE5AD03A4}"/>
                  </a:ext>
                </a:extLst>
              </p:cNvPr>
              <p:cNvGrpSpPr/>
              <p:nvPr/>
            </p:nvGrpSpPr>
            <p:grpSpPr>
              <a:xfrm>
                <a:off x="4719571" y="1938801"/>
                <a:ext cx="966115" cy="973991"/>
                <a:chOff x="5182233" y="1910378"/>
                <a:chExt cx="966115" cy="973991"/>
              </a:xfrm>
            </p:grpSpPr>
            <p:grpSp>
              <p:nvGrpSpPr>
                <p:cNvPr id="81" name="Group 80">
                  <a:extLst>
                    <a:ext uri="{FF2B5EF4-FFF2-40B4-BE49-F238E27FC236}">
                      <a16:creationId xmlns:a16="http://schemas.microsoft.com/office/drawing/2014/main" id="{F1F950EC-D5DC-469A-BA8E-4D53EDAA2E1D}"/>
                    </a:ext>
                  </a:extLst>
                </p:cNvPr>
                <p:cNvGrpSpPr/>
                <p:nvPr/>
              </p:nvGrpSpPr>
              <p:grpSpPr>
                <a:xfrm>
                  <a:off x="5182233" y="1910378"/>
                  <a:ext cx="295003" cy="973991"/>
                  <a:chOff x="5182233" y="1910378"/>
                  <a:chExt cx="295003" cy="973991"/>
                </a:xfrm>
              </p:grpSpPr>
              <p:pic>
                <p:nvPicPr>
                  <p:cNvPr id="18" name="Picture 17">
                    <a:extLst>
                      <a:ext uri="{FF2B5EF4-FFF2-40B4-BE49-F238E27FC236}">
                        <a16:creationId xmlns:a16="http://schemas.microsoft.com/office/drawing/2014/main" id="{D36E405B-D23E-4876-88AF-531113D652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89" name="Picture 88">
                    <a:extLst>
                      <a:ext uri="{FF2B5EF4-FFF2-40B4-BE49-F238E27FC236}">
                        <a16:creationId xmlns:a16="http://schemas.microsoft.com/office/drawing/2014/main" id="{F5545885-EC2D-4737-9692-BB535870582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0" name="Picture 89">
                    <a:extLst>
                      <a:ext uri="{FF2B5EF4-FFF2-40B4-BE49-F238E27FC236}">
                        <a16:creationId xmlns:a16="http://schemas.microsoft.com/office/drawing/2014/main" id="{29DE7AAB-3FBC-4B48-B085-8867ED4708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4" name="Group 93">
                  <a:extLst>
                    <a:ext uri="{FF2B5EF4-FFF2-40B4-BE49-F238E27FC236}">
                      <a16:creationId xmlns:a16="http://schemas.microsoft.com/office/drawing/2014/main" id="{76A343AA-FA71-4BA4-986B-5E9BBD723152}"/>
                    </a:ext>
                  </a:extLst>
                </p:cNvPr>
                <p:cNvGrpSpPr/>
                <p:nvPr/>
              </p:nvGrpSpPr>
              <p:grpSpPr>
                <a:xfrm>
                  <a:off x="5518372" y="1910378"/>
                  <a:ext cx="295003" cy="973991"/>
                  <a:chOff x="5182233" y="1910378"/>
                  <a:chExt cx="295003" cy="973991"/>
                </a:xfrm>
              </p:grpSpPr>
              <p:pic>
                <p:nvPicPr>
                  <p:cNvPr id="95" name="Picture 94">
                    <a:extLst>
                      <a:ext uri="{FF2B5EF4-FFF2-40B4-BE49-F238E27FC236}">
                        <a16:creationId xmlns:a16="http://schemas.microsoft.com/office/drawing/2014/main" id="{B432C0B7-9273-4665-81AC-5F4E7E86505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96" name="Picture 95">
                    <a:extLst>
                      <a:ext uri="{FF2B5EF4-FFF2-40B4-BE49-F238E27FC236}">
                        <a16:creationId xmlns:a16="http://schemas.microsoft.com/office/drawing/2014/main" id="{00E38B30-F17F-4C77-BF82-02206165CF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97" name="Picture 96">
                    <a:extLst>
                      <a:ext uri="{FF2B5EF4-FFF2-40B4-BE49-F238E27FC236}">
                        <a16:creationId xmlns:a16="http://schemas.microsoft.com/office/drawing/2014/main" id="{DFD69107-FDBC-4D5C-82B4-0E2E302B01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98" name="Group 97">
                  <a:extLst>
                    <a:ext uri="{FF2B5EF4-FFF2-40B4-BE49-F238E27FC236}">
                      <a16:creationId xmlns:a16="http://schemas.microsoft.com/office/drawing/2014/main" id="{B0AC2BBB-84B8-4474-8016-5DC95E362575}"/>
                    </a:ext>
                  </a:extLst>
                </p:cNvPr>
                <p:cNvGrpSpPr/>
                <p:nvPr/>
              </p:nvGrpSpPr>
              <p:grpSpPr>
                <a:xfrm>
                  <a:off x="5853345" y="1910378"/>
                  <a:ext cx="295003" cy="973991"/>
                  <a:chOff x="5182233" y="1910378"/>
                  <a:chExt cx="295003" cy="973991"/>
                </a:xfrm>
              </p:grpSpPr>
              <p:pic>
                <p:nvPicPr>
                  <p:cNvPr id="99" name="Picture 98">
                    <a:extLst>
                      <a:ext uri="{FF2B5EF4-FFF2-40B4-BE49-F238E27FC236}">
                        <a16:creationId xmlns:a16="http://schemas.microsoft.com/office/drawing/2014/main" id="{A73C2EB9-DF9A-4DFA-9334-AFD6F1865B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00" name="Picture 99">
                    <a:extLst>
                      <a:ext uri="{FF2B5EF4-FFF2-40B4-BE49-F238E27FC236}">
                        <a16:creationId xmlns:a16="http://schemas.microsoft.com/office/drawing/2014/main" id="{A9B5FDB4-3763-4AF0-BCA0-2AD1DB090B0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01" name="Picture 100">
                    <a:extLst>
                      <a:ext uri="{FF2B5EF4-FFF2-40B4-BE49-F238E27FC236}">
                        <a16:creationId xmlns:a16="http://schemas.microsoft.com/office/drawing/2014/main" id="{B4C1C306-B25A-4B85-8C57-EAD340C5B1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1" name="Group 120">
                <a:extLst>
                  <a:ext uri="{FF2B5EF4-FFF2-40B4-BE49-F238E27FC236}">
                    <a16:creationId xmlns:a16="http://schemas.microsoft.com/office/drawing/2014/main" id="{47E07EC9-B657-4479-BDD7-AC9B973883CF}"/>
                  </a:ext>
                </a:extLst>
              </p:cNvPr>
              <p:cNvGrpSpPr/>
              <p:nvPr/>
            </p:nvGrpSpPr>
            <p:grpSpPr>
              <a:xfrm>
                <a:off x="5747779" y="1926717"/>
                <a:ext cx="962394" cy="973991"/>
                <a:chOff x="5747779" y="1926717"/>
                <a:chExt cx="962394" cy="973991"/>
              </a:xfrm>
            </p:grpSpPr>
            <p:pic>
              <p:nvPicPr>
                <p:cNvPr id="117" name="Picture 116">
                  <a:extLst>
                    <a:ext uri="{FF2B5EF4-FFF2-40B4-BE49-F238E27FC236}">
                      <a16:creationId xmlns:a16="http://schemas.microsoft.com/office/drawing/2014/main" id="{1D922C04-BDA7-46DE-A812-B75442B4AF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14" name="Picture 113">
                  <a:extLst>
                    <a:ext uri="{FF2B5EF4-FFF2-40B4-BE49-F238E27FC236}">
                      <a16:creationId xmlns:a16="http://schemas.microsoft.com/office/drawing/2014/main" id="{A1C5CE92-48BB-4742-AC67-240DBF3116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11" name="Picture 110">
                  <a:extLst>
                    <a:ext uri="{FF2B5EF4-FFF2-40B4-BE49-F238E27FC236}">
                      <a16:creationId xmlns:a16="http://schemas.microsoft.com/office/drawing/2014/main" id="{E3208A9B-2893-47DE-908D-FEAA1D9E87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02" name="Group 101">
                  <a:extLst>
                    <a:ext uri="{FF2B5EF4-FFF2-40B4-BE49-F238E27FC236}">
                      <a16:creationId xmlns:a16="http://schemas.microsoft.com/office/drawing/2014/main" id="{5ED16922-02C5-4D40-A908-DB19DCEB0D76}"/>
                    </a:ext>
                  </a:extLst>
                </p:cNvPr>
                <p:cNvGrpSpPr/>
                <p:nvPr/>
              </p:nvGrpSpPr>
              <p:grpSpPr>
                <a:xfrm>
                  <a:off x="5747779" y="1926717"/>
                  <a:ext cx="962394" cy="631428"/>
                  <a:chOff x="5747779" y="1926717"/>
                  <a:chExt cx="962394" cy="631428"/>
                </a:xfrm>
              </p:grpSpPr>
              <p:pic>
                <p:nvPicPr>
                  <p:cNvPr id="118" name="Picture 117">
                    <a:extLst>
                      <a:ext uri="{FF2B5EF4-FFF2-40B4-BE49-F238E27FC236}">
                        <a16:creationId xmlns:a16="http://schemas.microsoft.com/office/drawing/2014/main" id="{42C6AABA-3A55-4373-91B3-C193090F6E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15" name="Picture 114">
                    <a:extLst>
                      <a:ext uri="{FF2B5EF4-FFF2-40B4-BE49-F238E27FC236}">
                        <a16:creationId xmlns:a16="http://schemas.microsoft.com/office/drawing/2014/main" id="{0AC56F5E-0B5D-4400-93B6-A0464027FF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16" name="Picture 115">
                    <a:extLst>
                      <a:ext uri="{FF2B5EF4-FFF2-40B4-BE49-F238E27FC236}">
                        <a16:creationId xmlns:a16="http://schemas.microsoft.com/office/drawing/2014/main" id="{288228B2-9660-45B6-B503-54B6AE62A9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12" name="Picture 111">
                    <a:extLst>
                      <a:ext uri="{FF2B5EF4-FFF2-40B4-BE49-F238E27FC236}">
                        <a16:creationId xmlns:a16="http://schemas.microsoft.com/office/drawing/2014/main" id="{4D48788F-6182-4B7D-AF60-5751CC7A9A1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13" name="Picture 112">
                    <a:extLst>
                      <a:ext uri="{FF2B5EF4-FFF2-40B4-BE49-F238E27FC236}">
                        <a16:creationId xmlns:a16="http://schemas.microsoft.com/office/drawing/2014/main" id="{14ED0066-AA8A-4713-A469-533AA74CDFB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nvGrpSpPr>
            <p:cNvPr id="92" name="Group 91">
              <a:extLst>
                <a:ext uri="{FF2B5EF4-FFF2-40B4-BE49-F238E27FC236}">
                  <a16:creationId xmlns:a16="http://schemas.microsoft.com/office/drawing/2014/main" id="{658460C4-6DA6-4B7D-BE94-A17363348EA9}"/>
                </a:ext>
              </a:extLst>
            </p:cNvPr>
            <p:cNvGrpSpPr/>
            <p:nvPr/>
          </p:nvGrpSpPr>
          <p:grpSpPr>
            <a:xfrm>
              <a:off x="4493144" y="922137"/>
              <a:ext cx="1878095" cy="461665"/>
              <a:chOff x="4493144" y="922137"/>
              <a:chExt cx="1878095" cy="461665"/>
            </a:xfrm>
          </p:grpSpPr>
          <p:pic>
            <p:nvPicPr>
              <p:cNvPr id="39" name="Picture 38">
                <a:extLst>
                  <a:ext uri="{FF2B5EF4-FFF2-40B4-BE49-F238E27FC236}">
                    <a16:creationId xmlns:a16="http://schemas.microsoft.com/office/drawing/2014/main" id="{BEADB865-DA72-4166-8883-AAEAF3631FE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3144" y="1003221"/>
                <a:ext cx="287571" cy="287571"/>
              </a:xfrm>
              <a:prstGeom prst="rect">
                <a:avLst/>
              </a:prstGeom>
            </p:spPr>
          </p:pic>
          <p:sp>
            <p:nvSpPr>
              <p:cNvPr id="120" name="TextBox 119">
                <a:extLst>
                  <a:ext uri="{FF2B5EF4-FFF2-40B4-BE49-F238E27FC236}">
                    <a16:creationId xmlns:a16="http://schemas.microsoft.com/office/drawing/2014/main" id="{37E4BA33-E394-430C-B75B-9E5F7B9C0AEE}"/>
                  </a:ext>
                </a:extLst>
              </p:cNvPr>
              <p:cNvSpPr txBox="1"/>
              <p:nvPr/>
            </p:nvSpPr>
            <p:spPr>
              <a:xfrm>
                <a:off x="4629993" y="922137"/>
                <a:ext cx="174124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solidFill>
                      <a:schemeClr val="bg1"/>
                    </a:solidFill>
                    <a:latin typeface="+mj-lt"/>
                  </a:rPr>
                  <a:t>App Service for Linux</a:t>
                </a:r>
              </a:p>
            </p:txBody>
          </p:sp>
        </p:grpSp>
        <p:grpSp>
          <p:nvGrpSpPr>
            <p:cNvPr id="125" name="Group 124">
              <a:extLst>
                <a:ext uri="{FF2B5EF4-FFF2-40B4-BE49-F238E27FC236}">
                  <a16:creationId xmlns:a16="http://schemas.microsoft.com/office/drawing/2014/main" id="{57A0684E-6975-4307-B2BC-B82E02859176}"/>
                </a:ext>
              </a:extLst>
            </p:cNvPr>
            <p:cNvGrpSpPr/>
            <p:nvPr/>
          </p:nvGrpSpPr>
          <p:grpSpPr>
            <a:xfrm>
              <a:off x="4724619" y="3048593"/>
              <a:ext cx="1990602" cy="986075"/>
              <a:chOff x="4719571" y="1926717"/>
              <a:chExt cx="1990602" cy="986075"/>
            </a:xfrm>
          </p:grpSpPr>
          <p:grpSp>
            <p:nvGrpSpPr>
              <p:cNvPr id="126" name="Group 125">
                <a:extLst>
                  <a:ext uri="{FF2B5EF4-FFF2-40B4-BE49-F238E27FC236}">
                    <a16:creationId xmlns:a16="http://schemas.microsoft.com/office/drawing/2014/main" id="{3932F0B1-AED7-4CF7-9582-9CFAF52DED5E}"/>
                  </a:ext>
                </a:extLst>
              </p:cNvPr>
              <p:cNvGrpSpPr/>
              <p:nvPr/>
            </p:nvGrpSpPr>
            <p:grpSpPr>
              <a:xfrm>
                <a:off x="4719571" y="1938801"/>
                <a:ext cx="966115" cy="973991"/>
                <a:chOff x="5182233" y="1910378"/>
                <a:chExt cx="966115" cy="973991"/>
              </a:xfrm>
            </p:grpSpPr>
            <p:grpSp>
              <p:nvGrpSpPr>
                <p:cNvPr id="137" name="Group 136">
                  <a:extLst>
                    <a:ext uri="{FF2B5EF4-FFF2-40B4-BE49-F238E27FC236}">
                      <a16:creationId xmlns:a16="http://schemas.microsoft.com/office/drawing/2014/main" id="{F5FA84D0-46EA-4C29-B495-956B5561DDEA}"/>
                    </a:ext>
                  </a:extLst>
                </p:cNvPr>
                <p:cNvGrpSpPr/>
                <p:nvPr/>
              </p:nvGrpSpPr>
              <p:grpSpPr>
                <a:xfrm>
                  <a:off x="5182233" y="1910378"/>
                  <a:ext cx="295003" cy="973991"/>
                  <a:chOff x="5182233" y="1910378"/>
                  <a:chExt cx="295003" cy="973991"/>
                </a:xfrm>
              </p:grpSpPr>
              <p:pic>
                <p:nvPicPr>
                  <p:cNvPr id="146" name="Picture 145">
                    <a:extLst>
                      <a:ext uri="{FF2B5EF4-FFF2-40B4-BE49-F238E27FC236}">
                        <a16:creationId xmlns:a16="http://schemas.microsoft.com/office/drawing/2014/main" id="{1179128E-B129-49F7-A1AF-C60FD5375FA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7" name="Picture 146">
                    <a:extLst>
                      <a:ext uri="{FF2B5EF4-FFF2-40B4-BE49-F238E27FC236}">
                        <a16:creationId xmlns:a16="http://schemas.microsoft.com/office/drawing/2014/main" id="{EE15B537-5C10-49D7-9449-3AFD719530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8" name="Picture 147">
                    <a:extLst>
                      <a:ext uri="{FF2B5EF4-FFF2-40B4-BE49-F238E27FC236}">
                        <a16:creationId xmlns:a16="http://schemas.microsoft.com/office/drawing/2014/main" id="{C772B3AF-1935-47F9-9D52-F7BAFA3FA5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8" name="Group 137">
                  <a:extLst>
                    <a:ext uri="{FF2B5EF4-FFF2-40B4-BE49-F238E27FC236}">
                      <a16:creationId xmlns:a16="http://schemas.microsoft.com/office/drawing/2014/main" id="{1FBDE972-DE72-4793-82A1-2830DAF9F3A9}"/>
                    </a:ext>
                  </a:extLst>
                </p:cNvPr>
                <p:cNvGrpSpPr/>
                <p:nvPr/>
              </p:nvGrpSpPr>
              <p:grpSpPr>
                <a:xfrm>
                  <a:off x="5518372" y="1910378"/>
                  <a:ext cx="295003" cy="973991"/>
                  <a:chOff x="5182233" y="1910378"/>
                  <a:chExt cx="295003" cy="973991"/>
                </a:xfrm>
              </p:grpSpPr>
              <p:pic>
                <p:nvPicPr>
                  <p:cNvPr id="143" name="Picture 142">
                    <a:extLst>
                      <a:ext uri="{FF2B5EF4-FFF2-40B4-BE49-F238E27FC236}">
                        <a16:creationId xmlns:a16="http://schemas.microsoft.com/office/drawing/2014/main" id="{C61B064C-E6F9-4464-8F02-398970A8C60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4" name="Picture 143">
                    <a:extLst>
                      <a:ext uri="{FF2B5EF4-FFF2-40B4-BE49-F238E27FC236}">
                        <a16:creationId xmlns:a16="http://schemas.microsoft.com/office/drawing/2014/main" id="{70C4CE4A-81EF-4597-9316-D37257C7F4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5" name="Picture 144">
                    <a:extLst>
                      <a:ext uri="{FF2B5EF4-FFF2-40B4-BE49-F238E27FC236}">
                        <a16:creationId xmlns:a16="http://schemas.microsoft.com/office/drawing/2014/main" id="{9204A6E4-279A-4A84-BD94-188337F35E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nvGrpSpPr>
                <p:cNvPr id="139" name="Group 138">
                  <a:extLst>
                    <a:ext uri="{FF2B5EF4-FFF2-40B4-BE49-F238E27FC236}">
                      <a16:creationId xmlns:a16="http://schemas.microsoft.com/office/drawing/2014/main" id="{C045F821-0C14-4183-83F7-67FCAAC0B5CD}"/>
                    </a:ext>
                  </a:extLst>
                </p:cNvPr>
                <p:cNvGrpSpPr/>
                <p:nvPr/>
              </p:nvGrpSpPr>
              <p:grpSpPr>
                <a:xfrm>
                  <a:off x="5853345" y="1910378"/>
                  <a:ext cx="295003" cy="973991"/>
                  <a:chOff x="5182233" y="1910378"/>
                  <a:chExt cx="295003" cy="973991"/>
                </a:xfrm>
              </p:grpSpPr>
              <p:pic>
                <p:nvPicPr>
                  <p:cNvPr id="140" name="Picture 139">
                    <a:extLst>
                      <a:ext uri="{FF2B5EF4-FFF2-40B4-BE49-F238E27FC236}">
                        <a16:creationId xmlns:a16="http://schemas.microsoft.com/office/drawing/2014/main" id="{6555F323-75C6-452F-B4F5-A91DB1A722B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593087"/>
                    <a:ext cx="291282" cy="291282"/>
                  </a:xfrm>
                  <a:prstGeom prst="rect">
                    <a:avLst/>
                  </a:prstGeom>
                </p:spPr>
              </p:pic>
              <p:pic>
                <p:nvPicPr>
                  <p:cNvPr id="141" name="Picture 140">
                    <a:extLst>
                      <a:ext uri="{FF2B5EF4-FFF2-40B4-BE49-F238E27FC236}">
                        <a16:creationId xmlns:a16="http://schemas.microsoft.com/office/drawing/2014/main" id="{D13E0805-2063-4DD1-B46C-BBFDEC09639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5954" y="2250524"/>
                    <a:ext cx="291282" cy="291282"/>
                  </a:xfrm>
                  <a:prstGeom prst="rect">
                    <a:avLst/>
                  </a:prstGeom>
                </p:spPr>
              </p:pic>
              <p:pic>
                <p:nvPicPr>
                  <p:cNvPr id="142" name="Picture 141">
                    <a:extLst>
                      <a:ext uri="{FF2B5EF4-FFF2-40B4-BE49-F238E27FC236}">
                        <a16:creationId xmlns:a16="http://schemas.microsoft.com/office/drawing/2014/main" id="{A299D912-BFDB-42B9-A3DA-CB8ED3ADC9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2233" y="1910378"/>
                    <a:ext cx="291282" cy="291282"/>
                  </a:xfrm>
                  <a:prstGeom prst="rect">
                    <a:avLst/>
                  </a:prstGeom>
                </p:spPr>
              </p:pic>
            </p:grpSp>
          </p:grpSp>
          <p:grpSp>
            <p:nvGrpSpPr>
              <p:cNvPr id="127" name="Group 126">
                <a:extLst>
                  <a:ext uri="{FF2B5EF4-FFF2-40B4-BE49-F238E27FC236}">
                    <a16:creationId xmlns:a16="http://schemas.microsoft.com/office/drawing/2014/main" id="{2C1AD9D8-A053-4FA4-B65E-69032439032A}"/>
                  </a:ext>
                </a:extLst>
              </p:cNvPr>
              <p:cNvGrpSpPr/>
              <p:nvPr/>
            </p:nvGrpSpPr>
            <p:grpSpPr>
              <a:xfrm>
                <a:off x="5747779" y="1926717"/>
                <a:ext cx="962394" cy="973991"/>
                <a:chOff x="5747779" y="1926717"/>
                <a:chExt cx="962394" cy="973991"/>
              </a:xfrm>
            </p:grpSpPr>
            <p:pic>
              <p:nvPicPr>
                <p:cNvPr id="128" name="Picture 127">
                  <a:extLst>
                    <a:ext uri="{FF2B5EF4-FFF2-40B4-BE49-F238E27FC236}">
                      <a16:creationId xmlns:a16="http://schemas.microsoft.com/office/drawing/2014/main" id="{FC28ED5D-90F1-4409-BD60-5E76B45B210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609426"/>
                  <a:ext cx="291282" cy="291282"/>
                </a:xfrm>
                <a:prstGeom prst="rect">
                  <a:avLst/>
                </a:prstGeom>
                <a:solidFill>
                  <a:schemeClr val="bg1"/>
                </a:solidFill>
              </p:spPr>
            </p:pic>
            <p:pic>
              <p:nvPicPr>
                <p:cNvPr id="129" name="Picture 128">
                  <a:extLst>
                    <a:ext uri="{FF2B5EF4-FFF2-40B4-BE49-F238E27FC236}">
                      <a16:creationId xmlns:a16="http://schemas.microsoft.com/office/drawing/2014/main" id="{5789472B-AD5B-479C-A813-CF10E2FCA73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609426"/>
                  <a:ext cx="291282" cy="291282"/>
                </a:xfrm>
                <a:prstGeom prst="rect">
                  <a:avLst/>
                </a:prstGeom>
                <a:solidFill>
                  <a:schemeClr val="bg1"/>
                </a:solidFill>
              </p:spPr>
            </p:pic>
            <p:pic>
              <p:nvPicPr>
                <p:cNvPr id="130" name="Picture 129">
                  <a:extLst>
                    <a:ext uri="{FF2B5EF4-FFF2-40B4-BE49-F238E27FC236}">
                      <a16:creationId xmlns:a16="http://schemas.microsoft.com/office/drawing/2014/main" id="{DDB7F45D-4A23-4231-9928-66278CFD14F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609426"/>
                  <a:ext cx="291282" cy="291282"/>
                </a:xfrm>
                <a:prstGeom prst="rect">
                  <a:avLst/>
                </a:prstGeom>
                <a:solidFill>
                  <a:schemeClr val="bg1"/>
                </a:solidFill>
              </p:spPr>
            </p:pic>
            <p:grpSp>
              <p:nvGrpSpPr>
                <p:cNvPr id="131" name="Group 130">
                  <a:extLst>
                    <a:ext uri="{FF2B5EF4-FFF2-40B4-BE49-F238E27FC236}">
                      <a16:creationId xmlns:a16="http://schemas.microsoft.com/office/drawing/2014/main" id="{207350E8-8405-4894-B893-E2F41C96F851}"/>
                    </a:ext>
                  </a:extLst>
                </p:cNvPr>
                <p:cNvGrpSpPr/>
                <p:nvPr/>
              </p:nvGrpSpPr>
              <p:grpSpPr>
                <a:xfrm>
                  <a:off x="5747779" y="1926717"/>
                  <a:ext cx="962394" cy="631428"/>
                  <a:chOff x="5747779" y="1926717"/>
                  <a:chExt cx="962394" cy="631428"/>
                </a:xfrm>
              </p:grpSpPr>
              <p:pic>
                <p:nvPicPr>
                  <p:cNvPr id="132" name="Picture 131">
                    <a:extLst>
                      <a:ext uri="{FF2B5EF4-FFF2-40B4-BE49-F238E27FC236}">
                        <a16:creationId xmlns:a16="http://schemas.microsoft.com/office/drawing/2014/main" id="{3EB33443-F04A-4D11-B53F-D4A350960F7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47779" y="2266863"/>
                    <a:ext cx="291282" cy="291282"/>
                  </a:xfrm>
                  <a:prstGeom prst="rect">
                    <a:avLst/>
                  </a:prstGeom>
                  <a:solidFill>
                    <a:schemeClr val="bg1"/>
                  </a:solidFill>
                </p:spPr>
              </p:pic>
              <p:pic>
                <p:nvPicPr>
                  <p:cNvPr id="133" name="Picture 132">
                    <a:extLst>
                      <a:ext uri="{FF2B5EF4-FFF2-40B4-BE49-F238E27FC236}">
                        <a16:creationId xmlns:a16="http://schemas.microsoft.com/office/drawing/2014/main" id="{73F9C7A1-FB92-478E-92E1-C145D38DA5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3918" y="2266863"/>
                    <a:ext cx="291282" cy="291282"/>
                  </a:xfrm>
                  <a:prstGeom prst="rect">
                    <a:avLst/>
                  </a:prstGeom>
                  <a:solidFill>
                    <a:schemeClr val="bg1"/>
                  </a:solidFill>
                </p:spPr>
              </p:pic>
              <p:pic>
                <p:nvPicPr>
                  <p:cNvPr id="134" name="Picture 133">
                    <a:extLst>
                      <a:ext uri="{FF2B5EF4-FFF2-40B4-BE49-F238E27FC236}">
                        <a16:creationId xmlns:a16="http://schemas.microsoft.com/office/drawing/2014/main" id="{EFDFB3DE-DF77-454F-952D-943C56BB649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80197" y="1926717"/>
                    <a:ext cx="291282" cy="291282"/>
                  </a:xfrm>
                  <a:prstGeom prst="rect">
                    <a:avLst/>
                  </a:prstGeom>
                  <a:solidFill>
                    <a:schemeClr val="bg1"/>
                  </a:solidFill>
                </p:spPr>
              </p:pic>
              <p:pic>
                <p:nvPicPr>
                  <p:cNvPr id="135" name="Picture 134">
                    <a:extLst>
                      <a:ext uri="{FF2B5EF4-FFF2-40B4-BE49-F238E27FC236}">
                        <a16:creationId xmlns:a16="http://schemas.microsoft.com/office/drawing/2014/main" id="{203F997B-02B8-4021-80D4-7B5A22BA98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8891" y="2266863"/>
                    <a:ext cx="291282" cy="291282"/>
                  </a:xfrm>
                  <a:prstGeom prst="rect">
                    <a:avLst/>
                  </a:prstGeom>
                  <a:solidFill>
                    <a:schemeClr val="bg1"/>
                  </a:solidFill>
                </p:spPr>
              </p:pic>
              <p:pic>
                <p:nvPicPr>
                  <p:cNvPr id="136" name="Picture 135">
                    <a:extLst>
                      <a:ext uri="{FF2B5EF4-FFF2-40B4-BE49-F238E27FC236}">
                        <a16:creationId xmlns:a16="http://schemas.microsoft.com/office/drawing/2014/main" id="{AC65504A-CAEC-4A76-8273-DA52648F75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15170" y="1926717"/>
                    <a:ext cx="291282" cy="291282"/>
                  </a:xfrm>
                  <a:prstGeom prst="rect">
                    <a:avLst/>
                  </a:prstGeom>
                  <a:solidFill>
                    <a:schemeClr val="bg1"/>
                  </a:solidFill>
                </p:spPr>
              </p:pic>
            </p:grpSp>
          </p:grpSp>
        </p:grpSp>
      </p:grpSp>
      <p:grpSp>
        <p:nvGrpSpPr>
          <p:cNvPr id="123" name="Group 122">
            <a:extLst>
              <a:ext uri="{FF2B5EF4-FFF2-40B4-BE49-F238E27FC236}">
                <a16:creationId xmlns:a16="http://schemas.microsoft.com/office/drawing/2014/main" id="{7FEE4E7F-2A9E-459A-B0C9-28CBF472873A}"/>
              </a:ext>
            </a:extLst>
          </p:cNvPr>
          <p:cNvGrpSpPr/>
          <p:nvPr/>
        </p:nvGrpSpPr>
        <p:grpSpPr>
          <a:xfrm>
            <a:off x="993776" y="1766761"/>
            <a:ext cx="1089529" cy="1077324"/>
            <a:chOff x="993776" y="1766761"/>
            <a:chExt cx="1089529" cy="1077324"/>
          </a:xfrm>
        </p:grpSpPr>
        <p:pic>
          <p:nvPicPr>
            <p:cNvPr id="64" name="Graphic 63">
              <a:extLst>
                <a:ext uri="{FF2B5EF4-FFF2-40B4-BE49-F238E27FC236}">
                  <a16:creationId xmlns:a16="http://schemas.microsoft.com/office/drawing/2014/main" id="{A311CD36-9711-44C4-BB83-233A108768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2" name="TextBox 151">
              <a:extLst>
                <a:ext uri="{FF2B5EF4-FFF2-40B4-BE49-F238E27FC236}">
                  <a16:creationId xmlns:a16="http://schemas.microsoft.com/office/drawing/2014/main" id="{F22E0624-57A3-4FD0-A3F0-C1E569E4DFDF}"/>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54" name="Group 153">
            <a:extLst>
              <a:ext uri="{FF2B5EF4-FFF2-40B4-BE49-F238E27FC236}">
                <a16:creationId xmlns:a16="http://schemas.microsoft.com/office/drawing/2014/main" id="{8BD54894-F357-4851-B29F-8343D88DED80}"/>
              </a:ext>
            </a:extLst>
          </p:cNvPr>
          <p:cNvGrpSpPr/>
          <p:nvPr/>
        </p:nvGrpSpPr>
        <p:grpSpPr>
          <a:xfrm>
            <a:off x="988969" y="3375949"/>
            <a:ext cx="1089529" cy="1077324"/>
            <a:chOff x="993776" y="1766761"/>
            <a:chExt cx="1089529" cy="1077324"/>
          </a:xfrm>
        </p:grpSpPr>
        <p:pic>
          <p:nvPicPr>
            <p:cNvPr id="155" name="Graphic 154">
              <a:extLst>
                <a:ext uri="{FF2B5EF4-FFF2-40B4-BE49-F238E27FC236}">
                  <a16:creationId xmlns:a16="http://schemas.microsoft.com/office/drawing/2014/main" id="{94CD181C-42E7-4758-A68B-8B48F7D629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98322" y="1766761"/>
              <a:ext cx="476250" cy="476250"/>
            </a:xfrm>
            <a:prstGeom prst="rect">
              <a:avLst/>
            </a:prstGeom>
          </p:spPr>
        </p:pic>
        <p:sp>
          <p:nvSpPr>
            <p:cNvPr id="156" name="TextBox 155">
              <a:extLst>
                <a:ext uri="{FF2B5EF4-FFF2-40B4-BE49-F238E27FC236}">
                  <a16:creationId xmlns:a16="http://schemas.microsoft.com/office/drawing/2014/main" id="{BBD904A8-473B-435D-AF8B-7151095A1C69}"/>
                </a:ext>
              </a:extLst>
            </p:cNvPr>
            <p:cNvSpPr txBox="1"/>
            <p:nvPr/>
          </p:nvSpPr>
          <p:spPr>
            <a:xfrm>
              <a:off x="993776" y="2139277"/>
              <a:ext cx="1089529"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Customer’s</a:t>
              </a:r>
            </a:p>
            <a:p>
              <a:pPr algn="ctr">
                <a:lnSpc>
                  <a:spcPct val="90000"/>
                </a:lnSpc>
                <a:spcAft>
                  <a:spcPts val="600"/>
                </a:spcAft>
              </a:pPr>
              <a:r>
                <a:rPr lang="en-US" sz="1200" b="1" dirty="0">
                  <a:solidFill>
                    <a:schemeClr val="bg1"/>
                  </a:solidFill>
                  <a:latin typeface="+mj-lt"/>
                </a:rPr>
                <a:t>Browser</a:t>
              </a:r>
            </a:p>
          </p:txBody>
        </p:sp>
      </p:grpSp>
      <p:grpSp>
        <p:nvGrpSpPr>
          <p:cNvPr id="124" name="Group 123">
            <a:extLst>
              <a:ext uri="{FF2B5EF4-FFF2-40B4-BE49-F238E27FC236}">
                <a16:creationId xmlns:a16="http://schemas.microsoft.com/office/drawing/2014/main" id="{76601A29-2E99-4F42-AB57-E56666FB9CF3}"/>
              </a:ext>
            </a:extLst>
          </p:cNvPr>
          <p:cNvGrpSpPr/>
          <p:nvPr/>
        </p:nvGrpSpPr>
        <p:grpSpPr>
          <a:xfrm>
            <a:off x="3496332" y="1073655"/>
            <a:ext cx="914354" cy="1485923"/>
            <a:chOff x="2367776" y="1366017"/>
            <a:chExt cx="914354" cy="1485923"/>
          </a:xfrm>
        </p:grpSpPr>
        <p:pic>
          <p:nvPicPr>
            <p:cNvPr id="22" name="Picture 21">
              <a:extLst>
                <a:ext uri="{FF2B5EF4-FFF2-40B4-BE49-F238E27FC236}">
                  <a16:creationId xmlns:a16="http://schemas.microsoft.com/office/drawing/2014/main" id="{85AABB97-1B9B-4484-9852-BDEC775D612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57" name="TextBox 156">
              <a:extLst>
                <a:ext uri="{FF2B5EF4-FFF2-40B4-BE49-F238E27FC236}">
                  <a16:creationId xmlns:a16="http://schemas.microsoft.com/office/drawing/2014/main" id="{1E1E979A-3631-4530-B9EE-E1AB4FF7E36C}"/>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grpSp>
        <p:nvGrpSpPr>
          <p:cNvPr id="159" name="Group 158">
            <a:extLst>
              <a:ext uri="{FF2B5EF4-FFF2-40B4-BE49-F238E27FC236}">
                <a16:creationId xmlns:a16="http://schemas.microsoft.com/office/drawing/2014/main" id="{4CDEC4B0-E578-4E85-BD96-3A696CA8E5DE}"/>
              </a:ext>
            </a:extLst>
          </p:cNvPr>
          <p:cNvGrpSpPr/>
          <p:nvPr/>
        </p:nvGrpSpPr>
        <p:grpSpPr>
          <a:xfrm>
            <a:off x="3496332" y="3445927"/>
            <a:ext cx="914354" cy="1485923"/>
            <a:chOff x="2367776" y="1366017"/>
            <a:chExt cx="914354" cy="1485923"/>
          </a:xfrm>
        </p:grpSpPr>
        <p:pic>
          <p:nvPicPr>
            <p:cNvPr id="160" name="Picture 159">
              <a:extLst>
                <a:ext uri="{FF2B5EF4-FFF2-40B4-BE49-F238E27FC236}">
                  <a16:creationId xmlns:a16="http://schemas.microsoft.com/office/drawing/2014/main" id="{CC2B3420-F63E-4437-A361-3BDDF66D78D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371227" y="1366017"/>
              <a:ext cx="780290" cy="780290"/>
            </a:xfrm>
            <a:prstGeom prst="rect">
              <a:avLst/>
            </a:prstGeom>
          </p:spPr>
        </p:pic>
        <p:sp>
          <p:nvSpPr>
            <p:cNvPr id="161" name="TextBox 160">
              <a:extLst>
                <a:ext uri="{FF2B5EF4-FFF2-40B4-BE49-F238E27FC236}">
                  <a16:creationId xmlns:a16="http://schemas.microsoft.com/office/drawing/2014/main" id="{2E7E619A-A334-469F-A228-E4D856D8320D}"/>
                </a:ext>
              </a:extLst>
            </p:cNvPr>
            <p:cNvSpPr txBox="1"/>
            <p:nvPr/>
          </p:nvSpPr>
          <p:spPr>
            <a:xfrm>
              <a:off x="2367776" y="1903988"/>
              <a:ext cx="914354" cy="947952"/>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Content</a:t>
              </a:r>
            </a:p>
            <a:p>
              <a:pPr algn="ctr">
                <a:lnSpc>
                  <a:spcPct val="90000"/>
                </a:lnSpc>
                <a:spcAft>
                  <a:spcPts val="600"/>
                </a:spcAft>
              </a:pPr>
              <a:r>
                <a:rPr lang="en-US" sz="1200" b="1" dirty="0">
                  <a:solidFill>
                    <a:schemeClr val="bg1"/>
                  </a:solidFill>
                  <a:latin typeface="+mj-lt"/>
                </a:rPr>
                <a:t>Delivery</a:t>
              </a:r>
            </a:p>
            <a:p>
              <a:pPr algn="ctr">
                <a:lnSpc>
                  <a:spcPct val="90000"/>
                </a:lnSpc>
                <a:spcAft>
                  <a:spcPts val="600"/>
                </a:spcAft>
              </a:pPr>
              <a:r>
                <a:rPr lang="en-US" sz="1200" b="1" dirty="0">
                  <a:solidFill>
                    <a:schemeClr val="bg1"/>
                  </a:solidFill>
                  <a:latin typeface="+mj-lt"/>
                </a:rPr>
                <a:t>Network</a:t>
              </a:r>
            </a:p>
          </p:txBody>
        </p:sp>
      </p:grpSp>
      <p:pic>
        <p:nvPicPr>
          <p:cNvPr id="163" name="Picture 162">
            <a:extLst>
              <a:ext uri="{FF2B5EF4-FFF2-40B4-BE49-F238E27FC236}">
                <a16:creationId xmlns:a16="http://schemas.microsoft.com/office/drawing/2014/main" id="{4419A14C-ADD7-44DF-827D-85F96A4D0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729" y="3354107"/>
            <a:ext cx="390874" cy="390874"/>
          </a:xfrm>
          <a:prstGeom prst="rect">
            <a:avLst/>
          </a:prstGeom>
        </p:spPr>
      </p:pic>
      <p:sp>
        <p:nvSpPr>
          <p:cNvPr id="164" name="TextBox 163">
            <a:extLst>
              <a:ext uri="{FF2B5EF4-FFF2-40B4-BE49-F238E27FC236}">
                <a16:creationId xmlns:a16="http://schemas.microsoft.com/office/drawing/2014/main" id="{CC6F3326-6F97-4CF0-95A3-C05F15BBA97A}"/>
              </a:ext>
            </a:extLst>
          </p:cNvPr>
          <p:cNvSpPr txBox="1"/>
          <p:nvPr/>
        </p:nvSpPr>
        <p:spPr>
          <a:xfrm>
            <a:off x="4253074" y="4146270"/>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dirty="0">
                <a:solidFill>
                  <a:schemeClr val="bg1"/>
                </a:solidFill>
                <a:latin typeface="+mj-lt"/>
              </a:rPr>
              <a:t>Azure Managed Load Balancer</a:t>
            </a:r>
          </a:p>
        </p:txBody>
      </p:sp>
      <p:cxnSp>
        <p:nvCxnSpPr>
          <p:cNvPr id="1027" name="Straight Connector 1026">
            <a:extLst>
              <a:ext uri="{FF2B5EF4-FFF2-40B4-BE49-F238E27FC236}">
                <a16:creationId xmlns:a16="http://schemas.microsoft.com/office/drawing/2014/main" id="{CEDF1CE6-38C2-4E9B-90B6-A7613E22EAC5}"/>
              </a:ext>
            </a:extLst>
          </p:cNvPr>
          <p:cNvCxnSpPr>
            <a:cxnSpLocks/>
          </p:cNvCxnSpPr>
          <p:nvPr/>
        </p:nvCxnSpPr>
        <p:spPr>
          <a:xfrm flipV="1">
            <a:off x="4559655" y="2344546"/>
            <a:ext cx="521713" cy="1935427"/>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5A1CA1B8-31EC-49A0-B296-BB4E52871F92}"/>
              </a:ext>
            </a:extLst>
          </p:cNvPr>
          <p:cNvCxnSpPr>
            <a:cxnSpLocks/>
          </p:cNvCxnSpPr>
          <p:nvPr/>
        </p:nvCxnSpPr>
        <p:spPr>
          <a:xfrm flipV="1">
            <a:off x="4610104" y="3776410"/>
            <a:ext cx="461776" cy="497611"/>
          </a:xfrm>
          <a:prstGeom prst="line">
            <a:avLst/>
          </a:prstGeom>
          <a:ln>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6356FA-1799-4CEE-B78D-F3BC753910AE}"/>
              </a:ext>
            </a:extLst>
          </p:cNvPr>
          <p:cNvCxnSpPr>
            <a:cxnSpLocks/>
          </p:cNvCxnSpPr>
          <p:nvPr/>
        </p:nvCxnSpPr>
        <p:spPr>
          <a:xfrm>
            <a:off x="418071" y="2982098"/>
            <a:ext cx="7996880" cy="0"/>
          </a:xfrm>
          <a:prstGeom prst="line">
            <a:avLst/>
          </a:prstGeom>
          <a:ln>
            <a:solidFill>
              <a:schemeClr val="bg2">
                <a:lumMod val="1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38" name="Group 1037">
            <a:extLst>
              <a:ext uri="{FF2B5EF4-FFF2-40B4-BE49-F238E27FC236}">
                <a16:creationId xmlns:a16="http://schemas.microsoft.com/office/drawing/2014/main" id="{22CCD5D1-F28C-40EC-BC26-D873E7C81CB5}"/>
              </a:ext>
            </a:extLst>
          </p:cNvPr>
          <p:cNvGrpSpPr/>
          <p:nvPr/>
        </p:nvGrpSpPr>
        <p:grpSpPr>
          <a:xfrm>
            <a:off x="2992015" y="2566631"/>
            <a:ext cx="1360565" cy="1182483"/>
            <a:chOff x="2590548" y="2545105"/>
            <a:chExt cx="1360565" cy="1182483"/>
          </a:xfrm>
        </p:grpSpPr>
        <p:sp>
          <p:nvSpPr>
            <p:cNvPr id="88" name="TextBox 87">
              <a:extLst>
                <a:ext uri="{FF2B5EF4-FFF2-40B4-BE49-F238E27FC236}">
                  <a16:creationId xmlns:a16="http://schemas.microsoft.com/office/drawing/2014/main" id="{B2A81940-A1EA-4E90-AD88-A17F281F839A}"/>
                </a:ext>
              </a:extLst>
            </p:cNvPr>
            <p:cNvSpPr txBox="1"/>
            <p:nvPr/>
          </p:nvSpPr>
          <p:spPr>
            <a:xfrm>
              <a:off x="2590548" y="3265923"/>
              <a:ext cx="1360565"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Traffic Manager</a:t>
              </a:r>
            </a:p>
          </p:txBody>
        </p:sp>
        <p:pic>
          <p:nvPicPr>
            <p:cNvPr id="41" name="Picture 40">
              <a:extLst>
                <a:ext uri="{FF2B5EF4-FFF2-40B4-BE49-F238E27FC236}">
                  <a16:creationId xmlns:a16="http://schemas.microsoft.com/office/drawing/2014/main" id="{961A4625-C0B1-4B6E-8485-6C0AECA26B9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1685" y="2545105"/>
              <a:ext cx="780290" cy="780290"/>
            </a:xfrm>
            <a:prstGeom prst="rect">
              <a:avLst/>
            </a:prstGeom>
          </p:spPr>
        </p:pic>
      </p:grpSp>
      <p:sp>
        <p:nvSpPr>
          <p:cNvPr id="236" name="TextBox 235">
            <a:extLst>
              <a:ext uri="{FF2B5EF4-FFF2-40B4-BE49-F238E27FC236}">
                <a16:creationId xmlns:a16="http://schemas.microsoft.com/office/drawing/2014/main" id="{00627C87-1875-40C8-9B36-E5AAF5384B1A}"/>
              </a:ext>
            </a:extLst>
          </p:cNvPr>
          <p:cNvSpPr txBox="1"/>
          <p:nvPr/>
        </p:nvSpPr>
        <p:spPr>
          <a:xfrm>
            <a:off x="1641232" y="2903617"/>
            <a:ext cx="2599267" cy="461665"/>
          </a:xfrm>
          <a:prstGeom prst="rect">
            <a:avLst/>
          </a:prstGeom>
          <a:noFill/>
        </p:spPr>
        <p:txBody>
          <a:bodyPr wrap="square" lIns="182880" tIns="146304" rIns="182880" bIns="146304" rtlCol="0">
            <a:spAutoFit/>
          </a:bodyPr>
          <a:lstStyle/>
          <a:p>
            <a:pPr>
              <a:lnSpc>
                <a:spcPct val="90000"/>
              </a:lnSpc>
              <a:spcAft>
                <a:spcPts val="600"/>
              </a:spcAft>
            </a:pPr>
            <a:r>
              <a:rPr lang="en-US" sz="1200" b="1" u="sng" dirty="0">
                <a:solidFill>
                  <a:schemeClr val="accent3">
                    <a:lumMod val="40000"/>
                    <a:lumOff val="60000"/>
                  </a:schemeClr>
                </a:solidFill>
                <a:latin typeface="+mj-lt"/>
              </a:rPr>
              <a:t>trey.trafficmanager.net</a:t>
            </a:r>
          </a:p>
        </p:txBody>
      </p:sp>
      <p:sp>
        <p:nvSpPr>
          <p:cNvPr id="237" name="TextBox 236">
            <a:extLst>
              <a:ext uri="{FF2B5EF4-FFF2-40B4-BE49-F238E27FC236}">
                <a16:creationId xmlns:a16="http://schemas.microsoft.com/office/drawing/2014/main" id="{35C563A3-5DB8-41C8-93AD-271F20FDB62B}"/>
              </a:ext>
            </a:extLst>
          </p:cNvPr>
          <p:cNvSpPr txBox="1"/>
          <p:nvPr/>
        </p:nvSpPr>
        <p:spPr>
          <a:xfrm>
            <a:off x="224251" y="2579997"/>
            <a:ext cx="2599267"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u="sng" dirty="0">
                <a:solidFill>
                  <a:schemeClr val="accent3">
                    <a:lumMod val="40000"/>
                    <a:lumOff val="60000"/>
                  </a:schemeClr>
                </a:solidFill>
                <a:latin typeface="+mj-lt"/>
              </a:rPr>
              <a:t>www.treyvitamins.com</a:t>
            </a:r>
          </a:p>
        </p:txBody>
      </p:sp>
      <p:cxnSp>
        <p:nvCxnSpPr>
          <p:cNvPr id="1040" name="Connector: Elbow 1039">
            <a:extLst>
              <a:ext uri="{FF2B5EF4-FFF2-40B4-BE49-F238E27FC236}">
                <a16:creationId xmlns:a16="http://schemas.microsoft.com/office/drawing/2014/main" id="{417934E5-2434-4D01-817C-857B93CFB4ED}"/>
              </a:ext>
            </a:extLst>
          </p:cNvPr>
          <p:cNvCxnSpPr>
            <a:cxnSpLocks/>
          </p:cNvCxnSpPr>
          <p:nvPr/>
        </p:nvCxnSpPr>
        <p:spPr>
          <a:xfrm>
            <a:off x="895154" y="2939280"/>
            <a:ext cx="869067" cy="236280"/>
          </a:xfrm>
          <a:prstGeom prst="bentConnector3">
            <a:avLst>
              <a:gd name="adj1" fmla="val -854"/>
            </a:avLst>
          </a:prstGeom>
          <a:ln>
            <a:solidFill>
              <a:schemeClr val="tx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75DED5-A853-4085-B9CA-0C214496E2B5}"/>
              </a:ext>
            </a:extLst>
          </p:cNvPr>
          <p:cNvSpPr txBox="1"/>
          <p:nvPr/>
        </p:nvSpPr>
        <p:spPr>
          <a:xfrm>
            <a:off x="-56441" y="3066890"/>
            <a:ext cx="2599267" cy="406265"/>
          </a:xfrm>
          <a:prstGeom prst="rect">
            <a:avLst/>
          </a:prstGeom>
          <a:noFill/>
        </p:spPr>
        <p:txBody>
          <a:bodyPr wrap="square" lIns="182880" tIns="146304" rIns="182880" bIns="146304" rtlCol="0">
            <a:spAutoFit/>
          </a:bodyPr>
          <a:lstStyle/>
          <a:p>
            <a:pPr>
              <a:lnSpc>
                <a:spcPct val="90000"/>
              </a:lnSpc>
              <a:spcAft>
                <a:spcPts val="600"/>
              </a:spcAft>
            </a:pPr>
            <a:r>
              <a:rPr lang="en-US" sz="800" b="1" dirty="0">
                <a:solidFill>
                  <a:schemeClr val="accent3">
                    <a:lumMod val="40000"/>
                    <a:lumOff val="60000"/>
                  </a:schemeClr>
                </a:solidFill>
                <a:latin typeface="+mj-lt"/>
              </a:rPr>
              <a:t>DNS C Record Points to Traffic Manager</a:t>
            </a:r>
          </a:p>
        </p:txBody>
      </p:sp>
      <p:cxnSp>
        <p:nvCxnSpPr>
          <p:cNvPr id="1051" name="Straight Arrow Connector 1050">
            <a:extLst>
              <a:ext uri="{FF2B5EF4-FFF2-40B4-BE49-F238E27FC236}">
                <a16:creationId xmlns:a16="http://schemas.microsoft.com/office/drawing/2014/main" id="{DBD58DB0-908A-4042-8693-2C5A9A64C7E0}"/>
              </a:ext>
            </a:extLst>
          </p:cNvPr>
          <p:cNvCxnSpPr/>
          <p:nvPr/>
        </p:nvCxnSpPr>
        <p:spPr>
          <a:xfrm>
            <a:off x="2026920" y="2103120"/>
            <a:ext cx="1203960" cy="5829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4A58241F-C66C-482B-B90B-44E11FCEA4E0}"/>
              </a:ext>
            </a:extLst>
          </p:cNvPr>
          <p:cNvCxnSpPr/>
          <p:nvPr/>
        </p:nvCxnSpPr>
        <p:spPr>
          <a:xfrm flipH="1">
            <a:off x="2026920" y="1954401"/>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61CD58C9-7D9C-430A-9295-E2E5064EEED3}"/>
              </a:ext>
            </a:extLst>
          </p:cNvPr>
          <p:cNvCxnSpPr>
            <a:cxnSpLocks/>
          </p:cNvCxnSpPr>
          <p:nvPr/>
        </p:nvCxnSpPr>
        <p:spPr>
          <a:xfrm flipV="1">
            <a:off x="4192185" y="2265814"/>
            <a:ext cx="768763" cy="5290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092102F-AA09-4D28-8940-7123AC3D24B3}"/>
              </a:ext>
            </a:extLst>
          </p:cNvPr>
          <p:cNvCxnSpPr/>
          <p:nvPr/>
        </p:nvCxnSpPr>
        <p:spPr>
          <a:xfrm>
            <a:off x="4133809" y="3078479"/>
            <a:ext cx="835957" cy="3522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8333B85-6ECD-4F01-96E2-025C1AFF9573}"/>
              </a:ext>
            </a:extLst>
          </p:cNvPr>
          <p:cNvCxnSpPr/>
          <p:nvPr/>
        </p:nvCxnSpPr>
        <p:spPr>
          <a:xfrm flipH="1">
            <a:off x="1962150" y="4175116"/>
            <a:ext cx="139446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529EC803-ACFE-4301-B26C-E25BE59F8E18}"/>
              </a:ext>
            </a:extLst>
          </p:cNvPr>
          <p:cNvCxnSpPr>
            <a:cxnSpLocks/>
          </p:cNvCxnSpPr>
          <p:nvPr/>
        </p:nvCxnSpPr>
        <p:spPr>
          <a:xfrm flipV="1">
            <a:off x="2009732" y="3312259"/>
            <a:ext cx="1263376" cy="5908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0E25F26F-FB59-496A-93FB-58D673D65CDF}"/>
              </a:ext>
            </a:extLst>
          </p:cNvPr>
          <p:cNvSpPr txBox="1"/>
          <p:nvPr/>
        </p:nvSpPr>
        <p:spPr>
          <a:xfrm>
            <a:off x="9383514" y="5371094"/>
            <a:ext cx="1955086" cy="871008"/>
          </a:xfrm>
          <a:prstGeom prst="rect">
            <a:avLst/>
          </a:prstGeom>
          <a:noFill/>
        </p:spPr>
        <p:txBody>
          <a:bodyPr wrap="none" lIns="182880" tIns="146304" rIns="182880" bIns="146304" rtlCol="0">
            <a:spAutoFit/>
          </a:bodyPr>
          <a:lstStyle/>
          <a:p>
            <a:pPr algn="ctr">
              <a:lnSpc>
                <a:spcPct val="90000"/>
              </a:lnSpc>
              <a:spcAft>
                <a:spcPts val="600"/>
              </a:spcAft>
            </a:pPr>
            <a:r>
              <a:rPr lang="en-US" dirty="0">
                <a:ea typeface="Segoe UI" pitchFamily="34" charset="0"/>
                <a:cs typeface="Segoe UI" pitchFamily="34" charset="0"/>
              </a:rPr>
              <a:t>Azure Database</a:t>
            </a:r>
          </a:p>
          <a:p>
            <a:pPr algn="ctr">
              <a:lnSpc>
                <a:spcPct val="90000"/>
              </a:lnSpc>
              <a:spcAft>
                <a:spcPts val="600"/>
              </a:spcAft>
            </a:pPr>
            <a:r>
              <a:rPr lang="en-US" dirty="0">
                <a:ea typeface="Segoe UI" pitchFamily="34" charset="0"/>
                <a:cs typeface="Segoe UI" pitchFamily="34" charset="0"/>
              </a:rPr>
              <a:t>for MySQL</a:t>
            </a:r>
          </a:p>
        </p:txBody>
      </p:sp>
      <p:grpSp>
        <p:nvGrpSpPr>
          <p:cNvPr id="250" name="Group 249">
            <a:extLst>
              <a:ext uri="{FF2B5EF4-FFF2-40B4-BE49-F238E27FC236}">
                <a16:creationId xmlns:a16="http://schemas.microsoft.com/office/drawing/2014/main" id="{49CB7EE2-514F-4815-906D-E98563097E75}"/>
              </a:ext>
            </a:extLst>
          </p:cNvPr>
          <p:cNvGrpSpPr/>
          <p:nvPr/>
        </p:nvGrpSpPr>
        <p:grpSpPr>
          <a:xfrm>
            <a:off x="831781" y="5213133"/>
            <a:ext cx="898067" cy="1363056"/>
            <a:chOff x="987991" y="5213133"/>
            <a:chExt cx="898067" cy="1363056"/>
          </a:xfrm>
        </p:grpSpPr>
        <p:pic>
          <p:nvPicPr>
            <p:cNvPr id="60" name="Picture 59">
              <a:extLst>
                <a:ext uri="{FF2B5EF4-FFF2-40B4-BE49-F238E27FC236}">
                  <a16:creationId xmlns:a16="http://schemas.microsoft.com/office/drawing/2014/main" id="{2609E882-296B-433A-8BF4-5582B67BD3BB}"/>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105768" y="5213133"/>
              <a:ext cx="780290" cy="780290"/>
            </a:xfrm>
            <a:prstGeom prst="rect">
              <a:avLst/>
            </a:prstGeom>
          </p:spPr>
        </p:pic>
        <p:sp>
          <p:nvSpPr>
            <p:cNvPr id="267" name="TextBox 266">
              <a:extLst>
                <a:ext uri="{FF2B5EF4-FFF2-40B4-BE49-F238E27FC236}">
                  <a16:creationId xmlns:a16="http://schemas.microsoft.com/office/drawing/2014/main" id="{D2D34A94-7CD6-4AB2-87FB-33562CBCB4FB}"/>
                </a:ext>
              </a:extLst>
            </p:cNvPr>
            <p:cNvSpPr txBox="1"/>
            <p:nvPr/>
          </p:nvSpPr>
          <p:spPr>
            <a:xfrm>
              <a:off x="987991" y="5871381"/>
              <a:ext cx="785856"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Web</a:t>
              </a:r>
            </a:p>
            <a:p>
              <a:pPr algn="ctr">
                <a:lnSpc>
                  <a:spcPct val="90000"/>
                </a:lnSpc>
                <a:spcAft>
                  <a:spcPts val="600"/>
                </a:spcAft>
              </a:pPr>
              <a:r>
                <a:rPr lang="en-US" sz="1200" b="1" dirty="0">
                  <a:solidFill>
                    <a:schemeClr val="bg1"/>
                  </a:solidFill>
                  <a:latin typeface="+mj-lt"/>
                </a:rPr>
                <a:t>Server</a:t>
              </a:r>
            </a:p>
          </p:txBody>
        </p:sp>
      </p:grpSp>
      <p:grpSp>
        <p:nvGrpSpPr>
          <p:cNvPr id="249" name="Group 248">
            <a:extLst>
              <a:ext uri="{FF2B5EF4-FFF2-40B4-BE49-F238E27FC236}">
                <a16:creationId xmlns:a16="http://schemas.microsoft.com/office/drawing/2014/main" id="{334F5EA8-263F-4B29-AC64-4E97DB958FB9}"/>
              </a:ext>
            </a:extLst>
          </p:cNvPr>
          <p:cNvGrpSpPr/>
          <p:nvPr/>
        </p:nvGrpSpPr>
        <p:grpSpPr>
          <a:xfrm>
            <a:off x="1542579" y="5217375"/>
            <a:ext cx="867978" cy="1377950"/>
            <a:chOff x="1748319" y="5217375"/>
            <a:chExt cx="867978" cy="1377950"/>
          </a:xfrm>
        </p:grpSpPr>
        <p:pic>
          <p:nvPicPr>
            <p:cNvPr id="48" name="Picture 47">
              <a:extLst>
                <a:ext uri="{FF2B5EF4-FFF2-40B4-BE49-F238E27FC236}">
                  <a16:creationId xmlns:a16="http://schemas.microsoft.com/office/drawing/2014/main" id="{4760A860-D7D3-4AC3-8CA0-BCB672B819C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836007" y="5217375"/>
              <a:ext cx="780290" cy="780290"/>
            </a:xfrm>
            <a:prstGeom prst="rect">
              <a:avLst/>
            </a:prstGeom>
          </p:spPr>
        </p:pic>
        <p:sp>
          <p:nvSpPr>
            <p:cNvPr id="268" name="TextBox 267">
              <a:extLst>
                <a:ext uri="{FF2B5EF4-FFF2-40B4-BE49-F238E27FC236}">
                  <a16:creationId xmlns:a16="http://schemas.microsoft.com/office/drawing/2014/main" id="{D8AB000C-88DA-4A9D-9924-2101F351538E}"/>
                </a:ext>
              </a:extLst>
            </p:cNvPr>
            <p:cNvSpPr txBox="1"/>
            <p:nvPr/>
          </p:nvSpPr>
          <p:spPr>
            <a:xfrm>
              <a:off x="1748319" y="5890517"/>
              <a:ext cx="830997"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MySQL</a:t>
              </a:r>
            </a:p>
            <a:p>
              <a:pPr algn="ctr">
                <a:lnSpc>
                  <a:spcPct val="90000"/>
                </a:lnSpc>
                <a:spcAft>
                  <a:spcPts val="600"/>
                </a:spcAft>
              </a:pPr>
              <a:r>
                <a:rPr lang="en-US" sz="1200" b="1" dirty="0">
                  <a:solidFill>
                    <a:schemeClr val="bg1"/>
                  </a:solidFill>
                  <a:latin typeface="+mj-lt"/>
                </a:rPr>
                <a:t>Server</a:t>
              </a:r>
            </a:p>
          </p:txBody>
        </p:sp>
      </p:grpSp>
      <p:grpSp>
        <p:nvGrpSpPr>
          <p:cNvPr id="247" name="Group 246">
            <a:extLst>
              <a:ext uri="{FF2B5EF4-FFF2-40B4-BE49-F238E27FC236}">
                <a16:creationId xmlns:a16="http://schemas.microsoft.com/office/drawing/2014/main" id="{406F1918-DC64-42B0-B11F-A1987E466C98}"/>
              </a:ext>
            </a:extLst>
          </p:cNvPr>
          <p:cNvGrpSpPr/>
          <p:nvPr/>
        </p:nvGrpSpPr>
        <p:grpSpPr>
          <a:xfrm>
            <a:off x="2461799" y="5184426"/>
            <a:ext cx="780290" cy="1148620"/>
            <a:chOff x="2606579" y="5184426"/>
            <a:chExt cx="780290" cy="1148620"/>
          </a:xfrm>
        </p:grpSpPr>
        <p:pic>
          <p:nvPicPr>
            <p:cNvPr id="46" name="Picture 45">
              <a:extLst>
                <a:ext uri="{FF2B5EF4-FFF2-40B4-BE49-F238E27FC236}">
                  <a16:creationId xmlns:a16="http://schemas.microsoft.com/office/drawing/2014/main" id="{63688E02-270C-4497-95A3-0240331FB40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06579" y="5184426"/>
              <a:ext cx="780290" cy="780290"/>
            </a:xfrm>
            <a:prstGeom prst="rect">
              <a:avLst/>
            </a:prstGeom>
          </p:spPr>
        </p:pic>
        <p:sp>
          <p:nvSpPr>
            <p:cNvPr id="269" name="TextBox 268">
              <a:extLst>
                <a:ext uri="{FF2B5EF4-FFF2-40B4-BE49-F238E27FC236}">
                  <a16:creationId xmlns:a16="http://schemas.microsoft.com/office/drawing/2014/main" id="{336A1D92-0E12-4D4A-B31D-CAD1A280145A}"/>
                </a:ext>
              </a:extLst>
            </p:cNvPr>
            <p:cNvSpPr txBox="1"/>
            <p:nvPr/>
          </p:nvSpPr>
          <p:spPr>
            <a:xfrm>
              <a:off x="2643585" y="5871381"/>
              <a:ext cx="569708" cy="461665"/>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AD</a:t>
              </a:r>
            </a:p>
          </p:txBody>
        </p:sp>
      </p:grpSp>
      <p:grpSp>
        <p:nvGrpSpPr>
          <p:cNvPr id="246" name="Group 245">
            <a:extLst>
              <a:ext uri="{FF2B5EF4-FFF2-40B4-BE49-F238E27FC236}">
                <a16:creationId xmlns:a16="http://schemas.microsoft.com/office/drawing/2014/main" id="{636890AD-EFC8-491D-B180-8A2B4483BEE4}"/>
              </a:ext>
            </a:extLst>
          </p:cNvPr>
          <p:cNvGrpSpPr/>
          <p:nvPr/>
        </p:nvGrpSpPr>
        <p:grpSpPr>
          <a:xfrm>
            <a:off x="3003448" y="5184426"/>
            <a:ext cx="1090683" cy="1391763"/>
            <a:chOff x="3235858" y="5184426"/>
            <a:chExt cx="1090683" cy="1391763"/>
          </a:xfrm>
        </p:grpSpPr>
        <p:pic>
          <p:nvPicPr>
            <p:cNvPr id="50" name="Picture 49">
              <a:extLst>
                <a:ext uri="{FF2B5EF4-FFF2-40B4-BE49-F238E27FC236}">
                  <a16:creationId xmlns:a16="http://schemas.microsoft.com/office/drawing/2014/main" id="{D69C33DA-B7DD-431D-8ED7-9B5CB7A63DC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92958" y="5184426"/>
              <a:ext cx="780290" cy="780290"/>
            </a:xfrm>
            <a:prstGeom prst="rect">
              <a:avLst/>
            </a:prstGeom>
          </p:spPr>
        </p:pic>
        <p:sp>
          <p:nvSpPr>
            <p:cNvPr id="270" name="TextBox 269">
              <a:extLst>
                <a:ext uri="{FF2B5EF4-FFF2-40B4-BE49-F238E27FC236}">
                  <a16:creationId xmlns:a16="http://schemas.microsoft.com/office/drawing/2014/main" id="{600EA802-907C-4519-8959-81FF8F1654FE}"/>
                </a:ext>
              </a:extLst>
            </p:cNvPr>
            <p:cNvSpPr txBox="1"/>
            <p:nvPr/>
          </p:nvSpPr>
          <p:spPr>
            <a:xfrm>
              <a:off x="3235858" y="5871381"/>
              <a:ext cx="1090683" cy="704808"/>
            </a:xfrm>
            <a:prstGeom prst="rect">
              <a:avLst/>
            </a:prstGeom>
            <a:noFill/>
          </p:spPr>
          <p:txBody>
            <a:bodyPr wrap="none" lIns="182880" tIns="146304" rIns="182880" bIns="146304" rtlCol="0">
              <a:spAutoFit/>
            </a:bodyPr>
            <a:lstStyle/>
            <a:p>
              <a:pPr algn="ctr">
                <a:lnSpc>
                  <a:spcPct val="90000"/>
                </a:lnSpc>
                <a:spcAft>
                  <a:spcPts val="600"/>
                </a:spcAft>
              </a:pPr>
              <a:r>
                <a:rPr lang="en-US" sz="1200" b="1" dirty="0">
                  <a:solidFill>
                    <a:schemeClr val="bg1"/>
                  </a:solidFill>
                  <a:latin typeface="+mj-lt"/>
                </a:rPr>
                <a:t>Back Office</a:t>
              </a:r>
            </a:p>
            <a:p>
              <a:pPr algn="ctr">
                <a:lnSpc>
                  <a:spcPct val="90000"/>
                </a:lnSpc>
                <a:spcAft>
                  <a:spcPts val="600"/>
                </a:spcAft>
              </a:pPr>
              <a:r>
                <a:rPr lang="en-US" sz="1200" b="1" dirty="0">
                  <a:solidFill>
                    <a:schemeClr val="bg1"/>
                  </a:solidFill>
                  <a:latin typeface="+mj-lt"/>
                </a:rPr>
                <a:t>Servers</a:t>
              </a:r>
            </a:p>
          </p:txBody>
        </p:sp>
      </p:grpSp>
      <p:cxnSp>
        <p:nvCxnSpPr>
          <p:cNvPr id="252" name="Straight Arrow Connector 251">
            <a:extLst>
              <a:ext uri="{FF2B5EF4-FFF2-40B4-BE49-F238E27FC236}">
                <a16:creationId xmlns:a16="http://schemas.microsoft.com/office/drawing/2014/main" id="{B37C4311-89ED-466E-BEE4-7E554C7ED04C}"/>
              </a:ext>
            </a:extLst>
          </p:cNvPr>
          <p:cNvCxnSpPr>
            <a:stCxn id="42" idx="3"/>
          </p:cNvCxnSpPr>
          <p:nvPr/>
        </p:nvCxnSpPr>
        <p:spPr>
          <a:xfrm flipV="1">
            <a:off x="8915088" y="2123307"/>
            <a:ext cx="996427" cy="34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89BFD84D-2B17-42AE-8731-D90654B98E62}"/>
              </a:ext>
            </a:extLst>
          </p:cNvPr>
          <p:cNvCxnSpPr>
            <a:stCxn id="43" idx="3"/>
          </p:cNvCxnSpPr>
          <p:nvPr/>
        </p:nvCxnSpPr>
        <p:spPr>
          <a:xfrm flipV="1">
            <a:off x="8915088" y="4634875"/>
            <a:ext cx="996427"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16B3B1E-F9B2-4DE9-9576-116E30659360}"/>
              </a:ext>
            </a:extLst>
          </p:cNvPr>
          <p:cNvCxnSpPr/>
          <p:nvPr/>
        </p:nvCxnSpPr>
        <p:spPr>
          <a:xfrm>
            <a:off x="10301660" y="2579997"/>
            <a:ext cx="0" cy="17971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3" name="TextBox 282">
            <a:extLst>
              <a:ext uri="{FF2B5EF4-FFF2-40B4-BE49-F238E27FC236}">
                <a16:creationId xmlns:a16="http://schemas.microsoft.com/office/drawing/2014/main" id="{2AE0B925-F855-4CCA-91DE-6C9E22FADCFA}"/>
              </a:ext>
            </a:extLst>
          </p:cNvPr>
          <p:cNvSpPr txBox="1"/>
          <p:nvPr/>
        </p:nvSpPr>
        <p:spPr>
          <a:xfrm>
            <a:off x="1967640" y="3912686"/>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4" name="TextBox 283">
            <a:extLst>
              <a:ext uri="{FF2B5EF4-FFF2-40B4-BE49-F238E27FC236}">
                <a16:creationId xmlns:a16="http://schemas.microsoft.com/office/drawing/2014/main" id="{99C05762-56DE-4557-9F39-454F6D4BA761}"/>
              </a:ext>
            </a:extLst>
          </p:cNvPr>
          <p:cNvSpPr txBox="1"/>
          <p:nvPr/>
        </p:nvSpPr>
        <p:spPr>
          <a:xfrm>
            <a:off x="2045765" y="1691229"/>
            <a:ext cx="1379723" cy="406265"/>
          </a:xfrm>
          <a:prstGeom prst="rect">
            <a:avLst/>
          </a:prstGeom>
          <a:noFill/>
        </p:spPr>
        <p:txBody>
          <a:bodyPr wrap="square" lIns="182880" tIns="146304" rIns="182880" bIns="146304" rtlCol="0">
            <a:spAutoFit/>
          </a:bodyPr>
          <a:lstStyle/>
          <a:p>
            <a:pPr algn="ctr">
              <a:lnSpc>
                <a:spcPct val="90000"/>
              </a:lnSpc>
              <a:spcAft>
                <a:spcPts val="600"/>
              </a:spcAft>
            </a:pPr>
            <a:r>
              <a:rPr lang="en-US" sz="800" b="1" dirty="0">
                <a:solidFill>
                  <a:schemeClr val="accent3">
                    <a:lumMod val="40000"/>
                    <a:lumOff val="60000"/>
                  </a:schemeClr>
                </a:solidFill>
                <a:latin typeface="+mj-lt"/>
              </a:rPr>
              <a:t>static files</a:t>
            </a:r>
          </a:p>
        </p:txBody>
      </p:sp>
      <p:sp>
        <p:nvSpPr>
          <p:cNvPr id="285" name="TextBox 284">
            <a:extLst>
              <a:ext uri="{FF2B5EF4-FFF2-40B4-BE49-F238E27FC236}">
                <a16:creationId xmlns:a16="http://schemas.microsoft.com/office/drawing/2014/main" id="{5B564C63-C830-4B25-9799-9BBD7DCCF45C}"/>
              </a:ext>
            </a:extLst>
          </p:cNvPr>
          <p:cNvSpPr txBox="1"/>
          <p:nvPr/>
        </p:nvSpPr>
        <p:spPr>
          <a:xfrm>
            <a:off x="10140915" y="2579998"/>
            <a:ext cx="507831" cy="1797104"/>
          </a:xfrm>
          <a:prstGeom prst="rect">
            <a:avLst/>
          </a:prstGeom>
          <a:noFill/>
        </p:spPr>
        <p:txBody>
          <a:bodyPr vert="vert" wrap="square" lIns="182880" tIns="146304" rIns="182880" bIns="146304" rtlCol="0">
            <a:spAutoFit/>
          </a:bodyPr>
          <a:lstStyle/>
          <a:p>
            <a:pPr algn="ctr">
              <a:lnSpc>
                <a:spcPct val="90000"/>
              </a:lnSpc>
              <a:spcAft>
                <a:spcPts val="600"/>
              </a:spcAft>
            </a:pPr>
            <a:r>
              <a:rPr lang="en-US" sz="1000" b="1" dirty="0">
                <a:solidFill>
                  <a:schemeClr val="bg2">
                    <a:lumMod val="10000"/>
                  </a:schemeClr>
                </a:solidFill>
                <a:latin typeface="+mj-lt"/>
              </a:rPr>
              <a:t>Configured for Geo-restore</a:t>
            </a:r>
          </a:p>
        </p:txBody>
      </p:sp>
      <p:pic>
        <p:nvPicPr>
          <p:cNvPr id="1026" name="Picture 2" descr="See the source image">
            <a:extLst>
              <a:ext uri="{FF2B5EF4-FFF2-40B4-BE49-F238E27FC236}">
                <a16:creationId xmlns:a16="http://schemas.microsoft.com/office/drawing/2014/main" id="{3992D56C-CF2F-4C08-A768-DE547A84EE6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8785" y="5061490"/>
            <a:ext cx="2003982" cy="1047080"/>
          </a:xfrm>
          <a:prstGeom prst="rect">
            <a:avLst/>
          </a:prstGeom>
          <a:noFill/>
          <a:extLst>
            <a:ext uri="{909E8E84-426E-40DD-AFC4-6F175D3DCCD1}">
              <a14:hiddenFill xmlns:a14="http://schemas.microsoft.com/office/drawing/2010/main">
                <a:solidFill>
                  <a:srgbClr val="FFFFFF"/>
                </a:solidFill>
              </a14:hiddenFill>
            </a:ext>
          </a:extLst>
        </p:spPr>
      </p:pic>
      <p:sp>
        <p:nvSpPr>
          <p:cNvPr id="150" name="TextBox 149">
            <a:extLst>
              <a:ext uri="{FF2B5EF4-FFF2-40B4-BE49-F238E27FC236}">
                <a16:creationId xmlns:a16="http://schemas.microsoft.com/office/drawing/2014/main" id="{CA9D07D4-D815-43B4-BA64-36E0B3064D4D}"/>
              </a:ext>
            </a:extLst>
          </p:cNvPr>
          <p:cNvSpPr txBox="1"/>
          <p:nvPr/>
        </p:nvSpPr>
        <p:spPr>
          <a:xfrm>
            <a:off x="5441913" y="6030940"/>
            <a:ext cx="239256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latin typeface="+mj-lt"/>
              </a:rPr>
              <a:t>Visual Studio Team Services</a:t>
            </a:r>
          </a:p>
        </p:txBody>
      </p:sp>
    </p:spTree>
    <p:extLst>
      <p:ext uri="{BB962C8B-B14F-4D97-AF65-F5344CB8AC3E}">
        <p14:creationId xmlns:p14="http://schemas.microsoft.com/office/powerpoint/2010/main" val="1401622423"/>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1_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0DDD49-5A62-449B-9EFA-DCB295E951B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documentManagement/types"/>
    <ds:schemaRef ds:uri="d9c797ad-d7c3-4982-82b7-81352a75e4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86FC788-6FEE-4CE8-AA1D-B2BC48422B6D}">
  <ds:schemaRefs>
    <ds:schemaRef ds:uri="http://schemas.microsoft.com/sharepoint/v3/contenttype/forms"/>
  </ds:schemaRefs>
</ds:datastoreItem>
</file>

<file path=customXml/itemProps3.xml><?xml version="1.0" encoding="utf-8"?>
<ds:datastoreItem xmlns:ds="http://schemas.openxmlformats.org/officeDocument/2006/customXml" ds:itemID="{73BA93B8-2466-4F94-AD98-A13DBF4B7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911</Words>
  <Application>Microsoft Office PowerPoint</Application>
  <PresentationFormat>Widescreen</PresentationFormat>
  <Paragraphs>142</Paragraphs>
  <Slides>4</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vt:i4>
      </vt:variant>
    </vt:vector>
  </HeadingPairs>
  <TitlesOfParts>
    <vt:vector size="17" baseType="lpstr">
      <vt:lpstr>Arial</vt:lpstr>
      <vt:lpstr>Calibri</vt:lpstr>
      <vt:lpstr>Consolas</vt:lpstr>
      <vt:lpstr>Segoe Pro</vt:lpstr>
      <vt:lpstr>Segoe Pro Light</vt:lpstr>
      <vt:lpstr>Segoe UI</vt:lpstr>
      <vt:lpstr>Segoe UI Light</vt:lpstr>
      <vt:lpstr>Segoe UI Semilight</vt:lpstr>
      <vt:lpstr>Wingdings</vt:lpstr>
      <vt:lpstr>Server and Cloud 2013</vt:lpstr>
      <vt:lpstr>1_Windows Azure</vt:lpstr>
      <vt:lpstr>C+E Readiness Template</vt:lpstr>
      <vt:lpstr>1_C+E Readiness Template</vt:lpstr>
      <vt:lpstr>Common scenarios</vt:lpstr>
      <vt:lpstr>Common scenarios</vt:lpstr>
      <vt:lpstr>Preferred solution</vt:lpstr>
      <vt:lpstr>Additional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2018-03-14T21:47:44Z</dcterms:created>
  <dcterms:modified xsi:type="dcterms:W3CDTF">2018-06-30T14:47:41Z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2018-03-14T21:51:23.7429847Z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