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2"/>
  </p:notesMasterIdLst>
  <p:handoutMasterIdLst>
    <p:handoutMasterId r:id="rId13"/>
  </p:handoutMasterIdLst>
  <p:sldIdLst>
    <p:sldId id="267" r:id="rId3"/>
    <p:sldId id="268" r:id="rId4"/>
    <p:sldId id="257" r:id="rId5"/>
    <p:sldId id="275" r:id="rId6"/>
    <p:sldId id="277" r:id="rId7"/>
    <p:sldId id="276" r:id="rId8"/>
    <p:sldId id="279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75077-A074-4E8C-B45E-964494945228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4C80B-8910-445E-8D30-7A590951118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254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48A4-4B96-49F4-8C25-4C9D06114B2C}" type="datetimeFigureOut">
              <a:rPr lang="en-US"/>
              <a:t>8/9/2018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1F1E7-4EFD-4BFF-B438-FCD52FD36B1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561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4572000"/>
            <a:ext cx="1219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62103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40333"/>
            <a:ext cx="10972800" cy="1263534"/>
          </a:xfrm>
        </p:spPr>
        <p:txBody>
          <a:bodyPr anchor="ctr">
            <a:normAutofit/>
          </a:bodyPr>
          <a:lstStyle>
            <a:lvl1pPr algn="l">
              <a:defRPr sz="5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286500"/>
            <a:ext cx="10972800" cy="45720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9" name="Picture 8" descr="Closeup of test tubes" title="Science pictur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0"/>
            <a:ext cx="12188952" cy="45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5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9310254" y="0"/>
            <a:ext cx="288174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310254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86900" y="685800"/>
            <a:ext cx="2324100" cy="54863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685800"/>
            <a:ext cx="8105775" cy="54863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64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308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571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7531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53095"/>
            <a:ext cx="10972800" cy="2286000"/>
          </a:xfrm>
        </p:spPr>
        <p:txBody>
          <a:bodyPr anchor="b">
            <a:normAutofit/>
          </a:bodyPr>
          <a:lstStyle>
            <a:lvl1pPr>
              <a:defRPr sz="5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250" y="5864054"/>
            <a:ext cx="10972800" cy="450042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24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3091" y="1714501"/>
            <a:ext cx="4752109" cy="44577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23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0320" y="1529541"/>
            <a:ext cx="4754880" cy="811583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0320" y="2484692"/>
            <a:ext cx="4754880" cy="3687508"/>
          </a:xfrm>
        </p:spPr>
        <p:txBody>
          <a:bodyPr/>
          <a:lstStyle>
            <a:lvl1pPr>
              <a:spcBef>
                <a:spcPts val="2000"/>
              </a:spcBef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062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9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902D-A5F5-4D7D-AAA7-32469BA0BC4D}" type="datetimeFigureOut">
              <a:rPr lang="en-US"/>
              <a:t>8/9/2018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C9F40-B079-4B71-A627-7266DFEA7F0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3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19" y="465512"/>
            <a:ext cx="350616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0" y="465513"/>
            <a:ext cx="7048500" cy="5935287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519" y="3746500"/>
            <a:ext cx="3506162" cy="24257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0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  <p15:guide id="2" orient="horz" pos="288">
          <p15:clr>
            <a:srgbClr val="FBAE40"/>
          </p15:clr>
        </p15:guide>
        <p15:guide id="3" orient="horz" pos="4032">
          <p15:clr>
            <a:srgbClr val="FBAE40"/>
          </p15:clr>
        </p15:guide>
        <p15:guide id="4" pos="29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267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4267200" y="0"/>
            <a:ext cx="1" cy="685800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466344"/>
            <a:ext cx="3502152" cy="1600200"/>
          </a:xfrm>
        </p:spPr>
        <p:txBody>
          <a:bodyPr anchor="t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9872" y="0"/>
            <a:ext cx="7882128" cy="6858000"/>
          </a:xfrm>
        </p:spPr>
        <p:txBody>
          <a:bodyPr tIns="7315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48" y="3749040"/>
            <a:ext cx="3502152" cy="242316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93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1371600"/>
            <a:ext cx="12192000" cy="0"/>
          </a:xfrm>
          <a:prstGeom prst="line">
            <a:avLst/>
          </a:prstGeom>
          <a:ln w="762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127000"/>
            <a:ext cx="100584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714500"/>
            <a:ext cx="100584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86900" y="6394450"/>
            <a:ext cx="23241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402902D-A5F5-4D7D-AAA7-32469BA0BC4D}" type="datetimeFigureOut">
              <a:rPr lang="en-US"/>
              <a:pPr/>
              <a:t>8/9/2018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9625" y="6394450"/>
            <a:ext cx="81343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724" y="6394450"/>
            <a:ext cx="52387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F4C9F40-B079-4B71-A627-7266DFEA7F0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595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ts val="2200"/>
        </a:spcBef>
        <a:buClr>
          <a:schemeClr val="tx1">
            <a:lumMod val="65000"/>
          </a:schemeClr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ts val="1600"/>
        </a:spcBef>
        <a:buClr>
          <a:schemeClr val="tx1">
            <a:lumMod val="6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ts val="1200"/>
        </a:spcBef>
        <a:buClr>
          <a:schemeClr val="tx1">
            <a:lumMod val="65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ts val="10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28600" algn="l" defTabSz="914400" rtl="0" eaLnBrk="1" latinLnBrk="0" hangingPunct="1">
        <a:spcBef>
          <a:spcPts val="8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228600" algn="l" defTabSz="914400" rtl="0" eaLnBrk="1" latinLnBrk="0" hangingPunct="1">
        <a:spcBef>
          <a:spcPts val="600"/>
        </a:spcBef>
        <a:buClr>
          <a:schemeClr val="tx1">
            <a:lumMod val="65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ructables.com/id/5-Cool-Batch-File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 Get serious . . . about automation.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33455"/>
            <a:ext cx="10058400" cy="44577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005" y="1785324"/>
            <a:ext cx="1776692" cy="246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Old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about a really old technology, Windows' batch files. Does anybody use Windows' batch files?</a:t>
            </a:r>
          </a:p>
          <a:p>
            <a:r>
              <a:rPr lang="en-US" dirty="0"/>
              <a:t>Many batch files I've seen in the wild are pretty messy. They are often quite long and not well structured. I know this partly because I've written hundreds of them. I wrote batch files for years that were a mess. I like to think I'm a little better now.</a:t>
            </a:r>
          </a:p>
          <a:p>
            <a:r>
              <a:rPr lang="en-US" dirty="0"/>
              <a:t>For Example, I googled "typical batch file" and this was the first hit: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https://www.instructables.com/id/5-Cool-Batch-Files/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A7BC5C-8887-4F1D-8DD0-E7D92514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10E66-691C-4D06-9067-20D098B32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41" y="0"/>
            <a:ext cx="5512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small file has 19 goto statements! Makes my head hurt looking at it.</a:t>
            </a:r>
          </a:p>
          <a:p>
            <a:r>
              <a:rPr lang="en-US" dirty="0"/>
              <a:t>The lack of structure is a problem and leads to hard to read and understand code.</a:t>
            </a:r>
          </a:p>
        </p:txBody>
      </p:sp>
    </p:spTree>
    <p:extLst>
      <p:ext uri="{BB962C8B-B14F-4D97-AF65-F5344CB8AC3E}">
        <p14:creationId xmlns:p14="http://schemas.microsoft.com/office/powerpoint/2010/main" val="6409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How to Modularize?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 let's impose some structure. In most programming languages there's a concept of a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dirty="0"/>
              <a:t>.</a:t>
            </a:r>
          </a:p>
          <a:p>
            <a:r>
              <a:rPr lang="en-US" dirty="0"/>
              <a:t>At the heart of Composable Batch Files is the enforcing the use of traditional functions or code blocks.</a:t>
            </a:r>
          </a:p>
          <a:p>
            <a:r>
              <a:rPr lang="en-US" dirty="0"/>
              <a:t>Anatomy of a function. Here are the basic structural elements: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[label]</a:t>
            </a:r>
            <a:r>
              <a:rPr lang="en-US" dirty="0"/>
              <a:t> = function name (which must be unique)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:[label]</a:t>
            </a:r>
            <a:r>
              <a:rPr lang="en-US" dirty="0"/>
              <a:t> = function call to another function in this batch file.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goto [label]</a:t>
            </a:r>
            <a:r>
              <a:rPr lang="en-US" dirty="0"/>
              <a:t> = also a function call, which does not return to the caller. Use judiciously.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exit/b</a:t>
            </a:r>
            <a:r>
              <a:rPr lang="en-US" dirty="0"/>
              <a:t> = end of function. The lack of exit/b is the most common culprit. Without ending </a:t>
            </a:r>
          </a:p>
          <a:p>
            <a:pPr marL="0" indent="0">
              <a:buNone/>
            </a:pPr>
            <a:r>
              <a:rPr lang="en-US" dirty="0"/>
              <a:t>functions, you have spaghetti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039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236458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Self-Documenting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cool thing about this architecture is that it is scalable in the sense that if you want some new script feature all you need to do is add a unique label and a code block and you are up and running.</a:t>
            </a:r>
          </a:p>
        </p:txBody>
      </p:sp>
    </p:spTree>
    <p:extLst>
      <p:ext uri="{BB962C8B-B14F-4D97-AF65-F5344CB8AC3E}">
        <p14:creationId xmlns:p14="http://schemas.microsoft.com/office/powerpoint/2010/main" val="352185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292" y="144011"/>
            <a:ext cx="7843008" cy="1097280"/>
          </a:xfrm>
        </p:spPr>
        <p:txBody>
          <a:bodyPr>
            <a:normAutofit/>
          </a:bodyPr>
          <a:lstStyle/>
          <a:p>
            <a:r>
              <a:rPr lang="en-US" dirty="0"/>
              <a:t>    To download and for more info., see: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258D2-F6D3-4944-A775-62D2B1E75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339" y="1976890"/>
            <a:ext cx="4777467" cy="31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Science 16x9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AcademicScience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57FBB9D-AA08-4C32-8A71-9F02C5E4D8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Laboratory science</Template>
  <TotalTime>0</TotalTime>
  <Words>409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Academic Science 16x9</vt:lpstr>
      <vt:lpstr>   Get serious . . . about automation.</vt:lpstr>
      <vt:lpstr>                            Old Technology</vt:lpstr>
      <vt:lpstr> </vt:lpstr>
      <vt:lpstr> </vt:lpstr>
      <vt:lpstr>                        How to Modularize?</vt:lpstr>
      <vt:lpstr>Scalable Self-Documenting Scripting</vt:lpstr>
      <vt:lpstr>Scalable Self-Documenting Scripting</vt:lpstr>
      <vt:lpstr>Scalable Self-Documenting Scripting</vt:lpstr>
      <vt:lpstr>    To download and for more info., see: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2017-05-13T05:27:33Z</dcterms:created>
  <dcterms:modified xsi:type="dcterms:W3CDTF">2018-08-09T22:13:59Z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TC029023899991</vt:lpwstr>
  </property>
</Properties>
</file>