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1" autoAdjust="0"/>
    <p:restoredTop sz="94660"/>
  </p:normalViewPr>
  <p:slideViewPr>
    <p:cSldViewPr snapToGrid="0">
      <p:cViewPr varScale="1">
        <p:scale>
          <a:sx n="165" d="100"/>
          <a:sy n="165" d="100"/>
        </p:scale>
        <p:origin x="138"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6AB9-F413-4668-83C1-2489EC4487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403759-4934-4C37-ADD7-54DA20D0FD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9E3154-9B2E-47EE-861D-948ACEF85B21}"/>
              </a:ext>
            </a:extLst>
          </p:cNvPr>
          <p:cNvSpPr>
            <a:spLocks noGrp="1"/>
          </p:cNvSpPr>
          <p:nvPr>
            <p:ph type="dt" sz="half" idx="10"/>
          </p:nvPr>
        </p:nvSpPr>
        <p:spPr/>
        <p:txBody>
          <a:bodyPr/>
          <a:lstStyle/>
          <a:p>
            <a:fld id="{86FCFB96-917D-4A92-B206-4CEFDD05F1CC}" type="datetimeFigureOut">
              <a:rPr lang="en-US" smtClean="0"/>
              <a:t>10/28/2020</a:t>
            </a:fld>
            <a:endParaRPr lang="en-US"/>
          </a:p>
        </p:txBody>
      </p:sp>
      <p:sp>
        <p:nvSpPr>
          <p:cNvPr id="5" name="Footer Placeholder 4">
            <a:extLst>
              <a:ext uri="{FF2B5EF4-FFF2-40B4-BE49-F238E27FC236}">
                <a16:creationId xmlns:a16="http://schemas.microsoft.com/office/drawing/2014/main" id="{6DAA7DB5-6FD9-454E-AF7C-DC3EFD126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34673-D794-4B47-8465-19BD00C8DED6}"/>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170167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1AD8-A481-4B83-BD20-030CADACB7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F87870-BAF5-4D82-88ED-1856438A01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0AF63-B396-4EB1-AEEF-877C4A4E18CF}"/>
              </a:ext>
            </a:extLst>
          </p:cNvPr>
          <p:cNvSpPr>
            <a:spLocks noGrp="1"/>
          </p:cNvSpPr>
          <p:nvPr>
            <p:ph type="dt" sz="half" idx="10"/>
          </p:nvPr>
        </p:nvSpPr>
        <p:spPr/>
        <p:txBody>
          <a:bodyPr/>
          <a:lstStyle/>
          <a:p>
            <a:fld id="{86FCFB96-917D-4A92-B206-4CEFDD05F1CC}" type="datetimeFigureOut">
              <a:rPr lang="en-US" smtClean="0"/>
              <a:t>10/28/2020</a:t>
            </a:fld>
            <a:endParaRPr lang="en-US"/>
          </a:p>
        </p:txBody>
      </p:sp>
      <p:sp>
        <p:nvSpPr>
          <p:cNvPr id="5" name="Footer Placeholder 4">
            <a:extLst>
              <a:ext uri="{FF2B5EF4-FFF2-40B4-BE49-F238E27FC236}">
                <a16:creationId xmlns:a16="http://schemas.microsoft.com/office/drawing/2014/main" id="{AD3227D2-709D-4B16-954B-FD5CD547F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2B50E-CBF8-42A6-B874-7034F5011DA4}"/>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05704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0B54C8-D00D-4B84-83C5-C9C658A764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A8BEDF-1386-4816-A774-9E9514DC4F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B014DA-5C87-4779-8297-EE0726A2C749}"/>
              </a:ext>
            </a:extLst>
          </p:cNvPr>
          <p:cNvSpPr>
            <a:spLocks noGrp="1"/>
          </p:cNvSpPr>
          <p:nvPr>
            <p:ph type="dt" sz="half" idx="10"/>
          </p:nvPr>
        </p:nvSpPr>
        <p:spPr/>
        <p:txBody>
          <a:bodyPr/>
          <a:lstStyle/>
          <a:p>
            <a:fld id="{86FCFB96-917D-4A92-B206-4CEFDD05F1CC}" type="datetimeFigureOut">
              <a:rPr lang="en-US" smtClean="0"/>
              <a:t>10/28/2020</a:t>
            </a:fld>
            <a:endParaRPr lang="en-US"/>
          </a:p>
        </p:txBody>
      </p:sp>
      <p:sp>
        <p:nvSpPr>
          <p:cNvPr id="5" name="Footer Placeholder 4">
            <a:extLst>
              <a:ext uri="{FF2B5EF4-FFF2-40B4-BE49-F238E27FC236}">
                <a16:creationId xmlns:a16="http://schemas.microsoft.com/office/drawing/2014/main" id="{F74DEE03-0E27-4AD7-82E1-7EE1BB9E2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9113C-9E5D-4BE7-8956-779280E5E2DF}"/>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347597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A422-3EA3-4E5A-87C3-CB8BF77013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F8545-C20F-4D5C-9813-E40B132822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0429F-BFD6-4945-ABE9-B8B5C2F14CA3}"/>
              </a:ext>
            </a:extLst>
          </p:cNvPr>
          <p:cNvSpPr>
            <a:spLocks noGrp="1"/>
          </p:cNvSpPr>
          <p:nvPr>
            <p:ph type="dt" sz="half" idx="10"/>
          </p:nvPr>
        </p:nvSpPr>
        <p:spPr/>
        <p:txBody>
          <a:bodyPr/>
          <a:lstStyle/>
          <a:p>
            <a:fld id="{86FCFB96-917D-4A92-B206-4CEFDD05F1CC}" type="datetimeFigureOut">
              <a:rPr lang="en-US" smtClean="0"/>
              <a:t>10/28/2020</a:t>
            </a:fld>
            <a:endParaRPr lang="en-US"/>
          </a:p>
        </p:txBody>
      </p:sp>
      <p:sp>
        <p:nvSpPr>
          <p:cNvPr id="5" name="Footer Placeholder 4">
            <a:extLst>
              <a:ext uri="{FF2B5EF4-FFF2-40B4-BE49-F238E27FC236}">
                <a16:creationId xmlns:a16="http://schemas.microsoft.com/office/drawing/2014/main" id="{E5F234E2-B9A8-48A3-ADCF-D844874407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923CC-6AF1-4E46-9865-2A71D0197451}"/>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65412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408C-D1DE-4CEA-803C-CF3E76CA3D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37B0FE-1F1D-4526-A48A-60D29713B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40CEB-BE98-41A0-A06C-31CA6A048E7E}"/>
              </a:ext>
            </a:extLst>
          </p:cNvPr>
          <p:cNvSpPr>
            <a:spLocks noGrp="1"/>
          </p:cNvSpPr>
          <p:nvPr>
            <p:ph type="dt" sz="half" idx="10"/>
          </p:nvPr>
        </p:nvSpPr>
        <p:spPr/>
        <p:txBody>
          <a:bodyPr/>
          <a:lstStyle/>
          <a:p>
            <a:fld id="{86FCFB96-917D-4A92-B206-4CEFDD05F1CC}" type="datetimeFigureOut">
              <a:rPr lang="en-US" smtClean="0"/>
              <a:t>10/28/2020</a:t>
            </a:fld>
            <a:endParaRPr lang="en-US"/>
          </a:p>
        </p:txBody>
      </p:sp>
      <p:sp>
        <p:nvSpPr>
          <p:cNvPr id="5" name="Footer Placeholder 4">
            <a:extLst>
              <a:ext uri="{FF2B5EF4-FFF2-40B4-BE49-F238E27FC236}">
                <a16:creationId xmlns:a16="http://schemas.microsoft.com/office/drawing/2014/main" id="{55B46164-24EB-4328-BB88-F702F1281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E5C4D-9A29-4422-A031-6EA7CE12483B}"/>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77929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2922-10B8-4D7B-A3A2-EEA9E3F5BE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234E4E-1F32-4762-A3DB-9B9B27918A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61E369-7E3D-4F53-B792-ADD77A5221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9439B3-7554-4F1D-9828-7573028E9990}"/>
              </a:ext>
            </a:extLst>
          </p:cNvPr>
          <p:cNvSpPr>
            <a:spLocks noGrp="1"/>
          </p:cNvSpPr>
          <p:nvPr>
            <p:ph type="dt" sz="half" idx="10"/>
          </p:nvPr>
        </p:nvSpPr>
        <p:spPr/>
        <p:txBody>
          <a:bodyPr/>
          <a:lstStyle/>
          <a:p>
            <a:fld id="{86FCFB96-917D-4A92-B206-4CEFDD05F1CC}" type="datetimeFigureOut">
              <a:rPr lang="en-US" smtClean="0"/>
              <a:t>10/28/2020</a:t>
            </a:fld>
            <a:endParaRPr lang="en-US"/>
          </a:p>
        </p:txBody>
      </p:sp>
      <p:sp>
        <p:nvSpPr>
          <p:cNvPr id="6" name="Footer Placeholder 5">
            <a:extLst>
              <a:ext uri="{FF2B5EF4-FFF2-40B4-BE49-F238E27FC236}">
                <a16:creationId xmlns:a16="http://schemas.microsoft.com/office/drawing/2014/main" id="{85F24164-F29D-49DF-9746-D22619882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798483-DF7A-471C-B167-DB7A5ACE9BA2}"/>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6803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A2AA3-2734-43FB-AD2A-263386C183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30D08E-1C4C-44F3-81D6-ADA265C27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32AAA2-45E0-4CC1-9B5D-5C42D485F1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868F5A-F6C0-4CB4-9D2D-16588214A7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50377F-715D-4F9B-9035-7F1CA3EC3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A06DBF-7C98-4FEC-ADFF-1C9C7E4576E7}"/>
              </a:ext>
            </a:extLst>
          </p:cNvPr>
          <p:cNvSpPr>
            <a:spLocks noGrp="1"/>
          </p:cNvSpPr>
          <p:nvPr>
            <p:ph type="dt" sz="half" idx="10"/>
          </p:nvPr>
        </p:nvSpPr>
        <p:spPr/>
        <p:txBody>
          <a:bodyPr/>
          <a:lstStyle/>
          <a:p>
            <a:fld id="{86FCFB96-917D-4A92-B206-4CEFDD05F1CC}" type="datetimeFigureOut">
              <a:rPr lang="en-US" smtClean="0"/>
              <a:t>10/28/2020</a:t>
            </a:fld>
            <a:endParaRPr lang="en-US"/>
          </a:p>
        </p:txBody>
      </p:sp>
      <p:sp>
        <p:nvSpPr>
          <p:cNvPr id="8" name="Footer Placeholder 7">
            <a:extLst>
              <a:ext uri="{FF2B5EF4-FFF2-40B4-BE49-F238E27FC236}">
                <a16:creationId xmlns:a16="http://schemas.microsoft.com/office/drawing/2014/main" id="{78D6EA7F-0B51-4C2D-9965-000A155008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437C8D-5636-4066-92FA-3D539AD519A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631243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21AFA-BCE9-468F-A4CD-7A2875D660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E71DC5-E253-4A5C-968A-B5FDAFAF8D4F}"/>
              </a:ext>
            </a:extLst>
          </p:cNvPr>
          <p:cNvSpPr>
            <a:spLocks noGrp="1"/>
          </p:cNvSpPr>
          <p:nvPr>
            <p:ph type="dt" sz="half" idx="10"/>
          </p:nvPr>
        </p:nvSpPr>
        <p:spPr/>
        <p:txBody>
          <a:bodyPr/>
          <a:lstStyle/>
          <a:p>
            <a:fld id="{86FCFB96-917D-4A92-B206-4CEFDD05F1CC}" type="datetimeFigureOut">
              <a:rPr lang="en-US" smtClean="0"/>
              <a:t>10/28/2020</a:t>
            </a:fld>
            <a:endParaRPr lang="en-US"/>
          </a:p>
        </p:txBody>
      </p:sp>
      <p:sp>
        <p:nvSpPr>
          <p:cNvPr id="4" name="Footer Placeholder 3">
            <a:extLst>
              <a:ext uri="{FF2B5EF4-FFF2-40B4-BE49-F238E27FC236}">
                <a16:creationId xmlns:a16="http://schemas.microsoft.com/office/drawing/2014/main" id="{70859FA2-FD30-4D83-B9BC-1788DA9F89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F1CB78-8EC7-4AA9-851A-C5548BF2936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979465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7F026-C513-4809-BF48-B2356B15D1A3}"/>
              </a:ext>
            </a:extLst>
          </p:cNvPr>
          <p:cNvSpPr>
            <a:spLocks noGrp="1"/>
          </p:cNvSpPr>
          <p:nvPr>
            <p:ph type="dt" sz="half" idx="10"/>
          </p:nvPr>
        </p:nvSpPr>
        <p:spPr/>
        <p:txBody>
          <a:bodyPr/>
          <a:lstStyle/>
          <a:p>
            <a:fld id="{86FCFB96-917D-4A92-B206-4CEFDD05F1CC}" type="datetimeFigureOut">
              <a:rPr lang="en-US" smtClean="0"/>
              <a:t>10/28/2020</a:t>
            </a:fld>
            <a:endParaRPr lang="en-US"/>
          </a:p>
        </p:txBody>
      </p:sp>
      <p:sp>
        <p:nvSpPr>
          <p:cNvPr id="3" name="Footer Placeholder 2">
            <a:extLst>
              <a:ext uri="{FF2B5EF4-FFF2-40B4-BE49-F238E27FC236}">
                <a16:creationId xmlns:a16="http://schemas.microsoft.com/office/drawing/2014/main" id="{00C934CA-1EF1-4BA5-99A0-AEC498B570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523B0-B291-44D7-AF63-5A171555EB4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851036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702C-03C5-4B36-BF95-686FE9E64E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680700-0FBB-43BC-85ED-CE0CF3F37F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E8B3C-FBE6-4D50-8064-0C6391797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24944-9F97-4C26-9B51-EBF2DDDA8CA4}"/>
              </a:ext>
            </a:extLst>
          </p:cNvPr>
          <p:cNvSpPr>
            <a:spLocks noGrp="1"/>
          </p:cNvSpPr>
          <p:nvPr>
            <p:ph type="dt" sz="half" idx="10"/>
          </p:nvPr>
        </p:nvSpPr>
        <p:spPr/>
        <p:txBody>
          <a:bodyPr/>
          <a:lstStyle/>
          <a:p>
            <a:fld id="{86FCFB96-917D-4A92-B206-4CEFDD05F1CC}" type="datetimeFigureOut">
              <a:rPr lang="en-US" smtClean="0"/>
              <a:t>10/28/2020</a:t>
            </a:fld>
            <a:endParaRPr lang="en-US"/>
          </a:p>
        </p:txBody>
      </p:sp>
      <p:sp>
        <p:nvSpPr>
          <p:cNvPr id="6" name="Footer Placeholder 5">
            <a:extLst>
              <a:ext uri="{FF2B5EF4-FFF2-40B4-BE49-F238E27FC236}">
                <a16:creationId xmlns:a16="http://schemas.microsoft.com/office/drawing/2014/main" id="{F06114FA-ACAB-4DB1-9379-6BE206E8F8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59A48-AFF7-4213-B4FC-FD42A7501E9A}"/>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4199478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3CC7-B62D-4CF4-9BB8-83460167EE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F84CEB-7747-46AF-A197-73C02E35EC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78D0D5-5B9B-4881-A834-A42E301FD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D3D9A-7E9E-43CB-ADA4-334E649AB3E0}"/>
              </a:ext>
            </a:extLst>
          </p:cNvPr>
          <p:cNvSpPr>
            <a:spLocks noGrp="1"/>
          </p:cNvSpPr>
          <p:nvPr>
            <p:ph type="dt" sz="half" idx="10"/>
          </p:nvPr>
        </p:nvSpPr>
        <p:spPr/>
        <p:txBody>
          <a:bodyPr/>
          <a:lstStyle/>
          <a:p>
            <a:fld id="{86FCFB96-917D-4A92-B206-4CEFDD05F1CC}" type="datetimeFigureOut">
              <a:rPr lang="en-US" smtClean="0"/>
              <a:t>10/28/2020</a:t>
            </a:fld>
            <a:endParaRPr lang="en-US"/>
          </a:p>
        </p:txBody>
      </p:sp>
      <p:sp>
        <p:nvSpPr>
          <p:cNvPr id="6" name="Footer Placeholder 5">
            <a:extLst>
              <a:ext uri="{FF2B5EF4-FFF2-40B4-BE49-F238E27FC236}">
                <a16:creationId xmlns:a16="http://schemas.microsoft.com/office/drawing/2014/main" id="{50402430-C0BC-41DF-AB26-408FDD692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667D6-119A-4858-B5ED-2F7AAEEDC85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28766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4DB90A-9A19-4B6F-A334-E95FFA6AC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7CA81F-0615-4E21-B745-1DA4DB679F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09911-96AB-4654-A986-C4BF024678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CFB96-917D-4A92-B206-4CEFDD05F1CC}" type="datetimeFigureOut">
              <a:rPr lang="en-US" smtClean="0"/>
              <a:t>10/28/2020</a:t>
            </a:fld>
            <a:endParaRPr lang="en-US"/>
          </a:p>
        </p:txBody>
      </p:sp>
      <p:sp>
        <p:nvSpPr>
          <p:cNvPr id="5" name="Footer Placeholder 4">
            <a:extLst>
              <a:ext uri="{FF2B5EF4-FFF2-40B4-BE49-F238E27FC236}">
                <a16:creationId xmlns:a16="http://schemas.microsoft.com/office/drawing/2014/main" id="{2502BD4C-5376-4215-AD8E-3F513C7C78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76E9C1-8D61-4C83-9956-089EFFB1F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D810A-5F14-4A71-ACE6-FAF61F905156}" type="slidenum">
              <a:rPr lang="en-US" smtClean="0"/>
              <a:t>‹#›</a:t>
            </a:fld>
            <a:endParaRPr lang="en-US"/>
          </a:p>
        </p:txBody>
      </p:sp>
    </p:spTree>
    <p:extLst>
      <p:ext uri="{BB962C8B-B14F-4D97-AF65-F5344CB8AC3E}">
        <p14:creationId xmlns:p14="http://schemas.microsoft.com/office/powerpoint/2010/main" val="35101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mazon.com/Code-Wisdom-Crowd-Together-Programming-ebook/dp/B07GNVXWQ3/ref=sr_1_1?dchild=1&amp;keywords=Code+with+the+Wisdom+of+the+Crowd&amp;qid=1603682219&amp;sr=8-1" TargetMode="External"/><Relationship Id="rId2" Type="http://schemas.openxmlformats.org/officeDocument/2006/relationships/hyperlink" Target="https://www.amazon.com/Remote-Mob-Programming-home-alone-ebook/dp/B081F5FVTZ/ref=sr_1_2?dchild=1&amp;keywords=mob+programming&amp;qid=1603682029&amp;sr=8-2" TargetMode="External"/><Relationship Id="rId1" Type="http://schemas.openxmlformats.org/officeDocument/2006/relationships/slideLayout" Target="../slideLayouts/slideLayout2.xml"/><Relationship Id="rId6" Type="http://schemas.openxmlformats.org/officeDocument/2006/relationships/hyperlink" Target="https://hanselminutes.com/553/mob-programming-with-woody-zuill" TargetMode="External"/><Relationship Id="rId5" Type="http://schemas.openxmlformats.org/officeDocument/2006/relationships/hyperlink" Target="https://www.youtube.com/watch?v=jhImlR4_Vto" TargetMode="External"/><Relationship Id="rId4" Type="http://schemas.openxmlformats.org/officeDocument/2006/relationships/hyperlink" Target="https://www.youtube.com/watch?v=SHOVVnRB4h0&amp;t=6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A6C5-193B-4D92-A514-0913D47CA080}"/>
              </a:ext>
            </a:extLst>
          </p:cNvPr>
          <p:cNvSpPr>
            <a:spLocks noGrp="1"/>
          </p:cNvSpPr>
          <p:nvPr>
            <p:ph type="ctrTitle"/>
          </p:nvPr>
        </p:nvSpPr>
        <p:spPr/>
        <p:txBody>
          <a:bodyPr/>
          <a:lstStyle/>
          <a:p>
            <a:r>
              <a:rPr lang="en-US" dirty="0"/>
              <a:t>The Wisdom of Mobs</a:t>
            </a:r>
          </a:p>
        </p:txBody>
      </p:sp>
      <p:sp>
        <p:nvSpPr>
          <p:cNvPr id="3" name="Subtitle 2">
            <a:extLst>
              <a:ext uri="{FF2B5EF4-FFF2-40B4-BE49-F238E27FC236}">
                <a16:creationId xmlns:a16="http://schemas.microsoft.com/office/drawing/2014/main" id="{326C3014-16DA-4BC3-8471-B9792EA925AB}"/>
              </a:ext>
            </a:extLst>
          </p:cNvPr>
          <p:cNvSpPr>
            <a:spLocks noGrp="1"/>
          </p:cNvSpPr>
          <p:nvPr>
            <p:ph type="subTitle" idx="1"/>
          </p:nvPr>
        </p:nvSpPr>
        <p:spPr/>
        <p:txBody>
          <a:bodyPr/>
          <a:lstStyle/>
          <a:p>
            <a:r>
              <a:rPr lang="en-US" dirty="0"/>
              <a:t> A Mob Programming Primer</a:t>
            </a:r>
          </a:p>
        </p:txBody>
      </p:sp>
    </p:spTree>
    <p:extLst>
      <p:ext uri="{BB962C8B-B14F-4D97-AF65-F5344CB8AC3E}">
        <p14:creationId xmlns:p14="http://schemas.microsoft.com/office/powerpoint/2010/main" val="4103638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06C0F-CDE2-4DE6-9567-56E700DC50D5}"/>
              </a:ext>
            </a:extLst>
          </p:cNvPr>
          <p:cNvSpPr>
            <a:spLocks noGrp="1"/>
          </p:cNvSpPr>
          <p:nvPr>
            <p:ph idx="1"/>
          </p:nvPr>
        </p:nvSpPr>
        <p:spPr>
          <a:xfrm>
            <a:off x="838200" y="337625"/>
            <a:ext cx="10515600" cy="5839338"/>
          </a:xfrm>
        </p:spPr>
        <p:txBody>
          <a:bodyPr/>
          <a:lstStyle/>
          <a:p>
            <a:r>
              <a:rPr lang="en-US" dirty="0"/>
              <a:t>Definition: </a:t>
            </a:r>
            <a:r>
              <a:rPr lang="en-US" b="0" i="0" dirty="0">
                <a:solidFill>
                  <a:srgbClr val="4D5156"/>
                </a:solidFill>
                <a:effectLst/>
                <a:latin typeface="Roboto"/>
              </a:rPr>
              <a:t>Mob programming is a software development approach where the whole team works on the same thing, at the same time, in the same space, and at the same computer. This is similar to pair programming where two people sit at the same computer and collaborate on the same code at the same time.</a:t>
            </a:r>
          </a:p>
          <a:p>
            <a:endParaRPr lang="en-US" dirty="0">
              <a:solidFill>
                <a:srgbClr val="4D5156"/>
              </a:solidFill>
              <a:latin typeface="Roboto"/>
            </a:endParaRPr>
          </a:p>
          <a:p>
            <a:endParaRPr lang="en-US" dirty="0">
              <a:solidFill>
                <a:srgbClr val="4D5156"/>
              </a:solidFill>
              <a:latin typeface="Roboto"/>
            </a:endParaRPr>
          </a:p>
          <a:p>
            <a:r>
              <a:rPr lang="en-US" dirty="0"/>
              <a:t>Mob programming is more about working well together than the mob. - Woody Zuill</a:t>
            </a:r>
          </a:p>
        </p:txBody>
      </p:sp>
    </p:spTree>
    <p:extLst>
      <p:ext uri="{BB962C8B-B14F-4D97-AF65-F5344CB8AC3E}">
        <p14:creationId xmlns:p14="http://schemas.microsoft.com/office/powerpoint/2010/main" val="298024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E6C7-5A6D-443A-9598-787D3EB7C3A1}"/>
              </a:ext>
            </a:extLst>
          </p:cNvPr>
          <p:cNvSpPr>
            <a:spLocks noGrp="1"/>
          </p:cNvSpPr>
          <p:nvPr>
            <p:ph type="title"/>
          </p:nvPr>
        </p:nvSpPr>
        <p:spPr/>
        <p:txBody>
          <a:bodyPr/>
          <a:lstStyle/>
          <a:p>
            <a:endParaRPr lang="en-US"/>
          </a:p>
        </p:txBody>
      </p:sp>
      <p:pic>
        <p:nvPicPr>
          <p:cNvPr id="5" name="Content Placeholder 4" descr="Diagram&#10;&#10;Description automatically generated">
            <a:extLst>
              <a:ext uri="{FF2B5EF4-FFF2-40B4-BE49-F238E27FC236}">
                <a16:creationId xmlns:a16="http://schemas.microsoft.com/office/drawing/2014/main" id="{76FB23F7-D06B-4D45-BA54-8D85219775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6929" y="1825625"/>
            <a:ext cx="7778142" cy="4351338"/>
          </a:xfrm>
        </p:spPr>
      </p:pic>
    </p:spTree>
    <p:extLst>
      <p:ext uri="{BB962C8B-B14F-4D97-AF65-F5344CB8AC3E}">
        <p14:creationId xmlns:p14="http://schemas.microsoft.com/office/powerpoint/2010/main" val="759273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1215-1E6A-4EC1-96AE-9AE703C0522D}"/>
              </a:ext>
            </a:extLst>
          </p:cNvPr>
          <p:cNvSpPr>
            <a:spLocks noGrp="1"/>
          </p:cNvSpPr>
          <p:nvPr>
            <p:ph type="title"/>
          </p:nvPr>
        </p:nvSpPr>
        <p:spPr/>
        <p:txBody>
          <a:bodyPr/>
          <a:lstStyle/>
          <a:p>
            <a:r>
              <a:rPr lang="en-US" dirty="0"/>
              <a:t>Mobbing Rules</a:t>
            </a:r>
          </a:p>
        </p:txBody>
      </p:sp>
      <p:sp>
        <p:nvSpPr>
          <p:cNvPr id="3" name="Content Placeholder 2">
            <a:extLst>
              <a:ext uri="{FF2B5EF4-FFF2-40B4-BE49-F238E27FC236}">
                <a16:creationId xmlns:a16="http://schemas.microsoft.com/office/drawing/2014/main" id="{E2E6F412-BC73-46D0-8A73-997CE5F54513}"/>
              </a:ext>
            </a:extLst>
          </p:cNvPr>
          <p:cNvSpPr>
            <a:spLocks noGrp="1"/>
          </p:cNvSpPr>
          <p:nvPr>
            <p:ph idx="1"/>
          </p:nvPr>
        </p:nvSpPr>
        <p:spPr/>
        <p:txBody>
          <a:bodyPr/>
          <a:lstStyle/>
          <a:p>
            <a:r>
              <a:rPr lang="en-US" dirty="0"/>
              <a:t>Driving is optional.</a:t>
            </a:r>
          </a:p>
          <a:p>
            <a:r>
              <a:rPr lang="en-US" dirty="0"/>
              <a:t>Role rotation is about 7 minutes.</a:t>
            </a:r>
          </a:p>
        </p:txBody>
      </p:sp>
    </p:spTree>
    <p:extLst>
      <p:ext uri="{BB962C8B-B14F-4D97-AF65-F5344CB8AC3E}">
        <p14:creationId xmlns:p14="http://schemas.microsoft.com/office/powerpoint/2010/main" val="3658580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08E9-FC05-44D8-8222-3537215663C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787FD2B9-0C50-480A-A2FC-0DF994952C64}"/>
              </a:ext>
            </a:extLst>
          </p:cNvPr>
          <p:cNvSpPr>
            <a:spLocks noGrp="1"/>
          </p:cNvSpPr>
          <p:nvPr>
            <p:ph idx="1"/>
          </p:nvPr>
        </p:nvSpPr>
        <p:spPr>
          <a:xfrm>
            <a:off x="838200" y="1463040"/>
            <a:ext cx="10515600" cy="5190977"/>
          </a:xfrm>
        </p:spPr>
        <p:txBody>
          <a:bodyPr/>
          <a:lstStyle/>
          <a:p>
            <a:pPr marL="0" indent="0">
              <a:buNone/>
            </a:pPr>
            <a:r>
              <a:rPr lang="en-US" dirty="0"/>
              <a:t>Books</a:t>
            </a:r>
          </a:p>
          <a:p>
            <a:r>
              <a:rPr lang="en-US" dirty="0">
                <a:hlinkClick r:id="rId2"/>
              </a:rPr>
              <a:t>Remote Mob Programming: At home, but not alone. Kindle Edition</a:t>
            </a:r>
            <a:endParaRPr lang="en-US" dirty="0"/>
          </a:p>
          <a:p>
            <a:r>
              <a:rPr lang="en-US" dirty="0">
                <a:hlinkClick r:id="rId3"/>
              </a:rPr>
              <a:t>Code with the Wisdom of the Crowd by Mark Pearl</a:t>
            </a:r>
            <a:endParaRPr lang="en-US" dirty="0"/>
          </a:p>
          <a:p>
            <a:endParaRPr lang="en-US" dirty="0"/>
          </a:p>
          <a:p>
            <a:pPr marL="0" indent="0">
              <a:buNone/>
            </a:pPr>
            <a:r>
              <a:rPr lang="en-US" dirty="0"/>
              <a:t>Videos</a:t>
            </a:r>
          </a:p>
          <a:p>
            <a:r>
              <a:rPr lang="en-US" dirty="0">
                <a:hlinkClick r:id="rId4"/>
              </a:rPr>
              <a:t>Mob Programming: A Whole Team Approach by Woody Zuill</a:t>
            </a:r>
            <a:endParaRPr lang="en-US" dirty="0"/>
          </a:p>
          <a:p>
            <a:r>
              <a:rPr lang="en-US" dirty="0">
                <a:hlinkClick r:id="rId5"/>
              </a:rPr>
              <a:t>Taming the Mob: An Intro to Mob Programming by New Relic</a:t>
            </a:r>
            <a:endParaRPr lang="en-US" dirty="0"/>
          </a:p>
          <a:p>
            <a:pPr marL="0" indent="0">
              <a:buNone/>
            </a:pPr>
            <a:endParaRPr lang="en-US" dirty="0"/>
          </a:p>
          <a:p>
            <a:pPr marL="0" indent="0">
              <a:buNone/>
            </a:pPr>
            <a:r>
              <a:rPr lang="en-US" dirty="0"/>
              <a:t>Podcasts</a:t>
            </a:r>
          </a:p>
          <a:p>
            <a:r>
              <a:rPr lang="en-US" dirty="0">
                <a:hlinkClick r:id="rId6"/>
              </a:rPr>
              <a:t>Woody Zuill on the </a:t>
            </a:r>
            <a:r>
              <a:rPr lang="en-US" dirty="0" err="1">
                <a:hlinkClick r:id="rId6"/>
              </a:rPr>
              <a:t>Hanselminutes</a:t>
            </a:r>
            <a:r>
              <a:rPr lang="en-US" dirty="0">
                <a:hlinkClick r:id="rId6"/>
              </a:rPr>
              <a:t> Podcast</a:t>
            </a:r>
            <a:endParaRPr lang="en-US" dirty="0"/>
          </a:p>
        </p:txBody>
      </p:sp>
    </p:spTree>
    <p:extLst>
      <p:ext uri="{BB962C8B-B14F-4D97-AF65-F5344CB8AC3E}">
        <p14:creationId xmlns:p14="http://schemas.microsoft.com/office/powerpoint/2010/main" val="3450262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152</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Roboto</vt:lpstr>
      <vt:lpstr>Office Theme</vt:lpstr>
      <vt:lpstr>The Wisdom of Mobs</vt:lpstr>
      <vt:lpstr>PowerPoint Presentation</vt:lpstr>
      <vt:lpstr>PowerPoint Presentation</vt:lpstr>
      <vt:lpstr>Mobbing Rules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Jones</dc:creator>
  <cp:lastModifiedBy>Jonathan Jones</cp:lastModifiedBy>
  <cp:revision>8</cp:revision>
  <dcterms:created xsi:type="dcterms:W3CDTF">2020-10-26T02:40:44Z</dcterms:created>
  <dcterms:modified xsi:type="dcterms:W3CDTF">2020-10-28T22:15:50Z</dcterms:modified>
</cp:coreProperties>
</file>