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58" r:id="rId6"/>
    <p:sldId id="260" r:id="rId7"/>
    <p:sldId id="266" r:id="rId8"/>
    <p:sldId id="265" r:id="rId9"/>
    <p:sldId id="267" r:id="rId10"/>
    <p:sldId id="270" r:id="rId11"/>
    <p:sldId id="268" r:id="rId12"/>
    <p:sldId id="269" r:id="rId13"/>
    <p:sldId id="264" r:id="rId14"/>
    <p:sldId id="259"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81" d="100"/>
          <a:sy n="81" d="100"/>
        </p:scale>
        <p:origin x="114" y="1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11/15/2020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jonathan-r-jones/Java-Bowling-Game" TargetMode="External"/><Relationship Id="rId3" Type="http://schemas.openxmlformats.org/officeDocument/2006/relationships/hyperlink" Target="https://en.wikipedia.org/wiki/Mob_programming" TargetMode="External"/><Relationship Id="rId7" Type="http://schemas.openxmlformats.org/officeDocument/2006/relationships/hyperlink" Target="https://github.com/jonathan-r-jones/Mob-Programming-Demo" TargetMode="External"/><Relationship Id="rId2" Type="http://schemas.openxmlformats.org/officeDocument/2006/relationships/hyperlink" Target="http://mobtimer.zoeetrope.com/" TargetMode="External"/><Relationship Id="rId1" Type="http://schemas.openxmlformats.org/officeDocument/2006/relationships/slideLayout" Target="../slideLayouts/slideLayout2.xml"/><Relationship Id="rId6" Type="http://schemas.openxmlformats.org/officeDocument/2006/relationships/hyperlink" Target="https://www.calculatorsoup.com/calculators/conversions/roman-numeral-converter.php" TargetMode="External"/><Relationship Id="rId5" Type="http://schemas.openxmlformats.org/officeDocument/2006/relationships/hyperlink" Target="https://www.bowlinggenius.com/" TargetMode="External"/><Relationship Id="rId4" Type="http://schemas.openxmlformats.org/officeDocument/2006/relationships/hyperlink" Target="https://medium.com/comparethemarket/i-did-mob-programming-every-day-for-5-months-heres-what-i-learnt-b586fb8b67c" TargetMode="External"/><Relationship Id="rId9" Type="http://schemas.openxmlformats.org/officeDocument/2006/relationships/hyperlink" Target="https://app.pluralsight.com/library/courses/setting-up-java-development-environment/table-of-cont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C87F-5CAA-43F0-BD42-F8C11EF08EF8}"/>
              </a:ext>
            </a:extLst>
          </p:cNvPr>
          <p:cNvSpPr>
            <a:spLocks noGrp="1"/>
          </p:cNvSpPr>
          <p:nvPr>
            <p:ph type="title"/>
          </p:nvPr>
        </p:nvSpPr>
        <p:spPr/>
        <p:txBody>
          <a:bodyPr/>
          <a:lstStyle/>
          <a:p>
            <a:r>
              <a:rPr lang="en-US" dirty="0"/>
              <a:t>3 Katas To Choose From</a:t>
            </a:r>
          </a:p>
        </p:txBody>
      </p:sp>
      <p:sp>
        <p:nvSpPr>
          <p:cNvPr id="3" name="Content Placeholder 2">
            <a:extLst>
              <a:ext uri="{FF2B5EF4-FFF2-40B4-BE49-F238E27FC236}">
                <a16:creationId xmlns:a16="http://schemas.microsoft.com/office/drawing/2014/main" id="{FF73F5EF-56CE-4289-BA81-F9703AACDB46}"/>
              </a:ext>
            </a:extLst>
          </p:cNvPr>
          <p:cNvSpPr>
            <a:spLocks noGrp="1"/>
          </p:cNvSpPr>
          <p:nvPr>
            <p:ph idx="1"/>
          </p:nvPr>
        </p:nvSpPr>
        <p:spPr/>
        <p:txBody>
          <a:bodyPr/>
          <a:lstStyle/>
          <a:p>
            <a:r>
              <a:rPr lang="en-US" dirty="0"/>
              <a:t>Bowling Score Calculator</a:t>
            </a:r>
          </a:p>
          <a:p>
            <a:r>
              <a:rPr lang="en-US" dirty="0"/>
              <a:t>Roman Numeral Converter</a:t>
            </a:r>
          </a:p>
        </p:txBody>
      </p:sp>
    </p:spTree>
    <p:extLst>
      <p:ext uri="{BB962C8B-B14F-4D97-AF65-F5344CB8AC3E}">
        <p14:creationId xmlns:p14="http://schemas.microsoft.com/office/powerpoint/2010/main" val="127419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lstStyle/>
          <a:p>
            <a:r>
              <a:rPr lang="en-US" dirty="0"/>
              <a:t>Problem Description: Calculating a Bowling Game Score</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55000" lnSpcReduction="20000"/>
          </a:bodyPr>
          <a:lstStyle/>
          <a:p>
            <a:pPr marL="0" indent="0">
              <a:buNone/>
            </a:pPr>
            <a:r>
              <a:rPr lang="en-US" dirty="0"/>
              <a:t>A game of bowling consists of ten frames. Each frame except for the tenth consists of one or two balls that are rolled in an attempt to knock down the ten pins at the end of the alley. Knocking down all ten pins on the first ball of the frame is called a strike, and the second ball of the frame is not rolled. Knocking down all ten pins with both balls (having left some up with the first ball) is called a spare. If both attempts to knock down the pins leave some standing, the frame is called an open frame. A spare in the tenth frame gives the bowler one extra ball; a strike in the tenth gives him or her two extra balls. A bowling score is computed as follows. A strike counts as 10 points plus the sum of the next two balls. A spare counts as 10 points plus the next ball. Any other balls merely count as themselves, as do any bonus balls rolled as a result of a strike or a spare in the tenth frame.</a:t>
            </a:r>
          </a:p>
          <a:p>
            <a:pPr marL="0" indent="0">
              <a:buNone/>
            </a:pPr>
            <a:endParaRPr lang="en-US" dirty="0"/>
          </a:p>
          <a:p>
            <a:pPr marL="0" indent="0">
              <a:buNone/>
            </a:pPr>
            <a:r>
              <a:rPr lang="en-US" dirty="0"/>
              <a:t>Suppose for example that the sequence of balls was:</a:t>
            </a:r>
          </a:p>
          <a:p>
            <a:pPr marL="0" indent="0">
              <a:buNone/>
            </a:pPr>
            <a:endParaRPr lang="en-US" dirty="0"/>
          </a:p>
          <a:p>
            <a:pPr marL="0" indent="0">
              <a:buNone/>
            </a:pPr>
            <a:r>
              <a:rPr lang="en-US" dirty="0"/>
              <a:t>1	2	3	4	5	6	7	8	9	10</a:t>
            </a:r>
          </a:p>
          <a:p>
            <a:pPr marL="0" indent="0">
              <a:buNone/>
            </a:pPr>
            <a:r>
              <a:rPr lang="en-US" dirty="0"/>
              <a:t>9 1	0 10	10	10	6 2	7 3	8 2	10	9 0	9 1 10</a:t>
            </a:r>
          </a:p>
          <a:p>
            <a:pPr marL="0" indent="0">
              <a:buNone/>
            </a:pPr>
            <a:endParaRPr lang="en-US" dirty="0"/>
          </a:p>
          <a:p>
            <a:pPr marL="0" indent="0">
              <a:buNone/>
            </a:pPr>
            <a:r>
              <a:rPr lang="en-US" dirty="0"/>
              <a:t>The cumulative score for the ten frames would be</a:t>
            </a:r>
          </a:p>
          <a:p>
            <a:pPr marL="0" indent="0">
              <a:buNone/>
            </a:pPr>
            <a:endParaRPr lang="en-US" dirty="0"/>
          </a:p>
          <a:p>
            <a:pPr marL="0" indent="0">
              <a:buNone/>
            </a:pPr>
            <a:r>
              <a:rPr lang="en-US" dirty="0"/>
              <a:t>1	2	3	4	5	6	7	8	9	10</a:t>
            </a:r>
          </a:p>
          <a:p>
            <a:pPr marL="0" indent="0">
              <a:buNone/>
            </a:pPr>
            <a:r>
              <a:rPr lang="en-US" dirty="0"/>
              <a:t>10	30	56	74	82	100	120	139	148	168</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36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normAutofit/>
          </a:bodyPr>
          <a:lstStyle/>
          <a:p>
            <a:r>
              <a:rPr lang="en-US" dirty="0"/>
              <a:t>Problem Description: Convert Roman Numeral to Their Arabic Equivalent</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62500" lnSpcReduction="20000"/>
          </a:bodyPr>
          <a:lstStyle/>
          <a:p>
            <a:pPr marL="0" indent="0">
              <a:buNone/>
            </a:pPr>
            <a:r>
              <a:rPr lang="en-US" dirty="0"/>
              <a:t>Create a program that takes a list of strings (roman numerals) and returns a list of numbers assume the number is between 1 and 3999, inclusively. The Romans wrote their numbers using letters; specifically the letters 'I' meaning '1', 'V' meaning '5', 'X' meaning '10', 'L' meaning '50', 'C' meaning '100', 'D' meaning '500', and 'M' meaning '1000' There were certain rules that the numerals followed which should be observed:</a:t>
            </a:r>
          </a:p>
          <a:p>
            <a:pPr marL="0" indent="0">
              <a:buNone/>
            </a:pPr>
            <a:endParaRPr lang="en-US" dirty="0"/>
          </a:p>
          <a:p>
            <a:pPr marL="0" indent="0">
              <a:buNone/>
            </a:pPr>
            <a:r>
              <a:rPr lang="en-US" dirty="0"/>
              <a:t>* The symbols 'I', 'X', 'C', and 'M' can be repeated at most 3 times in a row.</a:t>
            </a:r>
          </a:p>
          <a:p>
            <a:pPr marL="0" indent="0">
              <a:buNone/>
            </a:pPr>
            <a:endParaRPr lang="en-US" dirty="0"/>
          </a:p>
          <a:p>
            <a:pPr marL="0" indent="0">
              <a:buNone/>
            </a:pPr>
            <a:r>
              <a:rPr lang="en-US" dirty="0"/>
              <a:t>* The symbols 'V', 'L', and 'D' can never be repeated</a:t>
            </a:r>
          </a:p>
          <a:p>
            <a:pPr marL="0" indent="0">
              <a:buNone/>
            </a:pPr>
            <a:endParaRPr lang="en-US" dirty="0"/>
          </a:p>
          <a:p>
            <a:pPr marL="0" indent="0">
              <a:buNone/>
            </a:pPr>
            <a:r>
              <a:rPr lang="en-US" dirty="0"/>
              <a:t>* The '1' symbols ('I', 'X', and 'C') can only be subtracted from the 2 next highest values </a:t>
            </a:r>
          </a:p>
          <a:p>
            <a:pPr marL="0" indent="0">
              <a:buNone/>
            </a:pPr>
            <a:r>
              <a:rPr lang="en-US" dirty="0"/>
              <a:t>(e.g. 'IV' and 'IX', 'XL' and 'XC', 'CD' and 'CM’)</a:t>
            </a:r>
          </a:p>
          <a:p>
            <a:pPr marL="0" indent="0">
              <a:buNone/>
            </a:pPr>
            <a:endParaRPr lang="en-US" dirty="0"/>
          </a:p>
          <a:p>
            <a:pPr marL="0" indent="0">
              <a:buNone/>
            </a:pPr>
            <a:r>
              <a:rPr lang="en-US" dirty="0"/>
              <a:t>* Only one subtraction can be made per numeral ('XC' is allowed, 'XXC' is not) The '5' symbols </a:t>
            </a:r>
          </a:p>
          <a:p>
            <a:pPr marL="0" indent="0">
              <a:buNone/>
            </a:pPr>
            <a:r>
              <a:rPr lang="en-US" dirty="0"/>
              <a:t>('V', 'L', and 'D') can never be subtracted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8651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352-F206-4311-809D-ECACBF8231B4}"/>
              </a:ext>
            </a:extLst>
          </p:cNvPr>
          <p:cNvSpPr>
            <a:spLocks noGrp="1"/>
          </p:cNvSpPr>
          <p:nvPr>
            <p:ph type="title"/>
          </p:nvPr>
        </p:nvSpPr>
        <p:spPr/>
        <p:txBody>
          <a:bodyPr/>
          <a:lstStyle/>
          <a:p>
            <a:r>
              <a:rPr lang="en-US" dirty="0"/>
              <a:t>Problem Prospects – Take a Vote?</a:t>
            </a:r>
          </a:p>
        </p:txBody>
      </p:sp>
      <p:sp>
        <p:nvSpPr>
          <p:cNvPr id="3" name="Content Placeholder 2">
            <a:extLst>
              <a:ext uri="{FF2B5EF4-FFF2-40B4-BE49-F238E27FC236}">
                <a16:creationId xmlns:a16="http://schemas.microsoft.com/office/drawing/2014/main" id="{7BB45C19-3A87-4414-B693-500F80A36DE6}"/>
              </a:ext>
            </a:extLst>
          </p:cNvPr>
          <p:cNvSpPr>
            <a:spLocks noGrp="1"/>
          </p:cNvSpPr>
          <p:nvPr>
            <p:ph idx="1"/>
          </p:nvPr>
        </p:nvSpPr>
        <p:spPr/>
        <p:txBody>
          <a:bodyPr/>
          <a:lstStyle/>
          <a:p>
            <a:r>
              <a:rPr lang="en-US"/>
              <a:t>Bowling Score Calculator</a:t>
            </a:r>
          </a:p>
          <a:p>
            <a:r>
              <a:rPr lang="en-US"/>
              <a:t>Roman </a:t>
            </a:r>
            <a:r>
              <a:rPr lang="en-US" dirty="0"/>
              <a:t>Numeral Translator: C</a:t>
            </a:r>
            <a:r>
              <a:rPr lang="en-US" b="0" i="0" dirty="0">
                <a:solidFill>
                  <a:srgbClr val="000000"/>
                </a:solidFill>
                <a:effectLst/>
                <a:latin typeface="arial" panose="020B0604020202020204" pitchFamily="34" charset="0"/>
              </a:rPr>
              <a:t>onvert Roman numerals into Arabic numbers or vice </a:t>
            </a:r>
            <a:r>
              <a:rPr lang="en-US" b="0" i="0">
                <a:solidFill>
                  <a:srgbClr val="000000"/>
                </a:solidFill>
                <a:effectLst/>
                <a:latin typeface="arial" panose="020B0604020202020204" pitchFamily="34" charset="0"/>
              </a:rPr>
              <a:t>versa.</a:t>
            </a:r>
            <a:endParaRPr lang="en-US" dirty="0"/>
          </a:p>
        </p:txBody>
      </p:sp>
    </p:spTree>
    <p:extLst>
      <p:ext uri="{BB962C8B-B14F-4D97-AF65-F5344CB8AC3E}">
        <p14:creationId xmlns:p14="http://schemas.microsoft.com/office/powerpoint/2010/main" val="3228125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A26D-82C0-4559-9838-003E6F7B18E6}"/>
              </a:ext>
            </a:extLst>
          </p:cNvPr>
          <p:cNvSpPr>
            <a:spLocks noGrp="1"/>
          </p:cNvSpPr>
          <p:nvPr>
            <p:ph idx="1"/>
          </p:nvPr>
        </p:nvSpPr>
        <p:spPr>
          <a:xfrm>
            <a:off x="838200" y="344384"/>
            <a:ext cx="10515600" cy="5832579"/>
          </a:xfrm>
        </p:spPr>
        <p:txBody>
          <a:bodyPr>
            <a:normAutofit fontScale="92500" lnSpcReduction="10000"/>
          </a:bodyPr>
          <a:lstStyle/>
          <a:p>
            <a:pPr marL="0" indent="0">
              <a:buNone/>
            </a:pPr>
            <a:r>
              <a:rPr lang="en-US" dirty="0"/>
              <a:t>Websites</a:t>
            </a:r>
          </a:p>
          <a:p>
            <a:r>
              <a:rPr lang="en-US" dirty="0">
                <a:hlinkClick r:id="rId2"/>
              </a:rPr>
              <a:t>Mob Timer</a:t>
            </a:r>
            <a:endParaRPr lang="en-US" dirty="0"/>
          </a:p>
          <a:p>
            <a:r>
              <a:rPr lang="en-US" dirty="0">
                <a:hlinkClick r:id="rId3"/>
              </a:rPr>
              <a:t>Mob Programming at Wikipedia</a:t>
            </a:r>
            <a:endParaRPr lang="en-US" dirty="0"/>
          </a:p>
          <a:p>
            <a:r>
              <a:rPr lang="en-US" dirty="0">
                <a:hlinkClick r:id="rId4"/>
              </a:rPr>
              <a:t>I did mob programming every day for 5 months. Here's what I learnt</a:t>
            </a:r>
            <a:r>
              <a:rPr lang="en-US" dirty="0"/>
              <a:t>.</a:t>
            </a:r>
          </a:p>
          <a:p>
            <a:r>
              <a:rPr lang="en-US" dirty="0">
                <a:hlinkClick r:id="rId5"/>
              </a:rPr>
              <a:t>Bowling Score Calculator</a:t>
            </a:r>
            <a:endParaRPr lang="en-US" dirty="0"/>
          </a:p>
          <a:p>
            <a:r>
              <a:rPr lang="en-US" dirty="0">
                <a:hlinkClick r:id="rId6"/>
              </a:rPr>
              <a:t>Roman Numeral Calculator</a:t>
            </a:r>
            <a:endParaRPr lang="en-US" dirty="0"/>
          </a:p>
          <a:p>
            <a:endParaRPr lang="en-US" dirty="0"/>
          </a:p>
          <a:p>
            <a:pPr marL="0" indent="0">
              <a:buNone/>
            </a:pPr>
            <a:r>
              <a:rPr lang="en-US" dirty="0"/>
              <a:t>GitHub</a:t>
            </a:r>
          </a:p>
          <a:p>
            <a:r>
              <a:rPr lang="en-US" dirty="0">
                <a:hlinkClick r:id="rId7"/>
              </a:rPr>
              <a:t>This Slide Deck</a:t>
            </a:r>
            <a:endParaRPr lang="en-US" dirty="0"/>
          </a:p>
          <a:p>
            <a:r>
              <a:rPr lang="en-US" dirty="0">
                <a:hlinkClick r:id="rId8"/>
              </a:rPr>
              <a:t>Only-1-Bug Java-Bowling-Game</a:t>
            </a:r>
            <a:endParaRPr lang="en-US" dirty="0"/>
          </a:p>
          <a:p>
            <a:pPr marL="0" indent="0">
              <a:buNone/>
            </a:pPr>
            <a:endParaRPr lang="en-US" dirty="0"/>
          </a:p>
          <a:p>
            <a:pPr marL="0" indent="0">
              <a:buNone/>
            </a:pPr>
            <a:r>
              <a:rPr lang="en-US" dirty="0"/>
              <a:t>Pluralsight</a:t>
            </a:r>
          </a:p>
          <a:p>
            <a:r>
              <a:rPr lang="en-US" dirty="0">
                <a:hlinkClick r:id="rId9"/>
              </a:rPr>
              <a:t>Setting up a Java Development Environment</a:t>
            </a:r>
            <a:endParaRPr lang="en-US" dirty="0"/>
          </a:p>
        </p:txBody>
      </p:sp>
    </p:spTree>
    <p:extLst>
      <p:ext uri="{BB962C8B-B14F-4D97-AF65-F5344CB8AC3E}">
        <p14:creationId xmlns:p14="http://schemas.microsoft.com/office/powerpoint/2010/main" val="250361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sz="4800" dirty="0">
                <a:solidFill>
                  <a:srgbClr val="7030A0"/>
                </a:solidFill>
              </a:rPr>
              <a:t>Mob programming is more about working well together than about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740A-EE04-4DE9-B352-81B60C77906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649567E-B457-4EC0-AA40-017C480D19B9}"/>
              </a:ext>
            </a:extLst>
          </p:cNvPr>
          <p:cNvSpPr>
            <a:spLocks noGrp="1"/>
          </p:cNvSpPr>
          <p:nvPr>
            <p:ph idx="1"/>
          </p:nvPr>
        </p:nvSpPr>
        <p:spPr/>
        <p:txBody>
          <a:bodyPr/>
          <a:lstStyle/>
          <a:p>
            <a:r>
              <a:rPr lang="en-US" dirty="0"/>
              <a:t>No expert am I. I have very little actual mob programming experience. I wish I had more because I like the idea of it. The limited experience I do have is from a Software Craftsmanship Meetup Group the I used to attend a while back.</a:t>
            </a:r>
          </a:p>
          <a:p>
            <a:endParaRPr lang="en-US" dirty="0"/>
          </a:p>
        </p:txBody>
      </p:sp>
    </p:spTree>
    <p:extLst>
      <p:ext uri="{BB962C8B-B14F-4D97-AF65-F5344CB8AC3E}">
        <p14:creationId xmlns:p14="http://schemas.microsoft.com/office/powerpoint/2010/main" val="51339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C57-1468-41E2-8515-9E050C5CAD5D}"/>
              </a:ext>
            </a:extLst>
          </p:cNvPr>
          <p:cNvSpPr>
            <a:spLocks noGrp="1"/>
          </p:cNvSpPr>
          <p:nvPr>
            <p:ph type="title"/>
          </p:nvPr>
        </p:nvSpPr>
        <p:spPr/>
        <p:txBody>
          <a:bodyPr/>
          <a:lstStyle/>
          <a:p>
            <a:r>
              <a:rPr lang="en-US" dirty="0"/>
              <a:t>Why mobbing? - Pros</a:t>
            </a:r>
          </a:p>
        </p:txBody>
      </p:sp>
      <p:sp>
        <p:nvSpPr>
          <p:cNvPr id="3" name="Content Placeholder 2">
            <a:extLst>
              <a:ext uri="{FF2B5EF4-FFF2-40B4-BE49-F238E27FC236}">
                <a16:creationId xmlns:a16="http://schemas.microsoft.com/office/drawing/2014/main" id="{70E338B6-F383-4DF9-9714-179BD68D4142}"/>
              </a:ext>
            </a:extLst>
          </p:cNvPr>
          <p:cNvSpPr>
            <a:spLocks noGrp="1"/>
          </p:cNvSpPr>
          <p:nvPr>
            <p:ph idx="1"/>
          </p:nvPr>
        </p:nvSpPr>
        <p:spPr>
          <a:xfrm>
            <a:off x="838200" y="1528744"/>
            <a:ext cx="10515600" cy="2295109"/>
          </a:xfrm>
        </p:spPr>
        <p:txBody>
          <a:bodyPr>
            <a:normAutofit/>
          </a:bodyPr>
          <a:lstStyle/>
          <a:p>
            <a:r>
              <a:rPr lang="en-US" dirty="0"/>
              <a:t>Productivity</a:t>
            </a:r>
          </a:p>
          <a:p>
            <a:r>
              <a:rPr lang="en-US" dirty="0"/>
              <a:t>Knowledge Sharing</a:t>
            </a:r>
          </a:p>
          <a:p>
            <a:r>
              <a:rPr lang="en-US" dirty="0"/>
              <a:t>Collective Intelligence</a:t>
            </a:r>
          </a:p>
          <a:p>
            <a:r>
              <a:rPr lang="en-US" dirty="0"/>
              <a:t>Higher quality code</a:t>
            </a:r>
          </a:p>
        </p:txBody>
      </p:sp>
      <p:sp>
        <p:nvSpPr>
          <p:cNvPr id="4" name="Title 1">
            <a:extLst>
              <a:ext uri="{FF2B5EF4-FFF2-40B4-BE49-F238E27FC236}">
                <a16:creationId xmlns:a16="http://schemas.microsoft.com/office/drawing/2014/main" id="{21C2C94C-BE2E-4F3B-B3F9-8CCA3D5A95CD}"/>
              </a:ext>
            </a:extLst>
          </p:cNvPr>
          <p:cNvSpPr txBox="1">
            <a:spLocks/>
          </p:cNvSpPr>
          <p:nvPr/>
        </p:nvSpPr>
        <p:spPr>
          <a:xfrm>
            <a:off x="962464" y="41747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not - Cons</a:t>
            </a:r>
          </a:p>
        </p:txBody>
      </p:sp>
      <p:sp>
        <p:nvSpPr>
          <p:cNvPr id="6" name="Content Placeholder 2">
            <a:extLst>
              <a:ext uri="{FF2B5EF4-FFF2-40B4-BE49-F238E27FC236}">
                <a16:creationId xmlns:a16="http://schemas.microsoft.com/office/drawing/2014/main" id="{D72A97FF-2AFC-4AEC-A3B2-2E66EA4FFDEE}"/>
              </a:ext>
            </a:extLst>
          </p:cNvPr>
          <p:cNvSpPr txBox="1">
            <a:spLocks/>
          </p:cNvSpPr>
          <p:nvPr/>
        </p:nvSpPr>
        <p:spPr>
          <a:xfrm>
            <a:off x="920260" y="5259935"/>
            <a:ext cx="10515600" cy="998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Productivity</a:t>
            </a:r>
          </a:p>
          <a:p>
            <a:r>
              <a:rPr lang="en-US" dirty="0"/>
              <a:t>Everyone needs to be on the same schedule</a:t>
            </a:r>
          </a:p>
        </p:txBody>
      </p:sp>
    </p:spTree>
    <p:extLst>
      <p:ext uri="{BB962C8B-B14F-4D97-AF65-F5344CB8AC3E}">
        <p14:creationId xmlns:p14="http://schemas.microsoft.com/office/powerpoint/2010/main" val="247857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r>
              <a:rPr lang="en-US" dirty="0"/>
              <a:t>The Setup</a:t>
            </a:r>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a:xfrm>
            <a:off x="838200" y="365126"/>
            <a:ext cx="10515600" cy="704020"/>
          </a:xfrm>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a:xfrm>
            <a:off x="838200" y="1481242"/>
            <a:ext cx="10515600" cy="5011632"/>
          </a:xfrm>
        </p:spPr>
        <p:txBody>
          <a:bodyPr>
            <a:normAutofit lnSpcReduction="10000"/>
          </a:bodyPr>
          <a:lstStyle/>
          <a:p>
            <a:r>
              <a:rPr lang="en-US" dirty="0"/>
              <a:t>One person controls the keyboard, this is the typist. The rest of the mob discusses the problem, agrees on the solution, and instructs the typist. The typist follows their instructions, puts them into code, and may ask clarifying questions to understand the solution. The rest of the mob guides the typist as needed. We value the typist as they allow the rest of the mob to focus on solving the problem. The typist must not code on their own. This balances the participation of all team members and it reduces the dominance of strong characters.</a:t>
            </a:r>
          </a:p>
          <a:p>
            <a:r>
              <a:rPr lang="en-US" dirty="0"/>
              <a:t>Driving is optional.</a:t>
            </a:r>
          </a:p>
          <a:p>
            <a:r>
              <a:rPr lang="en-US" dirty="0"/>
              <a:t>Role rotation is about 5-7 minutes.</a:t>
            </a:r>
          </a:p>
          <a:p>
            <a:r>
              <a:rPr lang="en-US" dirty="0"/>
              <a:t>Mobbers are treated with kindness, consideration and respect.</a:t>
            </a:r>
          </a:p>
          <a:p>
            <a:r>
              <a:rPr lang="en-US" dirty="0"/>
              <a:t>Open Mob Timer and add drivers who want to drive.</a:t>
            </a:r>
          </a:p>
        </p:txBody>
      </p:sp>
    </p:spTree>
    <p:extLst>
      <p:ext uri="{BB962C8B-B14F-4D97-AF65-F5344CB8AC3E}">
        <p14:creationId xmlns:p14="http://schemas.microsoft.com/office/powerpoint/2010/main" val="36585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r>
              <a:rPr lang="en-US"/>
              <a:t>Test Driven Development Environment</a:t>
            </a:r>
            <a:endParaRPr lang="en-US" dirty="0"/>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p:txBody>
          <a:bodyPr/>
          <a:lstStyle/>
          <a:p>
            <a:r>
              <a:rPr lang="en-US" dirty="0"/>
              <a:t>On my machine, I have IntelliJ set up.</a:t>
            </a:r>
          </a:p>
          <a:p>
            <a:r>
              <a:rPr lang="en-US" dirty="0"/>
              <a:t>What I’d thought we’d do is to give Microsoft Teams control to the driver.</a:t>
            </a:r>
          </a:p>
        </p:txBody>
      </p:sp>
    </p:spTree>
    <p:extLst>
      <p:ext uri="{BB962C8B-B14F-4D97-AF65-F5344CB8AC3E}">
        <p14:creationId xmlns:p14="http://schemas.microsoft.com/office/powerpoint/2010/main" val="124349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pPr marL="0" indent="0">
              <a:buNone/>
            </a:pPr>
            <a:r>
              <a:rPr lang="en-US" dirty="0"/>
              <a:t>Red, Green, Refactor</a:t>
            </a:r>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a:xfrm>
            <a:off x="838200" y="1825625"/>
            <a:ext cx="10515600" cy="2568245"/>
          </a:xfrm>
        </p:spPr>
        <p:txBody>
          <a:bodyPr/>
          <a:lstStyle/>
          <a:p>
            <a:pPr algn="l"/>
            <a:r>
              <a:rPr lang="en-US" b="0" i="0" dirty="0">
                <a:solidFill>
                  <a:srgbClr val="484848"/>
                </a:solidFill>
                <a:effectLst/>
                <a:latin typeface="Apercu"/>
              </a:rPr>
              <a:t>The red, green, refactor approach helps developers compartmentalize their focus into three phases:</a:t>
            </a:r>
          </a:p>
          <a:p>
            <a:pPr algn="l">
              <a:buFont typeface="Arial" panose="020B0604020202020204" pitchFamily="34" charset="0"/>
              <a:buChar char="•"/>
            </a:pPr>
            <a:r>
              <a:rPr lang="en-US" b="0" i="0" dirty="0">
                <a:solidFill>
                  <a:srgbClr val="484848"/>
                </a:solidFill>
                <a:effectLst/>
                <a:latin typeface="Apercu"/>
              </a:rPr>
              <a:t>Red — think about </a:t>
            </a:r>
            <a:r>
              <a:rPr lang="en-US" b="0" i="1" dirty="0">
                <a:solidFill>
                  <a:srgbClr val="484848"/>
                </a:solidFill>
                <a:effectLst/>
                <a:latin typeface="Apercu"/>
              </a:rPr>
              <a:t>what</a:t>
            </a:r>
            <a:r>
              <a:rPr lang="en-US" b="0" i="0" dirty="0">
                <a:solidFill>
                  <a:srgbClr val="484848"/>
                </a:solidFill>
                <a:effectLst/>
                <a:latin typeface="Apercu"/>
              </a:rPr>
              <a:t> you want to develop</a:t>
            </a:r>
          </a:p>
          <a:p>
            <a:pPr algn="l">
              <a:buFont typeface="Arial" panose="020B0604020202020204" pitchFamily="34" charset="0"/>
              <a:buChar char="•"/>
            </a:pPr>
            <a:r>
              <a:rPr lang="en-US" b="0" i="0" dirty="0">
                <a:solidFill>
                  <a:srgbClr val="484848"/>
                </a:solidFill>
                <a:effectLst/>
                <a:latin typeface="Apercu"/>
              </a:rPr>
              <a:t>Green — think about </a:t>
            </a:r>
            <a:r>
              <a:rPr lang="en-US" b="0" i="1" dirty="0">
                <a:solidFill>
                  <a:srgbClr val="484848"/>
                </a:solidFill>
                <a:effectLst/>
                <a:latin typeface="Apercu"/>
              </a:rPr>
              <a:t>how</a:t>
            </a:r>
            <a:r>
              <a:rPr lang="en-US" b="0" i="0" dirty="0">
                <a:solidFill>
                  <a:srgbClr val="484848"/>
                </a:solidFill>
                <a:effectLst/>
                <a:latin typeface="Apercu"/>
              </a:rPr>
              <a:t> to make your tests pass</a:t>
            </a:r>
          </a:p>
          <a:p>
            <a:pPr algn="l">
              <a:buFont typeface="Arial" panose="020B0604020202020204" pitchFamily="34" charset="0"/>
              <a:buChar char="•"/>
            </a:pPr>
            <a:r>
              <a:rPr lang="en-US" b="0" i="0" dirty="0">
                <a:solidFill>
                  <a:srgbClr val="484848"/>
                </a:solidFill>
                <a:effectLst/>
                <a:latin typeface="Apercu"/>
              </a:rPr>
              <a:t>Refactor — think about </a:t>
            </a:r>
            <a:r>
              <a:rPr lang="en-US" b="0" i="1" dirty="0">
                <a:solidFill>
                  <a:srgbClr val="484848"/>
                </a:solidFill>
                <a:effectLst/>
                <a:latin typeface="Apercu"/>
              </a:rPr>
              <a:t>how</a:t>
            </a:r>
            <a:r>
              <a:rPr lang="en-US" b="0" i="0" dirty="0">
                <a:solidFill>
                  <a:srgbClr val="484848"/>
                </a:solidFill>
                <a:effectLst/>
                <a:latin typeface="Apercu"/>
              </a:rPr>
              <a:t> to improve your existing implementation</a:t>
            </a:r>
          </a:p>
          <a:p>
            <a:endParaRPr lang="en-US" dirty="0"/>
          </a:p>
        </p:txBody>
      </p:sp>
    </p:spTree>
    <p:extLst>
      <p:ext uri="{BB962C8B-B14F-4D97-AF65-F5344CB8AC3E}">
        <p14:creationId xmlns:p14="http://schemas.microsoft.com/office/powerpoint/2010/main" val="396615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74D8F1-ED4C-4C26-9282-4F83D42E02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026" y="0"/>
            <a:ext cx="8871613" cy="687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10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1040</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Apercu</vt:lpstr>
      <vt:lpstr>Arial</vt:lpstr>
      <vt:lpstr>Arial</vt:lpstr>
      <vt:lpstr>Calibri</vt:lpstr>
      <vt:lpstr>Calibri Light</vt:lpstr>
      <vt:lpstr>Roboto</vt:lpstr>
      <vt:lpstr>Office Theme</vt:lpstr>
      <vt:lpstr>The Wisdom of Mobs</vt:lpstr>
      <vt:lpstr>PowerPoint Presentation</vt:lpstr>
      <vt:lpstr>Disclaimer</vt:lpstr>
      <vt:lpstr>Why mobbing? - Pros</vt:lpstr>
      <vt:lpstr>The Setup</vt:lpstr>
      <vt:lpstr>Mobbing Rules</vt:lpstr>
      <vt:lpstr>Test Driven Development Environment</vt:lpstr>
      <vt:lpstr>Red, Green, Refactor</vt:lpstr>
      <vt:lpstr>PowerPoint Presentation</vt:lpstr>
      <vt:lpstr>3 Katas To Choose From</vt:lpstr>
      <vt:lpstr>Problem Description: Calculating a Bowling Game Score</vt:lpstr>
      <vt:lpstr>Problem Description: Convert Roman Numeral to Their Arabic Equivalent</vt:lpstr>
      <vt:lpstr>Problem Prospects – Take a Vote?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34</cp:revision>
  <dcterms:created xsi:type="dcterms:W3CDTF">2020-10-26T02:40:44Z</dcterms:created>
  <dcterms:modified xsi:type="dcterms:W3CDTF">2020-11-16T05:00:31Z</dcterms:modified>
</cp:coreProperties>
</file>