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1" r:id="rId5"/>
    <p:sldId id="258" r:id="rId6"/>
    <p:sldId id="260" r:id="rId7"/>
    <p:sldId id="266" r:id="rId8"/>
    <p:sldId id="265" r:id="rId9"/>
    <p:sldId id="267" r:id="rId10"/>
    <p:sldId id="264" r:id="rId11"/>
    <p:sldId id="259"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1" autoAdjust="0"/>
    <p:restoredTop sz="94660"/>
  </p:normalViewPr>
  <p:slideViewPr>
    <p:cSldViewPr snapToGrid="0">
      <p:cViewPr varScale="1">
        <p:scale>
          <a:sx n="165" d="100"/>
          <a:sy n="165" d="100"/>
        </p:scale>
        <p:origin x="138"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6AB9-F413-4668-83C1-2489EC448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403759-4934-4C37-ADD7-54DA20D0F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E3154-9B2E-47EE-861D-948ACEF85B21}"/>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5" name="Footer Placeholder 4">
            <a:extLst>
              <a:ext uri="{FF2B5EF4-FFF2-40B4-BE49-F238E27FC236}">
                <a16:creationId xmlns:a16="http://schemas.microsoft.com/office/drawing/2014/main" id="{6DAA7DB5-6FD9-454E-AF7C-DC3EFD126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34673-D794-4B47-8465-19BD00C8DED6}"/>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17016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1AD8-A481-4B83-BD20-030CADACB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87870-BAF5-4D82-88ED-1856438A01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0AF63-B396-4EB1-AEEF-877C4A4E18CF}"/>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5" name="Footer Placeholder 4">
            <a:extLst>
              <a:ext uri="{FF2B5EF4-FFF2-40B4-BE49-F238E27FC236}">
                <a16:creationId xmlns:a16="http://schemas.microsoft.com/office/drawing/2014/main" id="{AD3227D2-709D-4B16-954B-FD5CD547F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2B50E-CBF8-42A6-B874-7034F5011DA4}"/>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05704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B54C8-D00D-4B84-83C5-C9C658A764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A8BEDF-1386-4816-A774-9E9514DC4F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014DA-5C87-4779-8297-EE0726A2C749}"/>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5" name="Footer Placeholder 4">
            <a:extLst>
              <a:ext uri="{FF2B5EF4-FFF2-40B4-BE49-F238E27FC236}">
                <a16:creationId xmlns:a16="http://schemas.microsoft.com/office/drawing/2014/main" id="{F74DEE03-0E27-4AD7-82E1-7EE1BB9E2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9113C-9E5D-4BE7-8956-779280E5E2DF}"/>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347597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A422-3EA3-4E5A-87C3-CB8BF7701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F8545-C20F-4D5C-9813-E40B132822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0429F-BFD6-4945-ABE9-B8B5C2F14CA3}"/>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5" name="Footer Placeholder 4">
            <a:extLst>
              <a:ext uri="{FF2B5EF4-FFF2-40B4-BE49-F238E27FC236}">
                <a16:creationId xmlns:a16="http://schemas.microsoft.com/office/drawing/2014/main" id="{E5F234E2-B9A8-48A3-ADCF-D84487440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923CC-6AF1-4E46-9865-2A71D0197451}"/>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65412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408C-D1DE-4CEA-803C-CF3E76CA3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7B0FE-1F1D-4526-A48A-60D29713B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40CEB-BE98-41A0-A06C-31CA6A048E7E}"/>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5" name="Footer Placeholder 4">
            <a:extLst>
              <a:ext uri="{FF2B5EF4-FFF2-40B4-BE49-F238E27FC236}">
                <a16:creationId xmlns:a16="http://schemas.microsoft.com/office/drawing/2014/main" id="{55B46164-24EB-4328-BB88-F702F1281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E5C4D-9A29-4422-A031-6EA7CE12483B}"/>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77929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2922-10B8-4D7B-A3A2-EEA9E3F5B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234E4E-1F32-4762-A3DB-9B9B27918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61E369-7E3D-4F53-B792-ADD77A5221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439B3-7554-4F1D-9828-7573028E9990}"/>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6" name="Footer Placeholder 5">
            <a:extLst>
              <a:ext uri="{FF2B5EF4-FFF2-40B4-BE49-F238E27FC236}">
                <a16:creationId xmlns:a16="http://schemas.microsoft.com/office/drawing/2014/main" id="{85F24164-F29D-49DF-9746-D22619882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98483-DF7A-471C-B167-DB7A5ACE9BA2}"/>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6803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2AA3-2734-43FB-AD2A-263386C18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0D08E-1C4C-44F3-81D6-ADA265C27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32AAA2-45E0-4CC1-9B5D-5C42D485F1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868F5A-F6C0-4CB4-9D2D-16588214A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50377F-715D-4F9B-9035-7F1CA3EC3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06DBF-7C98-4FEC-ADFF-1C9C7E4576E7}"/>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8" name="Footer Placeholder 7">
            <a:extLst>
              <a:ext uri="{FF2B5EF4-FFF2-40B4-BE49-F238E27FC236}">
                <a16:creationId xmlns:a16="http://schemas.microsoft.com/office/drawing/2014/main" id="{78D6EA7F-0B51-4C2D-9965-000A155008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37C8D-5636-4066-92FA-3D539AD519A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63124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1AFA-BCE9-468F-A4CD-7A2875D660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E71DC5-E253-4A5C-968A-B5FDAFAF8D4F}"/>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4" name="Footer Placeholder 3">
            <a:extLst>
              <a:ext uri="{FF2B5EF4-FFF2-40B4-BE49-F238E27FC236}">
                <a16:creationId xmlns:a16="http://schemas.microsoft.com/office/drawing/2014/main" id="{70859FA2-FD30-4D83-B9BC-1788DA9F89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F1CB78-8EC7-4AA9-851A-C5548BF2936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97946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7F026-C513-4809-BF48-B2356B15D1A3}"/>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3" name="Footer Placeholder 2">
            <a:extLst>
              <a:ext uri="{FF2B5EF4-FFF2-40B4-BE49-F238E27FC236}">
                <a16:creationId xmlns:a16="http://schemas.microsoft.com/office/drawing/2014/main" id="{00C934CA-1EF1-4BA5-99A0-AEC498B570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523B0-B291-44D7-AF63-5A171555EB4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85103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702C-03C5-4B36-BF95-686FE9E64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680700-0FBB-43BC-85ED-CE0CF3F37F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E8B3C-FBE6-4D50-8064-0C6391797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24944-9F97-4C26-9B51-EBF2DDDA8CA4}"/>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6" name="Footer Placeholder 5">
            <a:extLst>
              <a:ext uri="{FF2B5EF4-FFF2-40B4-BE49-F238E27FC236}">
                <a16:creationId xmlns:a16="http://schemas.microsoft.com/office/drawing/2014/main" id="{F06114FA-ACAB-4DB1-9379-6BE206E8F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59A48-AFF7-4213-B4FC-FD42A7501E9A}"/>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419947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3CC7-B62D-4CF4-9BB8-83460167E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F84CEB-7747-46AF-A197-73C02E35E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78D0D5-5B9B-4881-A834-A42E301FD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D3D9A-7E9E-43CB-ADA4-334E649AB3E0}"/>
              </a:ext>
            </a:extLst>
          </p:cNvPr>
          <p:cNvSpPr>
            <a:spLocks noGrp="1"/>
          </p:cNvSpPr>
          <p:nvPr>
            <p:ph type="dt" sz="half" idx="10"/>
          </p:nvPr>
        </p:nvSpPr>
        <p:spPr/>
        <p:txBody>
          <a:bodyPr/>
          <a:lstStyle/>
          <a:p>
            <a:fld id="{86FCFB96-917D-4A92-B206-4CEFDD05F1CC}" type="datetimeFigureOut">
              <a:rPr lang="en-US" smtClean="0"/>
              <a:t>11/11/2020</a:t>
            </a:fld>
            <a:endParaRPr lang="en-US"/>
          </a:p>
        </p:txBody>
      </p:sp>
      <p:sp>
        <p:nvSpPr>
          <p:cNvPr id="6" name="Footer Placeholder 5">
            <a:extLst>
              <a:ext uri="{FF2B5EF4-FFF2-40B4-BE49-F238E27FC236}">
                <a16:creationId xmlns:a16="http://schemas.microsoft.com/office/drawing/2014/main" id="{50402430-C0BC-41DF-AB26-408FDD692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67D6-119A-4858-B5ED-2F7AAEEDC85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28766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DB90A-9A19-4B6F-A334-E95FFA6AC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7CA81F-0615-4E21-B745-1DA4DB679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09911-96AB-4654-A986-C4BF02467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CFB96-917D-4A92-B206-4CEFDD05F1CC}" type="datetimeFigureOut">
              <a:rPr lang="en-US" smtClean="0"/>
              <a:t>11/11/2020</a:t>
            </a:fld>
            <a:endParaRPr lang="en-US"/>
          </a:p>
        </p:txBody>
      </p:sp>
      <p:sp>
        <p:nvSpPr>
          <p:cNvPr id="5" name="Footer Placeholder 4">
            <a:extLst>
              <a:ext uri="{FF2B5EF4-FFF2-40B4-BE49-F238E27FC236}">
                <a16:creationId xmlns:a16="http://schemas.microsoft.com/office/drawing/2014/main" id="{2502BD4C-5376-4215-AD8E-3F513C7C78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76E9C1-8D61-4C83-9956-089EFFB1F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D810A-5F14-4A71-ACE6-FAF61F905156}" type="slidenum">
              <a:rPr lang="en-US" smtClean="0"/>
              <a:t>‹#›</a:t>
            </a:fld>
            <a:endParaRPr lang="en-US"/>
          </a:p>
        </p:txBody>
      </p:sp>
    </p:spTree>
    <p:extLst>
      <p:ext uri="{BB962C8B-B14F-4D97-AF65-F5344CB8AC3E}">
        <p14:creationId xmlns:p14="http://schemas.microsoft.com/office/powerpoint/2010/main" val="35101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mazon.com/Code-Wisdom-Crowd-Together-Programming-ebook/dp/B07GNVXWQ3/ref=sr_1_1?dchild=1&amp;keywords=Code+with+the+Wisdom+of+the+Crowd&amp;qid=1603682219&amp;sr=8-1" TargetMode="External"/><Relationship Id="rId2" Type="http://schemas.openxmlformats.org/officeDocument/2006/relationships/hyperlink" Target="https://www.amazon.com/Remote-Mob-Programming-home-alone-ebook/dp/B081F5FVTZ/ref=sr_1_2?dchild=1&amp;keywords=mob+programming&amp;qid=1603682029&amp;sr=8-2" TargetMode="External"/><Relationship Id="rId1" Type="http://schemas.openxmlformats.org/officeDocument/2006/relationships/slideLayout" Target="../slideLayouts/slideLayout2.xml"/><Relationship Id="rId6" Type="http://schemas.openxmlformats.org/officeDocument/2006/relationships/hyperlink" Target="https://hanselminutes.com/553/mob-programming-with-woody-zuill" TargetMode="External"/><Relationship Id="rId5" Type="http://schemas.openxmlformats.org/officeDocument/2006/relationships/hyperlink" Target="https://www.youtube.com/watch?v=jhImlR4_Vto" TargetMode="External"/><Relationship Id="rId4" Type="http://schemas.openxmlformats.org/officeDocument/2006/relationships/hyperlink" Target="https://www.youtube.com/watch?v=SHOVVnRB4h0&amp;t=6s"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app.pluralsight.com/library/courses/setting-up-java-development-environment/table-of-contents" TargetMode="External"/><Relationship Id="rId3" Type="http://schemas.openxmlformats.org/officeDocument/2006/relationships/hyperlink" Target="https://github.com/jonathan-r-jones/Mob-Programming-Demo" TargetMode="External"/><Relationship Id="rId7" Type="http://schemas.openxmlformats.org/officeDocument/2006/relationships/hyperlink" Target="https://www.bowlinggenius.com/" TargetMode="External"/><Relationship Id="rId2" Type="http://schemas.openxmlformats.org/officeDocument/2006/relationships/hyperlink" Target="http://mobtimer.zoeetrope.com/" TargetMode="External"/><Relationship Id="rId1" Type="http://schemas.openxmlformats.org/officeDocument/2006/relationships/slideLayout" Target="../slideLayouts/slideLayout2.xml"/><Relationship Id="rId6" Type="http://schemas.openxmlformats.org/officeDocument/2006/relationships/hyperlink" Target="https://www.calculatorsoup.com/calculators/conversions/roman-numeral-converter.php" TargetMode="External"/><Relationship Id="rId5" Type="http://schemas.openxmlformats.org/officeDocument/2006/relationships/hyperlink" Target="https://medium.com/comparethemarket/i-did-mob-programming-every-day-for-5-months-heres-what-i-learnt-b586fb8b67c" TargetMode="External"/><Relationship Id="rId4" Type="http://schemas.openxmlformats.org/officeDocument/2006/relationships/hyperlink" Target="https://en.wikipedia.org/wiki/Mob_programm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A6C5-193B-4D92-A514-0913D47CA080}"/>
              </a:ext>
            </a:extLst>
          </p:cNvPr>
          <p:cNvSpPr>
            <a:spLocks noGrp="1"/>
          </p:cNvSpPr>
          <p:nvPr>
            <p:ph type="ctrTitle"/>
          </p:nvPr>
        </p:nvSpPr>
        <p:spPr/>
        <p:txBody>
          <a:bodyPr/>
          <a:lstStyle/>
          <a:p>
            <a:r>
              <a:rPr lang="en-US" dirty="0"/>
              <a:t>The Wisdom of Mobs</a:t>
            </a:r>
          </a:p>
        </p:txBody>
      </p:sp>
      <p:sp>
        <p:nvSpPr>
          <p:cNvPr id="3" name="Subtitle 2">
            <a:extLst>
              <a:ext uri="{FF2B5EF4-FFF2-40B4-BE49-F238E27FC236}">
                <a16:creationId xmlns:a16="http://schemas.microsoft.com/office/drawing/2014/main" id="{326C3014-16DA-4BC3-8471-B9792EA925AB}"/>
              </a:ext>
            </a:extLst>
          </p:cNvPr>
          <p:cNvSpPr>
            <a:spLocks noGrp="1"/>
          </p:cNvSpPr>
          <p:nvPr>
            <p:ph type="subTitle" idx="1"/>
          </p:nvPr>
        </p:nvSpPr>
        <p:spPr/>
        <p:txBody>
          <a:bodyPr/>
          <a:lstStyle/>
          <a:p>
            <a:r>
              <a:rPr lang="en-US" dirty="0"/>
              <a:t> A Mob Programming Primer</a:t>
            </a:r>
          </a:p>
        </p:txBody>
      </p:sp>
    </p:spTree>
    <p:extLst>
      <p:ext uri="{BB962C8B-B14F-4D97-AF65-F5344CB8AC3E}">
        <p14:creationId xmlns:p14="http://schemas.microsoft.com/office/powerpoint/2010/main" val="410363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4352-F206-4311-809D-ECACBF8231B4}"/>
              </a:ext>
            </a:extLst>
          </p:cNvPr>
          <p:cNvSpPr>
            <a:spLocks noGrp="1"/>
          </p:cNvSpPr>
          <p:nvPr>
            <p:ph type="title"/>
          </p:nvPr>
        </p:nvSpPr>
        <p:spPr/>
        <p:txBody>
          <a:bodyPr/>
          <a:lstStyle/>
          <a:p>
            <a:r>
              <a:rPr lang="en-US" dirty="0"/>
              <a:t>Problem Prospects – Take a Vote?</a:t>
            </a:r>
          </a:p>
        </p:txBody>
      </p:sp>
      <p:sp>
        <p:nvSpPr>
          <p:cNvPr id="3" name="Content Placeholder 2">
            <a:extLst>
              <a:ext uri="{FF2B5EF4-FFF2-40B4-BE49-F238E27FC236}">
                <a16:creationId xmlns:a16="http://schemas.microsoft.com/office/drawing/2014/main" id="{7BB45C19-3A87-4414-B693-500F80A36DE6}"/>
              </a:ext>
            </a:extLst>
          </p:cNvPr>
          <p:cNvSpPr>
            <a:spLocks noGrp="1"/>
          </p:cNvSpPr>
          <p:nvPr>
            <p:ph idx="1"/>
          </p:nvPr>
        </p:nvSpPr>
        <p:spPr/>
        <p:txBody>
          <a:bodyPr/>
          <a:lstStyle/>
          <a:p>
            <a:r>
              <a:rPr lang="en-US" dirty="0"/>
              <a:t>Roman Numeral Translator: C</a:t>
            </a:r>
            <a:r>
              <a:rPr lang="en-US" b="0" i="0" dirty="0">
                <a:solidFill>
                  <a:srgbClr val="000000"/>
                </a:solidFill>
                <a:effectLst/>
                <a:latin typeface="arial" panose="020B0604020202020204" pitchFamily="34" charset="0"/>
              </a:rPr>
              <a:t>onvert Roman numerals into Arabic numbers or vice versa.</a:t>
            </a:r>
            <a:endParaRPr lang="en-US" dirty="0"/>
          </a:p>
          <a:p>
            <a:r>
              <a:rPr lang="en-US" dirty="0"/>
              <a:t>Bowling Score Calculator</a:t>
            </a:r>
          </a:p>
        </p:txBody>
      </p:sp>
    </p:spTree>
    <p:extLst>
      <p:ext uri="{BB962C8B-B14F-4D97-AF65-F5344CB8AC3E}">
        <p14:creationId xmlns:p14="http://schemas.microsoft.com/office/powerpoint/2010/main" val="3228125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08E9-FC05-44D8-8222-3537215663C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87FD2B9-0C50-480A-A2FC-0DF994952C64}"/>
              </a:ext>
            </a:extLst>
          </p:cNvPr>
          <p:cNvSpPr>
            <a:spLocks noGrp="1"/>
          </p:cNvSpPr>
          <p:nvPr>
            <p:ph idx="1"/>
          </p:nvPr>
        </p:nvSpPr>
        <p:spPr>
          <a:xfrm>
            <a:off x="838200" y="1463040"/>
            <a:ext cx="10515600" cy="5190977"/>
          </a:xfrm>
        </p:spPr>
        <p:txBody>
          <a:bodyPr/>
          <a:lstStyle/>
          <a:p>
            <a:pPr marL="0" indent="0">
              <a:buNone/>
            </a:pPr>
            <a:r>
              <a:rPr lang="en-US" dirty="0"/>
              <a:t>Books</a:t>
            </a:r>
          </a:p>
          <a:p>
            <a:r>
              <a:rPr lang="en-US" dirty="0">
                <a:hlinkClick r:id="rId2"/>
              </a:rPr>
              <a:t>Remote Mob Programming: At home, but not alone. Kindle Edition</a:t>
            </a:r>
            <a:endParaRPr lang="en-US" dirty="0"/>
          </a:p>
          <a:p>
            <a:r>
              <a:rPr lang="en-US" dirty="0">
                <a:hlinkClick r:id="rId3"/>
              </a:rPr>
              <a:t>Code with the Wisdom of the Crowd by Mark Pearl</a:t>
            </a:r>
            <a:endParaRPr lang="en-US" dirty="0"/>
          </a:p>
          <a:p>
            <a:endParaRPr lang="en-US" dirty="0"/>
          </a:p>
          <a:p>
            <a:pPr marL="0" indent="0">
              <a:buNone/>
            </a:pPr>
            <a:r>
              <a:rPr lang="en-US" dirty="0"/>
              <a:t>Videos</a:t>
            </a:r>
          </a:p>
          <a:p>
            <a:r>
              <a:rPr lang="en-US" dirty="0">
                <a:hlinkClick r:id="rId4"/>
              </a:rPr>
              <a:t>Mob Programming: A Whole Team Approach by Woody Zuill</a:t>
            </a:r>
            <a:endParaRPr lang="en-US" dirty="0"/>
          </a:p>
          <a:p>
            <a:r>
              <a:rPr lang="en-US" dirty="0">
                <a:hlinkClick r:id="rId5"/>
              </a:rPr>
              <a:t>Taming the Mob: An Intro to Mob Programming by New Relic</a:t>
            </a:r>
            <a:endParaRPr lang="en-US" dirty="0"/>
          </a:p>
          <a:p>
            <a:pPr marL="0" indent="0">
              <a:buNone/>
            </a:pPr>
            <a:endParaRPr lang="en-US" dirty="0"/>
          </a:p>
          <a:p>
            <a:pPr marL="0" indent="0">
              <a:buNone/>
            </a:pPr>
            <a:r>
              <a:rPr lang="en-US" dirty="0"/>
              <a:t>Podcasts</a:t>
            </a:r>
          </a:p>
          <a:p>
            <a:r>
              <a:rPr lang="en-US" dirty="0">
                <a:hlinkClick r:id="rId6"/>
              </a:rPr>
              <a:t>Woody Zuill on the </a:t>
            </a:r>
            <a:r>
              <a:rPr lang="en-US" dirty="0" err="1">
                <a:hlinkClick r:id="rId6"/>
              </a:rPr>
              <a:t>Hanselminutes</a:t>
            </a:r>
            <a:r>
              <a:rPr lang="en-US" dirty="0">
                <a:hlinkClick r:id="rId6"/>
              </a:rPr>
              <a:t> Podcast</a:t>
            </a:r>
            <a:endParaRPr lang="en-US" dirty="0"/>
          </a:p>
        </p:txBody>
      </p:sp>
    </p:spTree>
    <p:extLst>
      <p:ext uri="{BB962C8B-B14F-4D97-AF65-F5344CB8AC3E}">
        <p14:creationId xmlns:p14="http://schemas.microsoft.com/office/powerpoint/2010/main" val="345026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1A26D-82C0-4559-9838-003E6F7B18E6}"/>
              </a:ext>
            </a:extLst>
          </p:cNvPr>
          <p:cNvSpPr>
            <a:spLocks noGrp="1"/>
          </p:cNvSpPr>
          <p:nvPr>
            <p:ph idx="1"/>
          </p:nvPr>
        </p:nvSpPr>
        <p:spPr>
          <a:xfrm>
            <a:off x="838200" y="344384"/>
            <a:ext cx="10515600" cy="5832579"/>
          </a:xfrm>
        </p:spPr>
        <p:txBody>
          <a:bodyPr/>
          <a:lstStyle/>
          <a:p>
            <a:pPr marL="0" indent="0">
              <a:buNone/>
            </a:pPr>
            <a:r>
              <a:rPr lang="en-US" dirty="0"/>
              <a:t>Websites</a:t>
            </a:r>
          </a:p>
          <a:p>
            <a:r>
              <a:rPr lang="en-US" dirty="0">
                <a:hlinkClick r:id="rId2"/>
              </a:rPr>
              <a:t>Mob Timer</a:t>
            </a:r>
            <a:endParaRPr lang="en-US" dirty="0"/>
          </a:p>
          <a:p>
            <a:r>
              <a:rPr lang="en-US" dirty="0">
                <a:hlinkClick r:id="rId3"/>
              </a:rPr>
              <a:t>This Slide Deck on GitHub</a:t>
            </a:r>
            <a:endParaRPr lang="en-US" dirty="0"/>
          </a:p>
          <a:p>
            <a:r>
              <a:rPr lang="en-US" dirty="0">
                <a:hlinkClick r:id="rId4"/>
              </a:rPr>
              <a:t>Mob Programming at Wikipedia</a:t>
            </a:r>
            <a:endParaRPr lang="en-US" dirty="0"/>
          </a:p>
          <a:p>
            <a:r>
              <a:rPr lang="en-US" dirty="0">
                <a:hlinkClick r:id="rId5"/>
              </a:rPr>
              <a:t>I did mob programming every day for 5 months. Here's what I learnt</a:t>
            </a:r>
            <a:r>
              <a:rPr lang="en-US" dirty="0"/>
              <a:t>.</a:t>
            </a:r>
          </a:p>
          <a:p>
            <a:r>
              <a:rPr lang="en-US" dirty="0">
                <a:hlinkClick r:id="rId6"/>
              </a:rPr>
              <a:t>Roman Numeral Calculator</a:t>
            </a:r>
            <a:endParaRPr lang="en-US" dirty="0"/>
          </a:p>
          <a:p>
            <a:r>
              <a:rPr lang="en-US" dirty="0">
                <a:hlinkClick r:id="rId7"/>
              </a:rPr>
              <a:t>Bowling Score Calculator</a:t>
            </a:r>
            <a:endParaRPr lang="en-US" dirty="0"/>
          </a:p>
          <a:p>
            <a:r>
              <a:rPr lang="en-US">
                <a:hlinkClick r:id="rId8"/>
              </a:rPr>
              <a:t>Setting up a Java Development Environment</a:t>
            </a:r>
            <a:endParaRPr lang="en-US" dirty="0"/>
          </a:p>
        </p:txBody>
      </p:sp>
    </p:spTree>
    <p:extLst>
      <p:ext uri="{BB962C8B-B14F-4D97-AF65-F5344CB8AC3E}">
        <p14:creationId xmlns:p14="http://schemas.microsoft.com/office/powerpoint/2010/main" val="2503616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6C0F-CDE2-4DE6-9567-56E700DC50D5}"/>
              </a:ext>
            </a:extLst>
          </p:cNvPr>
          <p:cNvSpPr>
            <a:spLocks noGrp="1"/>
          </p:cNvSpPr>
          <p:nvPr>
            <p:ph idx="1"/>
          </p:nvPr>
        </p:nvSpPr>
        <p:spPr>
          <a:xfrm>
            <a:off x="838200" y="337625"/>
            <a:ext cx="10515600" cy="5839338"/>
          </a:xfrm>
        </p:spPr>
        <p:txBody>
          <a:bodyPr/>
          <a:lstStyle/>
          <a:p>
            <a:r>
              <a:rPr lang="en-US" dirty="0"/>
              <a:t>Definition: </a:t>
            </a:r>
            <a:r>
              <a:rPr lang="en-US" b="0" i="0" dirty="0">
                <a:solidFill>
                  <a:srgbClr val="4D5156"/>
                </a:solidFill>
                <a:effectLst/>
                <a:latin typeface="Roboto"/>
              </a:rPr>
              <a:t>Mob programming is a software development approach where the whole team works on the same thing, at the same time, in the same space, and at the same computer. This is similar to pair programming where two people sit at the same computer and collaborate on the same code at the same time.</a:t>
            </a:r>
          </a:p>
          <a:p>
            <a:endParaRPr lang="en-US" dirty="0">
              <a:solidFill>
                <a:srgbClr val="4D5156"/>
              </a:solidFill>
              <a:latin typeface="Roboto"/>
            </a:endParaRPr>
          </a:p>
          <a:p>
            <a:endParaRPr lang="en-US" dirty="0">
              <a:solidFill>
                <a:srgbClr val="4D5156"/>
              </a:solidFill>
              <a:latin typeface="Roboto"/>
            </a:endParaRPr>
          </a:p>
          <a:p>
            <a:r>
              <a:rPr lang="en-US" sz="4800" dirty="0">
                <a:solidFill>
                  <a:srgbClr val="7030A0"/>
                </a:solidFill>
              </a:rPr>
              <a:t>Mob programming is more about working well together than about the mob. - Woody Zuill</a:t>
            </a:r>
          </a:p>
        </p:txBody>
      </p:sp>
    </p:spTree>
    <p:extLst>
      <p:ext uri="{BB962C8B-B14F-4D97-AF65-F5344CB8AC3E}">
        <p14:creationId xmlns:p14="http://schemas.microsoft.com/office/powerpoint/2010/main" val="298024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740A-EE04-4DE9-B352-81B60C779063}"/>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8649567E-B457-4EC0-AA40-017C480D19B9}"/>
              </a:ext>
            </a:extLst>
          </p:cNvPr>
          <p:cNvSpPr>
            <a:spLocks noGrp="1"/>
          </p:cNvSpPr>
          <p:nvPr>
            <p:ph idx="1"/>
          </p:nvPr>
        </p:nvSpPr>
        <p:spPr/>
        <p:txBody>
          <a:bodyPr/>
          <a:lstStyle/>
          <a:p>
            <a:r>
              <a:rPr lang="en-US" dirty="0"/>
              <a:t>No expert am I. I have very little actual mob programming experience. I wish I had more because I like the idea of it. The limited experience I do have is from a Software Craftsmanship Meetup Group the I used to attend a while back.</a:t>
            </a:r>
          </a:p>
          <a:p>
            <a:endParaRPr lang="en-US" dirty="0"/>
          </a:p>
        </p:txBody>
      </p:sp>
    </p:spTree>
    <p:extLst>
      <p:ext uri="{BB962C8B-B14F-4D97-AF65-F5344CB8AC3E}">
        <p14:creationId xmlns:p14="http://schemas.microsoft.com/office/powerpoint/2010/main" val="51339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DC57-1468-41E2-8515-9E050C5CAD5D}"/>
              </a:ext>
            </a:extLst>
          </p:cNvPr>
          <p:cNvSpPr>
            <a:spLocks noGrp="1"/>
          </p:cNvSpPr>
          <p:nvPr>
            <p:ph type="title"/>
          </p:nvPr>
        </p:nvSpPr>
        <p:spPr/>
        <p:txBody>
          <a:bodyPr/>
          <a:lstStyle/>
          <a:p>
            <a:r>
              <a:rPr lang="en-US" dirty="0"/>
              <a:t>Why mobbing? - Pros</a:t>
            </a:r>
          </a:p>
        </p:txBody>
      </p:sp>
      <p:sp>
        <p:nvSpPr>
          <p:cNvPr id="3" name="Content Placeholder 2">
            <a:extLst>
              <a:ext uri="{FF2B5EF4-FFF2-40B4-BE49-F238E27FC236}">
                <a16:creationId xmlns:a16="http://schemas.microsoft.com/office/drawing/2014/main" id="{70E338B6-F383-4DF9-9714-179BD68D4142}"/>
              </a:ext>
            </a:extLst>
          </p:cNvPr>
          <p:cNvSpPr>
            <a:spLocks noGrp="1"/>
          </p:cNvSpPr>
          <p:nvPr>
            <p:ph idx="1"/>
          </p:nvPr>
        </p:nvSpPr>
        <p:spPr>
          <a:xfrm>
            <a:off x="838200" y="1528744"/>
            <a:ext cx="10515600" cy="2295109"/>
          </a:xfrm>
        </p:spPr>
        <p:txBody>
          <a:bodyPr>
            <a:normAutofit/>
          </a:bodyPr>
          <a:lstStyle/>
          <a:p>
            <a:r>
              <a:rPr lang="en-US" dirty="0"/>
              <a:t>Productivity</a:t>
            </a:r>
          </a:p>
          <a:p>
            <a:r>
              <a:rPr lang="en-US" dirty="0"/>
              <a:t>Knowledge Sharing</a:t>
            </a:r>
          </a:p>
          <a:p>
            <a:r>
              <a:rPr lang="en-US" dirty="0"/>
              <a:t>Collective Intelligence</a:t>
            </a:r>
          </a:p>
          <a:p>
            <a:r>
              <a:rPr lang="en-US" dirty="0"/>
              <a:t>Higher quality code</a:t>
            </a:r>
          </a:p>
        </p:txBody>
      </p:sp>
      <p:sp>
        <p:nvSpPr>
          <p:cNvPr id="4" name="Title 1">
            <a:extLst>
              <a:ext uri="{FF2B5EF4-FFF2-40B4-BE49-F238E27FC236}">
                <a16:creationId xmlns:a16="http://schemas.microsoft.com/office/drawing/2014/main" id="{21C2C94C-BE2E-4F3B-B3F9-8CCA3D5A95CD}"/>
              </a:ext>
            </a:extLst>
          </p:cNvPr>
          <p:cNvSpPr txBox="1">
            <a:spLocks/>
          </p:cNvSpPr>
          <p:nvPr/>
        </p:nvSpPr>
        <p:spPr>
          <a:xfrm>
            <a:off x="962464" y="41747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not - Cons</a:t>
            </a:r>
          </a:p>
        </p:txBody>
      </p:sp>
      <p:sp>
        <p:nvSpPr>
          <p:cNvPr id="6" name="Content Placeholder 2">
            <a:extLst>
              <a:ext uri="{FF2B5EF4-FFF2-40B4-BE49-F238E27FC236}">
                <a16:creationId xmlns:a16="http://schemas.microsoft.com/office/drawing/2014/main" id="{D72A97FF-2AFC-4AEC-A3B2-2E66EA4FFDEE}"/>
              </a:ext>
            </a:extLst>
          </p:cNvPr>
          <p:cNvSpPr txBox="1">
            <a:spLocks/>
          </p:cNvSpPr>
          <p:nvPr/>
        </p:nvSpPr>
        <p:spPr>
          <a:xfrm>
            <a:off x="920260" y="5259935"/>
            <a:ext cx="10515600" cy="998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Productivity</a:t>
            </a:r>
          </a:p>
          <a:p>
            <a:r>
              <a:rPr lang="en-US" dirty="0"/>
              <a:t>Everyone needs to be on the same schedule</a:t>
            </a:r>
          </a:p>
        </p:txBody>
      </p:sp>
    </p:spTree>
    <p:extLst>
      <p:ext uri="{BB962C8B-B14F-4D97-AF65-F5344CB8AC3E}">
        <p14:creationId xmlns:p14="http://schemas.microsoft.com/office/powerpoint/2010/main" val="247857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E6C7-5A6D-443A-9598-787D3EB7C3A1}"/>
              </a:ext>
            </a:extLst>
          </p:cNvPr>
          <p:cNvSpPr>
            <a:spLocks noGrp="1"/>
          </p:cNvSpPr>
          <p:nvPr>
            <p:ph type="title"/>
          </p:nvPr>
        </p:nvSpPr>
        <p:spPr/>
        <p:txBody>
          <a:bodyPr/>
          <a:lstStyle/>
          <a:p>
            <a:r>
              <a:rPr lang="en-US" dirty="0"/>
              <a:t>The Setup</a:t>
            </a:r>
          </a:p>
        </p:txBody>
      </p:sp>
      <p:pic>
        <p:nvPicPr>
          <p:cNvPr id="5" name="Content Placeholder 4" descr="Diagram&#10;&#10;Description automatically generated">
            <a:extLst>
              <a:ext uri="{FF2B5EF4-FFF2-40B4-BE49-F238E27FC236}">
                <a16:creationId xmlns:a16="http://schemas.microsoft.com/office/drawing/2014/main" id="{76FB23F7-D06B-4D45-BA54-8D8521977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929" y="1825625"/>
            <a:ext cx="7778142" cy="4351338"/>
          </a:xfrm>
        </p:spPr>
      </p:pic>
    </p:spTree>
    <p:extLst>
      <p:ext uri="{BB962C8B-B14F-4D97-AF65-F5344CB8AC3E}">
        <p14:creationId xmlns:p14="http://schemas.microsoft.com/office/powerpoint/2010/main" val="75927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1215-1E6A-4EC1-96AE-9AE703C0522D}"/>
              </a:ext>
            </a:extLst>
          </p:cNvPr>
          <p:cNvSpPr>
            <a:spLocks noGrp="1"/>
          </p:cNvSpPr>
          <p:nvPr>
            <p:ph type="title"/>
          </p:nvPr>
        </p:nvSpPr>
        <p:spPr>
          <a:xfrm>
            <a:off x="838200" y="365126"/>
            <a:ext cx="10515600" cy="704020"/>
          </a:xfrm>
        </p:spPr>
        <p:txBody>
          <a:bodyPr/>
          <a:lstStyle/>
          <a:p>
            <a:r>
              <a:rPr lang="en-US" dirty="0"/>
              <a:t>Mobbing Rules</a:t>
            </a:r>
          </a:p>
        </p:txBody>
      </p:sp>
      <p:sp>
        <p:nvSpPr>
          <p:cNvPr id="3" name="Content Placeholder 2">
            <a:extLst>
              <a:ext uri="{FF2B5EF4-FFF2-40B4-BE49-F238E27FC236}">
                <a16:creationId xmlns:a16="http://schemas.microsoft.com/office/drawing/2014/main" id="{E2E6F412-BC73-46D0-8A73-997CE5F54513}"/>
              </a:ext>
            </a:extLst>
          </p:cNvPr>
          <p:cNvSpPr>
            <a:spLocks noGrp="1"/>
          </p:cNvSpPr>
          <p:nvPr>
            <p:ph idx="1"/>
          </p:nvPr>
        </p:nvSpPr>
        <p:spPr>
          <a:xfrm>
            <a:off x="838200" y="1481242"/>
            <a:ext cx="10515600" cy="5011632"/>
          </a:xfrm>
        </p:spPr>
        <p:txBody>
          <a:bodyPr>
            <a:normAutofit lnSpcReduction="10000"/>
          </a:bodyPr>
          <a:lstStyle/>
          <a:p>
            <a:r>
              <a:rPr lang="en-US" dirty="0"/>
              <a:t>One person controls the keyboard, this is the typist. The rest of the mob discusses the problem, agrees on the solution, and instructs the typist. The typist follows their instructions, puts them into code, and may ask clarifying questions to understand the solution. The rest of the mob guides the typist as needed. We value the typist as they allow the rest of the mob to focus on solving the problem. The typist must not code on their own. This balances the participation of all team members and it reduces the dominance of strong characters.</a:t>
            </a:r>
          </a:p>
          <a:p>
            <a:r>
              <a:rPr lang="en-US" dirty="0"/>
              <a:t>Driving is optional.</a:t>
            </a:r>
          </a:p>
          <a:p>
            <a:r>
              <a:rPr lang="en-US" dirty="0"/>
              <a:t>Role rotation is about 5-7 minutes.</a:t>
            </a:r>
          </a:p>
          <a:p>
            <a:r>
              <a:rPr lang="en-US" dirty="0"/>
              <a:t>Mobbers are treated with kindness, consideration and respect.</a:t>
            </a:r>
          </a:p>
          <a:p>
            <a:r>
              <a:rPr lang="en-US" dirty="0"/>
              <a:t>Open Mob Timer and add drivers who want to drive.</a:t>
            </a:r>
          </a:p>
        </p:txBody>
      </p:sp>
    </p:spTree>
    <p:extLst>
      <p:ext uri="{BB962C8B-B14F-4D97-AF65-F5344CB8AC3E}">
        <p14:creationId xmlns:p14="http://schemas.microsoft.com/office/powerpoint/2010/main" val="365858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r>
              <a:rPr lang="en-US"/>
              <a:t>Test Driven Development Environment</a:t>
            </a:r>
            <a:endParaRPr lang="en-US" dirty="0"/>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4349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640-72D7-48C1-8BA6-A882C32E3629}"/>
              </a:ext>
            </a:extLst>
          </p:cNvPr>
          <p:cNvSpPr>
            <a:spLocks noGrp="1"/>
          </p:cNvSpPr>
          <p:nvPr>
            <p:ph type="title"/>
          </p:nvPr>
        </p:nvSpPr>
        <p:spPr/>
        <p:txBody>
          <a:bodyPr/>
          <a:lstStyle/>
          <a:p>
            <a:pPr marL="0" indent="0">
              <a:buNone/>
            </a:pPr>
            <a:r>
              <a:rPr lang="en-US" dirty="0"/>
              <a:t>Red, Green, Refactor</a:t>
            </a:r>
          </a:p>
        </p:txBody>
      </p:sp>
      <p:sp>
        <p:nvSpPr>
          <p:cNvPr id="3" name="Content Placeholder 2">
            <a:extLst>
              <a:ext uri="{FF2B5EF4-FFF2-40B4-BE49-F238E27FC236}">
                <a16:creationId xmlns:a16="http://schemas.microsoft.com/office/drawing/2014/main" id="{14E3F02E-2083-41D0-B86C-D58A01F9BC92}"/>
              </a:ext>
            </a:extLst>
          </p:cNvPr>
          <p:cNvSpPr>
            <a:spLocks noGrp="1"/>
          </p:cNvSpPr>
          <p:nvPr>
            <p:ph idx="1"/>
          </p:nvPr>
        </p:nvSpPr>
        <p:spPr>
          <a:xfrm>
            <a:off x="838200" y="1825625"/>
            <a:ext cx="10515600" cy="2568245"/>
          </a:xfrm>
        </p:spPr>
        <p:txBody>
          <a:bodyPr/>
          <a:lstStyle/>
          <a:p>
            <a:pPr algn="l"/>
            <a:r>
              <a:rPr lang="en-US" b="0" i="0" dirty="0">
                <a:solidFill>
                  <a:srgbClr val="484848"/>
                </a:solidFill>
                <a:effectLst/>
                <a:latin typeface="Apercu"/>
              </a:rPr>
              <a:t>The red, green, refactor approach helps developers compartmentalize their focus into three phases:</a:t>
            </a:r>
          </a:p>
          <a:p>
            <a:pPr algn="l">
              <a:buFont typeface="Arial" panose="020B0604020202020204" pitchFamily="34" charset="0"/>
              <a:buChar char="•"/>
            </a:pPr>
            <a:r>
              <a:rPr lang="en-US" b="0" i="0" dirty="0">
                <a:solidFill>
                  <a:srgbClr val="484848"/>
                </a:solidFill>
                <a:effectLst/>
                <a:latin typeface="Apercu"/>
              </a:rPr>
              <a:t>Red — think about </a:t>
            </a:r>
            <a:r>
              <a:rPr lang="en-US" b="0" i="1" dirty="0">
                <a:solidFill>
                  <a:srgbClr val="484848"/>
                </a:solidFill>
                <a:effectLst/>
                <a:latin typeface="Apercu"/>
              </a:rPr>
              <a:t>what</a:t>
            </a:r>
            <a:r>
              <a:rPr lang="en-US" b="0" i="0" dirty="0">
                <a:solidFill>
                  <a:srgbClr val="484848"/>
                </a:solidFill>
                <a:effectLst/>
                <a:latin typeface="Apercu"/>
              </a:rPr>
              <a:t> you want to develop</a:t>
            </a:r>
          </a:p>
          <a:p>
            <a:pPr algn="l">
              <a:buFont typeface="Arial" panose="020B0604020202020204" pitchFamily="34" charset="0"/>
              <a:buChar char="•"/>
            </a:pPr>
            <a:r>
              <a:rPr lang="en-US" b="0" i="0" dirty="0">
                <a:solidFill>
                  <a:srgbClr val="484848"/>
                </a:solidFill>
                <a:effectLst/>
                <a:latin typeface="Apercu"/>
              </a:rPr>
              <a:t>Green — think about </a:t>
            </a:r>
            <a:r>
              <a:rPr lang="en-US" b="0" i="1" dirty="0">
                <a:solidFill>
                  <a:srgbClr val="484848"/>
                </a:solidFill>
                <a:effectLst/>
                <a:latin typeface="Apercu"/>
              </a:rPr>
              <a:t>how</a:t>
            </a:r>
            <a:r>
              <a:rPr lang="en-US" b="0" i="0" dirty="0">
                <a:solidFill>
                  <a:srgbClr val="484848"/>
                </a:solidFill>
                <a:effectLst/>
                <a:latin typeface="Apercu"/>
              </a:rPr>
              <a:t> to make your tests pass</a:t>
            </a:r>
          </a:p>
          <a:p>
            <a:pPr algn="l">
              <a:buFont typeface="Arial" panose="020B0604020202020204" pitchFamily="34" charset="0"/>
              <a:buChar char="•"/>
            </a:pPr>
            <a:r>
              <a:rPr lang="en-US" b="0" i="0" dirty="0">
                <a:solidFill>
                  <a:srgbClr val="484848"/>
                </a:solidFill>
                <a:effectLst/>
                <a:latin typeface="Apercu"/>
              </a:rPr>
              <a:t>Refactor — think about </a:t>
            </a:r>
            <a:r>
              <a:rPr lang="en-US" b="0" i="1" dirty="0">
                <a:solidFill>
                  <a:srgbClr val="484848"/>
                </a:solidFill>
                <a:effectLst/>
                <a:latin typeface="Apercu"/>
              </a:rPr>
              <a:t>how</a:t>
            </a:r>
            <a:r>
              <a:rPr lang="en-US" b="0" i="0" dirty="0">
                <a:solidFill>
                  <a:srgbClr val="484848"/>
                </a:solidFill>
                <a:effectLst/>
                <a:latin typeface="Apercu"/>
              </a:rPr>
              <a:t> to improve your existing implementation</a:t>
            </a:r>
          </a:p>
          <a:p>
            <a:endParaRPr lang="en-US" dirty="0"/>
          </a:p>
        </p:txBody>
      </p:sp>
    </p:spTree>
    <p:extLst>
      <p:ext uri="{BB962C8B-B14F-4D97-AF65-F5344CB8AC3E}">
        <p14:creationId xmlns:p14="http://schemas.microsoft.com/office/powerpoint/2010/main" val="396615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F74D8F1-ED4C-4C26-9282-4F83D42E02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1026" y="0"/>
            <a:ext cx="8871613" cy="687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106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476</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Apercu</vt:lpstr>
      <vt:lpstr>arial</vt:lpstr>
      <vt:lpstr>arial</vt:lpstr>
      <vt:lpstr>Calibri</vt:lpstr>
      <vt:lpstr>Calibri Light</vt:lpstr>
      <vt:lpstr>Roboto</vt:lpstr>
      <vt:lpstr>Office Theme</vt:lpstr>
      <vt:lpstr>The Wisdom of Mobs</vt:lpstr>
      <vt:lpstr>PowerPoint Presentation</vt:lpstr>
      <vt:lpstr>Disclaimer</vt:lpstr>
      <vt:lpstr>Why mobbing? - Pros</vt:lpstr>
      <vt:lpstr>The Setup</vt:lpstr>
      <vt:lpstr>Mobbing Rules</vt:lpstr>
      <vt:lpstr>Test Driven Development Environment</vt:lpstr>
      <vt:lpstr>Red, Green, Refactor</vt:lpstr>
      <vt:lpstr>PowerPoint Presentation</vt:lpstr>
      <vt:lpstr>Problem Prospects – Take a Vote?</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Jones</dc:creator>
  <cp:lastModifiedBy>Jonathan Jones</cp:lastModifiedBy>
  <cp:revision>25</cp:revision>
  <dcterms:created xsi:type="dcterms:W3CDTF">2020-10-26T02:40:44Z</dcterms:created>
  <dcterms:modified xsi:type="dcterms:W3CDTF">2020-11-11T23:36:14Z</dcterms:modified>
</cp:coreProperties>
</file>