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4"/>
  </p:notesMasterIdLst>
  <p:handoutMasterIdLst>
    <p:handoutMasterId r:id="rId15"/>
  </p:handoutMasterIdLst>
  <p:sldIdLst>
    <p:sldId id="1843" r:id="rId6"/>
    <p:sldId id="2076138466" r:id="rId7"/>
    <p:sldId id="2076138475" r:id="rId8"/>
    <p:sldId id="2076138219" r:id="rId9"/>
    <p:sldId id="2076138473" r:id="rId10"/>
    <p:sldId id="2076136677" r:id="rId11"/>
    <p:sldId id="2076138474" r:id="rId12"/>
    <p:sldId id="2076138476"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83" d="100"/>
          <a:sy n="83" d="100"/>
        </p:scale>
        <p:origin x="1123" y="3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02-Jun-22 9:20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02-Jun-22 9:20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02-Jun-22 9:20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12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02-Jun-22 9:20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02-Jun-22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02.06.2022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02.06.2022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Advanced</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169534"/>
          </a:xfrm>
        </p:spPr>
        <p:txBody>
          <a:bodyPr/>
          <a:lstStyle/>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1444"/>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Advanced</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rgbClr val="4472C4"/>
                </a:solidFill>
                <a:latin typeface="Segoe UI"/>
              </a:rPr>
              <a:t>Description</a:t>
            </a:r>
            <a:endParaRPr lang="de-DE" sz="1224" b="1" dirty="0">
              <a:solidFill>
                <a:srgbClr val="4472C4"/>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7"/>
            <a:ext cx="5314118" cy="1439117"/>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rgbClr val="4472C4"/>
                </a:solidFill>
                <a:latin typeface="Segoe UI"/>
              </a:rPr>
              <a:t>design an enterprise scale Landing Zone</a:t>
            </a:r>
            <a:r>
              <a:rPr lang="en-US" sz="1224" dirty="0">
                <a:solidFill>
                  <a:srgbClr val="4472C4"/>
                </a:solidFill>
                <a:latin typeface="Segoe UI"/>
              </a:rPr>
              <a:t> </a:t>
            </a:r>
            <a:r>
              <a:rPr lang="en-US" sz="1224" dirty="0">
                <a:solidFill>
                  <a:prstClr val="black"/>
                </a:solidFill>
                <a:latin typeface="Segoe UI"/>
              </a:rPr>
              <a:t>in</a:t>
            </a:r>
            <a:r>
              <a:rPr lang="en-US" sz="1224" dirty="0">
                <a:solidFill>
                  <a:srgbClr val="000000"/>
                </a:solidFill>
                <a:latin typeface="Segoe UI"/>
              </a:rPr>
              <a:t> Azure. You will get familiar with the design principles and the design areas.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able to leverage the existing enterprise scale architectures, able to build your own as well as understanding how to establish a policy driven governance. </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885486"/>
            <a:ext cx="2323214" cy="880566"/>
          </a:xfrm>
          <a:prstGeom prst="rect">
            <a:avLst/>
          </a:prstGeom>
          <a:noFill/>
        </p:spPr>
        <p:txBody>
          <a:bodyPr wrap="none" lIns="0" tIns="0" rIns="0" bIns="0" rtlCol="0">
            <a:spAutoFit/>
          </a:bodyPr>
          <a:lstStyle/>
          <a:p>
            <a:pPr defTabSz="932597">
              <a:defRPr/>
            </a:pPr>
            <a:r>
              <a:rPr lang="en-US" sz="1122" dirty="0">
                <a:solidFill>
                  <a:srgbClr val="4472C4"/>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Cloud Adoption Framework</a:t>
            </a:r>
          </a:p>
          <a:p>
            <a:pPr marL="174862" indent="-174862" defTabSz="932563">
              <a:buFont typeface="Arial" panose="020B0604020202020204" pitchFamily="34" charset="0"/>
              <a:buChar char="•"/>
              <a:defRPr/>
            </a:pPr>
            <a:r>
              <a:rPr lang="en-US" sz="1122" dirty="0">
                <a:solidFill>
                  <a:srgbClr val="000000"/>
                </a:solidFill>
                <a:latin typeface="Segoe UI"/>
              </a:rPr>
              <a:t>Policy</a:t>
            </a:r>
          </a:p>
          <a:p>
            <a:pPr marL="174862" indent="-174862" defTabSz="932563">
              <a:buFont typeface="Arial" panose="020B0604020202020204" pitchFamily="34" charset="0"/>
              <a:buChar char="•"/>
              <a:defRPr/>
            </a:pPr>
            <a:r>
              <a:rPr lang="en-US" sz="1122" dirty="0">
                <a:solidFill>
                  <a:srgbClr val="000000"/>
                </a:solidFill>
                <a:latin typeface="Segoe UI"/>
              </a:rPr>
              <a:t>ARM Deployment</a:t>
            </a:r>
          </a:p>
          <a:p>
            <a:pPr marL="174862" indent="-174862" defTabSz="932563">
              <a:buFont typeface="Arial" panose="020B0604020202020204" pitchFamily="34" charset="0"/>
              <a:buChar char="•"/>
              <a:defRPr/>
            </a:pPr>
            <a:r>
              <a:rPr lang="en-US" sz="1122" dirty="0">
                <a:solidFill>
                  <a:srgbClr val="000000"/>
                </a:solidFill>
                <a:latin typeface="Segoe UI"/>
              </a:rPr>
              <a:t>Enterprise Scale</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Day </a:t>
            </a:r>
            <a:r>
              <a:rPr lang="en-US" sz="1224" b="1" dirty="0">
                <a:solidFill>
                  <a:srgbClr val="4472C4"/>
                </a:solidFill>
                <a:latin typeface="Segoe UI"/>
              </a:rPr>
              <a:t>1 – Get started</a:t>
            </a:r>
            <a:endParaRPr lang="de-DE" sz="1224" b="1" dirty="0">
              <a:solidFill>
                <a:srgbClr val="4472C4"/>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13831" y="2502089"/>
            <a:ext cx="5314118" cy="2352952"/>
          </a:xfrm>
          <a:prstGeom prst="rect">
            <a:avLst/>
          </a:prstGeom>
          <a:noFill/>
        </p:spPr>
        <p:txBody>
          <a:bodyPr wrap="square">
            <a:spAutoFit/>
          </a:bodyPr>
          <a:lstStyle/>
          <a:p>
            <a:pPr defTabSz="932597">
              <a:defRPr/>
            </a:pPr>
            <a:r>
              <a:rPr lang="en-US" sz="1224" dirty="0">
                <a:solidFill>
                  <a:srgbClr val="000000"/>
                </a:solidFill>
                <a:latin typeface="Segoe UI"/>
              </a:rPr>
              <a:t>In the first day of this hackathon, we will learn everything regarding enterprise scale. What are the design principles, which critical design areas exist and what are the best practices to implement these design areas.</a:t>
            </a:r>
          </a:p>
          <a:p>
            <a:pPr defTabSz="932597">
              <a:defRPr/>
            </a:pPr>
            <a:endParaRPr lang="en-US" sz="1224" dirty="0">
              <a:solidFill>
                <a:srgbClr val="000000"/>
              </a:solidFill>
              <a:latin typeface="Segoe UI"/>
            </a:endParaRPr>
          </a:p>
          <a:p>
            <a:pPr marL="174862" indent="-174862" defTabSz="932597">
              <a:buFont typeface="Arial" panose="020B0604020202020204" pitchFamily="34" charset="0"/>
              <a:buChar char="•"/>
              <a:defRPr/>
            </a:pPr>
            <a:r>
              <a:rPr lang="en-US" sz="1224" dirty="0">
                <a:solidFill>
                  <a:srgbClr val="000000"/>
                </a:solidFill>
                <a:latin typeface="Segoe UI"/>
              </a:rPr>
              <a:t>Azure </a:t>
            </a:r>
            <a:r>
              <a:rPr lang="en-US" sz="1224">
                <a:solidFill>
                  <a:srgbClr val="000000"/>
                </a:solidFill>
                <a:latin typeface="Segoe UI"/>
              </a:rPr>
              <a:t>Billing and Azure </a:t>
            </a:r>
            <a:r>
              <a:rPr lang="en-US" sz="1224" dirty="0">
                <a:solidFill>
                  <a:srgbClr val="000000"/>
                </a:solidFill>
                <a:latin typeface="Segoe UI"/>
              </a:rPr>
              <a:t>Active Directory tenants</a:t>
            </a:r>
          </a:p>
          <a:p>
            <a:pPr marL="174862" indent="-174862" defTabSz="932597">
              <a:buFont typeface="Arial" panose="020B0604020202020204" pitchFamily="34" charset="0"/>
              <a:buChar char="•"/>
              <a:defRPr/>
            </a:pPr>
            <a:r>
              <a:rPr lang="en-US" sz="1224" dirty="0">
                <a:solidFill>
                  <a:srgbClr val="000000"/>
                </a:solidFill>
                <a:latin typeface="Segoe UI"/>
              </a:rPr>
              <a:t>Identity and access management</a:t>
            </a:r>
          </a:p>
          <a:p>
            <a:pPr marL="174862" indent="-174862" defTabSz="932597">
              <a:buFont typeface="Arial" panose="020B0604020202020204" pitchFamily="34" charset="0"/>
              <a:buChar char="•"/>
              <a:defRPr/>
            </a:pPr>
            <a:r>
              <a:rPr lang="en-US" sz="1224" dirty="0">
                <a:solidFill>
                  <a:srgbClr val="000000"/>
                </a:solidFill>
                <a:latin typeface="Segoe UI"/>
              </a:rPr>
              <a:t>Management group and subscription organization</a:t>
            </a:r>
          </a:p>
          <a:p>
            <a:pPr marL="174862" indent="-174862" defTabSz="932597">
              <a:buFont typeface="Arial" panose="020B0604020202020204" pitchFamily="34" charset="0"/>
              <a:buChar char="•"/>
              <a:defRPr/>
            </a:pPr>
            <a:r>
              <a:rPr lang="en-US" sz="1224" dirty="0">
                <a:solidFill>
                  <a:srgbClr val="000000"/>
                </a:solidFill>
                <a:latin typeface="Segoe UI"/>
              </a:rPr>
              <a:t>Network topology and connectivity</a:t>
            </a:r>
          </a:p>
          <a:p>
            <a:pPr marL="174862" indent="-174862" defTabSz="932597">
              <a:buFont typeface="Arial" panose="020B0604020202020204" pitchFamily="34" charset="0"/>
              <a:buChar char="•"/>
              <a:defRPr/>
            </a:pPr>
            <a:r>
              <a:rPr lang="en-US" sz="1224" dirty="0">
                <a:solidFill>
                  <a:srgbClr val="000000"/>
                </a:solidFill>
                <a:latin typeface="Segoe UI"/>
              </a:rPr>
              <a:t>Management and monitoring</a:t>
            </a:r>
          </a:p>
          <a:p>
            <a:pPr marL="174862" indent="-174862" defTabSz="932597">
              <a:buFont typeface="Arial" panose="020B0604020202020204" pitchFamily="34" charset="0"/>
              <a:buChar char="•"/>
              <a:defRPr/>
            </a:pPr>
            <a:r>
              <a:rPr lang="en-US" sz="1224" dirty="0">
                <a:solidFill>
                  <a:srgbClr val="000000"/>
                </a:solidFill>
                <a:latin typeface="Segoe UI"/>
              </a:rPr>
              <a:t>Business continuity and disaster recovery</a:t>
            </a:r>
          </a:p>
          <a:p>
            <a:pPr marL="174862" indent="-174862" defTabSz="932597">
              <a:buFont typeface="Arial" panose="020B0604020202020204" pitchFamily="34" charset="0"/>
              <a:buChar char="•"/>
              <a:defRPr/>
            </a:pPr>
            <a:r>
              <a:rPr lang="en-US" sz="1224" dirty="0">
                <a:solidFill>
                  <a:srgbClr val="000000"/>
                </a:solidFill>
                <a:latin typeface="Segoe UI"/>
              </a:rPr>
              <a:t>Security, governance, and compliance</a:t>
            </a:r>
          </a:p>
          <a:p>
            <a:pPr marL="174862" indent="-174862" defTabSz="932597">
              <a:buFont typeface="Arial" panose="020B0604020202020204" pitchFamily="34" charset="0"/>
              <a:buChar char="•"/>
              <a:defRPr/>
            </a:pPr>
            <a:r>
              <a:rPr lang="en-US" sz="1224" dirty="0">
                <a:solidFill>
                  <a:srgbClr val="000000"/>
                </a:solidFill>
                <a:latin typeface="Segoe UI"/>
              </a:rPr>
              <a:t>Platform automation and DevOps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5141267"/>
            <a:ext cx="3327865" cy="286306"/>
          </a:xfrm>
          <a:prstGeom prst="rect">
            <a:avLst/>
          </a:prstGeom>
          <a:noFill/>
        </p:spPr>
        <p:txBody>
          <a:bodyPr wrap="square">
            <a:spAutoFit/>
          </a:bodyPr>
          <a:lstStyle/>
          <a:p>
            <a:pPr defTabSz="932597">
              <a:defRPr/>
            </a:pPr>
            <a:r>
              <a:rPr lang="en-US" sz="1224" b="1" dirty="0">
                <a:solidFill>
                  <a:srgbClr val="000000"/>
                </a:solidFill>
                <a:latin typeface="Segoe UI"/>
              </a:rPr>
              <a:t>Day </a:t>
            </a:r>
            <a:r>
              <a:rPr lang="en-US" sz="1224" b="1" dirty="0">
                <a:solidFill>
                  <a:srgbClr val="4472C4"/>
                </a:solidFill>
                <a:latin typeface="Segoe UI"/>
              </a:rPr>
              <a:t>2 – Hands-on Lab (HOL)</a:t>
            </a:r>
            <a:endParaRPr lang="de-DE" sz="1224" b="1" dirty="0">
              <a:solidFill>
                <a:srgbClr val="4472C4"/>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13831" y="5459439"/>
            <a:ext cx="5314118" cy="862712"/>
          </a:xfrm>
          <a:prstGeom prst="rect">
            <a:avLst/>
          </a:prstGeom>
          <a:noFill/>
        </p:spPr>
        <p:txBody>
          <a:bodyPr wrap="square">
            <a:spAutoFit/>
          </a:bodyPr>
          <a:lstStyle/>
          <a:p>
            <a:pPr defTabSz="932597">
              <a:defRPr/>
            </a:pPr>
            <a:r>
              <a:rPr lang="en-US" sz="1224" dirty="0">
                <a:solidFill>
                  <a:srgbClr val="000000"/>
                </a:solidFill>
                <a:latin typeface="Segoe UI"/>
              </a:rPr>
              <a:t>On the second day we deploy an enterprise scale landing zone and start to get familiar with the components of enterprise scale. We learn how a potential workflow can look like – deploying a landing zone in an enterprise.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0" y="4864298"/>
            <a:ext cx="1654534" cy="1056678"/>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(8h)</a:t>
            </a:r>
          </a:p>
          <a:p>
            <a:pPr marL="174862" indent="-174862" defTabSz="932597">
              <a:buFont typeface="Arial" panose="020B0604020202020204" pitchFamily="34" charset="0"/>
              <a:buChar char="•"/>
              <a:defRPr/>
            </a:pPr>
            <a:r>
              <a:rPr lang="en-US" sz="1122" b="1" dirty="0">
                <a:solidFill>
                  <a:srgbClr val="4472C4"/>
                </a:solidFill>
                <a:latin typeface="Segoe UI"/>
              </a:rPr>
              <a:t>Enterprise Scale</a:t>
            </a:r>
            <a:r>
              <a:rPr lang="en-US" sz="1122" b="1" dirty="0">
                <a:solidFill>
                  <a:srgbClr val="008575"/>
                </a:solidFill>
                <a:latin typeface="Segoe UI"/>
              </a:rPr>
              <a:t> </a:t>
            </a:r>
            <a:r>
              <a:rPr lang="en-US" sz="1122" b="1" dirty="0">
                <a:solidFill>
                  <a:prstClr val="black"/>
                </a:solidFill>
                <a:latin typeface="Segoe UI"/>
              </a:rPr>
              <a:t>Intro</a:t>
            </a:r>
            <a:br>
              <a:rPr lang="en-US" sz="1122" b="1" dirty="0">
                <a:solidFill>
                  <a:prstClr val="black"/>
                </a:solidFill>
                <a:latin typeface="Segoe UI"/>
              </a:rPr>
            </a:br>
            <a:r>
              <a:rPr lang="en-US" sz="1122" dirty="0">
                <a:solidFill>
                  <a:srgbClr val="000000"/>
                </a:solidFill>
                <a:latin typeface="Segoe UI"/>
              </a:rPr>
              <a:t>design principals</a:t>
            </a:r>
            <a:br>
              <a:rPr lang="en-US" sz="1122" dirty="0">
                <a:solidFill>
                  <a:srgbClr val="000000"/>
                </a:solidFill>
                <a:latin typeface="Segoe UI"/>
              </a:rPr>
            </a:br>
            <a:r>
              <a:rPr lang="en-US" sz="1122" dirty="0">
                <a:solidFill>
                  <a:srgbClr val="000000"/>
                </a:solidFill>
                <a:latin typeface="Segoe UI"/>
              </a:rPr>
              <a:t>Critical design areas</a:t>
            </a:r>
            <a:br>
              <a:rPr lang="en-US" sz="1122" b="1" dirty="0">
                <a:solidFill>
                  <a:prstClr val="black"/>
                </a:solidFill>
                <a:latin typeface="Segoe UI"/>
              </a:rPr>
            </a:br>
            <a:endParaRPr lang="en-US" sz="1122" b="1" dirty="0">
              <a:solidFill>
                <a:prstClr val="black"/>
              </a:solidFill>
              <a:latin typeface="Segoe UI"/>
            </a:endParaRPr>
          </a:p>
          <a:p>
            <a:pPr defTabSz="932563">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5"/>
            <a:ext cx="1607812" cy="518027"/>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rgbClr val="4472C4"/>
                </a:solidFill>
                <a:latin typeface="Segoe UI"/>
              </a:rPr>
              <a:t>Hands-on Challenges</a:t>
            </a:r>
            <a:br>
              <a:rPr lang="en-US" sz="1122" b="1" dirty="0">
                <a:solidFill>
                  <a:srgbClr val="008575"/>
                </a:solidFill>
                <a:latin typeface="Segoe UI"/>
              </a:rPr>
            </a:br>
            <a:endParaRPr lang="en-US" sz="1122" dirty="0">
              <a:solidFill>
                <a:srgbClr val="000000"/>
              </a:solidFill>
              <a:latin typeface="Segoe UI"/>
            </a:endParaRP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rgbClr val="4472C4"/>
                </a:solidFill>
                <a:latin typeface="Segoe UI"/>
              </a:rPr>
              <a:t>Agenda</a:t>
            </a:r>
            <a:endParaRPr lang="de-DE" sz="1224" b="1" dirty="0">
              <a:solidFill>
                <a:srgbClr val="4472C4"/>
              </a:solidFill>
              <a:latin typeface="Segoe UI"/>
            </a:endParaRPr>
          </a:p>
        </p:txBody>
      </p:sp>
      <p:sp>
        <p:nvSpPr>
          <p:cNvPr id="2" name="Textfeld 1">
            <a:extLst>
              <a:ext uri="{FF2B5EF4-FFF2-40B4-BE49-F238E27FC236}">
                <a16:creationId xmlns:a16="http://schemas.microsoft.com/office/drawing/2014/main" id="{47089DA9-EFC5-4DAB-909F-3E9E2B1D490C}"/>
              </a:ext>
            </a:extLst>
          </p:cNvPr>
          <p:cNvSpPr txBox="1"/>
          <p:nvPr/>
        </p:nvSpPr>
        <p:spPr>
          <a:xfrm>
            <a:off x="3366955" y="6028720"/>
            <a:ext cx="2874180" cy="704452"/>
          </a:xfrm>
          <a:prstGeom prst="rect">
            <a:avLst/>
          </a:prstGeom>
          <a:noFill/>
        </p:spPr>
        <p:txBody>
          <a:bodyPr wrap="none" lIns="0" tIns="0" rIns="0" bIns="0" rtlCol="0">
            <a:spAutoFit/>
          </a:bodyPr>
          <a:lstStyle/>
          <a:p>
            <a:pPr defTabSz="932597">
              <a:defRPr/>
            </a:pPr>
            <a:r>
              <a:rPr lang="en-US" sz="1122" dirty="0">
                <a:solidFill>
                  <a:srgbClr val="4472C4"/>
                </a:solidFill>
                <a:latin typeface="Segoe UI"/>
              </a:rPr>
              <a:t>Prerequisites </a:t>
            </a:r>
          </a:p>
          <a:p>
            <a:pPr marL="174862" indent="-174862" defTabSz="932597">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Migrate</a:t>
            </a:r>
          </a:p>
        </p:txBody>
      </p:sp>
      <p:sp>
        <p:nvSpPr>
          <p:cNvPr id="4" name="Textfeld 3">
            <a:extLst>
              <a:ext uri="{FF2B5EF4-FFF2-40B4-BE49-F238E27FC236}">
                <a16:creationId xmlns:a16="http://schemas.microsoft.com/office/drawing/2014/main" id="{0FF81FD5-BE95-41B8-A7C7-23913DE05F1A}"/>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defTabSz="932597">
              <a:buFont typeface="Arial" panose="020B0604020202020204" pitchFamily="34" charset="0"/>
              <a:buChar char="•"/>
            </a:pPr>
            <a:r>
              <a:rPr lang="en-US" sz="1632" dirty="0">
                <a:solidFill>
                  <a:prstClr val="white"/>
                </a:solidFill>
                <a:latin typeface="Calibri" panose="020F0502020204030204"/>
              </a:rPr>
              <a:t>Consultants</a:t>
            </a:r>
          </a:p>
          <a:p>
            <a:pPr marL="349724" indent="-349724" defTabSz="932597">
              <a:buFont typeface="Arial" panose="020B0604020202020204" pitchFamily="34" charset="0"/>
              <a:buChar char="•"/>
            </a:pPr>
            <a:r>
              <a:rPr lang="en-US" sz="1632" dirty="0">
                <a:solidFill>
                  <a:prstClr val="white"/>
                </a:solidFill>
                <a:latin typeface="Calibri" panose="020F0502020204030204"/>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438737" y="80592"/>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rgbClr val="A5A5A5"/>
                </a:solidFill>
                <a:latin typeface="Segoe UI"/>
              </a:rPr>
              <a:t>Target </a:t>
            </a:r>
            <a:r>
              <a:rPr lang="de-DE" sz="1632" b="1" dirty="0" err="1">
                <a:solidFill>
                  <a:srgbClr val="A5A5A5"/>
                </a:solidFill>
                <a:latin typeface="Segoe UI"/>
              </a:rPr>
              <a:t>roles</a:t>
            </a:r>
            <a:r>
              <a:rPr lang="de-DE" sz="1632" b="1" dirty="0">
                <a:solidFill>
                  <a:srgbClr val="A5A5A5"/>
                </a:solidFill>
                <a:latin typeface="Segoe UI"/>
              </a:rPr>
              <a:t>:</a:t>
            </a:r>
            <a:endParaRPr lang="de-DE" sz="1836" dirty="0">
              <a:solidFill>
                <a:srgbClr val="A5A5A5"/>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17753445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6080752" y="1687840"/>
            <a:ext cx="2894465"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984905" y="4814454"/>
            <a:ext cx="3448265"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rgbClr val="4472C4"/>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pPr defTabSz="932597"/>
            <a:r>
              <a:rPr lang="en-US" sz="1836">
                <a:solidFill>
                  <a:srgbClr val="4472C4"/>
                </a:solidFill>
                <a:latin typeface="Calibri" panose="020F0502020204030204"/>
              </a:rPr>
              <a:t>Aka.ms/adopt</a:t>
            </a:r>
          </a:p>
          <a:p>
            <a:pPr defTabSz="932597"/>
            <a:r>
              <a:rPr lang="en-US" sz="1836">
                <a:solidFill>
                  <a:srgbClr val="4472C4"/>
                </a:solidFill>
                <a:latin typeface="Calibri" panose="020F0502020204030204"/>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869100157"/>
              </p:ext>
            </p:extLst>
          </p:nvPr>
        </p:nvGraphicFramePr>
        <p:xfrm>
          <a:off x="626448" y="1391176"/>
          <a:ext cx="5361330" cy="477854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154409">
                <a:tc>
                  <a:txBody>
                    <a:bodyPr/>
                    <a:lstStyle/>
                    <a:p>
                      <a:pPr algn="l"/>
                      <a:r>
                        <a:rPr lang="de-DE" sz="1800" dirty="0"/>
                        <a:t>09:00 – 09:45</a:t>
                      </a:r>
                    </a:p>
                  </a:txBody>
                  <a:tcPr marL="93260" marR="93260" marT="46630" marB="46630" anchor="ctr"/>
                </a:tc>
                <a:tc>
                  <a:txBody>
                    <a:bodyPr/>
                    <a:lstStyle/>
                    <a:p>
                      <a:pPr algn="l"/>
                      <a:r>
                        <a:rPr lang="de-DE" sz="1800" dirty="0"/>
                        <a:t>Azure Landing Zones Overview</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09:45 – 10:30</a:t>
                      </a:r>
                    </a:p>
                  </a:txBody>
                  <a:tcPr marL="93260" marR="93260" marT="46630" marB="46630" anchor="ctr"/>
                </a:tc>
                <a:tc>
                  <a:txBody>
                    <a:bodyPr/>
                    <a:lstStyle/>
                    <a:p>
                      <a:pPr algn="l"/>
                      <a:r>
                        <a:rPr lang="de-DE" sz="1800" dirty="0"/>
                        <a:t>Enterprise Scale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12:30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267259244"/>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2361449634"/>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5116714"/>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785725799"/>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426180262"/>
                  </a:ext>
                </a:extLst>
              </a:tr>
              <a:tr h="0">
                <a:tc>
                  <a:txBody>
                    <a:bodyPr/>
                    <a:lstStyle/>
                    <a:p>
                      <a:pPr algn="l"/>
                      <a:r>
                        <a:rPr lang="de-DE" sz="1800" dirty="0"/>
                        <a:t>16:15 – 16:45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421685958"/>
                  </a:ext>
                </a:extLst>
              </a:tr>
              <a:tr h="0">
                <a:tc>
                  <a:txBody>
                    <a:bodyPr/>
                    <a:lstStyle/>
                    <a:p>
                      <a:pPr algn="l"/>
                      <a:r>
                        <a:rPr lang="de-DE" sz="1800" dirty="0"/>
                        <a:t>16:45 – 17:00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AAD Permissions</a:t>
                      </a:r>
                    </a:p>
                  </a:txBody>
                  <a:tcPr marL="93260" marR="93260" marT="46630" marB="46630" anchor="ctr"/>
                </a:tc>
                <a:extLst>
                  <a:ext uri="{0D108BD9-81ED-4DB2-BD59-A6C34878D82A}">
                    <a16:rowId xmlns:a16="http://schemas.microsoft.com/office/drawing/2014/main" val="1094902071"/>
                  </a:ext>
                </a:extLst>
              </a:tr>
              <a:tr h="0">
                <a:tc>
                  <a:txBody>
                    <a:bodyPr/>
                    <a:lstStyle/>
                    <a:p>
                      <a:pPr algn="l"/>
                      <a:r>
                        <a:rPr lang="de-DE" sz="1800" dirty="0"/>
                        <a:t>17:00 – 17:15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049544843"/>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1456759715"/>
              </p:ext>
            </p:extLst>
          </p:nvPr>
        </p:nvGraphicFramePr>
        <p:xfrm>
          <a:off x="6218237" y="1391176"/>
          <a:ext cx="5361330" cy="330822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Challenge 01</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02</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372709591"/>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Challenge 01</a:t>
            </a:r>
          </a:p>
        </p:txBody>
      </p:sp>
      <p:sp>
        <p:nvSpPr>
          <p:cNvPr id="2" name="Text Placeholder 5">
            <a:extLst>
              <a:ext uri="{FF2B5EF4-FFF2-40B4-BE49-F238E27FC236}">
                <a16:creationId xmlns:a16="http://schemas.microsoft.com/office/drawing/2014/main" id="{20CFD66A-05F8-C3C7-7B59-8230A2E14387}"/>
              </a:ext>
            </a:extLst>
          </p:cNvPr>
          <p:cNvSpPr>
            <a:spLocks noGrp="1"/>
          </p:cNvSpPr>
          <p:nvPr>
            <p:ph type="body" sz="quarter" idx="15"/>
          </p:nvPr>
        </p:nvSpPr>
        <p:spPr>
          <a:xfrm>
            <a:off x="451338" y="4436713"/>
            <a:ext cx="5521944" cy="738664"/>
          </a:xfrm>
        </p:spPr>
        <p:txBody>
          <a:bodyPr/>
          <a:lstStyle/>
          <a:p>
            <a:r>
              <a:rPr lang="en-US" dirty="0"/>
              <a:t>In this challenge you will be deploying one of the Enterprise Scale Reference implementations.</a:t>
            </a:r>
            <a:endParaRPr lang="en-GB" dirty="0"/>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02</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015663"/>
          </a:xfrm>
        </p:spPr>
        <p:txBody>
          <a:bodyPr/>
          <a:lstStyle/>
          <a:p>
            <a:r>
              <a:rPr lang="en-US" dirty="0"/>
              <a:t>In this challenge you will be manually creating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Challenge 03</a:t>
            </a:r>
          </a:p>
        </p:txBody>
      </p:sp>
      <p:sp>
        <p:nvSpPr>
          <p:cNvPr id="3" name="Text Placeholder 5">
            <a:extLst>
              <a:ext uri="{FF2B5EF4-FFF2-40B4-BE49-F238E27FC236}">
                <a16:creationId xmlns:a16="http://schemas.microsoft.com/office/drawing/2014/main" id="{0D2C30C4-6DEB-6EFC-76A6-D2FB075571C7}"/>
              </a:ext>
            </a:extLst>
          </p:cNvPr>
          <p:cNvSpPr>
            <a:spLocks noGrp="1"/>
          </p:cNvSpPr>
          <p:nvPr>
            <p:ph type="body" sz="quarter" idx="15"/>
          </p:nvPr>
        </p:nvSpPr>
        <p:spPr>
          <a:xfrm>
            <a:off x="451338" y="4436713"/>
            <a:ext cx="5521944" cy="1292662"/>
          </a:xfrm>
        </p:spPr>
        <p:txBody>
          <a:bodyPr/>
          <a:lstStyle/>
          <a:p>
            <a:r>
              <a:rPr lang="en-US" dirty="0"/>
              <a:t>In this challenge you will be implementing </a:t>
            </a:r>
            <a:r>
              <a:rPr lang="en-US" dirty="0" err="1"/>
              <a:t>AzGovViz</a:t>
            </a:r>
            <a:r>
              <a:rPr lang="en-US" dirty="0"/>
              <a:t> which is a PowerShell based script that iterates your Azure Tenant´s Management Group hierarchy down to Subscription level.</a:t>
            </a:r>
            <a:endParaRPr lang="en-GB" dirty="0"/>
          </a:p>
        </p:txBody>
      </p:sp>
    </p:spTree>
    <p:extLst>
      <p:ext uri="{BB962C8B-B14F-4D97-AF65-F5344CB8AC3E}">
        <p14:creationId xmlns:p14="http://schemas.microsoft.com/office/powerpoint/2010/main" val="1189627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04</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015663"/>
          </a:xfrm>
        </p:spPr>
        <p:txBody>
          <a:bodyPr/>
          <a:lstStyle/>
          <a:p>
            <a:r>
              <a:rPr lang="en-US" dirty="0"/>
              <a:t>In this challenge you will be doing an Azure design review to double-check that best practices are being followed. </a:t>
            </a:r>
            <a:endParaRPr lang="en-GB" dirty="0"/>
          </a:p>
        </p:txBody>
      </p:sp>
    </p:spTree>
    <p:extLst>
      <p:ext uri="{BB962C8B-B14F-4D97-AF65-F5344CB8AC3E}">
        <p14:creationId xmlns:p14="http://schemas.microsoft.com/office/powerpoint/2010/main" val="392606336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656</Words>
  <Application>Microsoft Office PowerPoint</Application>
  <PresentationFormat>Custom</PresentationFormat>
  <Paragraphs>138</Paragraphs>
  <Slides>8</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vt:i4>
      </vt:variant>
    </vt:vector>
  </HeadingPairs>
  <TitlesOfParts>
    <vt:vector size="22"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Advanced</vt:lpstr>
      <vt:lpstr>PowerPoint Presentation</vt:lpstr>
      <vt:lpstr>Microsoft Cloud Adoption Framework for Azure</vt:lpstr>
      <vt:lpstr>Agenda</vt:lpstr>
      <vt:lpstr>Challenge 01</vt:lpstr>
      <vt:lpstr>Challenge 02</vt:lpstr>
      <vt:lpstr>Challenge 03</vt:lpstr>
      <vt:lpstr>Challenge 04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2022-06-02T06:20:51Z</dcterms:modified>
</cp:coreProperties>
</file>