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3" r:id="rId4"/>
    <p:sldMasterId id="2147484840" r:id="rId5"/>
    <p:sldMasterId id="2147484874" r:id="rId6"/>
  </p:sldMasterIdLst>
  <p:notesMasterIdLst>
    <p:notesMasterId r:id="rId23"/>
  </p:notesMasterIdLst>
  <p:sldIdLst>
    <p:sldId id="2134805662" r:id="rId7"/>
    <p:sldId id="2134805667" r:id="rId8"/>
    <p:sldId id="2134805663" r:id="rId9"/>
    <p:sldId id="264" r:id="rId10"/>
    <p:sldId id="2134805664" r:id="rId11"/>
    <p:sldId id="2134805658" r:id="rId12"/>
    <p:sldId id="2076138182" r:id="rId13"/>
    <p:sldId id="2076138095" r:id="rId14"/>
    <p:sldId id="2134805652" r:id="rId15"/>
    <p:sldId id="2134805653" r:id="rId16"/>
    <p:sldId id="2134805654" r:id="rId17"/>
    <p:sldId id="2076138097" r:id="rId18"/>
    <p:sldId id="2076138100" r:id="rId19"/>
    <p:sldId id="2134805660" r:id="rId20"/>
    <p:sldId id="2134805665" r:id="rId21"/>
    <p:sldId id="21348056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dden" id="{F8307FB6-092B-4179-8D8B-29789CDD31D2}">
          <p14:sldIdLst/>
        </p14:section>
        <p14:section name="Introduction" id="{2334FB2B-83E8-437E-9E4F-4A0478327936}">
          <p14:sldIdLst>
            <p14:sldId id="2134805662"/>
            <p14:sldId id="2134805667"/>
          </p14:sldIdLst>
        </p14:section>
        <p14:section name="CAF Overview (Background)" id="{0EFC09C7-79AE-4F65-8321-EB63C83EDD7F}">
          <p14:sldIdLst>
            <p14:sldId id="2134805663"/>
            <p14:sldId id="264"/>
            <p14:sldId id="2134805664"/>
            <p14:sldId id="2134805658"/>
          </p14:sldIdLst>
        </p14:section>
        <p14:section name="Plan Workshop" id="{9DB15916-841F-40E5-9387-6931B0AAA920}">
          <p14:sldIdLst>
            <p14:sldId id="2076138182"/>
            <p14:sldId id="2076138095"/>
            <p14:sldId id="2134805652"/>
            <p14:sldId id="2134805653"/>
            <p14:sldId id="2134805654"/>
            <p14:sldId id="2076138097"/>
            <p14:sldId id="2076138100"/>
            <p14:sldId id="2134805660"/>
          </p14:sldIdLst>
        </p14:section>
        <p14:section name="Closing" id="{2FB816EF-B109-4229-A5F7-803E546DD83E}">
          <p14:sldIdLst>
            <p14:sldId id="2134805665"/>
            <p14:sldId id="21348056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ulie Osburn" initials="JO" lastIdx="5" clrIdx="6">
    <p:extLst>
      <p:ext uri="{19B8F6BF-5375-455C-9EA6-DF929625EA0E}">
        <p15:presenceInfo xmlns:p15="http://schemas.microsoft.com/office/powerpoint/2012/main" userId="S::juliejo@microsoft.com::b2aec404-568e-403a-b1a3-65f4a6e1880d" providerId="AD"/>
      </p:ext>
    </p:extLst>
  </p:cmAuthor>
  <p:cmAuthor id="1" name="Wayne Meyer" initials="WM" lastIdx="21" clrIdx="0">
    <p:extLst>
      <p:ext uri="{19B8F6BF-5375-455C-9EA6-DF929625EA0E}">
        <p15:presenceInfo xmlns:p15="http://schemas.microsoft.com/office/powerpoint/2012/main" userId="S::wayneme@microsoft.com::505e5828-32a7-4b23-b483-86ab7e4f6d84" providerId="AD"/>
      </p:ext>
    </p:extLst>
  </p:cmAuthor>
  <p:cmAuthor id="8" name="Pablo Sanchez" initials="PS" lastIdx="10" clrIdx="7">
    <p:extLst>
      <p:ext uri="{19B8F6BF-5375-455C-9EA6-DF929625EA0E}">
        <p15:presenceInfo xmlns:p15="http://schemas.microsoft.com/office/powerpoint/2012/main" userId="S::pablosp@microsoft.com::0f48470a-3c87-4ba9-ac2f-63e38402478e" providerId="AD"/>
      </p:ext>
    </p:extLst>
  </p:cmAuthor>
  <p:cmAuthor id="2" name="Pratibha Sood" initials="PS" lastIdx="24" clrIdx="1">
    <p:extLst>
      <p:ext uri="{19B8F6BF-5375-455C-9EA6-DF929625EA0E}">
        <p15:presenceInfo xmlns:p15="http://schemas.microsoft.com/office/powerpoint/2012/main" userId="S::prsood@microsoft.com::757de0c6-7155-45cc-8575-9f822407d213" providerId="AD"/>
      </p:ext>
    </p:extLst>
  </p:cmAuthor>
  <p:cmAuthor id="9" name="Ansley Yeo" initials="AY" lastIdx="9" clrIdx="8">
    <p:extLst>
      <p:ext uri="{19B8F6BF-5375-455C-9EA6-DF929625EA0E}">
        <p15:presenceInfo xmlns:p15="http://schemas.microsoft.com/office/powerpoint/2012/main" userId="S::ansyeo@microsoft.com::0d040379-8e93-4226-9271-d416b2176717" providerId="AD"/>
      </p:ext>
    </p:extLst>
  </p:cmAuthor>
  <p:cmAuthor id="3" name="James Complin" initials="JC" lastIdx="8" clrIdx="2">
    <p:extLst>
      <p:ext uri="{19B8F6BF-5375-455C-9EA6-DF929625EA0E}">
        <p15:presenceInfo xmlns:p15="http://schemas.microsoft.com/office/powerpoint/2012/main" userId="S::jacompli@microsoft.com::04684b05-a571-42a8-b582-bdb318c64b6d" providerId="AD"/>
      </p:ext>
    </p:extLst>
  </p:cmAuthor>
  <p:cmAuthor id="4" name="Conrad Sidey" initials="CS" lastIdx="1" clrIdx="3">
    <p:extLst>
      <p:ext uri="{19B8F6BF-5375-455C-9EA6-DF929625EA0E}">
        <p15:presenceInfo xmlns:p15="http://schemas.microsoft.com/office/powerpoint/2012/main" userId="S::conrads@microsoft.com::8e7e4c1e-0b9f-408a-a744-9ab8b54b3853" providerId="AD"/>
      </p:ext>
    </p:extLst>
  </p:cmAuthor>
  <p:cmAuthor id="5" name="David Coulter" initials="DC" lastIdx="8" clrIdx="4">
    <p:extLst>
      <p:ext uri="{19B8F6BF-5375-455C-9EA6-DF929625EA0E}">
        <p15:presenceInfo xmlns:p15="http://schemas.microsoft.com/office/powerpoint/2012/main" userId="S::dacoulte@microsoft.com::bd7f51f3-86ab-4183-af7c-70e0e78624e3" providerId="AD"/>
      </p:ext>
    </p:extLst>
  </p:cmAuthor>
  <p:cmAuthor id="6" name="Johan Grant" initials="JG" lastIdx="12" clrIdx="5">
    <p:extLst>
      <p:ext uri="{19B8F6BF-5375-455C-9EA6-DF929625EA0E}">
        <p15:presenceInfo xmlns:p15="http://schemas.microsoft.com/office/powerpoint/2012/main" userId="S::jogrant@microsoft.com::4c19665d-e4ad-4a0a-a05e-a1053f6c6b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Vella" userId="ff59d9e4-9df8-4ae6-90e3-b837e2f6651b" providerId="ADAL" clId="{55F4C50A-1D13-4108-B58C-0BB9DFEAABE5}"/>
    <pc:docChg chg="delSld modSection">
      <pc:chgData name="Jonathan Vella" userId="ff59d9e4-9df8-4ae6-90e3-b837e2f6651b" providerId="ADAL" clId="{55F4C50A-1D13-4108-B58C-0BB9DFEAABE5}" dt="2022-03-29T12:56:44.838" v="0" actId="47"/>
      <pc:docMkLst>
        <pc:docMk/>
      </pc:docMkLst>
      <pc:sldChg chg="del">
        <pc:chgData name="Jonathan Vella" userId="ff59d9e4-9df8-4ae6-90e3-b837e2f6651b" providerId="ADAL" clId="{55F4C50A-1D13-4108-B58C-0BB9DFEAABE5}" dt="2022-03-29T12:56:44.838" v="0" actId="47"/>
        <pc:sldMkLst>
          <pc:docMk/>
          <pc:sldMk cId="3790413215" sldId="21348056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BC766-E5BA-40F8-9F5F-937F32F5E83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58F0-6F6E-4229-B4E1-FAA558BB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slide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29-Mar-22 2:56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Change is more than adopting technology. It’s adapting how you do business.</a:t>
            </a: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The Microsoft Cloud Adoption Framework for Azure means changing how you do business—not just swapping out technology, but changing your enterprise, the culture behind it, and you too.</a:t>
            </a: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share</a:t>
            </a:r>
            <a:r>
              <a:rPr lang="en-US" b="0">
                <a:effectLst/>
                <a:latin typeface="Segoe"/>
              </a:rPr>
              <a:t> best practices from our employees, partners, and customers who have already undertaken the cloud journey.</a:t>
            </a:r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The Cloud Adoption Framework brings together people, process, and technology—a strategy that’s aligned to your business goals.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Quickly—efficiently, and with actionable guidance, it provides guidance for your organization’s agile business transformation.</a:t>
            </a: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Leading people through change is difficult. It’s not just the technology that changes. It’s your people and processes too. </a:t>
            </a: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can help guide you through.</a:t>
            </a:r>
          </a:p>
          <a:p>
            <a:r>
              <a:rPr lang="en-US" b="0">
                <a:latin typeface="Segoe"/>
              </a:rPr>
              <a:t> </a:t>
            </a:r>
            <a:endParaRPr lang="en-US" sz="1200" b="0" kern="1200">
              <a:solidFill>
                <a:schemeClr val="tx1"/>
              </a:solidFill>
              <a:effectLst/>
              <a:latin typeface="Segoe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How does the Cloud Adoption Framework work </a:t>
            </a:r>
            <a:r>
              <a:rPr lang="en-US" b="0">
                <a:latin typeface="Segoe"/>
              </a:rPr>
              <a:t>for your business?</a:t>
            </a:r>
            <a:endParaRPr lang="en-US" b="0" i="1">
              <a:highlight>
                <a:srgbClr val="FFFF00"/>
              </a:highlight>
              <a:latin typeface="Segoe"/>
            </a:endParaRPr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67699F-4F63-4D4F-A305-0CCD42617F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69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An iterative process supporting the changing needs of your business.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help you on your cloud adoption journey.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put the experience of employees, partners, and customers to work for you.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work together with you—to build your plan for cloud adoption.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It starts with your vision.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Crystallize your vision for cloud adoption by working cross-functionally with your finance, marketing, sales, and HR departments.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Work to gain consensus 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Clear motivations: Why are we adopting the cloud?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Defined business outcomes: What results do we expect to see from adopting the cloud?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Business justification: How will the business measure success?</a:t>
            </a: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work with you to build an actionable cloud adoption plan with strategic (above) and tactical inputs such as defining your workloads and assets, aligning your organization, and readying necessary skills.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This cross-team effort is balanced out by the technical team, who will take this vision and execute technical deployment.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recommend iterative planning to drive your cloud adoption effort—enabling your technical teams to move incrementally, in phases towards cloud adoption.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Move to the Ready phase to explain another example, to show iterative process, if necessary.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You plan will unite your organization in a cross-team initiative that, together, will forecast, budget, implement, and manage its success. </a:t>
            </a:r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Our approach is Agile, and we consider security, governance, cost-optimization, and hybrid-cloud awareness by default.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Microsoft will work with you, learning how you do business—and help you adapt.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Your organization is changing—moving towards modernization, with </a:t>
            </a: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challenging new </a:t>
            </a: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markets, products, customer engagement. 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can help you get there.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What does the Microsoft Cloud Adoption Framework look like?</a:t>
            </a:r>
          </a:p>
          <a:p>
            <a:endParaRPr lang="en-US" sz="1800" b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4085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Microsoft Cloud Adoption Framework aligns different phases of the cloud adoption lifecycle to ensure easy access to the right guidance at the right time. </a:t>
            </a:r>
          </a:p>
          <a:p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framework consists of multiple phases, including:</a:t>
            </a:r>
          </a:p>
          <a:p>
            <a:endParaRPr lang="en-I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Strategy: 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business justification and expected outcomes.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and align actionable adoption plans to desired business outcomes.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Prepare the cloud environment for the planned changes.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Migrate and modernize existing workloads on the cloud.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Innovate: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 new cloud-native or hybrid solutions.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Govern the environment and workloads to ensure industry standards and regulatory requirements.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Conduct operations management for cloud and hybrid solutions.</a:t>
            </a:r>
          </a:p>
          <a:p>
            <a:endParaRPr lang="en-I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the other methodologies within the Framework's cloud adoption lifecycle.</a:t>
            </a:r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29-Mar-22 2:56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3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58F0-6F6E-4229-B4E1-FAA558BBD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Initial organization alignment is necessary as we work to build a cloud adoption plan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82349" marR="0" lvl="0" indent="0" algn="l" defTabSz="9314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558CAF-ED4A-48B5-B365-EB5B674553D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29-Mar-22 2:56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90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https://docs.microsoft.com/en-us/azure/cloud-adoption-framework/plan/suggested-skills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358F0-6F6E-4229-B4E1-FAA558BBD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75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58F0-6F6E-4229-B4E1-FAA558BBD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>
                <a:latin typeface="Segoe"/>
              </a:rPr>
              <a:t>Microsoft Assessments offers several ways to measure your current state of cloud adoption, and provide guidance on what to do to move forward.</a:t>
            </a:r>
          </a:p>
          <a:p>
            <a:endParaRPr lang="en-US" sz="1100" b="0">
              <a:latin typeface="Segoe"/>
            </a:endParaRPr>
          </a:p>
          <a:p>
            <a:r>
              <a:rPr lang="en-US" sz="1100" b="0">
                <a:latin typeface="Sego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9359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4912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6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540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1168944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4" y="1168944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6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100" indent="0">
              <a:buNone/>
              <a:defRPr sz="1765"/>
            </a:lvl2pPr>
            <a:lvl3pPr marL="448198" indent="0">
              <a:buNone/>
              <a:defRPr sz="1765"/>
            </a:lvl3pPr>
            <a:lvl4pPr marL="672298" indent="0">
              <a:buNone/>
              <a:defRPr sz="1765"/>
            </a:lvl4pPr>
            <a:lvl5pPr marL="896397" indent="0">
              <a:buNone/>
              <a:defRPr sz="1765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3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6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100" indent="0">
              <a:buNone/>
              <a:defRPr sz="1765"/>
            </a:lvl2pPr>
            <a:lvl3pPr marL="448198" indent="0">
              <a:buNone/>
              <a:defRPr sz="1765"/>
            </a:lvl3pPr>
            <a:lvl4pPr marL="672298" indent="0">
              <a:buNone/>
              <a:defRPr sz="1765"/>
            </a:lvl4pPr>
            <a:lvl5pPr marL="896397" indent="0">
              <a:buNone/>
              <a:defRPr sz="1765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020428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6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1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1" spc="0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5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37738279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6"/>
            <a:ext cx="9384447" cy="2112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2586" marR="0" indent="-2225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7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marL="222586" marR="0" lvl="0" indent="-222586" algn="l" defTabSz="914378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0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4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4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7" y="337844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46466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6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2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6" y="259375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10" y="259375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33073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144084" y="1599720"/>
            <a:ext cx="3609417" cy="3103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309003" y="1599721"/>
            <a:ext cx="3612531" cy="3099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57" y="1599723"/>
            <a:ext cx="3609417" cy="3108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2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3" y="2882154"/>
            <a:ext cx="3609043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2" y="2875700"/>
            <a:ext cx="3618381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2888936"/>
            <a:ext cx="3609043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8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40791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81581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5" y="941693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833831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5" y="941693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514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75941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82812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42" y="0"/>
            <a:ext cx="597379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6" y="1922588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3" y="3121485"/>
            <a:ext cx="5973053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6" y="2576676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5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86691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40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8150361" y="2152784"/>
            <a:ext cx="3623053" cy="25899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648" y="2152784"/>
            <a:ext cx="3648727" cy="25899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5" y="3193695"/>
            <a:ext cx="3647951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40" y="3186832"/>
            <a:ext cx="3618381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9" y="3186832"/>
            <a:ext cx="3612156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6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420842744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3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8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239967"/>
            <a:ext cx="5834041" cy="908839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6520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239967"/>
            <a:ext cx="5834041" cy="908839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9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1" y="2452759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303923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90037"/>
            <a:ext cx="7678751" cy="54318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541154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7" y="1950781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3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1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78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1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3" y="5857162"/>
            <a:ext cx="3607487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1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3" y="1950781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3" y="1950781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2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2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2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4" y="5857162"/>
            <a:ext cx="3607487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1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</p:spTree>
    <p:extLst>
      <p:ext uri="{BB962C8B-B14F-4D97-AF65-F5344CB8AC3E}">
        <p14:creationId xmlns:p14="http://schemas.microsoft.com/office/powerpoint/2010/main" val="26861716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6" y="3924853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71164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8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1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848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8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1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7DB3F4D-E716-41CF-AA35-46DCDC8D6C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3496" y="52388"/>
            <a:ext cx="34004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4416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7E2-5129-4EFF-9185-B3D2D0F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708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70" y="473236"/>
            <a:ext cx="11081177" cy="10206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492717"/>
            <a:ext cx="4114800" cy="1828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511ECA-E42E-4E41-86BD-D4D827D05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370" y="1191570"/>
            <a:ext cx="11081177" cy="519672"/>
          </a:xfrm>
        </p:spPr>
        <p:txBody>
          <a:bodyPr anchor="ctr"/>
          <a:lstStyle>
            <a:lvl1pPr marL="0" indent="0"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68EBDF-6910-4128-87F9-14E83FC7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4144" y="6401594"/>
            <a:ext cx="366667" cy="365125"/>
          </a:xfrm>
          <a:prstGeom prst="rect">
            <a:avLst/>
          </a:prstGeom>
        </p:spPr>
        <p:txBody>
          <a:bodyPr/>
          <a:lstStyle/>
          <a:p>
            <a:fld id="{7B76384A-BF72-4EC3-9EB1-950545506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531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63370" y="1506067"/>
            <a:ext cx="11081177" cy="2396047"/>
          </a:xfrm>
          <a:prstGeom prst="rect">
            <a:avLst/>
          </a:prstGeom>
        </p:spPr>
        <p:txBody>
          <a:bodyPr/>
          <a:lstStyle>
            <a:lvl1pPr marL="284081" indent="-28408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8847" indent="-274767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2928" indent="-28408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6467" indent="-223539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0008" indent="-223539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18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563370" y="473236"/>
            <a:ext cx="11081177" cy="1020602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15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030540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0B966BE-F651-4073-AEE6-580DFDFF7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8394" y="1983325"/>
            <a:ext cx="2598738" cy="546753"/>
          </a:xfrm>
        </p:spPr>
        <p:txBody>
          <a:bodyPr/>
          <a:lstStyle/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AEB79-79B1-4FA7-9645-763ACDA2AB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40150" y="1920875"/>
            <a:ext cx="2805113" cy="546753"/>
          </a:xfrm>
        </p:spPr>
        <p:txBody>
          <a:bodyPr/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D02E0-550A-4B0D-ADC2-4215477C26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77113" y="1920875"/>
            <a:ext cx="3163887" cy="546753"/>
          </a:xfrm>
        </p:spPr>
        <p:txBody>
          <a:bodyPr/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8C6D9A-3A45-4A33-813A-3D617CBE51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5675" y="3429000"/>
            <a:ext cx="3276600" cy="546753"/>
          </a:xfrm>
        </p:spPr>
        <p:txBody>
          <a:bodyPr/>
          <a:lstStyle/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61B05-91BD-4A77-B4EF-9C39876E003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35650" y="3427413"/>
            <a:ext cx="3009900" cy="546753"/>
          </a:xfrm>
        </p:spPr>
        <p:txBody>
          <a:bodyPr/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0D80CB6-8672-4FB2-89E9-9D7C53790F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585325" y="3427413"/>
            <a:ext cx="2176463" cy="546100"/>
          </a:xfrm>
        </p:spPr>
        <p:txBody>
          <a:bodyPr/>
          <a:lstStyle/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3973254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52104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6"/>
            <a:ext cx="9384447" cy="2112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2586" marR="0" indent="-2225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7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marL="222586" marR="0" lvl="0" indent="-222586" algn="l" defTabSz="914378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2B6C-73A5-4054-A3F6-2267868EF4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38" y="5969000"/>
            <a:ext cx="4521200" cy="54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21DFD-7823-49AE-8E6C-FD5A00F486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7350" y="4545013"/>
            <a:ext cx="1593850" cy="54675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79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16E83-2BF2-4A74-8492-6C75F7B6C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26E514D-8AB8-4BDB-8B21-573BB18482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3496" y="52388"/>
            <a:ext cx="3400425" cy="67532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F5C0A-4500-4669-9AF5-02151E1019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87" y="2277990"/>
            <a:ext cx="3192304" cy="17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158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678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9990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12970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339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4972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38554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3626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3152001"/>
            <a:ext cx="4161981" cy="553998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250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43606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8749384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438001"/>
            <a:ext cx="11018520" cy="55399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8115582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866001"/>
            <a:ext cx="11018520" cy="55399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38541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0241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908066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271315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2736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75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7911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27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302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7" y="206106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2622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51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238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3122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7326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310466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839-C0AA-4876-BC8F-56B801FB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75DC-4BA1-49A7-BA65-77E8927A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60C6-BC68-4F7F-9731-0297CBA0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3410-0D72-45EF-B63B-2D9E10042F5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F4F0-CD41-46A7-8263-F7A7E0E4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91D0-6AA8-4D5A-BDCA-58032E2F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993D-DFB5-473B-9734-35F7D367F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2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633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orient="horz" pos="768">
          <p15:clr>
            <a:srgbClr val="FBAE40"/>
          </p15:clr>
        </p15:guide>
        <p15:guide id="5" orient="horz" pos="355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65069" y="0"/>
            <a:ext cx="5326931" cy="484094"/>
          </a:xfrm>
        </p:spPr>
        <p:txBody>
          <a:bodyPr vert="horz" wrap="square" lIns="127337" tIns="79586" rIns="127337" bIns="79586" rtlCol="0" anchor="t">
            <a:noAutofit/>
          </a:bodyPr>
          <a:lstStyle>
            <a:lvl1pPr marL="0" indent="0" algn="r" defTabSz="648691">
              <a:buFontTx/>
              <a:buNone/>
              <a:defRPr lang="en-US" sz="1235" b="0" cap="none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cs typeface="Segoe UI" pitchFamily="34" charset="0"/>
              </a:defRPr>
            </a:lvl1pPr>
          </a:lstStyle>
          <a:p>
            <a:pPr algn="r" defTabSz="735144"/>
            <a:r>
              <a:rPr lang="en-GB" sz="1059">
                <a:latin typeface="Segoe UI Light"/>
              </a:rPr>
              <a:t>Presenter: Insert Name / OneNote page:  / Slide 1 of X</a:t>
            </a:r>
            <a:endParaRPr lang="en-US" sz="1059">
              <a:latin typeface="Segoe UI 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7715" y="201706"/>
            <a:ext cx="7402286" cy="484094"/>
          </a:xfrm>
        </p:spPr>
        <p:txBody>
          <a:bodyPr lIns="45720" rIns="0" anchor="b"/>
          <a:lstStyle>
            <a:lvl1pPr>
              <a:defRPr sz="2118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122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E3D7-78D6-4FE3-95FE-A3BB603B5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85142-3C21-4D4D-9A16-069016B87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474B-3131-4640-8CB7-BCCC47FB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8CD3-281B-4F63-8229-9E70103E2367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C60D-5A18-40CD-AE4C-3F193144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49C0-FE26-44AF-93B8-1C39A29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31F-59E1-418E-BD58-7E30342B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06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56145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3" y="321590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305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AF5-F116-4AAF-9E71-23AADA7F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D2CB-447A-4ADC-B9CC-2A7A50A8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B89F-43CA-400F-8EEB-9FD547E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B606-CA4F-49D4-8A04-E93BE07D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713D-6F96-421A-8341-2F272FAC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06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2AC2-E682-4F84-829C-D977347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B288-C900-43FE-93E9-B70AA76F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1E2B-4855-4C95-93CF-BF67727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8904-81C3-4EF1-B01C-836B4E07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0309-7835-485A-8B6F-14FC0D6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55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C68-740E-42C5-A4C2-E4AB287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6105-8A23-4FE6-A2FC-F66E22A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1776-40BC-4402-B432-E18ECBF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BC59-34EB-4C66-82F1-3283B65F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2C74-6D90-41A7-89E5-CC71EAD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7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4158-5635-4F54-8D3F-5F933706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A002-C687-4E6F-A527-9F2BAE09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A5A5-FF8B-4408-B607-B8F05F32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72BF-1989-4F75-AF78-B83CF29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73D2-873D-4A80-90CE-D3A20AD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AE27-41C7-4B8C-B5BC-CDE30A78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98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1695-29AA-468C-A8F3-57A0B2C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C5F7-675B-44B8-B34F-205E40A2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DFBC7-8863-4E4C-9191-129A2234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138AE-00BC-401F-AF04-7618BE36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E2EF-A235-45AB-83AD-B088B7E1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A8BD1-3DE4-4ECE-8CEB-25D4FBDF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63EDE-524E-42F6-958F-CD8C127E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891C9-4D24-4D5C-B142-D69AA48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07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DBC-C3D2-4A39-B71C-788D9F87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7D1FC-EA46-4A6C-859E-546B6BD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212D-AE6F-4358-9DAE-2FB90E8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AFAF-82DB-41A7-8EBA-9DDDC8A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37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9B58C-3AC8-4F8B-B16D-AEA1F7E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EE17-0537-4F34-91A4-705F886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E7DA3-07D6-4BAA-9568-0519789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71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1447-9FD6-4E53-9B76-9A3C6E9A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26D-80B5-40C5-802C-A46140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3B31-BADA-4CB0-B468-DF8307F4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1686-BCB7-4C3D-B936-CD67830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2564-E345-4934-A61B-01C897F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1193-95DE-44A2-9D79-440AB06D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96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BA4-63D6-4255-955F-A766E57F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7FF3-E5A8-4F29-860C-B06E34C0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3460-56AD-444C-949C-51D84828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009D-5CA7-4804-A293-9D2E0FAA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9F22-CE27-49A2-BCB2-7467458B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57D8-5D16-493C-8C7A-9F38320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1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C5D-1E17-44D6-8133-CE7CEAC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4C5C-6E7B-44E4-A3A1-B01064C2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74C9-473A-45B5-BCC7-303E2F47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FAA-61F1-4911-AB4C-07ADB9E7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997F-31E1-458A-B243-66C596D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6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18452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6349-82D9-4028-8BD2-430E3907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82BDB-727E-489C-A64E-C789B776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E732-96EF-48BF-A20F-76BBAE1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F05-C976-404C-9026-B86227E6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0E58-6869-4B95-B594-F8F74C8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26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8282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929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https://www.gartner.com/en/documents/3906929/2019-ceo-survey-the-year-of-challenged-growth</a:t>
            </a:r>
          </a:p>
        </p:txBody>
      </p:sp>
    </p:spTree>
    <p:extLst>
      <p:ext uri="{BB962C8B-B14F-4D97-AF65-F5344CB8AC3E}">
        <p14:creationId xmlns:p14="http://schemas.microsoft.com/office/powerpoint/2010/main" val="275003637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38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4506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006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5" y="556382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1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8" y="2842060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  <p:sldLayoutId id="2147484815" r:id="rId12"/>
    <p:sldLayoutId id="2147484816" r:id="rId13"/>
    <p:sldLayoutId id="2147484817" r:id="rId14"/>
    <p:sldLayoutId id="2147484818" r:id="rId15"/>
    <p:sldLayoutId id="2147484819" r:id="rId16"/>
    <p:sldLayoutId id="2147484820" r:id="rId17"/>
    <p:sldLayoutId id="2147484821" r:id="rId18"/>
    <p:sldLayoutId id="2147484822" r:id="rId19"/>
    <p:sldLayoutId id="2147484823" r:id="rId20"/>
    <p:sldLayoutId id="2147484824" r:id="rId21"/>
    <p:sldLayoutId id="2147484825" r:id="rId22"/>
    <p:sldLayoutId id="2147484826" r:id="rId23"/>
    <p:sldLayoutId id="2147484827" r:id="rId24"/>
    <p:sldLayoutId id="2147484828" r:id="rId25"/>
    <p:sldLayoutId id="2147484829" r:id="rId26"/>
    <p:sldLayoutId id="2147484830" r:id="rId27"/>
    <p:sldLayoutId id="2147484831" r:id="rId28"/>
    <p:sldLayoutId id="2147484832" r:id="rId29"/>
    <p:sldLayoutId id="2147484833" r:id="rId30"/>
    <p:sldLayoutId id="2147484836" r:id="rId31"/>
    <p:sldLayoutId id="2147484838" r:id="rId32"/>
    <p:sldLayoutId id="2147484839" r:id="rId33"/>
    <p:sldLayoutId id="2147484891" r:id="rId34"/>
    <p:sldLayoutId id="2147484892" r:id="rId35"/>
    <p:sldLayoutId id="2147484893" r:id="rId36"/>
  </p:sldLayoutIdLst>
  <p:transition>
    <p:fade/>
  </p:transition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1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44" indent="0" algn="l" defTabSz="914378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1" kern="1200">
          <a:solidFill>
            <a:srgbClr val="000000"/>
          </a:solidFill>
          <a:latin typeface="+mn-lt"/>
          <a:ea typeface="+mn-ea"/>
          <a:cs typeface="+mn-cs"/>
        </a:defRPr>
      </a:lvl7pPr>
      <a:lvl8pPr marL="3428918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8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6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3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01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1" r:id="rId1"/>
    <p:sldLayoutId id="2147484842" r:id="rId2"/>
    <p:sldLayoutId id="2147484843" r:id="rId3"/>
    <p:sldLayoutId id="2147484844" r:id="rId4"/>
    <p:sldLayoutId id="2147484845" r:id="rId5"/>
    <p:sldLayoutId id="2147484846" r:id="rId6"/>
    <p:sldLayoutId id="2147484847" r:id="rId7"/>
    <p:sldLayoutId id="2147484848" r:id="rId8"/>
    <p:sldLayoutId id="2147484849" r:id="rId9"/>
    <p:sldLayoutId id="2147484850" r:id="rId10"/>
    <p:sldLayoutId id="2147484851" r:id="rId11"/>
    <p:sldLayoutId id="2147484852" r:id="rId12"/>
    <p:sldLayoutId id="2147484853" r:id="rId13"/>
    <p:sldLayoutId id="2147484854" r:id="rId14"/>
    <p:sldLayoutId id="2147484855" r:id="rId15"/>
    <p:sldLayoutId id="2147484856" r:id="rId16"/>
    <p:sldLayoutId id="2147484857" r:id="rId17"/>
    <p:sldLayoutId id="2147484858" r:id="rId18"/>
    <p:sldLayoutId id="2147484859" r:id="rId19"/>
    <p:sldLayoutId id="2147484860" r:id="rId20"/>
    <p:sldLayoutId id="2147484861" r:id="rId21"/>
    <p:sldLayoutId id="2147484862" r:id="rId22"/>
    <p:sldLayoutId id="2147484863" r:id="rId23"/>
    <p:sldLayoutId id="2147484864" r:id="rId24"/>
    <p:sldLayoutId id="2147484865" r:id="rId25"/>
    <p:sldLayoutId id="2147484866" r:id="rId26"/>
    <p:sldLayoutId id="2147484867" r:id="rId27"/>
    <p:sldLayoutId id="2147484868" r:id="rId28"/>
    <p:sldLayoutId id="2147484869" r:id="rId29"/>
    <p:sldLayoutId id="2147484870" r:id="rId30"/>
    <p:sldLayoutId id="2147484871" r:id="rId31"/>
    <p:sldLayoutId id="2147484872" r:id="rId32"/>
    <p:sldLayoutId id="2147484873" r:id="rId3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D5573-CF18-469A-AC9A-ECA4E8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F6A1-A70C-4995-A218-B655B339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2D5B-7246-4B6F-8B9B-5334CD95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038E-EFB6-4A00-B9DD-CD350C0E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8D26-327D-473D-92DF-90FDFFAA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  <p:sldLayoutId id="2147484889" r:id="rId15"/>
    <p:sldLayoutId id="2147484890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icrosoft/CloudAdoptionFramework/master/plan/cloud-adoption-framework-strategy-and-plan-template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ka.ms/adopt/plan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raw.githubusercontent.com/microsoft/CloudAdoptionFramework/master/plan/cloud-adoption-framework-strategy-and-plan-template.docx" TargetMode="External"/><Relationship Id="rId7" Type="http://schemas.openxmlformats.org/officeDocument/2006/relationships/hyperlink" Target="https://docs.microsoft.com/en-us/azure/cloud-adoption-framework/ready/landing-zone/choose-landing-zone-op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docs.microsoft.com/en-us/azure/cloud-adoption-framework/plan/template" TargetMode="External"/><Relationship Id="rId5" Type="http://schemas.openxmlformats.org/officeDocument/2006/relationships/hyperlink" Target="https://docs.microsoft.com/en-us/azure/cloud-adoption-framework/plan/plan-intro" TargetMode="External"/><Relationship Id="rId4" Type="http://schemas.openxmlformats.org/officeDocument/2006/relationships/hyperlink" Target="https://docs.microsoft.com/en-us/assessments/?mode=pre-assessment&amp;id=cloud-journey-track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dopt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sessments/?id=cloud-journey-tracker&amp;mode=pre-assess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hyperlink" Target="https://raw.githubusercontent.com/microsoft/CloudAdoptionFramework/master/plan/cloud-adoption-framework-strategy-and-plan-template.doc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84" y="2819068"/>
            <a:ext cx="7407634" cy="1373784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Cloud Adoption Framework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for </a:t>
            </a:r>
            <a:r>
              <a:rPr lang="en-US" sz="4000">
                <a:solidFill>
                  <a:schemeClr val="accent5"/>
                </a:solidFill>
              </a:rPr>
              <a:t>Azure </a:t>
            </a:r>
            <a:r>
              <a:rPr lang="en-US" sz="4000">
                <a:solidFill>
                  <a:schemeClr val="bg1"/>
                </a:solidFill>
              </a:rPr>
              <a:t>|</a:t>
            </a:r>
            <a:r>
              <a:rPr lang="en-US" sz="4000">
                <a:solidFill>
                  <a:schemeClr val="accent5"/>
                </a:solidFill>
              </a:rPr>
              <a:t> </a:t>
            </a:r>
            <a:r>
              <a:rPr lang="en-US" sz="4000"/>
              <a:t>Plan 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2467" y="4350114"/>
            <a:ext cx="994448" cy="724246"/>
          </a:xfrm>
        </p:spPr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Title </a:t>
            </a:r>
          </a:p>
        </p:txBody>
      </p:sp>
      <p:pic>
        <p:nvPicPr>
          <p:cNvPr id="6" name="Picture 5" descr="Microsoft Azure logo">
            <a:extLst>
              <a:ext uri="{FF2B5EF4-FFF2-40B4-BE49-F238E27FC236}">
                <a16:creationId xmlns:a16="http://schemas.microsoft.com/office/drawing/2014/main" id="{75887D9C-07F9-40F2-B13C-11F4DAE18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366B2-5D54-4409-8AB4-4C5EE40BB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51" y="2434746"/>
            <a:ext cx="3192304" cy="17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93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2DFFC5-3EC0-4799-B0FE-81CE3987B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995" y="5826507"/>
            <a:ext cx="11407351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D72943-12E9-4FFC-B915-C6E911BC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995" y="2206793"/>
            <a:ext cx="11407351" cy="0"/>
          </a:xfrm>
          <a:prstGeom prst="line">
            <a:avLst/>
          </a:prstGeom>
          <a:ln w="12700">
            <a:solidFill>
              <a:schemeClr val="accent1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0479F-0A1B-40B0-88DD-01BE413D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Skills readiness plan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F951441-E7B9-4B41-B95E-1DD9AF27A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452997"/>
            <a:ext cx="11407351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Segoe UI "/>
              </a:rPr>
              <a:t>Cloud computing is a technology shift, and a new set of skills are required to support cloud solutions.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089D38B-6999-4819-B3A1-D497201E61C5}"/>
              </a:ext>
            </a:extLst>
          </p:cNvPr>
          <p:cNvSpPr txBox="1">
            <a:spLocks/>
          </p:cNvSpPr>
          <p:nvPr/>
        </p:nvSpPr>
        <p:spPr>
          <a:xfrm>
            <a:off x="4953000" y="2050388"/>
            <a:ext cx="2286000" cy="277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Commoditized skills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51EE1-874F-4D50-AFEE-600A8FA23700}"/>
              </a:ext>
            </a:extLst>
          </p:cNvPr>
          <p:cNvSpPr/>
          <p:nvPr/>
        </p:nvSpPr>
        <p:spPr bwMode="auto">
          <a:xfrm>
            <a:off x="455995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Solution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FC133F-7C8A-4DAB-979D-7D5C0D054A23}"/>
              </a:ext>
            </a:extLst>
          </p:cNvPr>
          <p:cNvSpPr/>
          <p:nvPr/>
        </p:nvSpPr>
        <p:spPr bwMode="auto">
          <a:xfrm>
            <a:off x="1893278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UI Designer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UX Designer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D81E7F-62AA-4210-86FB-7870B63B48B1}"/>
              </a:ext>
            </a:extLst>
          </p:cNvPr>
          <p:cNvSpPr/>
          <p:nvPr/>
        </p:nvSpPr>
        <p:spPr bwMode="auto">
          <a:xfrm>
            <a:off x="3330561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Tester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SDET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0AA0DD-7457-4828-AA31-45B52D75CE74}"/>
              </a:ext>
            </a:extLst>
          </p:cNvPr>
          <p:cNvSpPr/>
          <p:nvPr/>
        </p:nvSpPr>
        <p:spPr bwMode="auto">
          <a:xfrm>
            <a:off x="4767844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384E8-48AD-48DE-8FB3-B8DB67A6756D}"/>
              </a:ext>
            </a:extLst>
          </p:cNvPr>
          <p:cNvSpPr/>
          <p:nvPr/>
        </p:nvSpPr>
        <p:spPr bwMode="auto">
          <a:xfrm>
            <a:off x="6205127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 Operation &amp; Support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F6E-9FB5-4A82-A6F4-17A3484AD295}"/>
              </a:ext>
            </a:extLst>
          </p:cNvPr>
          <p:cNvSpPr/>
          <p:nvPr/>
        </p:nvSpPr>
        <p:spPr bwMode="auto">
          <a:xfrm>
            <a:off x="7642410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Network Datacenter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179CAF-6285-4E06-8022-D41381D49F00}"/>
              </a:ext>
            </a:extLst>
          </p:cNvPr>
          <p:cNvSpPr/>
          <p:nvPr/>
        </p:nvSpPr>
        <p:spPr bwMode="auto">
          <a:xfrm>
            <a:off x="9079693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Statistician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Analyst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27AB-2ED4-4871-A0CF-468AEBA0EA4D}"/>
              </a:ext>
            </a:extLst>
          </p:cNvPr>
          <p:cNvSpPr/>
          <p:nvPr/>
        </p:nvSpPr>
        <p:spPr bwMode="auto">
          <a:xfrm>
            <a:off x="10516977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DBA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 Analyst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620CAE15-2E56-4DD9-A023-8F044A1F6C81}"/>
              </a:ext>
            </a:extLst>
          </p:cNvPr>
          <p:cNvSpPr txBox="1">
            <a:spLocks/>
          </p:cNvSpPr>
          <p:nvPr/>
        </p:nvSpPr>
        <p:spPr>
          <a:xfrm>
            <a:off x="4312257" y="5670102"/>
            <a:ext cx="3567486" cy="277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Strategic skills for the new 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A15D2-49E6-4333-A53D-D40B540B8EE5}"/>
              </a:ext>
            </a:extLst>
          </p:cNvPr>
          <p:cNvSpPr/>
          <p:nvPr/>
        </p:nvSpPr>
        <p:spPr bwMode="auto">
          <a:xfrm>
            <a:off x="455995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Relationship Manager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Trusted Advisor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B674BA-7062-48AB-A300-5F41CEE976B1}"/>
              </a:ext>
            </a:extLst>
          </p:cNvPr>
          <p:cNvSpPr/>
          <p:nvPr/>
        </p:nvSpPr>
        <p:spPr bwMode="auto">
          <a:xfrm>
            <a:off x="1893278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Business Architect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Best use of assets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FA6185-6475-41A7-9399-DF0CFCBC27B7}"/>
              </a:ext>
            </a:extLst>
          </p:cNvPr>
          <p:cNvSpPr/>
          <p:nvPr/>
        </p:nvSpPr>
        <p:spPr bwMode="auto">
          <a:xfrm>
            <a:off x="3330561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Process Engineer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Real-enough time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D75324-C11A-46DA-A94F-4CF6E2927BA5}"/>
              </a:ext>
            </a:extLst>
          </p:cNvPr>
          <p:cNvSpPr/>
          <p:nvPr/>
        </p:nvSpPr>
        <p:spPr bwMode="auto">
          <a:xfrm>
            <a:off x="4767844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Engineering &amp; DevOps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It works, build for monitoring self-healing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44E73-F4DB-4912-BC34-9AF6718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1141795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467A5F8-F0C8-42E3-95E5-72AB5875DE72}"/>
              </a:ext>
            </a:extLst>
          </p:cNvPr>
          <p:cNvSpPr/>
          <p:nvPr/>
        </p:nvSpPr>
        <p:spPr bwMode="auto">
          <a:xfrm>
            <a:off x="6205127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Edge/Wireless Networking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Secure, anywhere access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88F22-2862-4194-A574-6646AA2B6C41}"/>
              </a:ext>
            </a:extLst>
          </p:cNvPr>
          <p:cNvSpPr/>
          <p:nvPr/>
        </p:nvSpPr>
        <p:spPr bwMode="auto">
          <a:xfrm>
            <a:off x="7642410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Cloud Architect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Secure, Anywhere access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F354FF-D684-44AC-B57A-E420C37B2EBD}"/>
              </a:ext>
            </a:extLst>
          </p:cNvPr>
          <p:cNvSpPr/>
          <p:nvPr/>
        </p:nvSpPr>
        <p:spPr bwMode="auto">
          <a:xfrm>
            <a:off x="9079693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 Scientist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Business Insight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46A804-94AB-4CCF-A272-D878B094F9CB}"/>
              </a:ext>
            </a:extLst>
          </p:cNvPr>
          <p:cNvSpPr/>
          <p:nvPr/>
        </p:nvSpPr>
        <p:spPr bwMode="auto">
          <a:xfrm>
            <a:off x="10516977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Information Architect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Trustworthy data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F8DF5F-DA99-409D-BAAD-CFB6CDD5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2"/>
            <a:endCxn id="30" idx="0"/>
          </p:cNvCxnSpPr>
          <p:nvPr/>
        </p:nvCxnSpPr>
        <p:spPr>
          <a:xfrm>
            <a:off x="1141795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F6B687-6376-4E23-88BA-48AFB6563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2"/>
            <a:endCxn id="31" idx="0"/>
          </p:cNvCxnSpPr>
          <p:nvPr/>
        </p:nvCxnSpPr>
        <p:spPr>
          <a:xfrm>
            <a:off x="1141795" y="3671622"/>
            <a:ext cx="2874566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9B6F4-D433-4550-A6D1-D355613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32" idx="0"/>
          </p:cNvCxnSpPr>
          <p:nvPr/>
        </p:nvCxnSpPr>
        <p:spPr>
          <a:xfrm>
            <a:off x="2579078" y="3671622"/>
            <a:ext cx="2874566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6C1FB3-84B1-47CA-A128-1E87947E0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2"/>
            <a:endCxn id="32" idx="0"/>
          </p:cNvCxnSpPr>
          <p:nvPr/>
        </p:nvCxnSpPr>
        <p:spPr>
          <a:xfrm>
            <a:off x="4016361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0EE869-9C3F-43D2-AFAF-19E94FE81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5453644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631A6F-324A-410F-8EB8-286DC6413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2"/>
            <a:endCxn id="32" idx="0"/>
          </p:cNvCxnSpPr>
          <p:nvPr/>
        </p:nvCxnSpPr>
        <p:spPr>
          <a:xfrm flipH="1">
            <a:off x="5453644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5ED4DC-F2AA-454D-B178-A4A302F77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2"/>
            <a:endCxn id="34" idx="0"/>
          </p:cNvCxnSpPr>
          <p:nvPr/>
        </p:nvCxnSpPr>
        <p:spPr>
          <a:xfrm>
            <a:off x="8328210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92F6BC-7665-44EF-8691-3FF407467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2"/>
            <a:endCxn id="33" idx="0"/>
          </p:cNvCxnSpPr>
          <p:nvPr/>
        </p:nvCxnSpPr>
        <p:spPr>
          <a:xfrm flipH="1">
            <a:off x="6890927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414893-53B0-4F04-AD64-D3A8C15BC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9765493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003524-BB21-41A1-9899-F9AF55C16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2"/>
            <a:endCxn id="36" idx="0"/>
          </p:cNvCxnSpPr>
          <p:nvPr/>
        </p:nvCxnSpPr>
        <p:spPr>
          <a:xfrm>
            <a:off x="11202777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6AF293-CE41-41E3-A952-5DB03398A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2"/>
            <a:endCxn id="35" idx="0"/>
          </p:cNvCxnSpPr>
          <p:nvPr/>
        </p:nvCxnSpPr>
        <p:spPr>
          <a:xfrm flipH="1">
            <a:off x="9765493" y="3671622"/>
            <a:ext cx="1437284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2E8C162C-A418-4C0D-B0F1-C81AB9E3D881}"/>
              </a:ext>
            </a:extLst>
          </p:cNvPr>
          <p:cNvSpPr txBox="1">
            <a:spLocks/>
          </p:cNvSpPr>
          <p:nvPr/>
        </p:nvSpPr>
        <p:spPr>
          <a:xfrm>
            <a:off x="1673284" y="6112462"/>
            <a:ext cx="3106189" cy="28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1. Identify the gaps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88758F04-C452-4105-9A18-947BF98F7AF2}"/>
              </a:ext>
            </a:extLst>
          </p:cNvPr>
          <p:cNvSpPr txBox="1">
            <a:spLocks/>
          </p:cNvSpPr>
          <p:nvPr/>
        </p:nvSpPr>
        <p:spPr>
          <a:xfrm>
            <a:off x="3858175" y="6112462"/>
            <a:ext cx="3106189" cy="28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2. Look across teams</a:t>
            </a:r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F37E4B00-B58C-41D6-B347-697652160721}"/>
              </a:ext>
            </a:extLst>
          </p:cNvPr>
          <p:cNvSpPr txBox="1">
            <a:spLocks/>
          </p:cNvSpPr>
          <p:nvPr/>
        </p:nvSpPr>
        <p:spPr>
          <a:xfrm>
            <a:off x="6227784" y="6112462"/>
            <a:ext cx="4290933" cy="28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3. Create an org-wide learning plan</a:t>
            </a:r>
          </a:p>
        </p:txBody>
      </p:sp>
    </p:spTree>
    <p:extLst>
      <p:ext uri="{BB962C8B-B14F-4D97-AF65-F5344CB8AC3E}">
        <p14:creationId xmlns:p14="http://schemas.microsoft.com/office/powerpoint/2010/main" val="2282884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616-73E6-46EE-AF5B-FBCE3FF8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Cloud Adoption Plan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230A-0206-4A79-92BC-01D466697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6" y="2065709"/>
            <a:ext cx="11469304" cy="408868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Prerequisites:</a:t>
            </a:r>
            <a:r>
              <a:rPr lang="en-US"/>
              <a:t> Confirm that all prerequisite steps have been completed before you create your plan.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Define and prioritize workloads: </a:t>
            </a:r>
            <a:r>
              <a:rPr lang="en-US"/>
              <a:t>Prioritize your first 10 workloads to establish an initial </a:t>
            </a:r>
            <a:br>
              <a:rPr lang="en-US"/>
            </a:br>
            <a:r>
              <a:rPr lang="en-US"/>
              <a:t>adoption backlog.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Align assets: </a:t>
            </a:r>
            <a:r>
              <a:rPr lang="en-US"/>
              <a:t>Identify which assets (proposed or existing) are required to support the </a:t>
            </a:r>
            <a:br>
              <a:rPr lang="en-US"/>
            </a:br>
            <a:r>
              <a:rPr lang="en-US"/>
              <a:t>prioritized workloads.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Review rationalization</a:t>
            </a:r>
            <a:r>
              <a:rPr lang="en-US"/>
              <a:t>: Review rationalization decisions to refine adoption-path decisions: </a:t>
            </a:r>
            <a:br>
              <a:rPr lang="en-US"/>
            </a:br>
            <a:r>
              <a:rPr lang="en-US"/>
              <a:t>Migrate or Innovate.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Define iterations and releases: </a:t>
            </a:r>
            <a:r>
              <a:rPr lang="en-US"/>
              <a:t>Iterations are the time blocks allocated to do work. Releases are the definition of the work to be done before triggering a change to production processes.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Estimate timelines:</a:t>
            </a:r>
            <a:r>
              <a:rPr lang="en-US"/>
              <a:t> Establish rough timelines for release planning purposes, </a:t>
            </a:r>
            <a:br>
              <a:rPr lang="en-US"/>
            </a:br>
            <a:r>
              <a:rPr lang="en-US"/>
              <a:t>based on initial estimates.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97139FB-543A-4586-87D1-8FB6310BB4CB}"/>
              </a:ext>
            </a:extLst>
          </p:cNvPr>
          <p:cNvSpPr txBox="1">
            <a:spLocks/>
          </p:cNvSpPr>
          <p:nvPr/>
        </p:nvSpPr>
        <p:spPr>
          <a:xfrm>
            <a:off x="455995" y="1452997"/>
            <a:ext cx="938444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Translate strategy and effort into an actionable cloud adoption plan.</a:t>
            </a:r>
          </a:p>
        </p:txBody>
      </p:sp>
    </p:spTree>
    <p:extLst>
      <p:ext uri="{BB962C8B-B14F-4D97-AF65-F5344CB8AC3E}">
        <p14:creationId xmlns:p14="http://schemas.microsoft.com/office/powerpoint/2010/main" val="17548858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6CB4-6B6C-4B66-A56C-7D1EFBB3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Strategy and Plan template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E49C5-E804-4687-929E-10C6FCD8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076" y="1922608"/>
            <a:ext cx="5662149" cy="2764218"/>
          </a:xfrm>
        </p:spPr>
        <p:txBody>
          <a:bodyPr/>
          <a:lstStyle/>
          <a:p>
            <a:pPr marL="342904" indent="-342904" defTabSz="914411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prstClr val="black"/>
                </a:solidFill>
                <a:latin typeface="Segoe UI "/>
              </a:rPr>
              <a:t>The Strategy and Plan template converts the aspirational goals of the cloud adoption strategy into an actionable plan</a:t>
            </a:r>
          </a:p>
          <a:p>
            <a:pPr marL="342904" indent="-342904" defTabSz="914411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prstClr val="black"/>
                </a:solidFill>
                <a:latin typeface="Segoe UI "/>
              </a:rPr>
              <a:t>All the cloud teams leverage the cloud adoption plan to guide technical efforts, in alignment with business outcomes. </a:t>
            </a:r>
          </a:p>
          <a:p>
            <a:pPr marL="342904" indent="-342904" defTabSz="914411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prstClr val="black"/>
                </a:solidFill>
                <a:latin typeface="Segoe UI "/>
              </a:rPr>
              <a:t>Download the </a:t>
            </a:r>
            <a:r>
              <a:rPr lang="en-US">
                <a:solidFill>
                  <a:prstClr val="black"/>
                </a:solidFill>
                <a:latin typeface="Segoe UI "/>
                <a:hlinkClick r:id="rId3"/>
              </a:rPr>
              <a:t>template</a:t>
            </a:r>
            <a:r>
              <a:rPr lang="en-US">
                <a:solidFill>
                  <a:prstClr val="black"/>
                </a:solidFill>
                <a:latin typeface="Segoe UI "/>
              </a:rPr>
              <a:t> and get started with creating your plan. </a:t>
            </a:r>
          </a:p>
        </p:txBody>
      </p:sp>
      <p:pic>
        <p:nvPicPr>
          <p:cNvPr id="4" name="Picture 3" descr="Screenshot: Strategy Plan Template">
            <a:extLst>
              <a:ext uri="{FF2B5EF4-FFF2-40B4-BE49-F238E27FC236}">
                <a16:creationId xmlns:a16="http://schemas.microsoft.com/office/drawing/2014/main" id="{DB7D42B0-0B61-4F5E-B479-23A48C249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06" y="618735"/>
            <a:ext cx="5584640" cy="57711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50800" dir="2700000" algn="tl" rotWithShape="0">
              <a:srgbClr val="333333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3439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F85F37-9D32-4C47-A0E3-9B506679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76" y="620468"/>
            <a:ext cx="11306308" cy="403131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Azure DevOps </a:t>
            </a:r>
            <a:r>
              <a:rPr lang="en-US">
                <a:solidFill>
                  <a:schemeClr val="tx1"/>
                </a:solidFill>
              </a:rPr>
              <a:t>cloud adoption plan generator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A2860-7BA1-4BD6-B647-66F53FEB643C}"/>
              </a:ext>
            </a:extLst>
          </p:cNvPr>
          <p:cNvSpPr txBox="1"/>
          <p:nvPr/>
        </p:nvSpPr>
        <p:spPr>
          <a:xfrm>
            <a:off x="367610" y="1395104"/>
            <a:ext cx="11456781" cy="39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/>
            <a:r>
              <a:rPr lang="en-US" sz="1961">
                <a:solidFill>
                  <a:srgbClr val="000000"/>
                </a:solidFill>
                <a:latin typeface="Segoe UI "/>
              </a:rPr>
              <a:t>Leverage Azure DevOps to log and track your cloud adoption plan: </a:t>
            </a:r>
            <a:r>
              <a:rPr lang="en-US" sz="1961">
                <a:solidFill>
                  <a:srgbClr val="0078D3"/>
                </a:solidFill>
                <a:latin typeface="Segoe UI "/>
                <a:hlinkClick r:id="rId2"/>
              </a:rPr>
              <a:t>aka.ms/adopt/plan </a:t>
            </a:r>
            <a:endParaRPr lang="en-US" sz="1765">
              <a:solidFill>
                <a:srgbClr val="0078D3"/>
              </a:solidFill>
              <a:latin typeface="Segoe UI"/>
            </a:endParaRPr>
          </a:p>
        </p:txBody>
      </p:sp>
      <p:pic>
        <p:nvPicPr>
          <p:cNvPr id="4" name="Picture 3" descr="Screenshot: DevOps ">
            <a:extLst>
              <a:ext uri="{FF2B5EF4-FFF2-40B4-BE49-F238E27FC236}">
                <a16:creationId xmlns:a16="http://schemas.microsoft.com/office/drawing/2014/main" id="{A386334A-69F1-4B08-AF9B-EB6BEE9D0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00"/>
          <a:stretch/>
        </p:blipFill>
        <p:spPr>
          <a:xfrm>
            <a:off x="456077" y="2158904"/>
            <a:ext cx="3488042" cy="4441720"/>
          </a:xfrm>
          <a:prstGeom prst="rect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</p:pic>
      <p:pic>
        <p:nvPicPr>
          <p:cNvPr id="5" name="Picture 4" descr="Screenshot: DevOps&#10;">
            <a:extLst>
              <a:ext uri="{FF2B5EF4-FFF2-40B4-BE49-F238E27FC236}">
                <a16:creationId xmlns:a16="http://schemas.microsoft.com/office/drawing/2014/main" id="{1C8A924F-7AB2-4EDA-BD53-B6C72AF35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"/>
          <a:stretch/>
        </p:blipFill>
        <p:spPr>
          <a:xfrm>
            <a:off x="5231505" y="3623654"/>
            <a:ext cx="6003496" cy="2976969"/>
          </a:xfrm>
          <a:prstGeom prst="rect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271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4D00-5465-4D6C-8B5A-46D1308C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620429"/>
            <a:ext cx="11306469" cy="403137"/>
          </a:xfrm>
        </p:spPr>
        <p:txBody>
          <a:bodyPr>
            <a:normAutofit fontScale="90000"/>
          </a:bodyPr>
          <a:lstStyle/>
          <a:p>
            <a:r>
              <a:rPr lang="en-US"/>
              <a:t>Workshop segment #2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Create your cloud adoption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49D4E-491C-49B9-8E2B-4D12E0FBB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922463"/>
            <a:ext cx="5411787" cy="394082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Example: </a:t>
            </a:r>
          </a:p>
          <a:p>
            <a:r>
              <a:rPr lang="en-US"/>
              <a:t>How are you organizing your people and teams for cloud transformation?</a:t>
            </a:r>
          </a:p>
          <a:p>
            <a:r>
              <a:rPr lang="en-US"/>
              <a:t>Where does accountability reside for application creation and availability?</a:t>
            </a:r>
          </a:p>
          <a:p>
            <a:r>
              <a:rPr lang="en-US"/>
              <a:t>What are the current skills gaps?</a:t>
            </a:r>
          </a:p>
          <a:p>
            <a:r>
              <a:rPr lang="en-US"/>
              <a:t>How do your people train and skill up?</a:t>
            </a:r>
          </a:p>
          <a:p>
            <a:r>
              <a:rPr lang="en-US"/>
              <a:t>What is the prioritized list of applications you are moving to the cloud?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44C81-6A6D-4401-8F9C-3C2041932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58"/>
          <a:stretch/>
        </p:blipFill>
        <p:spPr>
          <a:xfrm flipH="1">
            <a:off x="8069262" y="0"/>
            <a:ext cx="412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02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E114-3FB9-4A96-A19E-F745C529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5" y="972305"/>
            <a:ext cx="11306469" cy="403137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steps</a:t>
            </a:r>
            <a:endParaRPr lang="en-US" sz="36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82BEF0-C6B3-47AC-B147-EAF791E0C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4635" y="1649008"/>
            <a:ext cx="1132240" cy="1132240"/>
            <a:chOff x="1900178" y="1460265"/>
            <a:chExt cx="1132240" cy="11322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65B6B0-9320-416E-9951-3557D39E2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900178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EE9CA9-CDC2-4359-BE68-E10E545E27C0}"/>
                </a:ext>
              </a:extLst>
            </p:cNvPr>
            <p:cNvGrpSpPr/>
            <p:nvPr/>
          </p:nvGrpSpPr>
          <p:grpSpPr>
            <a:xfrm>
              <a:off x="2277151" y="1775787"/>
              <a:ext cx="367839" cy="535300"/>
              <a:chOff x="5722938" y="1938338"/>
              <a:chExt cx="407987" cy="593725"/>
            </a:xfrm>
          </p:grpSpPr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76B14938-4ABC-4F11-A6DC-E28E19C5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6AB65E22-DA5B-4ED2-ABCF-21C56CFCE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C2441A40-096D-4694-B0F2-FB2AF3B116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012951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FC11CA1D-720F-480E-AF92-06DF079654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105026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CFCEB932-8303-43B2-A994-BE83BE5E5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198688"/>
                <a:ext cx="296862" cy="555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4D24B7E-7365-4DFC-8612-CBF9E0ABD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290763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FDD42CE8-FDAF-46EF-B7B9-E9D697FD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384426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A392D0F8-6FF2-4E53-82FB-4F913EB46D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9775" y="2024063"/>
                <a:ext cx="125412" cy="125413"/>
              </a:xfrm>
              <a:custGeom>
                <a:avLst/>
                <a:gdLst>
                  <a:gd name="T0" fmla="*/ 0 w 79"/>
                  <a:gd name="T1" fmla="*/ 67 h 79"/>
                  <a:gd name="T2" fmla="*/ 12 w 79"/>
                  <a:gd name="T3" fmla="*/ 79 h 79"/>
                  <a:gd name="T4" fmla="*/ 79 w 79"/>
                  <a:gd name="T5" fmla="*/ 12 h 79"/>
                  <a:gd name="T6" fmla="*/ 67 w 79"/>
                  <a:gd name="T7" fmla="*/ 0 h 79"/>
                  <a:gd name="T8" fmla="*/ 0 w 79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9">
                    <a:moveTo>
                      <a:pt x="0" y="67"/>
                    </a:moveTo>
                    <a:lnTo>
                      <a:pt x="12" y="79"/>
                    </a:lnTo>
                    <a:lnTo>
                      <a:pt x="79" y="12"/>
                    </a:lnTo>
                    <a:lnTo>
                      <a:pt x="67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Freeform 19">
                <a:extLst>
                  <a:ext uri="{FF2B5EF4-FFF2-40B4-BE49-F238E27FC236}">
                    <a16:creationId xmlns:a16="http://schemas.microsoft.com/office/drawing/2014/main" id="{8D833FEE-53EA-432B-9CA6-DB40F642A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2070101"/>
                <a:ext cx="79375" cy="79375"/>
              </a:xfrm>
              <a:custGeom>
                <a:avLst/>
                <a:gdLst>
                  <a:gd name="T0" fmla="*/ 38 w 50"/>
                  <a:gd name="T1" fmla="*/ 50 h 50"/>
                  <a:gd name="T2" fmla="*/ 50 w 50"/>
                  <a:gd name="T3" fmla="*/ 38 h 50"/>
                  <a:gd name="T4" fmla="*/ 12 w 50"/>
                  <a:gd name="T5" fmla="*/ 0 h 50"/>
                  <a:gd name="T6" fmla="*/ 0 w 50"/>
                  <a:gd name="T7" fmla="*/ 12 h 50"/>
                  <a:gd name="T8" fmla="*/ 38 w 50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8" y="50"/>
                    </a:moveTo>
                    <a:lnTo>
                      <a:pt x="50" y="3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FADEE7A-2111-4FC2-AE3C-367328528F68}"/>
              </a:ext>
            </a:extLst>
          </p:cNvPr>
          <p:cNvSpPr txBox="1"/>
          <p:nvPr/>
        </p:nvSpPr>
        <p:spPr>
          <a:xfrm>
            <a:off x="744216" y="3017901"/>
            <a:ext cx="28989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Finalize the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hlinkClick r:id="rId3"/>
              </a:rPr>
              <a:t>Strategy and Plan template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2C69-FD06-4DE9-AF54-0833C6BF3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38807" y="2921168"/>
            <a:ext cx="3692200" cy="1015663"/>
          </a:xfrm>
        </p:spPr>
        <p:txBody>
          <a:bodyPr/>
          <a:lstStyle/>
          <a:p>
            <a:pPr lvl="0"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Take the </a:t>
            </a: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Cloud Journey Tracker </a:t>
            </a: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assessment &amp; identify your cloud adoption needs 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6B2DDF9-B75A-4335-A5D9-E76635EF39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052684" y="2904251"/>
            <a:ext cx="2598738" cy="73866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1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44" indent="0" algn="l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91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Build your</a:t>
            </a:r>
            <a:b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</a:b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cloud adoption plan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F045-F156-4037-BDAE-982300A186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10951" y="5547082"/>
            <a:ext cx="3394186" cy="738664"/>
          </a:xfrm>
        </p:spPr>
        <p:txBody>
          <a:bodyPr/>
          <a:lstStyle/>
          <a:p>
            <a:pPr lvl="0"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Deploy your cloud adoption plan with Azure DevOps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0573D-0862-4B8B-B61F-C016A9A10F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85993" y="5691646"/>
            <a:ext cx="2876261" cy="461665"/>
          </a:xfrm>
        </p:spPr>
        <p:txBody>
          <a:bodyPr/>
          <a:lstStyle/>
          <a:p>
            <a:pPr lvl="0"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7"/>
              </a:rPr>
              <a:t>Choose your landing zone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8AE5A8-E689-4A6A-B8EF-06FD4F2EE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2919" y="4306438"/>
            <a:ext cx="1132240" cy="1132240"/>
            <a:chOff x="5529881" y="1460265"/>
            <a:chExt cx="1132240" cy="11322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BB58D7-DBF2-4006-A388-E1D063E19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529881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21D0C2-7E1B-4587-A36E-5F1D15BB5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09" y="1643702"/>
              <a:ext cx="845301" cy="85823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68369-4714-487E-8FD9-76A9405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20444" y="4306438"/>
            <a:ext cx="1132240" cy="1248857"/>
            <a:chOff x="9159583" y="1460265"/>
            <a:chExt cx="1132240" cy="124885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78768-973A-4CDC-AE5E-358E5C4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159583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32" name="Graphic 30">
              <a:extLst>
                <a:ext uri="{FF2B5EF4-FFF2-40B4-BE49-F238E27FC236}">
                  <a16:creationId xmlns:a16="http://schemas.microsoft.com/office/drawing/2014/main" id="{A3417C3D-CB3B-487B-82D5-8427EA53FB3A}"/>
                </a:ext>
              </a:extLst>
            </p:cNvPr>
            <p:cNvGrpSpPr/>
            <p:nvPr/>
          </p:nvGrpSpPr>
          <p:grpSpPr>
            <a:xfrm>
              <a:off x="9322682" y="1694604"/>
              <a:ext cx="875418" cy="1014518"/>
              <a:chOff x="7469126" y="1044545"/>
              <a:chExt cx="1351556" cy="156631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DA42440-3F71-426F-8379-691C0947A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69126" y="1587124"/>
                <a:ext cx="1351556" cy="1023733"/>
              </a:xfrm>
              <a:custGeom>
                <a:avLst/>
                <a:gdLst>
                  <a:gd name="connsiteX0" fmla="*/ 501630 w 1351556"/>
                  <a:gd name="connsiteY0" fmla="*/ 177902 h 1023733"/>
                  <a:gd name="connsiteX1" fmla="*/ 823537 w 1351556"/>
                  <a:gd name="connsiteY1" fmla="*/ 0 h 1023733"/>
                  <a:gd name="connsiteX2" fmla="*/ 1203684 w 1351556"/>
                  <a:gd name="connsiteY2" fmla="*/ 380147 h 1023733"/>
                  <a:gd name="connsiteX3" fmla="*/ 1201181 w 1351556"/>
                  <a:gd name="connsiteY3" fmla="*/ 424281 h 1023733"/>
                  <a:gd name="connsiteX4" fmla="*/ 1351557 w 1351556"/>
                  <a:gd name="connsiteY4" fmla="*/ 602638 h 1023733"/>
                  <a:gd name="connsiteX5" fmla="*/ 1182754 w 1351556"/>
                  <a:gd name="connsiteY5" fmla="*/ 1023734 h 1023733"/>
                  <a:gd name="connsiteX6" fmla="*/ 675665 w 1351556"/>
                  <a:gd name="connsiteY6" fmla="*/ 1023734 h 1023733"/>
                  <a:gd name="connsiteX7" fmla="*/ 168802 w 1351556"/>
                  <a:gd name="connsiteY7" fmla="*/ 1023734 h 1023733"/>
                  <a:gd name="connsiteX8" fmla="*/ 0 w 1351556"/>
                  <a:gd name="connsiteY8" fmla="*/ 602638 h 1023733"/>
                  <a:gd name="connsiteX9" fmla="*/ 168802 w 1351556"/>
                  <a:gd name="connsiteY9" fmla="*/ 423143 h 1023733"/>
                  <a:gd name="connsiteX10" fmla="*/ 169030 w 1351556"/>
                  <a:gd name="connsiteY10" fmla="*/ 423143 h 1023733"/>
                  <a:gd name="connsiteX11" fmla="*/ 432698 w 1351556"/>
                  <a:gd name="connsiteY11" fmla="*/ 168802 h 1023733"/>
                  <a:gd name="connsiteX12" fmla="*/ 501630 w 1351556"/>
                  <a:gd name="connsiteY12" fmla="*/ 177902 h 102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1556" h="1023733">
                    <a:moveTo>
                      <a:pt x="501630" y="177902"/>
                    </a:moveTo>
                    <a:cubicBezTo>
                      <a:pt x="568741" y="70979"/>
                      <a:pt x="687949" y="0"/>
                      <a:pt x="823537" y="0"/>
                    </a:cubicBezTo>
                    <a:cubicBezTo>
                      <a:pt x="1033516" y="0"/>
                      <a:pt x="1203684" y="170167"/>
                      <a:pt x="1203684" y="380147"/>
                    </a:cubicBezTo>
                    <a:cubicBezTo>
                      <a:pt x="1203684" y="395161"/>
                      <a:pt x="1202774" y="409721"/>
                      <a:pt x="1201181" y="424281"/>
                    </a:cubicBezTo>
                    <a:cubicBezTo>
                      <a:pt x="1285355" y="434291"/>
                      <a:pt x="1351557" y="510730"/>
                      <a:pt x="1351557" y="602638"/>
                    </a:cubicBezTo>
                    <a:cubicBezTo>
                      <a:pt x="1351557" y="701372"/>
                      <a:pt x="1275573" y="1023734"/>
                      <a:pt x="1182754" y="1023734"/>
                    </a:cubicBezTo>
                    <a:lnTo>
                      <a:pt x="675665" y="1023734"/>
                    </a:lnTo>
                    <a:lnTo>
                      <a:pt x="168802" y="1023734"/>
                    </a:lnTo>
                    <a:cubicBezTo>
                      <a:pt x="75984" y="1023734"/>
                      <a:pt x="0" y="701372"/>
                      <a:pt x="0" y="602638"/>
                    </a:cubicBezTo>
                    <a:cubicBezTo>
                      <a:pt x="0" y="503905"/>
                      <a:pt x="75984" y="423143"/>
                      <a:pt x="168802" y="423143"/>
                    </a:cubicBezTo>
                    <a:lnTo>
                      <a:pt x="169030" y="423143"/>
                    </a:lnTo>
                    <a:cubicBezTo>
                      <a:pt x="174035" y="281868"/>
                      <a:pt x="290286" y="168802"/>
                      <a:pt x="432698" y="168802"/>
                    </a:cubicBezTo>
                    <a:cubicBezTo>
                      <a:pt x="456585" y="168802"/>
                      <a:pt x="479563" y="171987"/>
                      <a:pt x="501630" y="1779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" name="Graphic 30">
                <a:extLst>
                  <a:ext uri="{FF2B5EF4-FFF2-40B4-BE49-F238E27FC236}">
                    <a16:creationId xmlns:a16="http://schemas.microsoft.com/office/drawing/2014/main" id="{A3417C3D-CB3B-487B-82D5-8427EA53FB3A}"/>
                  </a:ext>
                </a:extLst>
              </p:cNvPr>
              <p:cNvGrpSpPr/>
              <p:nvPr/>
            </p:nvGrpSpPr>
            <p:grpSpPr>
              <a:xfrm>
                <a:off x="8006017" y="1484750"/>
                <a:ext cx="286645" cy="625615"/>
                <a:chOff x="8006017" y="1484750"/>
                <a:chExt cx="286645" cy="625615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468ABC2B-C1D8-4634-8207-5B2832D98F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40240" y="1484750"/>
                  <a:ext cx="22749" cy="432243"/>
                </a:xfrm>
                <a:custGeom>
                  <a:avLst/>
                  <a:gdLst>
                    <a:gd name="connsiteX0" fmla="*/ 0 w 22749"/>
                    <a:gd name="connsiteY0" fmla="*/ 21157 h 432243"/>
                    <a:gd name="connsiteX1" fmla="*/ 0 w 22749"/>
                    <a:gd name="connsiteY1" fmla="*/ 0 h 432243"/>
                    <a:gd name="connsiteX2" fmla="*/ 22750 w 22749"/>
                    <a:gd name="connsiteY2" fmla="*/ 0 h 432243"/>
                    <a:gd name="connsiteX3" fmla="*/ 22750 w 22749"/>
                    <a:gd name="connsiteY3" fmla="*/ 21157 h 432243"/>
                    <a:gd name="connsiteX4" fmla="*/ 0 w 22749"/>
                    <a:gd name="connsiteY4" fmla="*/ 21157 h 432243"/>
                    <a:gd name="connsiteX5" fmla="*/ 0 w 22749"/>
                    <a:gd name="connsiteY5" fmla="*/ 63244 h 432243"/>
                    <a:gd name="connsiteX6" fmla="*/ 0 w 22749"/>
                    <a:gd name="connsiteY6" fmla="*/ 42087 h 432243"/>
                    <a:gd name="connsiteX7" fmla="*/ 22750 w 22749"/>
                    <a:gd name="connsiteY7" fmla="*/ 42087 h 432243"/>
                    <a:gd name="connsiteX8" fmla="*/ 22750 w 22749"/>
                    <a:gd name="connsiteY8" fmla="*/ 63244 h 432243"/>
                    <a:gd name="connsiteX9" fmla="*/ 0 w 22749"/>
                    <a:gd name="connsiteY9" fmla="*/ 63244 h 432243"/>
                    <a:gd name="connsiteX10" fmla="*/ 0 w 22749"/>
                    <a:gd name="connsiteY10" fmla="*/ 105331 h 432243"/>
                    <a:gd name="connsiteX11" fmla="*/ 0 w 22749"/>
                    <a:gd name="connsiteY11" fmla="*/ 84174 h 432243"/>
                    <a:gd name="connsiteX12" fmla="*/ 22750 w 22749"/>
                    <a:gd name="connsiteY12" fmla="*/ 84174 h 432243"/>
                    <a:gd name="connsiteX13" fmla="*/ 22750 w 22749"/>
                    <a:gd name="connsiteY13" fmla="*/ 105331 h 432243"/>
                    <a:gd name="connsiteX14" fmla="*/ 0 w 22749"/>
                    <a:gd name="connsiteY14" fmla="*/ 105331 h 432243"/>
                    <a:gd name="connsiteX15" fmla="*/ 0 w 22749"/>
                    <a:gd name="connsiteY15" fmla="*/ 147645 h 432243"/>
                    <a:gd name="connsiteX16" fmla="*/ 0 w 22749"/>
                    <a:gd name="connsiteY16" fmla="*/ 126488 h 432243"/>
                    <a:gd name="connsiteX17" fmla="*/ 22750 w 22749"/>
                    <a:gd name="connsiteY17" fmla="*/ 126488 h 432243"/>
                    <a:gd name="connsiteX18" fmla="*/ 22750 w 22749"/>
                    <a:gd name="connsiteY18" fmla="*/ 147645 h 432243"/>
                    <a:gd name="connsiteX19" fmla="*/ 0 w 22749"/>
                    <a:gd name="connsiteY19" fmla="*/ 147645 h 432243"/>
                    <a:gd name="connsiteX20" fmla="*/ 0 w 22749"/>
                    <a:gd name="connsiteY20" fmla="*/ 189732 h 432243"/>
                    <a:gd name="connsiteX21" fmla="*/ 0 w 22749"/>
                    <a:gd name="connsiteY21" fmla="*/ 168575 h 432243"/>
                    <a:gd name="connsiteX22" fmla="*/ 22750 w 22749"/>
                    <a:gd name="connsiteY22" fmla="*/ 168575 h 432243"/>
                    <a:gd name="connsiteX23" fmla="*/ 22750 w 22749"/>
                    <a:gd name="connsiteY23" fmla="*/ 189732 h 432243"/>
                    <a:gd name="connsiteX24" fmla="*/ 0 w 22749"/>
                    <a:gd name="connsiteY24" fmla="*/ 189732 h 432243"/>
                    <a:gd name="connsiteX25" fmla="*/ 0 w 22749"/>
                    <a:gd name="connsiteY25" fmla="*/ 232046 h 432243"/>
                    <a:gd name="connsiteX26" fmla="*/ 0 w 22749"/>
                    <a:gd name="connsiteY26" fmla="*/ 210889 h 432243"/>
                    <a:gd name="connsiteX27" fmla="*/ 22750 w 22749"/>
                    <a:gd name="connsiteY27" fmla="*/ 210889 h 432243"/>
                    <a:gd name="connsiteX28" fmla="*/ 22750 w 22749"/>
                    <a:gd name="connsiteY28" fmla="*/ 232046 h 432243"/>
                    <a:gd name="connsiteX29" fmla="*/ 0 w 22749"/>
                    <a:gd name="connsiteY29" fmla="*/ 232046 h 432243"/>
                    <a:gd name="connsiteX30" fmla="*/ 0 w 22749"/>
                    <a:gd name="connsiteY30" fmla="*/ 274133 h 432243"/>
                    <a:gd name="connsiteX31" fmla="*/ 0 w 22749"/>
                    <a:gd name="connsiteY31" fmla="*/ 252976 h 432243"/>
                    <a:gd name="connsiteX32" fmla="*/ 22750 w 22749"/>
                    <a:gd name="connsiteY32" fmla="*/ 252976 h 432243"/>
                    <a:gd name="connsiteX33" fmla="*/ 22750 w 22749"/>
                    <a:gd name="connsiteY33" fmla="*/ 274133 h 432243"/>
                    <a:gd name="connsiteX34" fmla="*/ 0 w 22749"/>
                    <a:gd name="connsiteY34" fmla="*/ 274133 h 432243"/>
                    <a:gd name="connsiteX35" fmla="*/ 0 w 22749"/>
                    <a:gd name="connsiteY35" fmla="*/ 316220 h 432243"/>
                    <a:gd name="connsiteX36" fmla="*/ 0 w 22749"/>
                    <a:gd name="connsiteY36" fmla="*/ 295063 h 432243"/>
                    <a:gd name="connsiteX37" fmla="*/ 22750 w 22749"/>
                    <a:gd name="connsiteY37" fmla="*/ 295063 h 432243"/>
                    <a:gd name="connsiteX38" fmla="*/ 22750 w 22749"/>
                    <a:gd name="connsiteY38" fmla="*/ 316220 h 432243"/>
                    <a:gd name="connsiteX39" fmla="*/ 0 w 22749"/>
                    <a:gd name="connsiteY39" fmla="*/ 316220 h 432243"/>
                    <a:gd name="connsiteX40" fmla="*/ 0 w 22749"/>
                    <a:gd name="connsiteY40" fmla="*/ 358534 h 432243"/>
                    <a:gd name="connsiteX41" fmla="*/ 0 w 22749"/>
                    <a:gd name="connsiteY41" fmla="*/ 337377 h 432243"/>
                    <a:gd name="connsiteX42" fmla="*/ 22750 w 22749"/>
                    <a:gd name="connsiteY42" fmla="*/ 337377 h 432243"/>
                    <a:gd name="connsiteX43" fmla="*/ 22750 w 22749"/>
                    <a:gd name="connsiteY43" fmla="*/ 358534 h 432243"/>
                    <a:gd name="connsiteX44" fmla="*/ 0 w 22749"/>
                    <a:gd name="connsiteY44" fmla="*/ 358534 h 432243"/>
                    <a:gd name="connsiteX45" fmla="*/ 0 w 22749"/>
                    <a:gd name="connsiteY45" fmla="*/ 400621 h 432243"/>
                    <a:gd name="connsiteX46" fmla="*/ 0 w 22749"/>
                    <a:gd name="connsiteY46" fmla="*/ 379464 h 432243"/>
                    <a:gd name="connsiteX47" fmla="*/ 22750 w 22749"/>
                    <a:gd name="connsiteY47" fmla="*/ 379464 h 432243"/>
                    <a:gd name="connsiteX48" fmla="*/ 22750 w 22749"/>
                    <a:gd name="connsiteY48" fmla="*/ 400621 h 432243"/>
                    <a:gd name="connsiteX49" fmla="*/ 0 w 22749"/>
                    <a:gd name="connsiteY49" fmla="*/ 400621 h 432243"/>
                    <a:gd name="connsiteX50" fmla="*/ 0 w 22749"/>
                    <a:gd name="connsiteY50" fmla="*/ 432243 h 432243"/>
                    <a:gd name="connsiteX51" fmla="*/ 0 w 22749"/>
                    <a:gd name="connsiteY51" fmla="*/ 421778 h 432243"/>
                    <a:gd name="connsiteX52" fmla="*/ 22750 w 22749"/>
                    <a:gd name="connsiteY52" fmla="*/ 421778 h 432243"/>
                    <a:gd name="connsiteX53" fmla="*/ 22750 w 22749"/>
                    <a:gd name="connsiteY53" fmla="*/ 432243 h 432243"/>
                    <a:gd name="connsiteX54" fmla="*/ 0 w 22749"/>
                    <a:gd name="connsiteY54" fmla="*/ 432243 h 432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749" h="432243">
                      <a:moveTo>
                        <a:pt x="0" y="21157"/>
                      </a:moveTo>
                      <a:lnTo>
                        <a:pt x="0" y="0"/>
                      </a:lnTo>
                      <a:lnTo>
                        <a:pt x="22750" y="0"/>
                      </a:lnTo>
                      <a:lnTo>
                        <a:pt x="22750" y="21157"/>
                      </a:lnTo>
                      <a:lnTo>
                        <a:pt x="0" y="21157"/>
                      </a:lnTo>
                      <a:close/>
                      <a:moveTo>
                        <a:pt x="0" y="63244"/>
                      </a:moveTo>
                      <a:lnTo>
                        <a:pt x="0" y="42087"/>
                      </a:lnTo>
                      <a:lnTo>
                        <a:pt x="22750" y="42087"/>
                      </a:lnTo>
                      <a:lnTo>
                        <a:pt x="22750" y="63244"/>
                      </a:lnTo>
                      <a:lnTo>
                        <a:pt x="0" y="63244"/>
                      </a:lnTo>
                      <a:close/>
                      <a:moveTo>
                        <a:pt x="0" y="105331"/>
                      </a:moveTo>
                      <a:lnTo>
                        <a:pt x="0" y="84174"/>
                      </a:lnTo>
                      <a:lnTo>
                        <a:pt x="22750" y="84174"/>
                      </a:lnTo>
                      <a:lnTo>
                        <a:pt x="22750" y="105331"/>
                      </a:lnTo>
                      <a:lnTo>
                        <a:pt x="0" y="105331"/>
                      </a:lnTo>
                      <a:close/>
                      <a:moveTo>
                        <a:pt x="0" y="147645"/>
                      </a:moveTo>
                      <a:lnTo>
                        <a:pt x="0" y="126488"/>
                      </a:lnTo>
                      <a:lnTo>
                        <a:pt x="22750" y="126488"/>
                      </a:lnTo>
                      <a:lnTo>
                        <a:pt x="22750" y="147645"/>
                      </a:lnTo>
                      <a:lnTo>
                        <a:pt x="0" y="147645"/>
                      </a:lnTo>
                      <a:close/>
                      <a:moveTo>
                        <a:pt x="0" y="189732"/>
                      </a:moveTo>
                      <a:lnTo>
                        <a:pt x="0" y="168575"/>
                      </a:lnTo>
                      <a:lnTo>
                        <a:pt x="22750" y="168575"/>
                      </a:lnTo>
                      <a:lnTo>
                        <a:pt x="22750" y="189732"/>
                      </a:lnTo>
                      <a:lnTo>
                        <a:pt x="0" y="189732"/>
                      </a:lnTo>
                      <a:close/>
                      <a:moveTo>
                        <a:pt x="0" y="232046"/>
                      </a:moveTo>
                      <a:lnTo>
                        <a:pt x="0" y="210889"/>
                      </a:lnTo>
                      <a:lnTo>
                        <a:pt x="22750" y="210889"/>
                      </a:lnTo>
                      <a:lnTo>
                        <a:pt x="22750" y="232046"/>
                      </a:lnTo>
                      <a:lnTo>
                        <a:pt x="0" y="232046"/>
                      </a:lnTo>
                      <a:close/>
                      <a:moveTo>
                        <a:pt x="0" y="274133"/>
                      </a:moveTo>
                      <a:lnTo>
                        <a:pt x="0" y="252976"/>
                      </a:lnTo>
                      <a:lnTo>
                        <a:pt x="22750" y="252976"/>
                      </a:lnTo>
                      <a:lnTo>
                        <a:pt x="22750" y="274133"/>
                      </a:lnTo>
                      <a:lnTo>
                        <a:pt x="0" y="274133"/>
                      </a:lnTo>
                      <a:close/>
                      <a:moveTo>
                        <a:pt x="0" y="316220"/>
                      </a:moveTo>
                      <a:lnTo>
                        <a:pt x="0" y="295063"/>
                      </a:lnTo>
                      <a:lnTo>
                        <a:pt x="22750" y="295063"/>
                      </a:lnTo>
                      <a:lnTo>
                        <a:pt x="22750" y="316220"/>
                      </a:lnTo>
                      <a:lnTo>
                        <a:pt x="0" y="316220"/>
                      </a:lnTo>
                      <a:close/>
                      <a:moveTo>
                        <a:pt x="0" y="358534"/>
                      </a:moveTo>
                      <a:lnTo>
                        <a:pt x="0" y="337377"/>
                      </a:lnTo>
                      <a:lnTo>
                        <a:pt x="22750" y="337377"/>
                      </a:lnTo>
                      <a:lnTo>
                        <a:pt x="22750" y="358534"/>
                      </a:lnTo>
                      <a:lnTo>
                        <a:pt x="0" y="358534"/>
                      </a:lnTo>
                      <a:close/>
                      <a:moveTo>
                        <a:pt x="0" y="400621"/>
                      </a:moveTo>
                      <a:lnTo>
                        <a:pt x="0" y="379464"/>
                      </a:lnTo>
                      <a:lnTo>
                        <a:pt x="22750" y="379464"/>
                      </a:lnTo>
                      <a:lnTo>
                        <a:pt x="22750" y="400621"/>
                      </a:lnTo>
                      <a:lnTo>
                        <a:pt x="0" y="400621"/>
                      </a:lnTo>
                      <a:close/>
                      <a:moveTo>
                        <a:pt x="0" y="432243"/>
                      </a:moveTo>
                      <a:lnTo>
                        <a:pt x="0" y="421778"/>
                      </a:lnTo>
                      <a:lnTo>
                        <a:pt x="22750" y="421778"/>
                      </a:lnTo>
                      <a:lnTo>
                        <a:pt x="22750" y="432243"/>
                      </a:lnTo>
                      <a:lnTo>
                        <a:pt x="0" y="432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7EFCFE63-2674-4E8B-A7B6-019FDF4958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006017" y="1805748"/>
                  <a:ext cx="286645" cy="304617"/>
                </a:xfrm>
                <a:custGeom>
                  <a:avLst/>
                  <a:gdLst>
                    <a:gd name="connsiteX0" fmla="*/ 143550 w 286645"/>
                    <a:gd name="connsiteY0" fmla="*/ 0 h 304617"/>
                    <a:gd name="connsiteX1" fmla="*/ 0 w 286645"/>
                    <a:gd name="connsiteY1" fmla="*/ 58922 h 304617"/>
                    <a:gd name="connsiteX2" fmla="*/ 0 w 286645"/>
                    <a:gd name="connsiteY2" fmla="*/ 245469 h 304617"/>
                    <a:gd name="connsiteX3" fmla="*/ 143323 w 286645"/>
                    <a:gd name="connsiteY3" fmla="*/ 304618 h 304617"/>
                    <a:gd name="connsiteX4" fmla="*/ 286646 w 286645"/>
                    <a:gd name="connsiteY4" fmla="*/ 245469 h 304617"/>
                    <a:gd name="connsiteX5" fmla="*/ 286646 w 286645"/>
                    <a:gd name="connsiteY5" fmla="*/ 58922 h 304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6645" h="304617">
                      <a:moveTo>
                        <a:pt x="143550" y="0"/>
                      </a:moveTo>
                      <a:lnTo>
                        <a:pt x="0" y="58922"/>
                      </a:lnTo>
                      <a:lnTo>
                        <a:pt x="0" y="245469"/>
                      </a:lnTo>
                      <a:lnTo>
                        <a:pt x="143323" y="304618"/>
                      </a:lnTo>
                      <a:lnTo>
                        <a:pt x="286646" y="245469"/>
                      </a:lnTo>
                      <a:lnTo>
                        <a:pt x="286646" y="58922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226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63C8991-B77D-45F0-A0F3-3EAE8B890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46573" y="1044545"/>
                <a:ext cx="806474" cy="433380"/>
              </a:xfrm>
              <a:custGeom>
                <a:avLst/>
                <a:gdLst>
                  <a:gd name="connsiteX0" fmla="*/ 780313 w 806474"/>
                  <a:gd name="connsiteY0" fmla="*/ 340562 h 433380"/>
                  <a:gd name="connsiteX1" fmla="*/ 780313 w 806474"/>
                  <a:gd name="connsiteY1" fmla="*/ 341700 h 433380"/>
                  <a:gd name="connsiteX2" fmla="*/ 780085 w 806474"/>
                  <a:gd name="connsiteY2" fmla="*/ 341700 h 433380"/>
                  <a:gd name="connsiteX3" fmla="*/ 713201 w 806474"/>
                  <a:gd name="connsiteY3" fmla="*/ 408584 h 433380"/>
                  <a:gd name="connsiteX4" fmla="*/ 583756 w 806474"/>
                  <a:gd name="connsiteY4" fmla="*/ 408584 h 433380"/>
                  <a:gd name="connsiteX5" fmla="*/ 583756 w 806474"/>
                  <a:gd name="connsiteY5" fmla="*/ 364449 h 433380"/>
                  <a:gd name="connsiteX6" fmla="*/ 657465 w 806474"/>
                  <a:gd name="connsiteY6" fmla="*/ 364449 h 433380"/>
                  <a:gd name="connsiteX7" fmla="*/ 674982 w 806474"/>
                  <a:gd name="connsiteY7" fmla="*/ 362857 h 433380"/>
                  <a:gd name="connsiteX8" fmla="*/ 735951 w 806474"/>
                  <a:gd name="connsiteY8" fmla="*/ 326912 h 433380"/>
                  <a:gd name="connsiteX9" fmla="*/ 757563 w 806474"/>
                  <a:gd name="connsiteY9" fmla="*/ 262303 h 433380"/>
                  <a:gd name="connsiteX10" fmla="*/ 756198 w 806474"/>
                  <a:gd name="connsiteY10" fmla="*/ 261166 h 433380"/>
                  <a:gd name="connsiteX11" fmla="*/ 736861 w 806474"/>
                  <a:gd name="connsiteY11" fmla="*/ 205884 h 433380"/>
                  <a:gd name="connsiteX12" fmla="*/ 547129 w 806474"/>
                  <a:gd name="connsiteY12" fmla="*/ 102828 h 433380"/>
                  <a:gd name="connsiteX13" fmla="*/ 547129 w 806474"/>
                  <a:gd name="connsiteY13" fmla="*/ 103966 h 433380"/>
                  <a:gd name="connsiteX14" fmla="*/ 531432 w 806474"/>
                  <a:gd name="connsiteY14" fmla="*/ 103966 h 433380"/>
                  <a:gd name="connsiteX15" fmla="*/ 522332 w 806474"/>
                  <a:gd name="connsiteY15" fmla="*/ 103966 h 433380"/>
                  <a:gd name="connsiteX16" fmla="*/ 522332 w 806474"/>
                  <a:gd name="connsiteY16" fmla="*/ 84629 h 433380"/>
                  <a:gd name="connsiteX17" fmla="*/ 500720 w 806474"/>
                  <a:gd name="connsiteY17" fmla="*/ 84629 h 433380"/>
                  <a:gd name="connsiteX18" fmla="*/ 500720 w 806474"/>
                  <a:gd name="connsiteY18" fmla="*/ 53007 h 433380"/>
                  <a:gd name="connsiteX19" fmla="*/ 756198 w 806474"/>
                  <a:gd name="connsiteY19" fmla="*/ 53007 h 433380"/>
                  <a:gd name="connsiteX20" fmla="*/ 766436 w 806474"/>
                  <a:gd name="connsiteY20" fmla="*/ 42769 h 433380"/>
                  <a:gd name="connsiteX21" fmla="*/ 756198 w 806474"/>
                  <a:gd name="connsiteY21" fmla="*/ 32532 h 433380"/>
                  <a:gd name="connsiteX22" fmla="*/ 500720 w 806474"/>
                  <a:gd name="connsiteY22" fmla="*/ 32532 h 433380"/>
                  <a:gd name="connsiteX23" fmla="*/ 500720 w 806474"/>
                  <a:gd name="connsiteY23" fmla="*/ 19110 h 433380"/>
                  <a:gd name="connsiteX24" fmla="*/ 480245 w 806474"/>
                  <a:gd name="connsiteY24" fmla="*/ 19110 h 433380"/>
                  <a:gd name="connsiteX25" fmla="*/ 480245 w 806474"/>
                  <a:gd name="connsiteY25" fmla="*/ 32532 h 433380"/>
                  <a:gd name="connsiteX26" fmla="*/ 224767 w 806474"/>
                  <a:gd name="connsiteY26" fmla="*/ 32532 h 433380"/>
                  <a:gd name="connsiteX27" fmla="*/ 214529 w 806474"/>
                  <a:gd name="connsiteY27" fmla="*/ 42769 h 433380"/>
                  <a:gd name="connsiteX28" fmla="*/ 224767 w 806474"/>
                  <a:gd name="connsiteY28" fmla="*/ 53007 h 433380"/>
                  <a:gd name="connsiteX29" fmla="*/ 480245 w 806474"/>
                  <a:gd name="connsiteY29" fmla="*/ 53007 h 433380"/>
                  <a:gd name="connsiteX30" fmla="*/ 480245 w 806474"/>
                  <a:gd name="connsiteY30" fmla="*/ 84629 h 433380"/>
                  <a:gd name="connsiteX31" fmla="*/ 458633 w 806474"/>
                  <a:gd name="connsiteY31" fmla="*/ 84629 h 433380"/>
                  <a:gd name="connsiteX32" fmla="*/ 458633 w 806474"/>
                  <a:gd name="connsiteY32" fmla="*/ 103966 h 433380"/>
                  <a:gd name="connsiteX33" fmla="*/ 172897 w 806474"/>
                  <a:gd name="connsiteY33" fmla="*/ 103966 h 433380"/>
                  <a:gd name="connsiteX34" fmla="*/ 167665 w 806474"/>
                  <a:gd name="connsiteY34" fmla="*/ 94184 h 433380"/>
                  <a:gd name="connsiteX35" fmla="*/ 161068 w 806474"/>
                  <a:gd name="connsiteY35" fmla="*/ 84856 h 433380"/>
                  <a:gd name="connsiteX36" fmla="*/ 99416 w 806474"/>
                  <a:gd name="connsiteY36" fmla="*/ 53462 h 433380"/>
                  <a:gd name="connsiteX37" fmla="*/ 63699 w 806474"/>
                  <a:gd name="connsiteY37" fmla="*/ 0 h 433380"/>
                  <a:gd name="connsiteX38" fmla="*/ 0 w 806474"/>
                  <a:gd name="connsiteY38" fmla="*/ 0 h 433380"/>
                  <a:gd name="connsiteX39" fmla="*/ 25252 w 806474"/>
                  <a:gd name="connsiteY39" fmla="*/ 87586 h 433380"/>
                  <a:gd name="connsiteX40" fmla="*/ 7962 w 806474"/>
                  <a:gd name="connsiteY40" fmla="*/ 139228 h 433380"/>
                  <a:gd name="connsiteX41" fmla="*/ 7735 w 806474"/>
                  <a:gd name="connsiteY41" fmla="*/ 139228 h 433380"/>
                  <a:gd name="connsiteX42" fmla="*/ 85311 w 806474"/>
                  <a:gd name="connsiteY42" fmla="*/ 224766 h 433380"/>
                  <a:gd name="connsiteX43" fmla="*/ 94184 w 806474"/>
                  <a:gd name="connsiteY43" fmla="*/ 225221 h 433380"/>
                  <a:gd name="connsiteX44" fmla="*/ 159703 w 806474"/>
                  <a:gd name="connsiteY44" fmla="*/ 195192 h 433380"/>
                  <a:gd name="connsiteX45" fmla="*/ 235231 w 806474"/>
                  <a:gd name="connsiteY45" fmla="*/ 210662 h 433380"/>
                  <a:gd name="connsiteX46" fmla="*/ 289830 w 806474"/>
                  <a:gd name="connsiteY46" fmla="*/ 240009 h 433380"/>
                  <a:gd name="connsiteX47" fmla="*/ 382877 w 806474"/>
                  <a:gd name="connsiteY47" fmla="*/ 332827 h 433380"/>
                  <a:gd name="connsiteX48" fmla="*/ 445438 w 806474"/>
                  <a:gd name="connsiteY48" fmla="*/ 363312 h 433380"/>
                  <a:gd name="connsiteX49" fmla="*/ 445438 w 806474"/>
                  <a:gd name="connsiteY49" fmla="*/ 408584 h 433380"/>
                  <a:gd name="connsiteX50" fmla="*/ 322817 w 806474"/>
                  <a:gd name="connsiteY50" fmla="*/ 408584 h 433380"/>
                  <a:gd name="connsiteX51" fmla="*/ 322817 w 806474"/>
                  <a:gd name="connsiteY51" fmla="*/ 433381 h 433380"/>
                  <a:gd name="connsiteX52" fmla="*/ 713429 w 806474"/>
                  <a:gd name="connsiteY52" fmla="*/ 433381 h 433380"/>
                  <a:gd name="connsiteX53" fmla="*/ 806475 w 806474"/>
                  <a:gd name="connsiteY53" fmla="*/ 340562 h 433380"/>
                  <a:gd name="connsiteX54" fmla="*/ 780313 w 806474"/>
                  <a:gd name="connsiteY54" fmla="*/ 340562 h 433380"/>
                  <a:gd name="connsiteX55" fmla="*/ 558504 w 806474"/>
                  <a:gd name="connsiteY55" fmla="*/ 408584 h 433380"/>
                  <a:gd name="connsiteX56" fmla="*/ 471145 w 806474"/>
                  <a:gd name="connsiteY56" fmla="*/ 408584 h 433380"/>
                  <a:gd name="connsiteX57" fmla="*/ 471145 w 806474"/>
                  <a:gd name="connsiteY57" fmla="*/ 364449 h 433380"/>
                  <a:gd name="connsiteX58" fmla="*/ 558504 w 806474"/>
                  <a:gd name="connsiteY58" fmla="*/ 364449 h 433380"/>
                  <a:gd name="connsiteX59" fmla="*/ 558504 w 806474"/>
                  <a:gd name="connsiteY59" fmla="*/ 408584 h 43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806474" h="433380">
                    <a:moveTo>
                      <a:pt x="780313" y="340562"/>
                    </a:moveTo>
                    <a:lnTo>
                      <a:pt x="780313" y="341700"/>
                    </a:lnTo>
                    <a:lnTo>
                      <a:pt x="780085" y="341700"/>
                    </a:lnTo>
                    <a:cubicBezTo>
                      <a:pt x="780085" y="379009"/>
                      <a:pt x="749373" y="408584"/>
                      <a:pt x="713201" y="408584"/>
                    </a:cubicBezTo>
                    <a:lnTo>
                      <a:pt x="583756" y="408584"/>
                    </a:lnTo>
                    <a:lnTo>
                      <a:pt x="583756" y="364449"/>
                    </a:lnTo>
                    <a:lnTo>
                      <a:pt x="657465" y="364449"/>
                    </a:lnTo>
                    <a:cubicBezTo>
                      <a:pt x="663380" y="364449"/>
                      <a:pt x="669295" y="363994"/>
                      <a:pt x="674982" y="362857"/>
                    </a:cubicBezTo>
                    <a:cubicBezTo>
                      <a:pt x="699324" y="358989"/>
                      <a:pt x="721164" y="346250"/>
                      <a:pt x="735951" y="326912"/>
                    </a:cubicBezTo>
                    <a:cubicBezTo>
                      <a:pt x="750738" y="307575"/>
                      <a:pt x="758701" y="285053"/>
                      <a:pt x="757563" y="262303"/>
                    </a:cubicBezTo>
                    <a:lnTo>
                      <a:pt x="756198" y="261166"/>
                    </a:lnTo>
                    <a:cubicBezTo>
                      <a:pt x="755516" y="241829"/>
                      <a:pt x="748691" y="222947"/>
                      <a:pt x="736861" y="205884"/>
                    </a:cubicBezTo>
                    <a:cubicBezTo>
                      <a:pt x="691362" y="144688"/>
                      <a:pt x="622203" y="107378"/>
                      <a:pt x="547129" y="102828"/>
                    </a:cubicBezTo>
                    <a:lnTo>
                      <a:pt x="547129" y="103966"/>
                    </a:lnTo>
                    <a:cubicBezTo>
                      <a:pt x="541442" y="103966"/>
                      <a:pt x="537119" y="103966"/>
                      <a:pt x="531432" y="103966"/>
                    </a:cubicBezTo>
                    <a:lnTo>
                      <a:pt x="522332" y="103966"/>
                    </a:lnTo>
                    <a:lnTo>
                      <a:pt x="522332" y="84629"/>
                    </a:lnTo>
                    <a:lnTo>
                      <a:pt x="500720" y="84629"/>
                    </a:lnTo>
                    <a:lnTo>
                      <a:pt x="500720" y="53007"/>
                    </a:lnTo>
                    <a:lnTo>
                      <a:pt x="756198" y="53007"/>
                    </a:lnTo>
                    <a:cubicBezTo>
                      <a:pt x="761886" y="53007"/>
                      <a:pt x="765298" y="49594"/>
                      <a:pt x="766436" y="42769"/>
                    </a:cubicBezTo>
                    <a:cubicBezTo>
                      <a:pt x="766436" y="37082"/>
                      <a:pt x="761886" y="32532"/>
                      <a:pt x="756198" y="32532"/>
                    </a:cubicBezTo>
                    <a:lnTo>
                      <a:pt x="500720" y="32532"/>
                    </a:lnTo>
                    <a:lnTo>
                      <a:pt x="500720" y="19110"/>
                    </a:lnTo>
                    <a:lnTo>
                      <a:pt x="480245" y="19110"/>
                    </a:lnTo>
                    <a:lnTo>
                      <a:pt x="480245" y="32532"/>
                    </a:lnTo>
                    <a:lnTo>
                      <a:pt x="224767" y="32532"/>
                    </a:lnTo>
                    <a:cubicBezTo>
                      <a:pt x="219079" y="32532"/>
                      <a:pt x="214529" y="37082"/>
                      <a:pt x="214529" y="42769"/>
                    </a:cubicBezTo>
                    <a:cubicBezTo>
                      <a:pt x="214529" y="48457"/>
                      <a:pt x="219079" y="53007"/>
                      <a:pt x="224767" y="53007"/>
                    </a:cubicBezTo>
                    <a:lnTo>
                      <a:pt x="480245" y="53007"/>
                    </a:lnTo>
                    <a:lnTo>
                      <a:pt x="480245" y="84629"/>
                    </a:lnTo>
                    <a:lnTo>
                      <a:pt x="458633" y="84629"/>
                    </a:lnTo>
                    <a:lnTo>
                      <a:pt x="458633" y="103966"/>
                    </a:lnTo>
                    <a:lnTo>
                      <a:pt x="172897" y="103966"/>
                    </a:lnTo>
                    <a:cubicBezTo>
                      <a:pt x="171305" y="100553"/>
                      <a:pt x="169712" y="97141"/>
                      <a:pt x="167665" y="94184"/>
                    </a:cubicBezTo>
                    <a:cubicBezTo>
                      <a:pt x="165845" y="90771"/>
                      <a:pt x="163570" y="87814"/>
                      <a:pt x="161068" y="84856"/>
                    </a:cubicBezTo>
                    <a:cubicBezTo>
                      <a:pt x="146280" y="66656"/>
                      <a:pt x="124213" y="54827"/>
                      <a:pt x="99416" y="53462"/>
                    </a:cubicBezTo>
                    <a:lnTo>
                      <a:pt x="63699" y="0"/>
                    </a:lnTo>
                    <a:lnTo>
                      <a:pt x="0" y="0"/>
                    </a:lnTo>
                    <a:lnTo>
                      <a:pt x="25252" y="87586"/>
                    </a:lnTo>
                    <a:cubicBezTo>
                      <a:pt x="14560" y="101918"/>
                      <a:pt x="7962" y="119891"/>
                      <a:pt x="7962" y="139228"/>
                    </a:cubicBezTo>
                    <a:lnTo>
                      <a:pt x="7735" y="139228"/>
                    </a:lnTo>
                    <a:cubicBezTo>
                      <a:pt x="7962" y="183590"/>
                      <a:pt x="41859" y="220444"/>
                      <a:pt x="85311" y="224766"/>
                    </a:cubicBezTo>
                    <a:cubicBezTo>
                      <a:pt x="88269" y="224994"/>
                      <a:pt x="91226" y="225221"/>
                      <a:pt x="94184" y="225221"/>
                    </a:cubicBezTo>
                    <a:cubicBezTo>
                      <a:pt x="120573" y="225221"/>
                      <a:pt x="144005" y="213619"/>
                      <a:pt x="159703" y="195192"/>
                    </a:cubicBezTo>
                    <a:lnTo>
                      <a:pt x="235231" y="210662"/>
                    </a:lnTo>
                    <a:cubicBezTo>
                      <a:pt x="255706" y="215212"/>
                      <a:pt x="275043" y="225449"/>
                      <a:pt x="289830" y="240009"/>
                    </a:cubicBezTo>
                    <a:lnTo>
                      <a:pt x="382877" y="332827"/>
                    </a:lnTo>
                    <a:cubicBezTo>
                      <a:pt x="399939" y="349890"/>
                      <a:pt x="421551" y="359899"/>
                      <a:pt x="445438" y="363312"/>
                    </a:cubicBezTo>
                    <a:lnTo>
                      <a:pt x="445438" y="408584"/>
                    </a:lnTo>
                    <a:lnTo>
                      <a:pt x="322817" y="408584"/>
                    </a:lnTo>
                    <a:lnTo>
                      <a:pt x="322817" y="433381"/>
                    </a:lnTo>
                    <a:lnTo>
                      <a:pt x="713429" y="433381"/>
                    </a:lnTo>
                    <a:cubicBezTo>
                      <a:pt x="764616" y="433381"/>
                      <a:pt x="806475" y="391521"/>
                      <a:pt x="806475" y="340562"/>
                    </a:cubicBezTo>
                    <a:lnTo>
                      <a:pt x="780313" y="340562"/>
                    </a:lnTo>
                    <a:close/>
                    <a:moveTo>
                      <a:pt x="558504" y="408584"/>
                    </a:moveTo>
                    <a:lnTo>
                      <a:pt x="471145" y="408584"/>
                    </a:lnTo>
                    <a:lnTo>
                      <a:pt x="471145" y="364449"/>
                    </a:lnTo>
                    <a:lnTo>
                      <a:pt x="558504" y="364449"/>
                    </a:lnTo>
                    <a:lnTo>
                      <a:pt x="558504" y="408584"/>
                    </a:lnTo>
                    <a:close/>
                  </a:path>
                </a:pathLst>
              </a:custGeom>
              <a:solidFill>
                <a:srgbClr val="231F20"/>
              </a:solidFill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938FD8-6719-4AAF-AF74-7488EA4E2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99559" y="1577762"/>
            <a:ext cx="1132240" cy="1132240"/>
            <a:chOff x="1900178" y="1460265"/>
            <a:chExt cx="1132240" cy="11322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E171AB-CDBD-4ED1-8422-23C39199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900178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1666DF-AC75-4EEC-AB8E-340F7AADF187}"/>
                </a:ext>
              </a:extLst>
            </p:cNvPr>
            <p:cNvGrpSpPr/>
            <p:nvPr/>
          </p:nvGrpSpPr>
          <p:grpSpPr>
            <a:xfrm>
              <a:off x="2277151" y="1775787"/>
              <a:ext cx="367839" cy="535300"/>
              <a:chOff x="5722938" y="1938338"/>
              <a:chExt cx="407987" cy="593725"/>
            </a:xfrm>
          </p:grpSpPr>
          <p:sp>
            <p:nvSpPr>
              <p:cNvPr id="34" name="AutoShape 10">
                <a:extLst>
                  <a:ext uri="{FF2B5EF4-FFF2-40B4-BE49-F238E27FC236}">
                    <a16:creationId xmlns:a16="http://schemas.microsoft.com/office/drawing/2014/main" id="{11AD2DB0-F3D9-4A72-AF00-992BF00798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2B98784B-B915-4CF0-978B-5BCF5EEDFB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118FDCC9-0D76-4040-AB42-1815DACA08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012951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F8542F7F-C2B4-468F-A27E-75FE6CDEFC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105026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2FF1418D-7947-4F40-BB20-5B48AE2BD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198688"/>
                <a:ext cx="296862" cy="555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B36F4612-0F6E-4608-8CC1-FC09467B4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290763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17">
                <a:extLst>
                  <a:ext uri="{FF2B5EF4-FFF2-40B4-BE49-F238E27FC236}">
                    <a16:creationId xmlns:a16="http://schemas.microsoft.com/office/drawing/2014/main" id="{14D095E0-8E19-416A-AC60-CACEBDEA5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384426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73499EF1-8F87-4A45-B06B-E9F4BC53F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9775" y="2024063"/>
                <a:ext cx="125412" cy="125413"/>
              </a:xfrm>
              <a:custGeom>
                <a:avLst/>
                <a:gdLst>
                  <a:gd name="T0" fmla="*/ 0 w 79"/>
                  <a:gd name="T1" fmla="*/ 67 h 79"/>
                  <a:gd name="T2" fmla="*/ 12 w 79"/>
                  <a:gd name="T3" fmla="*/ 79 h 79"/>
                  <a:gd name="T4" fmla="*/ 79 w 79"/>
                  <a:gd name="T5" fmla="*/ 12 h 79"/>
                  <a:gd name="T6" fmla="*/ 67 w 79"/>
                  <a:gd name="T7" fmla="*/ 0 h 79"/>
                  <a:gd name="T8" fmla="*/ 0 w 79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9">
                    <a:moveTo>
                      <a:pt x="0" y="67"/>
                    </a:moveTo>
                    <a:lnTo>
                      <a:pt x="12" y="79"/>
                    </a:lnTo>
                    <a:lnTo>
                      <a:pt x="79" y="12"/>
                    </a:lnTo>
                    <a:lnTo>
                      <a:pt x="67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299AE6DF-97C9-4A0D-8D80-6D0829CA5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2070101"/>
                <a:ext cx="79375" cy="79375"/>
              </a:xfrm>
              <a:custGeom>
                <a:avLst/>
                <a:gdLst>
                  <a:gd name="T0" fmla="*/ 38 w 50"/>
                  <a:gd name="T1" fmla="*/ 50 h 50"/>
                  <a:gd name="T2" fmla="*/ 50 w 50"/>
                  <a:gd name="T3" fmla="*/ 38 h 50"/>
                  <a:gd name="T4" fmla="*/ 12 w 50"/>
                  <a:gd name="T5" fmla="*/ 0 h 50"/>
                  <a:gd name="T6" fmla="*/ 0 w 50"/>
                  <a:gd name="T7" fmla="*/ 12 h 50"/>
                  <a:gd name="T8" fmla="*/ 38 w 50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8" y="50"/>
                    </a:moveTo>
                    <a:lnTo>
                      <a:pt x="50" y="3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84B18D2D-0F0E-4D4D-9431-F9674F5BE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632814" y="1699226"/>
            <a:ext cx="1132240" cy="1132240"/>
          </a:xfrm>
          <a:prstGeom prst="ellipse">
            <a:avLst/>
          </a:prstGeom>
          <a:solidFill>
            <a:schemeClr val="accent1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45C53-3644-42A8-A190-13E51459C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9787" y="2014748"/>
            <a:ext cx="367839" cy="535300"/>
            <a:chOff x="5722938" y="1938338"/>
            <a:chExt cx="407987" cy="593725"/>
          </a:xfrm>
        </p:grpSpPr>
        <p:sp>
          <p:nvSpPr>
            <p:cNvPr id="50" name="AutoShape 10">
              <a:extLst>
                <a:ext uri="{FF2B5EF4-FFF2-40B4-BE49-F238E27FC236}">
                  <a16:creationId xmlns:a16="http://schemas.microsoft.com/office/drawing/2014/main" id="{467D26FF-C70A-41DF-9EB5-492A9B0C262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22938" y="1938338"/>
              <a:ext cx="407987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2D0CEF74-8BB3-41E8-B9F5-B1DC2990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1938338"/>
              <a:ext cx="407987" cy="593725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891FE9CC-454E-4839-B7D1-3863D071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2012951"/>
              <a:ext cx="936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D7B66CCD-325F-4882-8A83-41D2A87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2105026"/>
              <a:ext cx="936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85710276-8E60-4DCB-8F50-98464BAB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198688"/>
              <a:ext cx="296862" cy="555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2D46D72F-ABD2-4779-AA16-5207ED83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290763"/>
              <a:ext cx="2968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Rectangle 17">
              <a:extLst>
                <a:ext uri="{FF2B5EF4-FFF2-40B4-BE49-F238E27FC236}">
                  <a16:creationId xmlns:a16="http://schemas.microsoft.com/office/drawing/2014/main" id="{A9A31BFE-EEA5-49C5-8655-091195886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384426"/>
              <a:ext cx="2968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A63599E6-3DC7-49EB-81C9-C0965D039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775" y="2024063"/>
              <a:ext cx="125412" cy="125413"/>
            </a:xfrm>
            <a:custGeom>
              <a:avLst/>
              <a:gdLst>
                <a:gd name="T0" fmla="*/ 0 w 79"/>
                <a:gd name="T1" fmla="*/ 67 h 79"/>
                <a:gd name="T2" fmla="*/ 12 w 79"/>
                <a:gd name="T3" fmla="*/ 79 h 79"/>
                <a:gd name="T4" fmla="*/ 79 w 79"/>
                <a:gd name="T5" fmla="*/ 12 h 79"/>
                <a:gd name="T6" fmla="*/ 67 w 79"/>
                <a:gd name="T7" fmla="*/ 0 h 79"/>
                <a:gd name="T8" fmla="*/ 0 w 79"/>
                <a:gd name="T9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0" y="67"/>
                  </a:moveTo>
                  <a:lnTo>
                    <a:pt x="12" y="79"/>
                  </a:lnTo>
                  <a:lnTo>
                    <a:pt x="79" y="12"/>
                  </a:lnTo>
                  <a:lnTo>
                    <a:pt x="67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9D4E79-863C-4685-AC0B-FE81DE013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070101"/>
              <a:ext cx="79375" cy="79375"/>
            </a:xfrm>
            <a:custGeom>
              <a:avLst/>
              <a:gdLst>
                <a:gd name="T0" fmla="*/ 38 w 50"/>
                <a:gd name="T1" fmla="*/ 50 h 50"/>
                <a:gd name="T2" fmla="*/ 50 w 50"/>
                <a:gd name="T3" fmla="*/ 38 h 50"/>
                <a:gd name="T4" fmla="*/ 12 w 50"/>
                <a:gd name="T5" fmla="*/ 0 h 50"/>
                <a:gd name="T6" fmla="*/ 0 w 50"/>
                <a:gd name="T7" fmla="*/ 12 h 50"/>
                <a:gd name="T8" fmla="*/ 38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8" y="50"/>
                  </a:moveTo>
                  <a:lnTo>
                    <a:pt x="50" y="38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689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08333E-6 3.33333E-6 L -2.08333E-6 0.01898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0 L 2.08333E-6 0.01898 " pathEditMode="relative" rAng="0" ptsTypes="AA">
                                      <p:cBhvr>
                                        <p:cTn id="14" dur="7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3.33333E-6 L 2.08333E-6 0.01898 " pathEditMode="relative" rAng="0" ptsTypes="AA">
                                      <p:cBhvr>
                                        <p:cTn id="20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-1.48148E-6 L 8.33333E-7 0.01898 " pathEditMode="relative" rAng="0" ptsTypes="AA">
                                      <p:cBhvr>
                                        <p:cTn id="25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4167E-6 -1.48148E-6 L -3.54167E-6 0.01898 " pathEditMode="relative" rAng="0" ptsTypes="AA">
                                      <p:cBhvr>
                                        <p:cTn id="31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5833E-6 4.07407E-6 L 1.45833E-6 0.01898 " pathEditMode="relative" rAng="0" ptsTypes="AA">
                                      <p:cBhvr>
                                        <p:cTn id="3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6 5.55112E-17 L 2.91667E-6 0.01898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66667E-6 -4.81481E-6 L 1.66667E-6 0.01899 " pathEditMode="relative" rAng="0" ptsTypes="AA">
                                      <p:cBhvr>
                                        <p:cTn id="46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5833E-6 -4.07407E-6 L 1.45833E-6 0.01899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-4.07407E-6 L 2.08333E-6 0.01899 " pathEditMode="relative" rAng="0" ptsTypes="AA">
                                      <p:cBhvr>
                                        <p:cTn id="56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1.11111E-6 L 2.08333E-6 0.01898 " pathEditMode="relative" rAng="0" ptsTypes="AA">
                                      <p:cBhvr>
                                        <p:cTn id="61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3" grpId="0"/>
      <p:bldP spid="3" grpId="1"/>
      <p:bldP spid="46" grpId="0"/>
      <p:bldP spid="46" grpId="1"/>
      <p:bldP spid="4" grpId="0"/>
      <p:bldP spid="4" grpId="1"/>
      <p:bldP spid="5" grpId="0"/>
      <p:bldP spid="5" grpId="1"/>
      <p:bldP spid="48" grpId="0" animBg="1"/>
      <p:bldP spid="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635E-AFCF-4305-BCAE-665DEF57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12" y="2875001"/>
            <a:ext cx="10780607" cy="553998"/>
          </a:xfrm>
          <a:noFill/>
        </p:spPr>
        <p:txBody>
          <a:bodyPr/>
          <a:lstStyle/>
          <a:p>
            <a:r>
              <a:rPr lang="en-US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6ADB149-29F2-6745-B19F-61AD74D6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335" y="52387"/>
            <a:ext cx="34004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9D8A96-53EB-4BDA-90A6-F5FB0DBF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463261"/>
            <a:ext cx="11306469" cy="403137"/>
          </a:xfrm>
        </p:spPr>
        <p:txBody>
          <a:bodyPr>
            <a:normAutofit/>
          </a:bodyPr>
          <a:lstStyle/>
          <a:p>
            <a:r>
              <a:rPr lang="en-US"/>
              <a:t>Objectives of the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090E-4917-427D-8C02-38274B925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6" y="1030006"/>
            <a:ext cx="9582150" cy="2308324"/>
          </a:xfrm>
        </p:spPr>
        <p:txBody>
          <a:bodyPr/>
          <a:lstStyle/>
          <a:p>
            <a:r>
              <a:rPr lang="en-US" sz="2400"/>
              <a:t>Overview of the Cloud Adoption Framework, help understand all elements of the transition to cloud</a:t>
            </a:r>
          </a:p>
          <a:p>
            <a:r>
              <a:rPr lang="en-US" sz="2400"/>
              <a:t>Assist in building a cloud adoption plan or optimizing current plan</a:t>
            </a:r>
          </a:p>
          <a:p>
            <a:r>
              <a:rPr lang="en-US" sz="2400"/>
              <a:t>Build learning path for your teams</a:t>
            </a:r>
          </a:p>
          <a:p>
            <a:r>
              <a:rPr lang="en-US" sz="2400"/>
              <a:t>Establish or optimize your Azure cloud environment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B7CE757-B68A-4F36-B26D-4B54D2136AC4}"/>
              </a:ext>
            </a:extLst>
          </p:cNvPr>
          <p:cNvSpPr txBox="1">
            <a:spLocks/>
          </p:cNvSpPr>
          <p:nvPr/>
        </p:nvSpPr>
        <p:spPr>
          <a:xfrm>
            <a:off x="455996" y="4174830"/>
            <a:ext cx="11306469" cy="40313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378" rtl="0" eaLnBrk="1" latinLnBrk="0" hangingPunct="1">
              <a:lnSpc>
                <a:spcPts val="3137"/>
              </a:lnSpc>
              <a:spcBef>
                <a:spcPct val="0"/>
              </a:spcBef>
              <a:buNone/>
              <a:defRPr lang="en-US" sz="2745" b="0" kern="1200" cap="none" spc="-49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At the end of this work shop you should…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D5995EA-F329-417C-869F-A1C2F412A849}"/>
              </a:ext>
            </a:extLst>
          </p:cNvPr>
          <p:cNvSpPr txBox="1">
            <a:spLocks/>
          </p:cNvSpPr>
          <p:nvPr/>
        </p:nvSpPr>
        <p:spPr>
          <a:xfrm>
            <a:off x="455996" y="4805772"/>
            <a:ext cx="958215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2586" marR="0" indent="-2225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7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8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97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1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44" indent="0" algn="l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91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Establish a plan for initial organizational alignment</a:t>
            </a:r>
          </a:p>
          <a:p>
            <a:r>
              <a:rPr lang="en-US" sz="2400"/>
              <a:t>Have a clear cloud adoption plan</a:t>
            </a:r>
          </a:p>
        </p:txBody>
      </p:sp>
    </p:spTree>
    <p:extLst>
      <p:ext uri="{BB962C8B-B14F-4D97-AF65-F5344CB8AC3E}">
        <p14:creationId xmlns:p14="http://schemas.microsoft.com/office/powerpoint/2010/main" val="4137931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D9AD-CAAE-41C7-9F5D-D12E006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00251"/>
            <a:ext cx="8279455" cy="110799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Achieve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00B0F0"/>
                </a:solidFill>
              </a:rPr>
              <a:t>balance</a:t>
            </a:r>
            <a:r>
              <a:rPr lang="en-US">
                <a:solidFill>
                  <a:schemeClr val="tx1"/>
                </a:solidFill>
              </a:rPr>
              <a:t>. Deliver </a:t>
            </a:r>
            <a:r>
              <a:rPr lang="en-US">
                <a:solidFill>
                  <a:srgbClr val="00B0F0"/>
                </a:solidFill>
              </a:rPr>
              <a:t>modernization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chemeClr val="bg1"/>
                </a:solidFill>
              </a:rPr>
              <a:t>. Deli</a:t>
            </a:r>
            <a:endParaRPr lang="en-US"/>
          </a:p>
        </p:txBody>
      </p:sp>
      <p:grpSp>
        <p:nvGrpSpPr>
          <p:cNvPr id="29" name="Group 28" descr="Circle that rotates">
            <a:extLst>
              <a:ext uri="{FF2B5EF4-FFF2-40B4-BE49-F238E27FC236}">
                <a16:creationId xmlns:a16="http://schemas.microsoft.com/office/drawing/2014/main" id="{F6856311-00C4-4C65-BEC4-997AE110DF49}"/>
              </a:ext>
            </a:extLst>
          </p:cNvPr>
          <p:cNvGrpSpPr/>
          <p:nvPr/>
        </p:nvGrpSpPr>
        <p:grpSpPr>
          <a:xfrm>
            <a:off x="1050342" y="1237151"/>
            <a:ext cx="4201722" cy="4201722"/>
            <a:chOff x="5928360" y="269969"/>
            <a:chExt cx="6064844" cy="6064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041C9F3-3896-4851-ACF2-222DB8AD4D26}"/>
                </a:ext>
              </a:extLst>
            </p:cNvPr>
            <p:cNvGrpSpPr/>
            <p:nvPr/>
          </p:nvGrpSpPr>
          <p:grpSpPr>
            <a:xfrm>
              <a:off x="6343470" y="526431"/>
              <a:ext cx="5269360" cy="5399630"/>
              <a:chOff x="6343470" y="526431"/>
              <a:chExt cx="5269360" cy="539963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D857E99-779F-4838-97B9-20CDC3A09998}"/>
                  </a:ext>
                </a:extLst>
              </p:cNvPr>
              <p:cNvGrpSpPr/>
              <p:nvPr/>
            </p:nvGrpSpPr>
            <p:grpSpPr>
              <a:xfrm>
                <a:off x="6343470" y="526431"/>
                <a:ext cx="5269360" cy="5399630"/>
                <a:chOff x="6343470" y="526431"/>
                <a:chExt cx="5269360" cy="539963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C11AAEC-2B7F-4A79-8346-FFE93D9ECB9D}"/>
                    </a:ext>
                  </a:extLst>
                </p:cNvPr>
                <p:cNvSpPr/>
                <p:nvPr/>
              </p:nvSpPr>
              <p:spPr bwMode="auto">
                <a:xfrm>
                  <a:off x="6343470" y="656701"/>
                  <a:ext cx="5269360" cy="5269360"/>
                </a:xfrm>
                <a:prstGeom prst="ellipse">
                  <a:avLst/>
                </a:prstGeom>
                <a:noFill/>
                <a:ln w="50800">
                  <a:solidFill>
                    <a:schemeClr val="accent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A837BF-F1F8-40C0-A27C-24BD946FC1D0}"/>
                    </a:ext>
                  </a:extLst>
                </p:cNvPr>
                <p:cNvSpPr/>
                <p:nvPr/>
              </p:nvSpPr>
              <p:spPr bwMode="auto">
                <a:xfrm>
                  <a:off x="8751570" y="526431"/>
                  <a:ext cx="394950" cy="3479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3048189-2ACC-4D53-9136-5309E9608952}"/>
                    </a:ext>
                  </a:extLst>
                </p:cNvPr>
                <p:cNvSpPr/>
                <p:nvPr/>
              </p:nvSpPr>
              <p:spPr bwMode="auto">
                <a:xfrm rot="7341331">
                  <a:off x="11027795" y="4445532"/>
                  <a:ext cx="394950" cy="452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63354DC-6273-41CC-996C-B4EFD2C596B0}"/>
                    </a:ext>
                  </a:extLst>
                </p:cNvPr>
                <p:cNvSpPr/>
                <p:nvPr/>
              </p:nvSpPr>
              <p:spPr bwMode="auto">
                <a:xfrm rot="14352268" flipH="1">
                  <a:off x="6580858" y="4465005"/>
                  <a:ext cx="394950" cy="313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12ED2DD8-B922-4C66-B256-A5E76770FB88}"/>
                  </a:ext>
                </a:extLst>
              </p:cNvPr>
              <p:cNvSpPr/>
              <p:nvPr/>
            </p:nvSpPr>
            <p:spPr bwMode="auto">
              <a:xfrm rot="5235495">
                <a:off x="8720093" y="581778"/>
                <a:ext cx="212026" cy="16665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8760FBDD-F943-4849-9BD7-61E8801139B5}"/>
                  </a:ext>
                </a:extLst>
              </p:cNvPr>
              <p:cNvSpPr/>
              <p:nvPr/>
            </p:nvSpPr>
            <p:spPr bwMode="auto">
              <a:xfrm rot="12779463">
                <a:off x="11169242" y="4477146"/>
                <a:ext cx="212026" cy="16665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6A630640-ECB9-483E-80B6-FFCBE166D6EC}"/>
                  </a:ext>
                </a:extLst>
              </p:cNvPr>
              <p:cNvSpPr/>
              <p:nvPr/>
            </p:nvSpPr>
            <p:spPr bwMode="auto">
              <a:xfrm rot="19726302">
                <a:off x="6691281" y="4669066"/>
                <a:ext cx="212026" cy="16665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188C73-CA82-4D63-9F73-8226C065E814}"/>
                </a:ext>
              </a:extLst>
            </p:cNvPr>
            <p:cNvSpPr/>
            <p:nvPr/>
          </p:nvSpPr>
          <p:spPr bwMode="auto">
            <a:xfrm>
              <a:off x="5928360" y="269969"/>
              <a:ext cx="6064844" cy="6064844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 46" descr="People, process, technology cycle">
            <a:extLst>
              <a:ext uri="{FF2B5EF4-FFF2-40B4-BE49-F238E27FC236}">
                <a16:creationId xmlns:a16="http://schemas.microsoft.com/office/drawing/2014/main" id="{C949D983-C26F-41C5-B0B6-5FC8371ED379}"/>
              </a:ext>
            </a:extLst>
          </p:cNvPr>
          <p:cNvGrpSpPr/>
          <p:nvPr/>
        </p:nvGrpSpPr>
        <p:grpSpPr>
          <a:xfrm>
            <a:off x="1250569" y="1497452"/>
            <a:ext cx="3846108" cy="3986134"/>
            <a:chOff x="6085880" y="530303"/>
            <a:chExt cx="5709057" cy="591690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D04F7B-5857-416C-A75E-A1BA05668F0F}"/>
                </a:ext>
              </a:extLst>
            </p:cNvPr>
            <p:cNvSpPr txBox="1"/>
            <p:nvPr/>
          </p:nvSpPr>
          <p:spPr>
            <a:xfrm rot="18303160">
              <a:off x="6143534" y="472649"/>
              <a:ext cx="5324368" cy="543967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People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3038A3-A270-415D-ABEA-BF25C9101B0A}"/>
                </a:ext>
              </a:extLst>
            </p:cNvPr>
            <p:cNvSpPr txBox="1"/>
            <p:nvPr/>
          </p:nvSpPr>
          <p:spPr>
            <a:xfrm rot="3600000">
              <a:off x="6412915" y="534659"/>
              <a:ext cx="5324368" cy="543967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879980-082D-4518-A64A-2DBBC0D8B9A6}"/>
                </a:ext>
              </a:extLst>
            </p:cNvPr>
            <p:cNvSpPr txBox="1"/>
            <p:nvPr/>
          </p:nvSpPr>
          <p:spPr>
            <a:xfrm>
              <a:off x="6183423" y="1007535"/>
              <a:ext cx="5462760" cy="543967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prstTxWarp prst="textArchDown">
                <a:avLst>
                  <a:gd name="adj" fmla="val 333329"/>
                </a:avLst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Technology</a:t>
              </a:r>
            </a:p>
          </p:txBody>
        </p:sp>
      </p:grpSp>
      <p:grpSp>
        <p:nvGrpSpPr>
          <p:cNvPr id="51" name="Group 50" descr="Documentation, tools, templates, best practices circle">
            <a:extLst>
              <a:ext uri="{FF2B5EF4-FFF2-40B4-BE49-F238E27FC236}">
                <a16:creationId xmlns:a16="http://schemas.microsoft.com/office/drawing/2014/main" id="{E9A15883-DDFF-47B4-ACE4-DE3EA9F5E8AB}"/>
              </a:ext>
            </a:extLst>
          </p:cNvPr>
          <p:cNvGrpSpPr/>
          <p:nvPr/>
        </p:nvGrpSpPr>
        <p:grpSpPr>
          <a:xfrm>
            <a:off x="1540227" y="1708292"/>
            <a:ext cx="3232912" cy="3224100"/>
            <a:chOff x="3866077" y="1051605"/>
            <a:chExt cx="4666445" cy="4653727"/>
          </a:xfrm>
          <a:solidFill>
            <a:schemeClr val="accent1"/>
          </a:solidFill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648B16-5E16-4221-9913-6EAE7E7513AA}"/>
                </a:ext>
              </a:extLst>
            </p:cNvPr>
            <p:cNvGrpSpPr/>
            <p:nvPr/>
          </p:nvGrpSpPr>
          <p:grpSpPr>
            <a:xfrm>
              <a:off x="3866077" y="1051605"/>
              <a:ext cx="4666445" cy="4653727"/>
              <a:chOff x="3769633" y="1061799"/>
              <a:chExt cx="4822560" cy="4809418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01E55-F4B3-425B-A285-C2C1527260D3}"/>
                  </a:ext>
                </a:extLst>
              </p:cNvPr>
              <p:cNvSpPr/>
              <p:nvPr/>
            </p:nvSpPr>
            <p:spPr>
              <a:xfrm>
                <a:off x="3769633" y="1061799"/>
                <a:ext cx="2393330" cy="2393330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0" y="2393330"/>
                    </a:moveTo>
                    <a:cubicBezTo>
                      <a:pt x="0" y="1071530"/>
                      <a:pt x="1071530" y="0"/>
                      <a:pt x="2393330" y="0"/>
                    </a:cubicBezTo>
                    <a:lnTo>
                      <a:pt x="2393330" y="2393330"/>
                    </a:lnTo>
                    <a:lnTo>
                      <a:pt x="0" y="23933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71246" tIns="971246" rIns="270256" bIns="27025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6038F0A-F753-49E4-8A32-64BB90A48B98}"/>
                  </a:ext>
                </a:extLst>
              </p:cNvPr>
              <p:cNvSpPr/>
              <p:nvPr/>
            </p:nvSpPr>
            <p:spPr>
              <a:xfrm>
                <a:off x="6198862" y="1061799"/>
                <a:ext cx="2393330" cy="2393330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0" y="0"/>
                    </a:moveTo>
                    <a:cubicBezTo>
                      <a:pt x="1321800" y="0"/>
                      <a:pt x="2393330" y="1071530"/>
                      <a:pt x="2393330" y="2393330"/>
                    </a:cubicBezTo>
                    <a:lnTo>
                      <a:pt x="0" y="2393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256" tIns="971246" rIns="971246" bIns="27025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A103F56-91D4-4FB6-83C2-23E0FDBC60E0}"/>
                  </a:ext>
                </a:extLst>
              </p:cNvPr>
              <p:cNvSpPr/>
              <p:nvPr/>
            </p:nvSpPr>
            <p:spPr>
              <a:xfrm>
                <a:off x="6198862" y="3477886"/>
                <a:ext cx="2393331" cy="2393331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2393330" y="0"/>
                    </a:moveTo>
                    <a:cubicBezTo>
                      <a:pt x="2393330" y="1321800"/>
                      <a:pt x="1321800" y="2393330"/>
                      <a:pt x="0" y="2393330"/>
                    </a:cubicBezTo>
                    <a:lnTo>
                      <a:pt x="0" y="0"/>
                    </a:lnTo>
                    <a:lnTo>
                      <a:pt x="239333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256" tIns="270257" rIns="971247" bIns="97124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93ADEC-2C73-45F1-8F09-0638D1E7F485}"/>
                  </a:ext>
                </a:extLst>
              </p:cNvPr>
              <p:cNvSpPr/>
              <p:nvPr/>
            </p:nvSpPr>
            <p:spPr>
              <a:xfrm>
                <a:off x="3769633" y="3477887"/>
                <a:ext cx="2393330" cy="2393330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2393330" y="2393330"/>
                    </a:moveTo>
                    <a:cubicBezTo>
                      <a:pt x="1071530" y="2393330"/>
                      <a:pt x="0" y="1321800"/>
                      <a:pt x="0" y="0"/>
                    </a:cubicBezTo>
                    <a:lnTo>
                      <a:pt x="2393330" y="0"/>
                    </a:lnTo>
                    <a:lnTo>
                      <a:pt x="2393330" y="23933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71246" tIns="270256" rIns="270256" bIns="97124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3" name="Trackers_EADF" title="Icon of a clipboard with a checklist on it">
              <a:extLst>
                <a:ext uri="{FF2B5EF4-FFF2-40B4-BE49-F238E27FC236}">
                  <a16:creationId xmlns:a16="http://schemas.microsoft.com/office/drawing/2014/main" id="{48638930-C61C-4F49-B1CB-2E193D34F7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7100000">
              <a:off x="4196292" y="2689253"/>
              <a:ext cx="285936" cy="389887"/>
            </a:xfrm>
            <a:custGeom>
              <a:avLst/>
              <a:gdLst>
                <a:gd name="T0" fmla="*/ 1000 w 2750"/>
                <a:gd name="T1" fmla="*/ 375 h 3750"/>
                <a:gd name="T2" fmla="*/ 1375 w 2750"/>
                <a:gd name="T3" fmla="*/ 0 h 3750"/>
                <a:gd name="T4" fmla="*/ 1750 w 2750"/>
                <a:gd name="T5" fmla="*/ 375 h 3750"/>
                <a:gd name="T6" fmla="*/ 1750 w 2750"/>
                <a:gd name="T7" fmla="*/ 500 h 3750"/>
                <a:gd name="T8" fmla="*/ 2250 w 2750"/>
                <a:gd name="T9" fmla="*/ 500 h 3750"/>
                <a:gd name="T10" fmla="*/ 2250 w 2750"/>
                <a:gd name="T11" fmla="*/ 1000 h 3750"/>
                <a:gd name="T12" fmla="*/ 500 w 2750"/>
                <a:gd name="T13" fmla="*/ 1000 h 3750"/>
                <a:gd name="T14" fmla="*/ 500 w 2750"/>
                <a:gd name="T15" fmla="*/ 500 h 3750"/>
                <a:gd name="T16" fmla="*/ 1000 w 2750"/>
                <a:gd name="T17" fmla="*/ 500 h 3750"/>
                <a:gd name="T18" fmla="*/ 1000 w 2750"/>
                <a:gd name="T19" fmla="*/ 375 h 3750"/>
                <a:gd name="T20" fmla="*/ 500 w 2750"/>
                <a:gd name="T21" fmla="*/ 500 h 3750"/>
                <a:gd name="T22" fmla="*/ 0 w 2750"/>
                <a:gd name="T23" fmla="*/ 500 h 3750"/>
                <a:gd name="T24" fmla="*/ 0 w 2750"/>
                <a:gd name="T25" fmla="*/ 3750 h 3750"/>
                <a:gd name="T26" fmla="*/ 2750 w 2750"/>
                <a:gd name="T27" fmla="*/ 3750 h 3750"/>
                <a:gd name="T28" fmla="*/ 2750 w 2750"/>
                <a:gd name="T29" fmla="*/ 500 h 3750"/>
                <a:gd name="T30" fmla="*/ 2250 w 2750"/>
                <a:gd name="T31" fmla="*/ 500 h 3750"/>
                <a:gd name="T32" fmla="*/ 2375 w 2750"/>
                <a:gd name="T33" fmla="*/ 1750 h 3750"/>
                <a:gd name="T34" fmla="*/ 1375 w 2750"/>
                <a:gd name="T35" fmla="*/ 1750 h 3750"/>
                <a:gd name="T36" fmla="*/ 2375 w 2750"/>
                <a:gd name="T37" fmla="*/ 2500 h 3750"/>
                <a:gd name="T38" fmla="*/ 1375 w 2750"/>
                <a:gd name="T39" fmla="*/ 2500 h 3750"/>
                <a:gd name="T40" fmla="*/ 2375 w 2750"/>
                <a:gd name="T41" fmla="*/ 3250 h 3750"/>
                <a:gd name="T42" fmla="*/ 1375 w 2750"/>
                <a:gd name="T43" fmla="*/ 3250 h 3750"/>
                <a:gd name="T44" fmla="*/ 500 w 2750"/>
                <a:gd name="T45" fmla="*/ 1500 h 3750"/>
                <a:gd name="T46" fmla="*/ 750 w 2750"/>
                <a:gd name="T47" fmla="*/ 1750 h 3750"/>
                <a:gd name="T48" fmla="*/ 1125 w 2750"/>
                <a:gd name="T49" fmla="*/ 1375 h 3750"/>
                <a:gd name="T50" fmla="*/ 500 w 2750"/>
                <a:gd name="T51" fmla="*/ 2250 h 3750"/>
                <a:gd name="T52" fmla="*/ 750 w 2750"/>
                <a:gd name="T53" fmla="*/ 2500 h 3750"/>
                <a:gd name="T54" fmla="*/ 1125 w 2750"/>
                <a:gd name="T55" fmla="*/ 2125 h 3750"/>
                <a:gd name="T56" fmla="*/ 500 w 2750"/>
                <a:gd name="T57" fmla="*/ 3000 h 3750"/>
                <a:gd name="T58" fmla="*/ 750 w 2750"/>
                <a:gd name="T59" fmla="*/ 3250 h 3750"/>
                <a:gd name="T60" fmla="*/ 1125 w 2750"/>
                <a:gd name="T61" fmla="*/ 2875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50" h="3750">
                  <a:moveTo>
                    <a:pt x="1000" y="375"/>
                  </a:moveTo>
                  <a:cubicBezTo>
                    <a:pt x="1000" y="168"/>
                    <a:pt x="1168" y="0"/>
                    <a:pt x="1375" y="0"/>
                  </a:cubicBezTo>
                  <a:cubicBezTo>
                    <a:pt x="1582" y="0"/>
                    <a:pt x="1750" y="168"/>
                    <a:pt x="1750" y="375"/>
                  </a:cubicBezTo>
                  <a:cubicBezTo>
                    <a:pt x="1750" y="500"/>
                    <a:pt x="1750" y="500"/>
                    <a:pt x="1750" y="500"/>
                  </a:cubicBezTo>
                  <a:cubicBezTo>
                    <a:pt x="2250" y="500"/>
                    <a:pt x="2250" y="500"/>
                    <a:pt x="2250" y="500"/>
                  </a:cubicBezTo>
                  <a:cubicBezTo>
                    <a:pt x="2250" y="1000"/>
                    <a:pt x="2250" y="1000"/>
                    <a:pt x="2250" y="1000"/>
                  </a:cubicBezTo>
                  <a:cubicBezTo>
                    <a:pt x="500" y="1000"/>
                    <a:pt x="500" y="1000"/>
                    <a:pt x="500" y="1000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1000" y="500"/>
                    <a:pt x="1000" y="500"/>
                    <a:pt x="1000" y="500"/>
                  </a:cubicBezTo>
                  <a:lnTo>
                    <a:pt x="1000" y="375"/>
                  </a:lnTo>
                  <a:close/>
                  <a:moveTo>
                    <a:pt x="500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750"/>
                    <a:pt x="0" y="3750"/>
                    <a:pt x="0" y="3750"/>
                  </a:cubicBezTo>
                  <a:cubicBezTo>
                    <a:pt x="2750" y="3750"/>
                    <a:pt x="2750" y="3750"/>
                    <a:pt x="2750" y="3750"/>
                  </a:cubicBezTo>
                  <a:cubicBezTo>
                    <a:pt x="2750" y="500"/>
                    <a:pt x="2750" y="500"/>
                    <a:pt x="2750" y="500"/>
                  </a:cubicBezTo>
                  <a:cubicBezTo>
                    <a:pt x="2250" y="500"/>
                    <a:pt x="2250" y="500"/>
                    <a:pt x="2250" y="500"/>
                  </a:cubicBezTo>
                  <a:moveTo>
                    <a:pt x="2375" y="1750"/>
                  </a:moveTo>
                  <a:cubicBezTo>
                    <a:pt x="1375" y="1750"/>
                    <a:pt x="1375" y="1750"/>
                    <a:pt x="1375" y="1750"/>
                  </a:cubicBezTo>
                  <a:moveTo>
                    <a:pt x="2375" y="2500"/>
                  </a:moveTo>
                  <a:cubicBezTo>
                    <a:pt x="1375" y="2500"/>
                    <a:pt x="1375" y="2500"/>
                    <a:pt x="1375" y="2500"/>
                  </a:cubicBezTo>
                  <a:moveTo>
                    <a:pt x="2375" y="3250"/>
                  </a:moveTo>
                  <a:cubicBezTo>
                    <a:pt x="1375" y="3250"/>
                    <a:pt x="1375" y="3250"/>
                    <a:pt x="1375" y="3250"/>
                  </a:cubicBezTo>
                  <a:moveTo>
                    <a:pt x="500" y="1500"/>
                  </a:moveTo>
                  <a:cubicBezTo>
                    <a:pt x="750" y="1750"/>
                    <a:pt x="750" y="1750"/>
                    <a:pt x="750" y="1750"/>
                  </a:cubicBezTo>
                  <a:cubicBezTo>
                    <a:pt x="1125" y="1375"/>
                    <a:pt x="1125" y="1375"/>
                    <a:pt x="1125" y="1375"/>
                  </a:cubicBezTo>
                  <a:moveTo>
                    <a:pt x="500" y="2250"/>
                  </a:moveTo>
                  <a:cubicBezTo>
                    <a:pt x="750" y="2500"/>
                    <a:pt x="750" y="2500"/>
                    <a:pt x="750" y="2500"/>
                  </a:cubicBezTo>
                  <a:cubicBezTo>
                    <a:pt x="1125" y="2125"/>
                    <a:pt x="1125" y="2125"/>
                    <a:pt x="1125" y="2125"/>
                  </a:cubicBezTo>
                  <a:moveTo>
                    <a:pt x="500" y="3000"/>
                  </a:moveTo>
                  <a:cubicBezTo>
                    <a:pt x="750" y="3250"/>
                    <a:pt x="750" y="3250"/>
                    <a:pt x="750" y="3250"/>
                  </a:cubicBezTo>
                  <a:cubicBezTo>
                    <a:pt x="1125" y="2875"/>
                    <a:pt x="1125" y="2875"/>
                    <a:pt x="1125" y="2875"/>
                  </a:cubicBezTo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DeveloperTools_EC7A" title="Icon of a wrench and a screwdriver">
              <a:extLst>
                <a:ext uri="{FF2B5EF4-FFF2-40B4-BE49-F238E27FC236}">
                  <a16:creationId xmlns:a16="http://schemas.microsoft.com/office/drawing/2014/main" id="{FBD0457A-ED3B-4315-B6F2-8188EC1D11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2700000">
              <a:off x="7247135" y="1603250"/>
              <a:ext cx="247443" cy="389887"/>
            </a:xfrm>
            <a:custGeom>
              <a:avLst/>
              <a:gdLst>
                <a:gd name="T0" fmla="*/ 765 w 2384"/>
                <a:gd name="T1" fmla="*/ 958 h 3756"/>
                <a:gd name="T2" fmla="*/ 765 w 2384"/>
                <a:gd name="T3" fmla="*/ 3500 h 3756"/>
                <a:gd name="T4" fmla="*/ 509 w 2384"/>
                <a:gd name="T5" fmla="*/ 3756 h 3756"/>
                <a:gd name="T6" fmla="*/ 509 w 2384"/>
                <a:gd name="T7" fmla="*/ 3756 h 3756"/>
                <a:gd name="T8" fmla="*/ 253 w 2384"/>
                <a:gd name="T9" fmla="*/ 3500 h 3756"/>
                <a:gd name="T10" fmla="*/ 253 w 2384"/>
                <a:gd name="T11" fmla="*/ 958 h 3756"/>
                <a:gd name="T12" fmla="*/ 0 w 2384"/>
                <a:gd name="T13" fmla="*/ 518 h 3756"/>
                <a:gd name="T14" fmla="*/ 509 w 2384"/>
                <a:gd name="T15" fmla="*/ 9 h 3756"/>
                <a:gd name="T16" fmla="*/ 1018 w 2384"/>
                <a:gd name="T17" fmla="*/ 518 h 3756"/>
                <a:gd name="T18" fmla="*/ 765 w 2384"/>
                <a:gd name="T19" fmla="*/ 958 h 3756"/>
                <a:gd name="T20" fmla="*/ 1503 w 2384"/>
                <a:gd name="T21" fmla="*/ 2012 h 3756"/>
                <a:gd name="T22" fmla="*/ 1503 w 2384"/>
                <a:gd name="T23" fmla="*/ 3500 h 3756"/>
                <a:gd name="T24" fmla="*/ 1759 w 2384"/>
                <a:gd name="T25" fmla="*/ 3756 h 3756"/>
                <a:gd name="T26" fmla="*/ 1759 w 2384"/>
                <a:gd name="T27" fmla="*/ 3756 h 3756"/>
                <a:gd name="T28" fmla="*/ 2015 w 2384"/>
                <a:gd name="T29" fmla="*/ 3500 h 3756"/>
                <a:gd name="T30" fmla="*/ 2015 w 2384"/>
                <a:gd name="T31" fmla="*/ 2012 h 3756"/>
                <a:gd name="T32" fmla="*/ 509 w 2384"/>
                <a:gd name="T33" fmla="*/ 0 h 3756"/>
                <a:gd name="T34" fmla="*/ 509 w 2384"/>
                <a:gd name="T35" fmla="*/ 509 h 3756"/>
                <a:gd name="T36" fmla="*/ 1134 w 2384"/>
                <a:gd name="T37" fmla="*/ 2012 h 3756"/>
                <a:gd name="T38" fmla="*/ 2384 w 2384"/>
                <a:gd name="T39" fmla="*/ 2012 h 3756"/>
                <a:gd name="T40" fmla="*/ 1759 w 2384"/>
                <a:gd name="T41" fmla="*/ 2012 h 3756"/>
                <a:gd name="T42" fmla="*/ 1759 w 2384"/>
                <a:gd name="T43" fmla="*/ 711 h 3756"/>
                <a:gd name="T44" fmla="*/ 2015 w 2384"/>
                <a:gd name="T45" fmla="*/ 9 h 3756"/>
                <a:gd name="T46" fmla="*/ 1503 w 2384"/>
                <a:gd name="T47" fmla="*/ 9 h 3756"/>
                <a:gd name="T48" fmla="*/ 1503 w 2384"/>
                <a:gd name="T49" fmla="*/ 510 h 3756"/>
                <a:gd name="T50" fmla="*/ 1759 w 2384"/>
                <a:gd name="T51" fmla="*/ 756 h 3756"/>
                <a:gd name="T52" fmla="*/ 2015 w 2384"/>
                <a:gd name="T53" fmla="*/ 510 h 3756"/>
                <a:gd name="T54" fmla="*/ 2015 w 2384"/>
                <a:gd name="T55" fmla="*/ 9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4" h="3756">
                  <a:moveTo>
                    <a:pt x="765" y="958"/>
                  </a:moveTo>
                  <a:cubicBezTo>
                    <a:pt x="765" y="3500"/>
                    <a:pt x="765" y="3500"/>
                    <a:pt x="765" y="3500"/>
                  </a:cubicBezTo>
                  <a:cubicBezTo>
                    <a:pt x="765" y="3641"/>
                    <a:pt x="650" y="3756"/>
                    <a:pt x="509" y="3756"/>
                  </a:cubicBezTo>
                  <a:cubicBezTo>
                    <a:pt x="509" y="3756"/>
                    <a:pt x="509" y="3756"/>
                    <a:pt x="509" y="3756"/>
                  </a:cubicBezTo>
                  <a:cubicBezTo>
                    <a:pt x="368" y="3756"/>
                    <a:pt x="253" y="3641"/>
                    <a:pt x="253" y="3500"/>
                  </a:cubicBezTo>
                  <a:cubicBezTo>
                    <a:pt x="253" y="958"/>
                    <a:pt x="253" y="958"/>
                    <a:pt x="253" y="958"/>
                  </a:cubicBezTo>
                  <a:cubicBezTo>
                    <a:pt x="102" y="869"/>
                    <a:pt x="0" y="706"/>
                    <a:pt x="0" y="518"/>
                  </a:cubicBezTo>
                  <a:cubicBezTo>
                    <a:pt x="0" y="237"/>
                    <a:pt x="228" y="9"/>
                    <a:pt x="509" y="9"/>
                  </a:cubicBezTo>
                  <a:cubicBezTo>
                    <a:pt x="790" y="9"/>
                    <a:pt x="1018" y="237"/>
                    <a:pt x="1018" y="518"/>
                  </a:cubicBezTo>
                  <a:cubicBezTo>
                    <a:pt x="1018" y="706"/>
                    <a:pt x="916" y="869"/>
                    <a:pt x="765" y="958"/>
                  </a:cubicBezTo>
                  <a:close/>
                  <a:moveTo>
                    <a:pt x="1503" y="2012"/>
                  </a:moveTo>
                  <a:cubicBezTo>
                    <a:pt x="1503" y="3500"/>
                    <a:pt x="1503" y="3500"/>
                    <a:pt x="1503" y="3500"/>
                  </a:cubicBezTo>
                  <a:cubicBezTo>
                    <a:pt x="1503" y="3641"/>
                    <a:pt x="1618" y="3756"/>
                    <a:pt x="1759" y="3756"/>
                  </a:cubicBezTo>
                  <a:cubicBezTo>
                    <a:pt x="1759" y="3756"/>
                    <a:pt x="1759" y="3756"/>
                    <a:pt x="1759" y="3756"/>
                  </a:cubicBezTo>
                  <a:cubicBezTo>
                    <a:pt x="1900" y="3756"/>
                    <a:pt x="2015" y="3641"/>
                    <a:pt x="2015" y="3500"/>
                  </a:cubicBezTo>
                  <a:cubicBezTo>
                    <a:pt x="2015" y="2012"/>
                    <a:pt x="2015" y="2012"/>
                    <a:pt x="2015" y="2012"/>
                  </a:cubicBezTo>
                  <a:moveTo>
                    <a:pt x="509" y="0"/>
                  </a:moveTo>
                  <a:cubicBezTo>
                    <a:pt x="509" y="509"/>
                    <a:pt x="509" y="509"/>
                    <a:pt x="509" y="509"/>
                  </a:cubicBezTo>
                  <a:moveTo>
                    <a:pt x="1134" y="2012"/>
                  </a:moveTo>
                  <a:cubicBezTo>
                    <a:pt x="2384" y="2012"/>
                    <a:pt x="2384" y="2012"/>
                    <a:pt x="2384" y="2012"/>
                  </a:cubicBezTo>
                  <a:moveTo>
                    <a:pt x="1759" y="2012"/>
                  </a:moveTo>
                  <a:cubicBezTo>
                    <a:pt x="1759" y="711"/>
                    <a:pt x="1759" y="711"/>
                    <a:pt x="1759" y="711"/>
                  </a:cubicBezTo>
                  <a:moveTo>
                    <a:pt x="2015" y="9"/>
                  </a:moveTo>
                  <a:cubicBezTo>
                    <a:pt x="1503" y="9"/>
                    <a:pt x="1503" y="9"/>
                    <a:pt x="1503" y="9"/>
                  </a:cubicBezTo>
                  <a:cubicBezTo>
                    <a:pt x="1503" y="510"/>
                    <a:pt x="1503" y="510"/>
                    <a:pt x="1503" y="510"/>
                  </a:cubicBezTo>
                  <a:cubicBezTo>
                    <a:pt x="1759" y="756"/>
                    <a:pt x="1759" y="756"/>
                    <a:pt x="1759" y="756"/>
                  </a:cubicBezTo>
                  <a:cubicBezTo>
                    <a:pt x="2015" y="510"/>
                    <a:pt x="2015" y="510"/>
                    <a:pt x="2015" y="510"/>
                  </a:cubicBezTo>
                  <a:lnTo>
                    <a:pt x="2015" y="9"/>
                  </a:ln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hand_3" title="Icon of a hand giving a thumbs-up">
              <a:extLst>
                <a:ext uri="{FF2B5EF4-FFF2-40B4-BE49-F238E27FC236}">
                  <a16:creationId xmlns:a16="http://schemas.microsoft.com/office/drawing/2014/main" id="{4DD600EA-EBD3-4D9C-A272-A3F97375B75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4242419" y="3889531"/>
              <a:ext cx="352190" cy="308464"/>
            </a:xfrm>
            <a:custGeom>
              <a:avLst/>
              <a:gdLst>
                <a:gd name="T0" fmla="*/ 0 w 323"/>
                <a:gd name="T1" fmla="*/ 199 h 283"/>
                <a:gd name="T2" fmla="*/ 0 w 323"/>
                <a:gd name="T3" fmla="*/ 260 h 283"/>
                <a:gd name="T4" fmla="*/ 60 w 323"/>
                <a:gd name="T5" fmla="*/ 260 h 283"/>
                <a:gd name="T6" fmla="*/ 95 w 323"/>
                <a:gd name="T7" fmla="*/ 264 h 283"/>
                <a:gd name="T8" fmla="*/ 148 w 323"/>
                <a:gd name="T9" fmla="*/ 282 h 283"/>
                <a:gd name="T10" fmla="*/ 250 w 323"/>
                <a:gd name="T11" fmla="*/ 282 h 283"/>
                <a:gd name="T12" fmla="*/ 265 w 323"/>
                <a:gd name="T13" fmla="*/ 281 h 283"/>
                <a:gd name="T14" fmla="*/ 275 w 323"/>
                <a:gd name="T15" fmla="*/ 272 h 283"/>
                <a:gd name="T16" fmla="*/ 320 w 323"/>
                <a:gd name="T17" fmla="*/ 141 h 283"/>
                <a:gd name="T18" fmla="*/ 316 w 323"/>
                <a:gd name="T19" fmla="*/ 117 h 283"/>
                <a:gd name="T20" fmla="*/ 302 w 323"/>
                <a:gd name="T21" fmla="*/ 110 h 283"/>
                <a:gd name="T22" fmla="*/ 214 w 323"/>
                <a:gd name="T23" fmla="*/ 110 h 283"/>
                <a:gd name="T24" fmla="*/ 217 w 323"/>
                <a:gd name="T25" fmla="*/ 79 h 283"/>
                <a:gd name="T26" fmla="*/ 234 w 323"/>
                <a:gd name="T27" fmla="*/ 41 h 283"/>
                <a:gd name="T28" fmla="*/ 228 w 323"/>
                <a:gd name="T29" fmla="*/ 5 h 283"/>
                <a:gd name="T30" fmla="*/ 208 w 323"/>
                <a:gd name="T31" fmla="*/ 8 h 283"/>
                <a:gd name="T32" fmla="*/ 101 w 323"/>
                <a:gd name="T33" fmla="*/ 115 h 283"/>
                <a:gd name="T34" fmla="*/ 77 w 323"/>
                <a:gd name="T35" fmla="*/ 129 h 283"/>
                <a:gd name="T36" fmla="*/ 0 w 323"/>
                <a:gd name="T37" fmla="*/ 131 h 283"/>
                <a:gd name="T38" fmla="*/ 0 w 323"/>
                <a:gd name="T39" fmla="*/ 19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3" h="283">
                  <a:moveTo>
                    <a:pt x="0" y="199"/>
                  </a:moveTo>
                  <a:cubicBezTo>
                    <a:pt x="0" y="260"/>
                    <a:pt x="0" y="260"/>
                    <a:pt x="0" y="260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60" y="260"/>
                    <a:pt x="84" y="261"/>
                    <a:pt x="95" y="264"/>
                  </a:cubicBezTo>
                  <a:cubicBezTo>
                    <a:pt x="106" y="267"/>
                    <a:pt x="129" y="282"/>
                    <a:pt x="148" y="282"/>
                  </a:cubicBezTo>
                  <a:cubicBezTo>
                    <a:pt x="167" y="282"/>
                    <a:pt x="250" y="282"/>
                    <a:pt x="250" y="282"/>
                  </a:cubicBezTo>
                  <a:cubicBezTo>
                    <a:pt x="250" y="282"/>
                    <a:pt x="260" y="283"/>
                    <a:pt x="265" y="281"/>
                  </a:cubicBezTo>
                  <a:cubicBezTo>
                    <a:pt x="272" y="279"/>
                    <a:pt x="275" y="272"/>
                    <a:pt x="275" y="272"/>
                  </a:cubicBezTo>
                  <a:cubicBezTo>
                    <a:pt x="320" y="141"/>
                    <a:pt x="320" y="141"/>
                    <a:pt x="320" y="141"/>
                  </a:cubicBezTo>
                  <a:cubicBezTo>
                    <a:pt x="320" y="141"/>
                    <a:pt x="323" y="125"/>
                    <a:pt x="316" y="117"/>
                  </a:cubicBezTo>
                  <a:cubicBezTo>
                    <a:pt x="310" y="111"/>
                    <a:pt x="302" y="110"/>
                    <a:pt x="302" y="110"/>
                  </a:cubicBezTo>
                  <a:cubicBezTo>
                    <a:pt x="214" y="110"/>
                    <a:pt x="214" y="110"/>
                    <a:pt x="214" y="110"/>
                  </a:cubicBezTo>
                  <a:cubicBezTo>
                    <a:pt x="214" y="110"/>
                    <a:pt x="213" y="90"/>
                    <a:pt x="217" y="79"/>
                  </a:cubicBezTo>
                  <a:cubicBezTo>
                    <a:pt x="222" y="69"/>
                    <a:pt x="232" y="50"/>
                    <a:pt x="234" y="41"/>
                  </a:cubicBezTo>
                  <a:cubicBezTo>
                    <a:pt x="235" y="31"/>
                    <a:pt x="239" y="10"/>
                    <a:pt x="228" y="5"/>
                  </a:cubicBezTo>
                  <a:cubicBezTo>
                    <a:pt x="217" y="0"/>
                    <a:pt x="208" y="8"/>
                    <a:pt x="208" y="8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91" y="126"/>
                    <a:pt x="77" y="129"/>
                  </a:cubicBezTo>
                  <a:cubicBezTo>
                    <a:pt x="64" y="132"/>
                    <a:pt x="0" y="131"/>
                    <a:pt x="0" y="131"/>
                  </a:cubicBezTo>
                  <a:lnTo>
                    <a:pt x="0" y="199"/>
                  </a:lnTo>
                  <a:close/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GenericApp_EB3B" title="Icon of an app window">
              <a:extLst>
                <a:ext uri="{FF2B5EF4-FFF2-40B4-BE49-F238E27FC236}">
                  <a16:creationId xmlns:a16="http://schemas.microsoft.com/office/drawing/2014/main" id="{70140172-9BC0-42F0-9FE7-793F1C1310A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9800000">
              <a:off x="6891417" y="4906410"/>
              <a:ext cx="423627" cy="339035"/>
            </a:xfrm>
            <a:custGeom>
              <a:avLst/>
              <a:gdLst>
                <a:gd name="T0" fmla="*/ 5088 w 5088"/>
                <a:gd name="T1" fmla="*/ 4072 h 4072"/>
                <a:gd name="T2" fmla="*/ 0 w 5088"/>
                <a:gd name="T3" fmla="*/ 4072 h 4072"/>
                <a:gd name="T4" fmla="*/ 0 w 5088"/>
                <a:gd name="T5" fmla="*/ 0 h 4072"/>
                <a:gd name="T6" fmla="*/ 5088 w 5088"/>
                <a:gd name="T7" fmla="*/ 0 h 4072"/>
                <a:gd name="T8" fmla="*/ 5088 w 5088"/>
                <a:gd name="T9" fmla="*/ 4072 h 4072"/>
                <a:gd name="T10" fmla="*/ 0 w 5088"/>
                <a:gd name="T11" fmla="*/ 1018 h 4072"/>
                <a:gd name="T12" fmla="*/ 5004 w 5088"/>
                <a:gd name="T13" fmla="*/ 1018 h 4072"/>
                <a:gd name="T14" fmla="*/ 2035 w 5088"/>
                <a:gd name="T15" fmla="*/ 1697 h 4072"/>
                <a:gd name="T16" fmla="*/ 678 w 5088"/>
                <a:gd name="T17" fmla="*/ 1697 h 4072"/>
                <a:gd name="T18" fmla="*/ 678 w 5088"/>
                <a:gd name="T19" fmla="*/ 3393 h 4072"/>
                <a:gd name="T20" fmla="*/ 2035 w 5088"/>
                <a:gd name="T21" fmla="*/ 3393 h 4072"/>
                <a:gd name="T22" fmla="*/ 2035 w 5088"/>
                <a:gd name="T23" fmla="*/ 1697 h 4072"/>
                <a:gd name="T24" fmla="*/ 2544 w 5088"/>
                <a:gd name="T25" fmla="*/ 1697 h 4072"/>
                <a:gd name="T26" fmla="*/ 3561 w 5088"/>
                <a:gd name="T27" fmla="*/ 1697 h 4072"/>
                <a:gd name="T28" fmla="*/ 2544 w 5088"/>
                <a:gd name="T29" fmla="*/ 2375 h 4072"/>
                <a:gd name="T30" fmla="*/ 3561 w 5088"/>
                <a:gd name="T31" fmla="*/ 2375 h 4072"/>
                <a:gd name="T32" fmla="*/ 2544 w 5088"/>
                <a:gd name="T33" fmla="*/ 3054 h 4072"/>
                <a:gd name="T34" fmla="*/ 3222 w 5088"/>
                <a:gd name="T35" fmla="*/ 3054 h 4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8" h="4072">
                  <a:moveTo>
                    <a:pt x="5088" y="4072"/>
                  </a:moveTo>
                  <a:lnTo>
                    <a:pt x="0" y="4072"/>
                  </a:lnTo>
                  <a:lnTo>
                    <a:pt x="0" y="0"/>
                  </a:lnTo>
                  <a:lnTo>
                    <a:pt x="5088" y="0"/>
                  </a:lnTo>
                  <a:lnTo>
                    <a:pt x="5088" y="4072"/>
                  </a:lnTo>
                  <a:moveTo>
                    <a:pt x="0" y="1018"/>
                  </a:moveTo>
                  <a:lnTo>
                    <a:pt x="5004" y="1018"/>
                  </a:lnTo>
                  <a:moveTo>
                    <a:pt x="2035" y="1697"/>
                  </a:moveTo>
                  <a:lnTo>
                    <a:pt x="678" y="1697"/>
                  </a:lnTo>
                  <a:lnTo>
                    <a:pt x="678" y="3393"/>
                  </a:lnTo>
                  <a:lnTo>
                    <a:pt x="2035" y="3393"/>
                  </a:lnTo>
                  <a:lnTo>
                    <a:pt x="2035" y="1697"/>
                  </a:lnTo>
                  <a:moveTo>
                    <a:pt x="2544" y="1697"/>
                  </a:moveTo>
                  <a:lnTo>
                    <a:pt x="3561" y="1697"/>
                  </a:lnTo>
                  <a:moveTo>
                    <a:pt x="2544" y="2375"/>
                  </a:moveTo>
                  <a:lnTo>
                    <a:pt x="3561" y="2375"/>
                  </a:lnTo>
                  <a:moveTo>
                    <a:pt x="2544" y="3054"/>
                  </a:moveTo>
                  <a:lnTo>
                    <a:pt x="3222" y="3054"/>
                  </a:ln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EB60926-3BBB-421B-8172-3AD90A013E54}"/>
              </a:ext>
            </a:extLst>
          </p:cNvPr>
          <p:cNvSpPr txBox="1"/>
          <p:nvPr/>
        </p:nvSpPr>
        <p:spPr>
          <a:xfrm rot="18994072">
            <a:off x="2124971" y="1898857"/>
            <a:ext cx="2863184" cy="345395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Documentation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A01B3A-5F26-417E-9743-85A9C12F7905}"/>
              </a:ext>
            </a:extLst>
          </p:cNvPr>
          <p:cNvSpPr txBox="1"/>
          <p:nvPr/>
        </p:nvSpPr>
        <p:spPr>
          <a:xfrm rot="2700000">
            <a:off x="1373061" y="1955528"/>
            <a:ext cx="2863182" cy="344736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    Tools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AA9F9B-C3E1-4B6E-A482-499C0F95BFA9}"/>
              </a:ext>
            </a:extLst>
          </p:cNvPr>
          <p:cNvSpPr txBox="1"/>
          <p:nvPr/>
        </p:nvSpPr>
        <p:spPr>
          <a:xfrm rot="18773687">
            <a:off x="1506878" y="1429459"/>
            <a:ext cx="2863184" cy="33875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   Templates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AF0796-4131-4524-9464-1D937DEABC92}"/>
              </a:ext>
            </a:extLst>
          </p:cNvPr>
          <p:cNvSpPr txBox="1"/>
          <p:nvPr/>
        </p:nvSpPr>
        <p:spPr>
          <a:xfrm rot="2700000">
            <a:off x="1973637" y="1387316"/>
            <a:ext cx="2863182" cy="342663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   Best practices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6CFEF3-2A50-48FB-8DA1-912D3AB7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109468" y="2263926"/>
            <a:ext cx="2114030" cy="2114030"/>
          </a:xfrm>
          <a:prstGeom prst="ellipse">
            <a:avLst/>
          </a:prstGeom>
          <a:solidFill>
            <a:schemeClr val="bg1"/>
          </a:solidFill>
          <a:ln w="317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loud">
            <a:extLst>
              <a:ext uri="{FF2B5EF4-FFF2-40B4-BE49-F238E27FC236}">
                <a16:creationId xmlns:a16="http://schemas.microsoft.com/office/drawing/2014/main" id="{432F26D4-B614-4A24-A16A-0DF87BBE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630251" y="2979310"/>
            <a:ext cx="1072464" cy="68326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31750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ECCAF5-78C6-414D-81E5-91511AF55E45}"/>
              </a:ext>
            </a:extLst>
          </p:cNvPr>
          <p:cNvSpPr txBox="1"/>
          <p:nvPr/>
        </p:nvSpPr>
        <p:spPr>
          <a:xfrm>
            <a:off x="6158629" y="2495057"/>
            <a:ext cx="1250563" cy="627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4BE8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 &amp; Stability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AC40EA-A54D-4956-80BD-85C03B5E1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6879" y="2381637"/>
            <a:ext cx="889353" cy="928646"/>
            <a:chOff x="4604491" y="2816427"/>
            <a:chExt cx="1127354" cy="11273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3EF39-FF80-45BF-BA9D-1051FD2440D5}"/>
                </a:ext>
              </a:extLst>
            </p:cNvPr>
            <p:cNvSpPr/>
            <p:nvPr/>
          </p:nvSpPr>
          <p:spPr bwMode="auto">
            <a:xfrm>
              <a:off x="4604491" y="2816427"/>
              <a:ext cx="1127354" cy="1127350"/>
            </a:xfrm>
            <a:prstGeom prst="ellipse">
              <a:avLst/>
            </a:prstGeom>
            <a:noFill/>
            <a:ln w="19050">
              <a:solidFill>
                <a:srgbClr val="4BE8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_5" title="Icon of two arrows pointing across from each other">
              <a:extLst>
                <a:ext uri="{FF2B5EF4-FFF2-40B4-BE49-F238E27FC236}">
                  <a16:creationId xmlns:a16="http://schemas.microsoft.com/office/drawing/2014/main" id="{19F044BF-42DE-4D3D-989F-889DEEA6D2B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22450" y="3032991"/>
              <a:ext cx="691436" cy="694224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19050" cap="sq">
              <a:solidFill>
                <a:srgbClr val="4BE8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12846D8-60BA-4650-BA5D-CB85CAF33DAE}"/>
              </a:ext>
            </a:extLst>
          </p:cNvPr>
          <p:cNvSpPr txBox="1"/>
          <p:nvPr/>
        </p:nvSpPr>
        <p:spPr>
          <a:xfrm>
            <a:off x="10095059" y="2506628"/>
            <a:ext cx="1150170" cy="62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Speed &amp; </a:t>
            </a:r>
          </a:p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5F9FB-5E5C-4DCB-BC8E-E08E79B39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5495" y="2381637"/>
            <a:ext cx="889353" cy="928645"/>
            <a:chOff x="6332226" y="3086687"/>
            <a:chExt cx="1127354" cy="1127350"/>
          </a:xfrm>
        </p:grpSpPr>
        <p:sp>
          <p:nvSpPr>
            <p:cNvPr id="26" name="arrow_16" title="Icon of two arrows that crisscross">
              <a:extLst>
                <a:ext uri="{FF2B5EF4-FFF2-40B4-BE49-F238E27FC236}">
                  <a16:creationId xmlns:a16="http://schemas.microsoft.com/office/drawing/2014/main" id="{3A1B5788-AE51-4907-A7A8-9CB6877A38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61126" y="3403612"/>
              <a:ext cx="669555" cy="493497"/>
            </a:xfrm>
            <a:custGeom>
              <a:avLst/>
              <a:gdLst>
                <a:gd name="T0" fmla="*/ 347 w 347"/>
                <a:gd name="T1" fmla="*/ 206 h 254"/>
                <a:gd name="T2" fmla="*/ 182 w 347"/>
                <a:gd name="T3" fmla="*/ 151 h 254"/>
                <a:gd name="T4" fmla="*/ 135 w 347"/>
                <a:gd name="T5" fmla="*/ 101 h 254"/>
                <a:gd name="T6" fmla="*/ 0 w 347"/>
                <a:gd name="T7" fmla="*/ 47 h 254"/>
                <a:gd name="T8" fmla="*/ 347 w 347"/>
                <a:gd name="T9" fmla="*/ 48 h 254"/>
                <a:gd name="T10" fmla="*/ 158 w 347"/>
                <a:gd name="T11" fmla="*/ 130 h 254"/>
                <a:gd name="T12" fmla="*/ 0 w 347"/>
                <a:gd name="T13" fmla="*/ 207 h 254"/>
                <a:gd name="T14" fmla="*/ 299 w 347"/>
                <a:gd name="T15" fmla="*/ 95 h 254"/>
                <a:gd name="T16" fmla="*/ 347 w 347"/>
                <a:gd name="T17" fmla="*/ 48 h 254"/>
                <a:gd name="T18" fmla="*/ 299 w 347"/>
                <a:gd name="T19" fmla="*/ 0 h 254"/>
                <a:gd name="T20" fmla="*/ 299 w 347"/>
                <a:gd name="T21" fmla="*/ 254 h 254"/>
                <a:gd name="T22" fmla="*/ 347 w 347"/>
                <a:gd name="T23" fmla="*/ 206 h 254"/>
                <a:gd name="T24" fmla="*/ 299 w 347"/>
                <a:gd name="T2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7" h="254">
                  <a:moveTo>
                    <a:pt x="347" y="206"/>
                  </a:moveTo>
                  <a:cubicBezTo>
                    <a:pt x="258" y="212"/>
                    <a:pt x="213" y="183"/>
                    <a:pt x="182" y="151"/>
                  </a:cubicBezTo>
                  <a:moveTo>
                    <a:pt x="135" y="101"/>
                  </a:moveTo>
                  <a:cubicBezTo>
                    <a:pt x="74" y="47"/>
                    <a:pt x="0" y="47"/>
                    <a:pt x="0" y="47"/>
                  </a:cubicBezTo>
                  <a:moveTo>
                    <a:pt x="347" y="48"/>
                  </a:moveTo>
                  <a:cubicBezTo>
                    <a:pt x="232" y="41"/>
                    <a:pt x="190" y="91"/>
                    <a:pt x="158" y="130"/>
                  </a:cubicBezTo>
                  <a:cubicBezTo>
                    <a:pt x="94" y="207"/>
                    <a:pt x="0" y="207"/>
                    <a:pt x="0" y="207"/>
                  </a:cubicBezTo>
                  <a:moveTo>
                    <a:pt x="299" y="95"/>
                  </a:moveTo>
                  <a:cubicBezTo>
                    <a:pt x="347" y="48"/>
                    <a:pt x="347" y="48"/>
                    <a:pt x="347" y="48"/>
                  </a:cubicBezTo>
                  <a:cubicBezTo>
                    <a:pt x="299" y="0"/>
                    <a:pt x="299" y="0"/>
                    <a:pt x="299" y="0"/>
                  </a:cubicBezTo>
                  <a:moveTo>
                    <a:pt x="299" y="254"/>
                  </a:moveTo>
                  <a:cubicBezTo>
                    <a:pt x="347" y="206"/>
                    <a:pt x="347" y="206"/>
                    <a:pt x="347" y="206"/>
                  </a:cubicBezTo>
                  <a:cubicBezTo>
                    <a:pt x="299" y="158"/>
                    <a:pt x="299" y="158"/>
                    <a:pt x="299" y="158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192A67-6F09-43C0-9BCA-8659255997F9}"/>
                </a:ext>
              </a:extLst>
            </p:cNvPr>
            <p:cNvSpPr/>
            <p:nvPr/>
          </p:nvSpPr>
          <p:spPr bwMode="auto">
            <a:xfrm>
              <a:off x="6332226" y="3086687"/>
              <a:ext cx="1127354" cy="112735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C37950-D87C-4AD4-875D-64D9EC49D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9983" y="3571346"/>
            <a:ext cx="2651030" cy="890588"/>
            <a:chOff x="7211284" y="3486250"/>
            <a:chExt cx="2651030" cy="89058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38FECB-D80E-4AAE-9392-ADE870449ACE}"/>
                </a:ext>
              </a:extLst>
            </p:cNvPr>
            <p:cNvCxnSpPr>
              <a:cxnSpLocks/>
            </p:cNvCxnSpPr>
            <p:nvPr/>
          </p:nvCxnSpPr>
          <p:spPr>
            <a:xfrm>
              <a:off x="7211284" y="3486251"/>
              <a:ext cx="265103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C4F785-C0D3-450E-8A73-4F3F0858EC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18" y="4376838"/>
              <a:ext cx="229076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94D904D-214D-4597-9818-156FC519902B}"/>
                </a:ext>
              </a:extLst>
            </p:cNvPr>
            <p:cNvCxnSpPr/>
            <p:nvPr/>
          </p:nvCxnSpPr>
          <p:spPr>
            <a:xfrm flipH="1">
              <a:off x="8536446" y="3486250"/>
              <a:ext cx="707" cy="50515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19EBAE-327B-4103-9136-E905284BD93A}"/>
                </a:ext>
              </a:extLst>
            </p:cNvPr>
            <p:cNvSpPr/>
            <p:nvPr/>
          </p:nvSpPr>
          <p:spPr bwMode="auto">
            <a:xfrm>
              <a:off x="7640970" y="3971760"/>
              <a:ext cx="1791658" cy="405078"/>
            </a:xfrm>
            <a:custGeom>
              <a:avLst/>
              <a:gdLst>
                <a:gd name="connsiteX0" fmla="*/ 895829 w 1791658"/>
                <a:gd name="connsiteY0" fmla="*/ 0 h 405078"/>
                <a:gd name="connsiteX1" fmla="*/ 1786320 w 1791658"/>
                <a:gd name="connsiteY1" fmla="*/ 396782 h 405078"/>
                <a:gd name="connsiteX2" fmla="*/ 1791658 w 1791658"/>
                <a:gd name="connsiteY2" fmla="*/ 405078 h 405078"/>
                <a:gd name="connsiteX3" fmla="*/ 0 w 1791658"/>
                <a:gd name="connsiteY3" fmla="*/ 405078 h 405078"/>
                <a:gd name="connsiteX4" fmla="*/ 5338 w 1791658"/>
                <a:gd name="connsiteY4" fmla="*/ 396782 h 405078"/>
                <a:gd name="connsiteX5" fmla="*/ 895829 w 1791658"/>
                <a:gd name="connsiteY5" fmla="*/ 0 h 40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1658" h="405078">
                  <a:moveTo>
                    <a:pt x="895829" y="0"/>
                  </a:moveTo>
                  <a:cubicBezTo>
                    <a:pt x="1280355" y="0"/>
                    <a:pt x="1614826" y="160441"/>
                    <a:pt x="1786320" y="396782"/>
                  </a:cubicBezTo>
                  <a:lnTo>
                    <a:pt x="1791658" y="405078"/>
                  </a:lnTo>
                  <a:lnTo>
                    <a:pt x="0" y="405078"/>
                  </a:lnTo>
                  <a:lnTo>
                    <a:pt x="5338" y="396782"/>
                  </a:lnTo>
                  <a:cubicBezTo>
                    <a:pt x="176832" y="160441"/>
                    <a:pt x="511304" y="0"/>
                    <a:pt x="895829" y="0"/>
                  </a:cubicBezTo>
                  <a:close/>
                </a:path>
              </a:pathLst>
            </a:cu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699A28-6334-4D3A-99A1-6EB9F3944AF3}"/>
              </a:ext>
            </a:extLst>
          </p:cNvPr>
          <p:cNvSpPr txBox="1"/>
          <p:nvPr/>
        </p:nvSpPr>
        <p:spPr>
          <a:xfrm>
            <a:off x="1005980" y="5659372"/>
            <a:ext cx="9348878" cy="944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Align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—business, people and technology strategy.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Achieve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—business goals with actionable, efficient, and comprehensive guidance.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Deliver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—fast results with control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38740473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02AE1D-363F-487A-99BF-D23CD500D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2757"/>
            <a:ext cx="6330675" cy="6880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itle 34" descr="Cloud Adoption Framework ">
            <a:extLst>
              <a:ext uri="{FF2B5EF4-FFF2-40B4-BE49-F238E27FC236}">
                <a16:creationId xmlns:a16="http://schemas.microsoft.com/office/drawing/2014/main" id="{B44E0FAA-8D0E-42FC-BD4F-CA8D589A6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5251" y="2426992"/>
            <a:ext cx="5541189" cy="17543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An 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iterative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process—</a:t>
            </a:r>
            <a:b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lang="en-US" sz="3600" spc="-50">
                <a:solidFill>
                  <a:schemeClr val="bg1"/>
                </a:solidFill>
                <a:latin typeface="Segoe UI Semibold"/>
                <a:ea typeface="+mn-ea"/>
                <a:cs typeface="+mn-cs"/>
              </a:rPr>
              <a:t>supporting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lang="en-US" sz="3600" spc="-50">
                <a:solidFill>
                  <a:srgbClr val="50E6FF"/>
                </a:solidFill>
                <a:latin typeface="Segoe UI Semibold"/>
                <a:ea typeface="+mn-ea"/>
                <a:cs typeface="+mn-cs"/>
              </a:rPr>
              <a:t>your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lang="en-US" sz="3600" spc="-50">
                <a:solidFill>
                  <a:srgbClr val="50E6FF"/>
                </a:solidFill>
                <a:latin typeface="Segoe UI Semibold"/>
                <a:ea typeface="+mn-ea"/>
                <a:cs typeface="+mn-cs"/>
              </a:rPr>
              <a:t>changing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lang="en-US" sz="3600" spc="-50">
                <a:solidFill>
                  <a:srgbClr val="50E6FF"/>
                </a:solidFill>
                <a:latin typeface="Segoe UI Semibold"/>
                <a:ea typeface="+mn-ea"/>
                <a:cs typeface="+mn-cs"/>
              </a:rPr>
              <a:t>business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needs</a:t>
            </a:r>
          </a:p>
        </p:txBody>
      </p:sp>
      <p:grpSp>
        <p:nvGrpSpPr>
          <p:cNvPr id="177" name="Group 176" descr="graphic showing evolving process, starting with defining strategy at the center, the plan, ready and adopt in the next ring, and finally govern and manage in the outer ring&#10;">
            <a:extLst>
              <a:ext uri="{FF2B5EF4-FFF2-40B4-BE49-F238E27FC236}">
                <a16:creationId xmlns:a16="http://schemas.microsoft.com/office/drawing/2014/main" id="{10B8E034-F23B-4547-A5C7-6F7707734148}"/>
              </a:ext>
            </a:extLst>
          </p:cNvPr>
          <p:cNvGrpSpPr/>
          <p:nvPr/>
        </p:nvGrpSpPr>
        <p:grpSpPr>
          <a:xfrm>
            <a:off x="6591183" y="1114458"/>
            <a:ext cx="5240245" cy="4379474"/>
            <a:chOff x="6627670" y="1239263"/>
            <a:chExt cx="5240245" cy="43794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0831E2-20CA-466E-939D-62AE80C5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097431" y="1239263"/>
              <a:ext cx="4402217" cy="4379474"/>
            </a:xfrm>
            <a:prstGeom prst="ellipse">
              <a:avLst/>
            </a:prstGeom>
            <a:noFill/>
            <a:ln w="22225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F45FC3-4BAC-4509-8C7C-DA20025EB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8133151" y="2255214"/>
              <a:ext cx="2295563" cy="2283704"/>
            </a:xfrm>
            <a:prstGeom prst="ellipse">
              <a:avLst/>
            </a:prstGeom>
            <a:noFill/>
            <a:ln w="22225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29E357-BE4C-4B33-B974-14C7E63D1B12}"/>
                </a:ext>
              </a:extLst>
            </p:cNvPr>
            <p:cNvSpPr txBox="1"/>
            <p:nvPr/>
          </p:nvSpPr>
          <p:spPr>
            <a:xfrm>
              <a:off x="8574125" y="3471600"/>
              <a:ext cx="1426412" cy="2215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Define strategy</a:t>
              </a:r>
            </a:p>
          </p:txBody>
        </p:sp>
        <p:grpSp>
          <p:nvGrpSpPr>
            <p:cNvPr id="13" name="Group 12" descr="Cloud Adoption Framework ">
              <a:extLst>
                <a:ext uri="{FF2B5EF4-FFF2-40B4-BE49-F238E27FC236}">
                  <a16:creationId xmlns:a16="http://schemas.microsoft.com/office/drawing/2014/main" id="{D7A585BD-7681-47F4-94C3-3A7002052F76}"/>
                </a:ext>
              </a:extLst>
            </p:cNvPr>
            <p:cNvGrpSpPr/>
            <p:nvPr/>
          </p:nvGrpSpPr>
          <p:grpSpPr>
            <a:xfrm>
              <a:off x="8937835" y="1807117"/>
              <a:ext cx="721411" cy="890855"/>
              <a:chOff x="8704863" y="1784159"/>
              <a:chExt cx="717684" cy="89085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24CB74D-E3CC-4E48-8108-C956DC6B48E4}"/>
                  </a:ext>
                </a:extLst>
              </p:cNvPr>
              <p:cNvSpPr/>
              <p:nvPr/>
            </p:nvSpPr>
            <p:spPr bwMode="auto">
              <a:xfrm>
                <a:off x="8704863" y="1957337"/>
                <a:ext cx="717684" cy="717677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4FCA81-2388-472A-B5B4-A030201C6314}"/>
                  </a:ext>
                </a:extLst>
              </p:cNvPr>
              <p:cNvSpPr txBox="1"/>
              <p:nvPr/>
            </p:nvSpPr>
            <p:spPr>
              <a:xfrm>
                <a:off x="8852177" y="1784159"/>
                <a:ext cx="4007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/>
                    <a:ea typeface="+mn-lt"/>
                    <a:cs typeface="Calibri" panose="020F0502020204030204"/>
                  </a:rPr>
                  <a:t>Plan</a:t>
                </a:r>
              </a:p>
            </p:txBody>
          </p:sp>
        </p:grpSp>
        <p:grpSp>
          <p:nvGrpSpPr>
            <p:cNvPr id="15" name="Group 14" descr="Cloud Adoption Framework ">
              <a:extLst>
                <a:ext uri="{FF2B5EF4-FFF2-40B4-BE49-F238E27FC236}">
                  <a16:creationId xmlns:a16="http://schemas.microsoft.com/office/drawing/2014/main" id="{F5C73726-C9D2-47FD-8EFC-DA3F9B84B240}"/>
                </a:ext>
              </a:extLst>
            </p:cNvPr>
            <p:cNvGrpSpPr/>
            <p:nvPr/>
          </p:nvGrpSpPr>
          <p:grpSpPr>
            <a:xfrm>
              <a:off x="7976050" y="3797819"/>
              <a:ext cx="721411" cy="923933"/>
              <a:chOff x="7748044" y="3774861"/>
              <a:chExt cx="717684" cy="92393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B4C4940-5E80-4318-8A96-82225E5443F6}"/>
                  </a:ext>
                </a:extLst>
              </p:cNvPr>
              <p:cNvSpPr/>
              <p:nvPr/>
            </p:nvSpPr>
            <p:spPr bwMode="auto">
              <a:xfrm>
                <a:off x="7748044" y="3774861"/>
                <a:ext cx="717684" cy="717677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9A4962-208E-4DA7-B38D-D5E0ECDEE7FA}"/>
                  </a:ext>
                </a:extLst>
              </p:cNvPr>
              <p:cNvSpPr txBox="1"/>
              <p:nvPr/>
            </p:nvSpPr>
            <p:spPr>
              <a:xfrm>
                <a:off x="7762746" y="4452573"/>
                <a:ext cx="580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78D4"/>
                    </a:solidFill>
                    <a:effectLst/>
                    <a:uLnTx/>
                    <a:uFillTx/>
                    <a:latin typeface="Segoe UI Semibold"/>
                    <a:ea typeface="+mn-lt"/>
                    <a:cs typeface="Calibri" panose="020F0502020204030204"/>
                  </a:rPr>
                  <a:t>Adopt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591A7E-DDF1-4EE3-B56C-C5E898568AFC}"/>
                </a:ext>
              </a:extLst>
            </p:cNvPr>
            <p:cNvSpPr/>
            <p:nvPr/>
          </p:nvSpPr>
          <p:spPr bwMode="auto">
            <a:xfrm>
              <a:off x="11205302" y="2904524"/>
              <a:ext cx="558551" cy="825265"/>
            </a:xfrm>
            <a:prstGeom prst="ellipse">
              <a:avLst/>
            </a:prstGeom>
            <a:noFill/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8" name="component solutions" descr="component solutions">
              <a:extLst>
                <a:ext uri="{FF2B5EF4-FFF2-40B4-BE49-F238E27FC236}">
                  <a16:creationId xmlns:a16="http://schemas.microsoft.com/office/drawing/2014/main" id="{2CD3EADD-C16B-4E1E-8FB8-973D3391B3FA}"/>
                </a:ext>
              </a:extLst>
            </p:cNvPr>
            <p:cNvGrpSpPr/>
            <p:nvPr/>
          </p:nvGrpSpPr>
          <p:grpSpPr>
            <a:xfrm>
              <a:off x="9054239" y="3004447"/>
              <a:ext cx="466183" cy="325266"/>
              <a:chOff x="-774701" y="4865688"/>
              <a:chExt cx="473075" cy="331788"/>
            </a:xfrm>
          </p:grpSpPr>
          <p:sp>
            <p:nvSpPr>
              <p:cNvPr id="19" name="Rectangle 932">
                <a:extLst>
                  <a:ext uri="{FF2B5EF4-FFF2-40B4-BE49-F238E27FC236}">
                    <a16:creationId xmlns:a16="http://schemas.microsoft.com/office/drawing/2014/main" id="{A647C8AF-A505-4CAD-8275-BAA39FF81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8163" y="5145088"/>
                <a:ext cx="117475" cy="1270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 933">
                <a:extLst>
                  <a:ext uri="{FF2B5EF4-FFF2-40B4-BE49-F238E27FC236}">
                    <a16:creationId xmlns:a16="http://schemas.microsoft.com/office/drawing/2014/main" id="{85B26A86-614D-4504-ADB5-201F8F822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1" y="5127625"/>
                <a:ext cx="23812" cy="46038"/>
              </a:xfrm>
              <a:custGeom>
                <a:avLst/>
                <a:gdLst>
                  <a:gd name="T0" fmla="*/ 0 w 15"/>
                  <a:gd name="T1" fmla="*/ 0 h 29"/>
                  <a:gd name="T2" fmla="*/ 15 w 15"/>
                  <a:gd name="T3" fmla="*/ 14 h 29"/>
                  <a:gd name="T4" fmla="*/ 0 w 15"/>
                  <a:gd name="T5" fmla="*/ 29 h 29"/>
                  <a:gd name="T6" fmla="*/ 0 w 15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9">
                    <a:moveTo>
                      <a:pt x="0" y="0"/>
                    </a:moveTo>
                    <a:lnTo>
                      <a:pt x="15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934">
                <a:extLst>
                  <a:ext uri="{FF2B5EF4-FFF2-40B4-BE49-F238E27FC236}">
                    <a16:creationId xmlns:a16="http://schemas.microsoft.com/office/drawing/2014/main" id="{D4E93E8A-7BDD-4E2E-9772-10DE4757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926" y="4908550"/>
                <a:ext cx="122237" cy="228600"/>
              </a:xfrm>
              <a:custGeom>
                <a:avLst/>
                <a:gdLst>
                  <a:gd name="T0" fmla="*/ 7 w 77"/>
                  <a:gd name="T1" fmla="*/ 144 h 144"/>
                  <a:gd name="T2" fmla="*/ 0 w 77"/>
                  <a:gd name="T3" fmla="*/ 144 h 144"/>
                  <a:gd name="T4" fmla="*/ 0 w 77"/>
                  <a:gd name="T5" fmla="*/ 0 h 144"/>
                  <a:gd name="T6" fmla="*/ 77 w 77"/>
                  <a:gd name="T7" fmla="*/ 0 h 144"/>
                  <a:gd name="T8" fmla="*/ 77 w 77"/>
                  <a:gd name="T9" fmla="*/ 7 h 144"/>
                  <a:gd name="T10" fmla="*/ 7 w 77"/>
                  <a:gd name="T11" fmla="*/ 7 h 144"/>
                  <a:gd name="T12" fmla="*/ 7 w 77"/>
                  <a:gd name="T1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44">
                    <a:moveTo>
                      <a:pt x="7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7"/>
                    </a:lnTo>
                    <a:lnTo>
                      <a:pt x="7" y="7"/>
                    </a:lnTo>
                    <a:lnTo>
                      <a:pt x="7" y="144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ctangle 935">
                <a:extLst>
                  <a:ext uri="{FF2B5EF4-FFF2-40B4-BE49-F238E27FC236}">
                    <a16:creationId xmlns:a16="http://schemas.microsoft.com/office/drawing/2014/main" id="{8E77269B-FE48-4CB3-A920-1E35CC09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7188" y="4914900"/>
                <a:ext cx="12700" cy="25400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Rectangle 936">
                <a:extLst>
                  <a:ext uri="{FF2B5EF4-FFF2-40B4-BE49-F238E27FC236}">
                    <a16:creationId xmlns:a16="http://schemas.microsoft.com/office/drawing/2014/main" id="{A5FE4E61-44CC-4B66-A407-4C46EDE0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9113" y="5027613"/>
                <a:ext cx="101600" cy="1111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Rectangle 937">
                <a:extLst>
                  <a:ext uri="{FF2B5EF4-FFF2-40B4-BE49-F238E27FC236}">
                    <a16:creationId xmlns:a16="http://schemas.microsoft.com/office/drawing/2014/main" id="{4845DE93-214A-4530-A742-F9B7728E3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15963" y="5027613"/>
                <a:ext cx="104775" cy="1111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Oval 938">
                <a:extLst>
                  <a:ext uri="{FF2B5EF4-FFF2-40B4-BE49-F238E27FC236}">
                    <a16:creationId xmlns:a16="http://schemas.microsoft.com/office/drawing/2014/main" id="{3FA061FD-1E41-4FF7-8297-45BD55DA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0051" y="4865688"/>
                <a:ext cx="98425" cy="93663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Rectangle 939">
                <a:extLst>
                  <a:ext uri="{FF2B5EF4-FFF2-40B4-BE49-F238E27FC236}">
                    <a16:creationId xmlns:a16="http://schemas.microsoft.com/office/drawing/2014/main" id="{860DEBDC-9CE3-4D07-B8B2-C75639B8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0051" y="4984750"/>
                <a:ext cx="98425" cy="952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Oval 940">
                <a:extLst>
                  <a:ext uri="{FF2B5EF4-FFF2-40B4-BE49-F238E27FC236}">
                    <a16:creationId xmlns:a16="http://schemas.microsoft.com/office/drawing/2014/main" id="{7E181E61-5D63-4832-8CB1-FBA871D19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0051" y="5103813"/>
                <a:ext cx="98425" cy="93663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Oval 941">
                <a:extLst>
                  <a:ext uri="{FF2B5EF4-FFF2-40B4-BE49-F238E27FC236}">
                    <a16:creationId xmlns:a16="http://schemas.microsoft.com/office/drawing/2014/main" id="{B1A0678E-D12F-4AD4-8AD2-283AE892D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4701" y="4984750"/>
                <a:ext cx="100012" cy="952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Oval 942">
                <a:extLst>
                  <a:ext uri="{FF2B5EF4-FFF2-40B4-BE49-F238E27FC236}">
                    <a16:creationId xmlns:a16="http://schemas.microsoft.com/office/drawing/2014/main" id="{015F95CB-C85F-4998-96A9-4BA9B4644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7376" y="4984750"/>
                <a:ext cx="98425" cy="952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Rectangle 943">
                <a:extLst>
                  <a:ext uri="{FF2B5EF4-FFF2-40B4-BE49-F238E27FC236}">
                    <a16:creationId xmlns:a16="http://schemas.microsoft.com/office/drawing/2014/main" id="{BD7E2AA4-F608-4426-8F67-1830C529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7376" y="4865688"/>
                <a:ext cx="98425" cy="9366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Rectangle 944" descr="component solutions">
                <a:extLst>
                  <a:ext uri="{FF2B5EF4-FFF2-40B4-BE49-F238E27FC236}">
                    <a16:creationId xmlns:a16="http://schemas.microsoft.com/office/drawing/2014/main" id="{3ABD7CF6-5D97-4A98-BFB2-56F9E996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7376" y="5103813"/>
                <a:ext cx="98425" cy="9366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Freeform 945">
                <a:extLst>
                  <a:ext uri="{FF2B5EF4-FFF2-40B4-BE49-F238E27FC236}">
                    <a16:creationId xmlns:a16="http://schemas.microsoft.com/office/drawing/2014/main" id="{0A8B28FF-5913-4F93-8545-75A9D69F4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1" y="5010150"/>
                <a:ext cx="25400" cy="46038"/>
              </a:xfrm>
              <a:custGeom>
                <a:avLst/>
                <a:gdLst>
                  <a:gd name="T0" fmla="*/ 0 w 16"/>
                  <a:gd name="T1" fmla="*/ 0 h 29"/>
                  <a:gd name="T2" fmla="*/ 16 w 16"/>
                  <a:gd name="T3" fmla="*/ 14 h 29"/>
                  <a:gd name="T4" fmla="*/ 0 w 16"/>
                  <a:gd name="T5" fmla="*/ 29 h 29"/>
                  <a:gd name="T6" fmla="*/ 0 w 16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16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946">
                <a:extLst>
                  <a:ext uri="{FF2B5EF4-FFF2-40B4-BE49-F238E27FC236}">
                    <a16:creationId xmlns:a16="http://schemas.microsoft.com/office/drawing/2014/main" id="{2AF1781B-5D5B-4886-912F-B665F2A4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1" y="4891088"/>
                <a:ext cx="23812" cy="46038"/>
              </a:xfrm>
              <a:custGeom>
                <a:avLst/>
                <a:gdLst>
                  <a:gd name="T0" fmla="*/ 0 w 15"/>
                  <a:gd name="T1" fmla="*/ 0 h 29"/>
                  <a:gd name="T2" fmla="*/ 15 w 15"/>
                  <a:gd name="T3" fmla="*/ 15 h 29"/>
                  <a:gd name="T4" fmla="*/ 0 w 15"/>
                  <a:gd name="T5" fmla="*/ 29 h 29"/>
                  <a:gd name="T6" fmla="*/ 0 w 15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9">
                    <a:moveTo>
                      <a:pt x="0" y="0"/>
                    </a:moveTo>
                    <a:lnTo>
                      <a:pt x="15" y="15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947">
                <a:extLst>
                  <a:ext uri="{FF2B5EF4-FFF2-40B4-BE49-F238E27FC236}">
                    <a16:creationId xmlns:a16="http://schemas.microsoft.com/office/drawing/2014/main" id="{A69FE9EF-1EF7-4FCC-8632-4A1F50F37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7538" y="5010150"/>
                <a:ext cx="23812" cy="46038"/>
              </a:xfrm>
              <a:custGeom>
                <a:avLst/>
                <a:gdLst>
                  <a:gd name="T0" fmla="*/ 0 w 15"/>
                  <a:gd name="T1" fmla="*/ 0 h 29"/>
                  <a:gd name="T2" fmla="*/ 15 w 15"/>
                  <a:gd name="T3" fmla="*/ 14 h 29"/>
                  <a:gd name="T4" fmla="*/ 0 w 15"/>
                  <a:gd name="T5" fmla="*/ 29 h 29"/>
                  <a:gd name="T6" fmla="*/ 0 w 15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9">
                    <a:moveTo>
                      <a:pt x="0" y="0"/>
                    </a:moveTo>
                    <a:lnTo>
                      <a:pt x="15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4A97407-1ECF-4E7A-88DD-72BCC30BB000}"/>
                </a:ext>
              </a:extLst>
            </p:cNvPr>
            <p:cNvSpPr/>
            <p:nvPr/>
          </p:nvSpPr>
          <p:spPr>
            <a:xfrm>
              <a:off x="8109031" y="3759736"/>
              <a:ext cx="612077" cy="528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D86EB2-02D2-4AD6-81B5-AE139684D510}"/>
                </a:ext>
              </a:extLst>
            </p:cNvPr>
            <p:cNvGrpSpPr/>
            <p:nvPr/>
          </p:nvGrpSpPr>
          <p:grpSpPr>
            <a:xfrm>
              <a:off x="8220264" y="3865587"/>
              <a:ext cx="353861" cy="330734"/>
              <a:chOff x="7974903" y="4013014"/>
              <a:chExt cx="371569" cy="264040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CED2774-46CF-48B5-8B9C-31C8D36277C8}"/>
                  </a:ext>
                </a:extLst>
              </p:cNvPr>
              <p:cNvSpPr/>
              <p:nvPr/>
            </p:nvSpPr>
            <p:spPr>
              <a:xfrm>
                <a:off x="8032466" y="4021602"/>
                <a:ext cx="255454" cy="255452"/>
              </a:xfrm>
              <a:custGeom>
                <a:avLst/>
                <a:gdLst>
                  <a:gd name="connsiteX0" fmla="*/ 286511 w 287270"/>
                  <a:gd name="connsiteY0" fmla="*/ 1481 h 287270"/>
                  <a:gd name="connsiteX1" fmla="*/ 1481 w 287270"/>
                  <a:gd name="connsiteY1" fmla="*/ 1481 h 287270"/>
                  <a:gd name="connsiteX2" fmla="*/ 1481 w 287270"/>
                  <a:gd name="connsiteY2" fmla="*/ 286511 h 287270"/>
                  <a:gd name="connsiteX3" fmla="*/ 286511 w 287270"/>
                  <a:gd name="connsiteY3" fmla="*/ 286511 h 287270"/>
                  <a:gd name="connsiteX4" fmla="*/ 286511 w 287270"/>
                  <a:gd name="connsiteY4" fmla="*/ 1481 h 28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270" h="287270">
                    <a:moveTo>
                      <a:pt x="286511" y="1481"/>
                    </a:moveTo>
                    <a:lnTo>
                      <a:pt x="1481" y="1481"/>
                    </a:lnTo>
                    <a:lnTo>
                      <a:pt x="1481" y="286511"/>
                    </a:lnTo>
                    <a:lnTo>
                      <a:pt x="286511" y="286511"/>
                    </a:lnTo>
                    <a:lnTo>
                      <a:pt x="286511" y="1481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D37BF80-E626-4C7D-B652-BD29997054E6}"/>
                  </a:ext>
                </a:extLst>
              </p:cNvPr>
              <p:cNvSpPr/>
              <p:nvPr/>
            </p:nvSpPr>
            <p:spPr>
              <a:xfrm>
                <a:off x="7974903" y="4042112"/>
                <a:ext cx="371569" cy="229581"/>
              </a:xfrm>
              <a:custGeom>
                <a:avLst/>
                <a:gdLst>
                  <a:gd name="connsiteX0" fmla="*/ 374471 w 417847"/>
                  <a:gd name="connsiteY0" fmla="*/ 199136 h 417847"/>
                  <a:gd name="connsiteX1" fmla="*/ 374471 w 417847"/>
                  <a:gd name="connsiteY1" fmla="*/ 374690 h 417847"/>
                  <a:gd name="connsiteX2" fmla="*/ 45095 w 417847"/>
                  <a:gd name="connsiteY2" fmla="*/ 374690 h 417847"/>
                  <a:gd name="connsiteX3" fmla="*/ 45095 w 417847"/>
                  <a:gd name="connsiteY3" fmla="*/ 45242 h 417847"/>
                  <a:gd name="connsiteX4" fmla="*/ 155155 w 417847"/>
                  <a:gd name="connsiteY4" fmla="*/ 45242 h 417847"/>
                  <a:gd name="connsiteX5" fmla="*/ 155155 w 417847"/>
                  <a:gd name="connsiteY5" fmla="*/ 1481 h 417847"/>
                  <a:gd name="connsiteX6" fmla="*/ 1554 w 417847"/>
                  <a:gd name="connsiteY6" fmla="*/ 1773 h 417847"/>
                  <a:gd name="connsiteX7" fmla="*/ 1481 w 417847"/>
                  <a:gd name="connsiteY7" fmla="*/ 419037 h 417847"/>
                  <a:gd name="connsiteX8" fmla="*/ 418451 w 417847"/>
                  <a:gd name="connsiteY8" fmla="*/ 418744 h 417847"/>
                  <a:gd name="connsiteX9" fmla="*/ 418451 w 417847"/>
                  <a:gd name="connsiteY9" fmla="*/ 199136 h 417847"/>
                  <a:gd name="connsiteX10" fmla="*/ 374471 w 417847"/>
                  <a:gd name="connsiteY10" fmla="*/ 199136 h 4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7847" h="417847">
                    <a:moveTo>
                      <a:pt x="374471" y="199136"/>
                    </a:moveTo>
                    <a:lnTo>
                      <a:pt x="374471" y="374690"/>
                    </a:lnTo>
                    <a:lnTo>
                      <a:pt x="45095" y="374690"/>
                    </a:lnTo>
                    <a:lnTo>
                      <a:pt x="45095" y="45242"/>
                    </a:lnTo>
                    <a:lnTo>
                      <a:pt x="155155" y="45242"/>
                    </a:lnTo>
                    <a:lnTo>
                      <a:pt x="155155" y="1481"/>
                    </a:lnTo>
                    <a:lnTo>
                      <a:pt x="1554" y="1773"/>
                    </a:lnTo>
                    <a:lnTo>
                      <a:pt x="1481" y="419037"/>
                    </a:lnTo>
                    <a:lnTo>
                      <a:pt x="418451" y="418744"/>
                    </a:lnTo>
                    <a:lnTo>
                      <a:pt x="418451" y="199136"/>
                    </a:lnTo>
                    <a:lnTo>
                      <a:pt x="374471" y="199136"/>
                    </a:lnTo>
                    <a:close/>
                  </a:path>
                </a:pathLst>
              </a:custGeom>
              <a:solidFill>
                <a:srgbClr val="0078D7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2A62ECA-4C08-42AF-835C-474BE9EA3E0E}"/>
                  </a:ext>
                </a:extLst>
              </p:cNvPr>
              <p:cNvSpPr/>
              <p:nvPr/>
            </p:nvSpPr>
            <p:spPr>
              <a:xfrm>
                <a:off x="8098540" y="4013014"/>
                <a:ext cx="247713" cy="136314"/>
              </a:xfrm>
              <a:custGeom>
                <a:avLst/>
                <a:gdLst>
                  <a:gd name="connsiteX0" fmla="*/ 279851 w 278564"/>
                  <a:gd name="connsiteY0" fmla="*/ 1481 h 248096"/>
                  <a:gd name="connsiteX1" fmla="*/ 267411 w 278564"/>
                  <a:gd name="connsiteY1" fmla="*/ 1773 h 248096"/>
                  <a:gd name="connsiteX2" fmla="*/ 60974 w 278564"/>
                  <a:gd name="connsiteY2" fmla="*/ 132177 h 248096"/>
                  <a:gd name="connsiteX3" fmla="*/ 1481 w 278564"/>
                  <a:gd name="connsiteY3" fmla="*/ 103638 h 248096"/>
                  <a:gd name="connsiteX4" fmla="*/ 52852 w 278564"/>
                  <a:gd name="connsiteY4" fmla="*/ 248677 h 248096"/>
                  <a:gd name="connsiteX5" fmla="*/ 197233 w 278564"/>
                  <a:gd name="connsiteY5" fmla="*/ 197599 h 248096"/>
                  <a:gd name="connsiteX6" fmla="*/ 133055 w 278564"/>
                  <a:gd name="connsiteY6" fmla="*/ 166791 h 248096"/>
                  <a:gd name="connsiteX7" fmla="*/ 279851 w 278564"/>
                  <a:gd name="connsiteY7" fmla="*/ 1481 h 24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564" h="248096">
                    <a:moveTo>
                      <a:pt x="279851" y="1481"/>
                    </a:moveTo>
                    <a:cubicBezTo>
                      <a:pt x="275314" y="1481"/>
                      <a:pt x="271509" y="1554"/>
                      <a:pt x="267411" y="1773"/>
                    </a:cubicBezTo>
                    <a:cubicBezTo>
                      <a:pt x="138178" y="8286"/>
                      <a:pt x="71220" y="114614"/>
                      <a:pt x="60974" y="132177"/>
                    </a:cubicBezTo>
                    <a:lnTo>
                      <a:pt x="1481" y="103638"/>
                    </a:lnTo>
                    <a:lnTo>
                      <a:pt x="52852" y="248677"/>
                    </a:lnTo>
                    <a:lnTo>
                      <a:pt x="197233" y="197599"/>
                    </a:lnTo>
                    <a:lnTo>
                      <a:pt x="133055" y="166791"/>
                    </a:lnTo>
                    <a:cubicBezTo>
                      <a:pt x="155960" y="119591"/>
                      <a:pt x="203526" y="40558"/>
                      <a:pt x="279851" y="1481"/>
                    </a:cubicBezTo>
                    <a:close/>
                  </a:path>
                </a:pathLst>
              </a:custGeom>
              <a:solidFill>
                <a:srgbClr val="0078D7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8B9742-B22F-40D0-9E21-78516B9FEE78}"/>
                </a:ext>
              </a:extLst>
            </p:cNvPr>
            <p:cNvGrpSpPr/>
            <p:nvPr/>
          </p:nvGrpSpPr>
          <p:grpSpPr>
            <a:xfrm>
              <a:off x="8998977" y="2061669"/>
              <a:ext cx="601881" cy="597983"/>
              <a:chOff x="8665124" y="2156737"/>
              <a:chExt cx="601881" cy="597983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3F7D867-034A-4C7D-AF29-F48F1502DD9D}"/>
                  </a:ext>
                </a:extLst>
              </p:cNvPr>
              <p:cNvSpPr/>
              <p:nvPr/>
            </p:nvSpPr>
            <p:spPr>
              <a:xfrm>
                <a:off x="8665124" y="2156737"/>
                <a:ext cx="601881" cy="59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88">
                <a:extLst>
                  <a:ext uri="{FF2B5EF4-FFF2-40B4-BE49-F238E27FC236}">
                    <a16:creationId xmlns:a16="http://schemas.microsoft.com/office/drawing/2014/main" id="{A947E410-45A8-4D84-88E9-F82EBD82E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5850" y="2260491"/>
                <a:ext cx="297759" cy="369055"/>
              </a:xfrm>
              <a:custGeom>
                <a:avLst/>
                <a:gdLst>
                  <a:gd name="T0" fmla="*/ 52 w 142"/>
                  <a:gd name="T1" fmla="*/ 0 h 176"/>
                  <a:gd name="T2" fmla="*/ 0 w 142"/>
                  <a:gd name="T3" fmla="*/ 52 h 176"/>
                  <a:gd name="T4" fmla="*/ 0 w 142"/>
                  <a:gd name="T5" fmla="*/ 176 h 176"/>
                  <a:gd name="T6" fmla="*/ 142 w 142"/>
                  <a:gd name="T7" fmla="*/ 176 h 176"/>
                  <a:gd name="T8" fmla="*/ 142 w 142"/>
                  <a:gd name="T9" fmla="*/ 0 h 176"/>
                  <a:gd name="T10" fmla="*/ 52 w 142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76">
                    <a:moveTo>
                      <a:pt x="52" y="0"/>
                    </a:moveTo>
                    <a:lnTo>
                      <a:pt x="0" y="52"/>
                    </a:lnTo>
                    <a:lnTo>
                      <a:pt x="0" y="176"/>
                    </a:lnTo>
                    <a:lnTo>
                      <a:pt x="142" y="176"/>
                    </a:lnTo>
                    <a:lnTo>
                      <a:pt x="14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Line 90">
                <a:extLst>
                  <a:ext uri="{FF2B5EF4-FFF2-40B4-BE49-F238E27FC236}">
                    <a16:creationId xmlns:a16="http://schemas.microsoft.com/office/drawing/2014/main" id="{A2266CCB-8F0C-403C-A467-9F5151EC0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3434" y="2453406"/>
                <a:ext cx="140493" cy="0"/>
              </a:xfrm>
              <a:prstGeom prst="line">
                <a:avLst/>
              </a:pr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3" name="Line 91">
                <a:extLst>
                  <a:ext uri="{FF2B5EF4-FFF2-40B4-BE49-F238E27FC236}">
                    <a16:creationId xmlns:a16="http://schemas.microsoft.com/office/drawing/2014/main" id="{AD3B3091-B9AE-4DED-A1B3-9E3026722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3434" y="2524701"/>
                <a:ext cx="140493" cy="0"/>
              </a:xfrm>
              <a:prstGeom prst="line">
                <a:avLst/>
              </a:pr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Freeform 89">
                <a:extLst>
                  <a:ext uri="{FF2B5EF4-FFF2-40B4-BE49-F238E27FC236}">
                    <a16:creationId xmlns:a16="http://schemas.microsoft.com/office/drawing/2014/main" id="{73D355E8-0664-4CB8-A8B2-6FAE5724F3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805850" y="2260490"/>
                <a:ext cx="140492" cy="153783"/>
              </a:xfrm>
              <a:custGeom>
                <a:avLst/>
                <a:gdLst>
                  <a:gd name="T0" fmla="*/ 52 w 52"/>
                  <a:gd name="T1" fmla="*/ 52 h 52"/>
                  <a:gd name="T2" fmla="*/ 0 w 52"/>
                  <a:gd name="T3" fmla="*/ 52 h 52"/>
                  <a:gd name="T4" fmla="*/ 52 w 52"/>
                  <a:gd name="T5" fmla="*/ 0 h 52"/>
                  <a:gd name="T6" fmla="*/ 52 w 52"/>
                  <a:gd name="T7" fmla="*/ 0 h 52"/>
                  <a:gd name="T8" fmla="*/ 52 w 52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A098BCF-BA90-477A-B431-AADE07ED5B9B}"/>
                </a:ext>
              </a:extLst>
            </p:cNvPr>
            <p:cNvSpPr/>
            <p:nvPr/>
          </p:nvSpPr>
          <p:spPr>
            <a:xfrm>
              <a:off x="10000537" y="3723807"/>
              <a:ext cx="661345" cy="652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 descr="Cloud Adoption Framework ">
              <a:extLst>
                <a:ext uri="{FF2B5EF4-FFF2-40B4-BE49-F238E27FC236}">
                  <a16:creationId xmlns:a16="http://schemas.microsoft.com/office/drawing/2014/main" id="{6B688C70-8AA3-47ED-BE2F-72F1495B1817}"/>
                </a:ext>
              </a:extLst>
            </p:cNvPr>
            <p:cNvGrpSpPr/>
            <p:nvPr/>
          </p:nvGrpSpPr>
          <p:grpSpPr>
            <a:xfrm>
              <a:off x="10000524" y="3693199"/>
              <a:ext cx="746754" cy="999836"/>
              <a:chOff x="9624513" y="3783047"/>
              <a:chExt cx="742897" cy="99983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63665FC-DC65-4D67-A986-85F3A6DB4423}"/>
                  </a:ext>
                </a:extLst>
              </p:cNvPr>
              <p:cNvSpPr/>
              <p:nvPr/>
            </p:nvSpPr>
            <p:spPr bwMode="auto">
              <a:xfrm>
                <a:off x="9624513" y="3783047"/>
                <a:ext cx="717684" cy="717677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395DC1-6EDE-472D-9E19-19A231A6B3BF}"/>
                  </a:ext>
                </a:extLst>
              </p:cNvPr>
              <p:cNvSpPr txBox="1"/>
              <p:nvPr/>
            </p:nvSpPr>
            <p:spPr>
              <a:xfrm>
                <a:off x="9800524" y="4536662"/>
                <a:ext cx="5668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78D4"/>
                    </a:solidFill>
                    <a:effectLst/>
                    <a:uLnTx/>
                    <a:uFillTx/>
                    <a:latin typeface="Segoe UI Semibold"/>
                    <a:ea typeface="+mn-lt"/>
                    <a:cs typeface="Calibri" panose="020F0502020204030204"/>
                  </a:rPr>
                  <a:t>Ready</a:t>
                </a:r>
              </a:p>
            </p:txBody>
          </p:sp>
          <p:grpSp>
            <p:nvGrpSpPr>
              <p:cNvPr id="119" name="Group 152" descr="check, approve">
                <a:extLst>
                  <a:ext uri="{FF2B5EF4-FFF2-40B4-BE49-F238E27FC236}">
                    <a16:creationId xmlns:a16="http://schemas.microsoft.com/office/drawing/2014/main" id="{4A48AF73-911A-400C-A6E4-0B12F124EC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756732" y="3916047"/>
                <a:ext cx="453245" cy="451675"/>
                <a:chOff x="4560" y="2506"/>
                <a:chExt cx="289" cy="288"/>
              </a:xfrm>
            </p:grpSpPr>
            <p:sp>
              <p:nvSpPr>
                <p:cNvPr id="120" name="AutoShape 151">
                  <a:extLst>
                    <a:ext uri="{FF2B5EF4-FFF2-40B4-BE49-F238E27FC236}">
                      <a16:creationId xmlns:a16="http://schemas.microsoft.com/office/drawing/2014/main" id="{FDA4E331-B270-4354-9DA2-8EA69849121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560" y="2506"/>
                  <a:ext cx="2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53">
                  <a:extLst>
                    <a:ext uri="{FF2B5EF4-FFF2-40B4-BE49-F238E27FC236}">
                      <a16:creationId xmlns:a16="http://schemas.microsoft.com/office/drawing/2014/main" id="{2FB14EBD-9D59-403B-8190-DD01FBDB0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3" y="2557"/>
                  <a:ext cx="185" cy="185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154">
                  <a:extLst>
                    <a:ext uri="{FF2B5EF4-FFF2-40B4-BE49-F238E27FC236}">
                      <a16:creationId xmlns:a16="http://schemas.microsoft.com/office/drawing/2014/main" id="{177DCB9A-073C-48FF-9D7F-D8313F768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7" y="2605"/>
                  <a:ext cx="110" cy="90"/>
                </a:xfrm>
                <a:custGeom>
                  <a:avLst/>
                  <a:gdLst>
                    <a:gd name="T0" fmla="*/ 110 w 110"/>
                    <a:gd name="T1" fmla="*/ 12 h 90"/>
                    <a:gd name="T2" fmla="*/ 98 w 110"/>
                    <a:gd name="T3" fmla="*/ 0 h 90"/>
                    <a:gd name="T4" fmla="*/ 33 w 110"/>
                    <a:gd name="T5" fmla="*/ 65 h 90"/>
                    <a:gd name="T6" fmla="*/ 14 w 110"/>
                    <a:gd name="T7" fmla="*/ 45 h 90"/>
                    <a:gd name="T8" fmla="*/ 0 w 110"/>
                    <a:gd name="T9" fmla="*/ 57 h 90"/>
                    <a:gd name="T10" fmla="*/ 33 w 110"/>
                    <a:gd name="T11" fmla="*/ 90 h 90"/>
                    <a:gd name="T12" fmla="*/ 110 w 110"/>
                    <a:gd name="T13" fmla="*/ 1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" h="90">
                      <a:moveTo>
                        <a:pt x="110" y="12"/>
                      </a:moveTo>
                      <a:lnTo>
                        <a:pt x="98" y="0"/>
                      </a:lnTo>
                      <a:lnTo>
                        <a:pt x="33" y="65"/>
                      </a:lnTo>
                      <a:lnTo>
                        <a:pt x="14" y="45"/>
                      </a:lnTo>
                      <a:lnTo>
                        <a:pt x="0" y="57"/>
                      </a:lnTo>
                      <a:lnTo>
                        <a:pt x="33" y="90"/>
                      </a:lnTo>
                      <a:lnTo>
                        <a:pt x="110" y="12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155">
                  <a:extLst>
                    <a:ext uri="{FF2B5EF4-FFF2-40B4-BE49-F238E27FC236}">
                      <a16:creationId xmlns:a16="http://schemas.microsoft.com/office/drawing/2014/main" id="{8940235B-67ED-4C80-8026-1827BB24E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2658"/>
                  <a:ext cx="59" cy="88"/>
                </a:xfrm>
                <a:custGeom>
                  <a:avLst/>
                  <a:gdLst>
                    <a:gd name="T0" fmla="*/ 14 w 39"/>
                    <a:gd name="T1" fmla="*/ 59 h 59"/>
                    <a:gd name="T2" fmla="*/ 39 w 39"/>
                    <a:gd name="T3" fmla="*/ 0 h 59"/>
                    <a:gd name="T4" fmla="*/ 19 w 39"/>
                    <a:gd name="T5" fmla="*/ 0 h 59"/>
                    <a:gd name="T6" fmla="*/ 0 w 39"/>
                    <a:gd name="T7" fmla="*/ 45 h 59"/>
                    <a:gd name="T8" fmla="*/ 14 w 39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14" y="59"/>
                      </a:moveTo>
                      <a:cubicBezTo>
                        <a:pt x="28" y="43"/>
                        <a:pt x="37" y="23"/>
                        <a:pt x="3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17"/>
                        <a:pt x="11" y="33"/>
                        <a:pt x="0" y="45"/>
                      </a:cubicBezTo>
                      <a:lnTo>
                        <a:pt x="14" y="5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156">
                  <a:extLst>
                    <a:ext uri="{FF2B5EF4-FFF2-40B4-BE49-F238E27FC236}">
                      <a16:creationId xmlns:a16="http://schemas.microsoft.com/office/drawing/2014/main" id="{3906FF93-50D1-4416-BA92-7808CFEAD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" y="2554"/>
                  <a:ext cx="59" cy="89"/>
                </a:xfrm>
                <a:custGeom>
                  <a:avLst/>
                  <a:gdLst>
                    <a:gd name="T0" fmla="*/ 25 w 39"/>
                    <a:gd name="T1" fmla="*/ 0 h 59"/>
                    <a:gd name="T2" fmla="*/ 0 w 39"/>
                    <a:gd name="T3" fmla="*/ 59 h 59"/>
                    <a:gd name="T4" fmla="*/ 21 w 39"/>
                    <a:gd name="T5" fmla="*/ 59 h 59"/>
                    <a:gd name="T6" fmla="*/ 39 w 39"/>
                    <a:gd name="T7" fmla="*/ 14 h 59"/>
                    <a:gd name="T8" fmla="*/ 25 w 39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25" y="0"/>
                      </a:moveTo>
                      <a:cubicBezTo>
                        <a:pt x="10" y="16"/>
                        <a:pt x="1" y="36"/>
                        <a:pt x="0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22" y="42"/>
                        <a:pt x="29" y="27"/>
                        <a:pt x="39" y="14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57">
                  <a:extLst>
                    <a:ext uri="{FF2B5EF4-FFF2-40B4-BE49-F238E27FC236}">
                      <a16:creationId xmlns:a16="http://schemas.microsoft.com/office/drawing/2014/main" id="{51DDB7E5-16CD-4D7D-AFF8-43575362F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736"/>
                  <a:ext cx="89" cy="58"/>
                </a:xfrm>
                <a:custGeom>
                  <a:avLst/>
                  <a:gdLst>
                    <a:gd name="T0" fmla="*/ 0 w 59"/>
                    <a:gd name="T1" fmla="*/ 15 h 39"/>
                    <a:gd name="T2" fmla="*/ 59 w 59"/>
                    <a:gd name="T3" fmla="*/ 39 h 39"/>
                    <a:gd name="T4" fmla="*/ 59 w 59"/>
                    <a:gd name="T5" fmla="*/ 19 h 39"/>
                    <a:gd name="T6" fmla="*/ 14 w 59"/>
                    <a:gd name="T7" fmla="*/ 0 h 39"/>
                    <a:gd name="T8" fmla="*/ 0 w 59"/>
                    <a:gd name="T9" fmla="*/ 15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9">
                      <a:moveTo>
                        <a:pt x="0" y="15"/>
                      </a:moveTo>
                      <a:cubicBezTo>
                        <a:pt x="16" y="29"/>
                        <a:pt x="36" y="38"/>
                        <a:pt x="59" y="3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42" y="18"/>
                        <a:pt x="26" y="11"/>
                        <a:pt x="14" y="0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158">
                  <a:extLst>
                    <a:ext uri="{FF2B5EF4-FFF2-40B4-BE49-F238E27FC236}">
                      <a16:creationId xmlns:a16="http://schemas.microsoft.com/office/drawing/2014/main" id="{AA0F8093-A80C-4CBE-B669-B6692DF63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" y="2658"/>
                  <a:ext cx="59" cy="88"/>
                </a:xfrm>
                <a:custGeom>
                  <a:avLst/>
                  <a:gdLst>
                    <a:gd name="T0" fmla="*/ 0 w 39"/>
                    <a:gd name="T1" fmla="*/ 0 h 59"/>
                    <a:gd name="T2" fmla="*/ 25 w 39"/>
                    <a:gd name="T3" fmla="*/ 59 h 59"/>
                    <a:gd name="T4" fmla="*/ 39 w 39"/>
                    <a:gd name="T5" fmla="*/ 45 h 59"/>
                    <a:gd name="T6" fmla="*/ 21 w 39"/>
                    <a:gd name="T7" fmla="*/ 0 h 59"/>
                    <a:gd name="T8" fmla="*/ 0 w 39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0" y="0"/>
                      </a:moveTo>
                      <a:cubicBezTo>
                        <a:pt x="1" y="23"/>
                        <a:pt x="10" y="44"/>
                        <a:pt x="25" y="59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28" y="33"/>
                        <a:pt x="22" y="17"/>
                        <a:pt x="2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59">
                  <a:extLst>
                    <a:ext uri="{FF2B5EF4-FFF2-40B4-BE49-F238E27FC236}">
                      <a16:creationId xmlns:a16="http://schemas.microsoft.com/office/drawing/2014/main" id="{3EDF1A64-9CB6-4504-B496-71F208E33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2554"/>
                  <a:ext cx="59" cy="89"/>
                </a:xfrm>
                <a:custGeom>
                  <a:avLst/>
                  <a:gdLst>
                    <a:gd name="T0" fmla="*/ 14 w 39"/>
                    <a:gd name="T1" fmla="*/ 0 h 59"/>
                    <a:gd name="T2" fmla="*/ 0 w 39"/>
                    <a:gd name="T3" fmla="*/ 14 h 59"/>
                    <a:gd name="T4" fmla="*/ 19 w 39"/>
                    <a:gd name="T5" fmla="*/ 59 h 59"/>
                    <a:gd name="T6" fmla="*/ 39 w 39"/>
                    <a:gd name="T7" fmla="*/ 59 h 59"/>
                    <a:gd name="T8" fmla="*/ 14 w 39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14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1" y="26"/>
                        <a:pt x="18" y="42"/>
                        <a:pt x="19" y="59"/>
                      </a:cubicBezTo>
                      <a:cubicBezTo>
                        <a:pt x="39" y="59"/>
                        <a:pt x="39" y="59"/>
                        <a:pt x="39" y="59"/>
                      </a:cubicBezTo>
                      <a:cubicBezTo>
                        <a:pt x="37" y="37"/>
                        <a:pt x="28" y="16"/>
                        <a:pt x="14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60">
                  <a:extLst>
                    <a:ext uri="{FF2B5EF4-FFF2-40B4-BE49-F238E27FC236}">
                      <a16:creationId xmlns:a16="http://schemas.microsoft.com/office/drawing/2014/main" id="{18F122C3-D66C-4CBB-AF31-684942782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736"/>
                  <a:ext cx="89" cy="58"/>
                </a:xfrm>
                <a:custGeom>
                  <a:avLst/>
                  <a:gdLst>
                    <a:gd name="T0" fmla="*/ 0 w 59"/>
                    <a:gd name="T1" fmla="*/ 39 h 39"/>
                    <a:gd name="T2" fmla="*/ 59 w 59"/>
                    <a:gd name="T3" fmla="*/ 14 h 39"/>
                    <a:gd name="T4" fmla="*/ 45 w 59"/>
                    <a:gd name="T5" fmla="*/ 0 h 39"/>
                    <a:gd name="T6" fmla="*/ 0 w 59"/>
                    <a:gd name="T7" fmla="*/ 19 h 39"/>
                    <a:gd name="T8" fmla="*/ 0 w 59"/>
                    <a:gd name="T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9">
                      <a:moveTo>
                        <a:pt x="0" y="39"/>
                      </a:moveTo>
                      <a:cubicBezTo>
                        <a:pt x="23" y="38"/>
                        <a:pt x="43" y="29"/>
                        <a:pt x="59" y="1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3" y="11"/>
                        <a:pt x="17" y="18"/>
                        <a:pt x="0" y="1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61">
                  <a:extLst>
                    <a:ext uri="{FF2B5EF4-FFF2-40B4-BE49-F238E27FC236}">
                      <a16:creationId xmlns:a16="http://schemas.microsoft.com/office/drawing/2014/main" id="{ABD38BA8-E8DD-472E-8833-6D548D427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508"/>
                  <a:ext cx="89" cy="57"/>
                </a:xfrm>
                <a:custGeom>
                  <a:avLst/>
                  <a:gdLst>
                    <a:gd name="T0" fmla="*/ 0 w 59"/>
                    <a:gd name="T1" fmla="*/ 0 h 38"/>
                    <a:gd name="T2" fmla="*/ 0 w 59"/>
                    <a:gd name="T3" fmla="*/ 20 h 38"/>
                    <a:gd name="T4" fmla="*/ 45 w 59"/>
                    <a:gd name="T5" fmla="*/ 38 h 38"/>
                    <a:gd name="T6" fmla="*/ 59 w 59"/>
                    <a:gd name="T7" fmla="*/ 24 h 38"/>
                    <a:gd name="T8" fmla="*/ 0 w 59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8">
                      <a:moveTo>
                        <a:pt x="0" y="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7" y="21"/>
                        <a:pt x="33" y="28"/>
                        <a:pt x="45" y="38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43" y="10"/>
                        <a:pt x="23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162">
                  <a:extLst>
                    <a:ext uri="{FF2B5EF4-FFF2-40B4-BE49-F238E27FC236}">
                      <a16:creationId xmlns:a16="http://schemas.microsoft.com/office/drawing/2014/main" id="{431B45C4-99FF-4C39-B6C2-D0EF186F8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508"/>
                  <a:ext cx="89" cy="57"/>
                </a:xfrm>
                <a:custGeom>
                  <a:avLst/>
                  <a:gdLst>
                    <a:gd name="T0" fmla="*/ 59 w 59"/>
                    <a:gd name="T1" fmla="*/ 0 h 38"/>
                    <a:gd name="T2" fmla="*/ 0 w 59"/>
                    <a:gd name="T3" fmla="*/ 24 h 38"/>
                    <a:gd name="T4" fmla="*/ 14 w 59"/>
                    <a:gd name="T5" fmla="*/ 38 h 38"/>
                    <a:gd name="T6" fmla="*/ 59 w 59"/>
                    <a:gd name="T7" fmla="*/ 20 h 38"/>
                    <a:gd name="T8" fmla="*/ 59 w 59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8">
                      <a:moveTo>
                        <a:pt x="59" y="0"/>
                      </a:moveTo>
                      <a:cubicBezTo>
                        <a:pt x="36" y="1"/>
                        <a:pt x="16" y="10"/>
                        <a:pt x="0" y="24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27" y="28"/>
                        <a:pt x="42" y="21"/>
                        <a:pt x="59" y="20"/>
                      </a:cubicBezTo>
                      <a:cubicBezTo>
                        <a:pt x="59" y="0"/>
                        <a:pt x="59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F4D1E12-E43E-4B34-A2AE-D4C2A58C22F0}"/>
                </a:ext>
              </a:extLst>
            </p:cNvPr>
            <p:cNvSpPr/>
            <p:nvPr/>
          </p:nvSpPr>
          <p:spPr>
            <a:xfrm>
              <a:off x="11037873" y="2934472"/>
              <a:ext cx="830042" cy="825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 descr="test">
              <a:extLst>
                <a:ext uri="{FF2B5EF4-FFF2-40B4-BE49-F238E27FC236}">
                  <a16:creationId xmlns:a16="http://schemas.microsoft.com/office/drawing/2014/main" id="{BFE262A2-376A-4F3F-B387-BF8530E13171}"/>
                </a:ext>
              </a:extLst>
            </p:cNvPr>
            <p:cNvGrpSpPr/>
            <p:nvPr/>
          </p:nvGrpSpPr>
          <p:grpSpPr>
            <a:xfrm>
              <a:off x="11222189" y="3279449"/>
              <a:ext cx="335416" cy="333676"/>
              <a:chOff x="4486289" y="2163470"/>
              <a:chExt cx="406192" cy="406193"/>
            </a:xfrm>
          </p:grpSpPr>
          <p:sp>
            <p:nvSpPr>
              <p:cNvPr id="133" name="Rectangle 251">
                <a:extLst>
                  <a:ext uri="{FF2B5EF4-FFF2-40B4-BE49-F238E27FC236}">
                    <a16:creationId xmlns:a16="http://schemas.microsoft.com/office/drawing/2014/main" id="{2E328399-B44F-46DD-AA7D-A220E0B2F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163470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Rectangle 252">
                <a:extLst>
                  <a:ext uri="{FF2B5EF4-FFF2-40B4-BE49-F238E27FC236}">
                    <a16:creationId xmlns:a16="http://schemas.microsoft.com/office/drawing/2014/main" id="{73D54D7E-CE10-4FEF-856E-9F228792B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224166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5" name="Rectangle 253">
                <a:extLst>
                  <a:ext uri="{FF2B5EF4-FFF2-40B4-BE49-F238E27FC236}">
                    <a16:creationId xmlns:a16="http://schemas.microsoft.com/office/drawing/2014/main" id="{98BC8C8E-D3E2-43D8-B696-5E0989957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224166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Rectangle 254">
                <a:extLst>
                  <a:ext uri="{FF2B5EF4-FFF2-40B4-BE49-F238E27FC236}">
                    <a16:creationId xmlns:a16="http://schemas.microsoft.com/office/drawing/2014/main" id="{BD3CD791-440F-4414-BCAB-E71801F4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224166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Rectangle 255">
                <a:extLst>
                  <a:ext uri="{FF2B5EF4-FFF2-40B4-BE49-F238E27FC236}">
                    <a16:creationId xmlns:a16="http://schemas.microsoft.com/office/drawing/2014/main" id="{0F4CA1CA-27A9-4C88-A706-3C2F6F5F2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284861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Rectangle 256">
                <a:extLst>
                  <a:ext uri="{FF2B5EF4-FFF2-40B4-BE49-F238E27FC236}">
                    <a16:creationId xmlns:a16="http://schemas.microsoft.com/office/drawing/2014/main" id="{99338317-E015-438C-9E71-F02FDBC03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284861"/>
                <a:ext cx="42020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Rectangle 257">
                <a:extLst>
                  <a:ext uri="{FF2B5EF4-FFF2-40B4-BE49-F238E27FC236}">
                    <a16:creationId xmlns:a16="http://schemas.microsoft.com/office/drawing/2014/main" id="{C1BECA22-1F82-469B-9198-8198653A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284861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0" name="Rectangle 258">
                <a:extLst>
                  <a:ext uri="{FF2B5EF4-FFF2-40B4-BE49-F238E27FC236}">
                    <a16:creationId xmlns:a16="http://schemas.microsoft.com/office/drawing/2014/main" id="{C4E45B8E-48C6-4DCF-8A17-E22D1FBC8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345557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1" name="Rectangle 259">
                <a:extLst>
                  <a:ext uri="{FF2B5EF4-FFF2-40B4-BE49-F238E27FC236}">
                    <a16:creationId xmlns:a16="http://schemas.microsoft.com/office/drawing/2014/main" id="{AF1187F0-D03F-40BC-80DB-0F0A97AAD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345557"/>
                <a:ext cx="43576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Rectangle 260">
                <a:extLst>
                  <a:ext uri="{FF2B5EF4-FFF2-40B4-BE49-F238E27FC236}">
                    <a16:creationId xmlns:a16="http://schemas.microsoft.com/office/drawing/2014/main" id="{573AA398-B303-42B8-971B-4ABB87FF4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345557"/>
                <a:ext cx="43576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Rectangle 261">
                <a:extLst>
                  <a:ext uri="{FF2B5EF4-FFF2-40B4-BE49-F238E27FC236}">
                    <a16:creationId xmlns:a16="http://schemas.microsoft.com/office/drawing/2014/main" id="{82EF8B48-F455-4A75-A6E0-06347420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345557"/>
                <a:ext cx="42020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Rectangle 262">
                <a:extLst>
                  <a:ext uri="{FF2B5EF4-FFF2-40B4-BE49-F238E27FC236}">
                    <a16:creationId xmlns:a16="http://schemas.microsoft.com/office/drawing/2014/main" id="{6EFBCFDB-858F-49E1-A461-9EEC3B705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345557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Rectangle 263">
                <a:extLst>
                  <a:ext uri="{FF2B5EF4-FFF2-40B4-BE49-F238E27FC236}">
                    <a16:creationId xmlns:a16="http://schemas.microsoft.com/office/drawing/2014/main" id="{D6A95F8D-07BC-4469-A15B-EEDC912E0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406252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Rectangle 264">
                <a:extLst>
                  <a:ext uri="{FF2B5EF4-FFF2-40B4-BE49-F238E27FC236}">
                    <a16:creationId xmlns:a16="http://schemas.microsoft.com/office/drawing/2014/main" id="{341F608E-03A8-4C7F-A7EB-44D9B9CE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406252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Rectangle 265">
                <a:extLst>
                  <a:ext uri="{FF2B5EF4-FFF2-40B4-BE49-F238E27FC236}">
                    <a16:creationId xmlns:a16="http://schemas.microsoft.com/office/drawing/2014/main" id="{862C58D0-5403-48FE-9F71-CC221C976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406252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Rectangle 266">
                <a:extLst>
                  <a:ext uri="{FF2B5EF4-FFF2-40B4-BE49-F238E27FC236}">
                    <a16:creationId xmlns:a16="http://schemas.microsoft.com/office/drawing/2014/main" id="{67D2C7A0-10A4-41C1-B7FE-7B091847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406252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9" name="Rectangle 267">
                <a:extLst>
                  <a:ext uri="{FF2B5EF4-FFF2-40B4-BE49-F238E27FC236}">
                    <a16:creationId xmlns:a16="http://schemas.microsoft.com/office/drawing/2014/main" id="{C80AAB8F-4F36-4D56-B104-D5ED1A480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406252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268">
                <a:extLst>
                  <a:ext uri="{FF2B5EF4-FFF2-40B4-BE49-F238E27FC236}">
                    <a16:creationId xmlns:a16="http://schemas.microsoft.com/office/drawing/2014/main" id="{69CA28B5-4B5F-42E8-B5D9-477156663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466948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269">
                <a:extLst>
                  <a:ext uri="{FF2B5EF4-FFF2-40B4-BE49-F238E27FC236}">
                    <a16:creationId xmlns:a16="http://schemas.microsoft.com/office/drawing/2014/main" id="{CE050994-ECBA-4AB4-9DF6-1864FD2D7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466948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2" name="Rectangle 270">
                <a:extLst>
                  <a:ext uri="{FF2B5EF4-FFF2-40B4-BE49-F238E27FC236}">
                    <a16:creationId xmlns:a16="http://schemas.microsoft.com/office/drawing/2014/main" id="{CDDCBF8A-3953-4D99-ABA2-D217663CA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466948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Rectangle 271">
                <a:extLst>
                  <a:ext uri="{FF2B5EF4-FFF2-40B4-BE49-F238E27FC236}">
                    <a16:creationId xmlns:a16="http://schemas.microsoft.com/office/drawing/2014/main" id="{0535F826-4438-48C4-9753-9FEAEEBB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466948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Rectangle 272">
                <a:extLst>
                  <a:ext uri="{FF2B5EF4-FFF2-40B4-BE49-F238E27FC236}">
                    <a16:creationId xmlns:a16="http://schemas.microsoft.com/office/drawing/2014/main" id="{3F483B96-9682-4588-8B5A-CFD4147B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466948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5" name="Rectangle 273">
                <a:extLst>
                  <a:ext uri="{FF2B5EF4-FFF2-40B4-BE49-F238E27FC236}">
                    <a16:creationId xmlns:a16="http://schemas.microsoft.com/office/drawing/2014/main" id="{AE0468D6-C09E-4761-A47E-1181CCCDF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766" y="2466948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6" name="Rectangle 274">
                <a:extLst>
                  <a:ext uri="{FF2B5EF4-FFF2-40B4-BE49-F238E27FC236}">
                    <a16:creationId xmlns:a16="http://schemas.microsoft.com/office/drawing/2014/main" id="{694E2772-F4E2-474B-8E29-DEF6721C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05" y="2466948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7" name="Rectangle 275">
                <a:extLst>
                  <a:ext uri="{FF2B5EF4-FFF2-40B4-BE49-F238E27FC236}">
                    <a16:creationId xmlns:a16="http://schemas.microsoft.com/office/drawing/2014/main" id="{9741FA3F-7E00-4998-81D7-97EF4FE5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527643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8" name="Rectangle 276">
                <a:extLst>
                  <a:ext uri="{FF2B5EF4-FFF2-40B4-BE49-F238E27FC236}">
                    <a16:creationId xmlns:a16="http://schemas.microsoft.com/office/drawing/2014/main" id="{EF90B7B1-75E2-48B6-80FC-EE133741E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527643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0" name="Rectangle 277">
                <a:extLst>
                  <a:ext uri="{FF2B5EF4-FFF2-40B4-BE49-F238E27FC236}">
                    <a16:creationId xmlns:a16="http://schemas.microsoft.com/office/drawing/2014/main" id="{3AAD4CC5-F788-423F-9906-6E6E8586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527643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1" name="Rectangle 278">
                <a:extLst>
                  <a:ext uri="{FF2B5EF4-FFF2-40B4-BE49-F238E27FC236}">
                    <a16:creationId xmlns:a16="http://schemas.microsoft.com/office/drawing/2014/main" id="{615E3A60-9EFD-4E73-9DB1-B258C5198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527643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2" name="Rectangle 279">
                <a:extLst>
                  <a:ext uri="{FF2B5EF4-FFF2-40B4-BE49-F238E27FC236}">
                    <a16:creationId xmlns:a16="http://schemas.microsoft.com/office/drawing/2014/main" id="{EE21898B-F653-4EFE-8C22-FED44205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527643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" name="Rectangle 280">
                <a:extLst>
                  <a:ext uri="{FF2B5EF4-FFF2-40B4-BE49-F238E27FC236}">
                    <a16:creationId xmlns:a16="http://schemas.microsoft.com/office/drawing/2014/main" id="{E74896F4-7B0D-4A10-A29A-E45357858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766" y="2527643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" name="Rectangle 281">
                <a:extLst>
                  <a:ext uri="{FF2B5EF4-FFF2-40B4-BE49-F238E27FC236}">
                    <a16:creationId xmlns:a16="http://schemas.microsoft.com/office/drawing/2014/main" id="{D30F2618-3C3F-4C33-B349-D7F442F64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05" y="2527643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10F7660-3B29-4870-AF98-63A778473519}"/>
                </a:ext>
              </a:extLst>
            </p:cNvPr>
            <p:cNvSpPr txBox="1"/>
            <p:nvPr/>
          </p:nvSpPr>
          <p:spPr>
            <a:xfrm>
              <a:off x="11026973" y="2930974"/>
              <a:ext cx="7605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Manage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5185448-DD5B-42A0-A88E-2F62E9500D89}"/>
                </a:ext>
              </a:extLst>
            </p:cNvPr>
            <p:cNvSpPr/>
            <p:nvPr/>
          </p:nvSpPr>
          <p:spPr>
            <a:xfrm>
              <a:off x="6627670" y="2869866"/>
              <a:ext cx="816058" cy="841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D5CAE30E-6CC5-4F76-ADE3-1BDA41AF1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7683" y="3268390"/>
              <a:ext cx="345033" cy="346372"/>
            </a:xfrm>
            <a:custGeom>
              <a:avLst/>
              <a:gdLst>
                <a:gd name="T0" fmla="*/ 304 w 347"/>
                <a:gd name="T1" fmla="*/ 207 h 348"/>
                <a:gd name="T2" fmla="*/ 179 w 347"/>
                <a:gd name="T3" fmla="*/ 76 h 348"/>
                <a:gd name="T4" fmla="*/ 179 w 347"/>
                <a:gd name="T5" fmla="*/ 33 h 348"/>
                <a:gd name="T6" fmla="*/ 228 w 347"/>
                <a:gd name="T7" fmla="*/ 33 h 348"/>
                <a:gd name="T8" fmla="*/ 228 w 347"/>
                <a:gd name="T9" fmla="*/ 0 h 348"/>
                <a:gd name="T10" fmla="*/ 179 w 347"/>
                <a:gd name="T11" fmla="*/ 0 h 348"/>
                <a:gd name="T12" fmla="*/ 168 w 347"/>
                <a:gd name="T13" fmla="*/ 0 h 348"/>
                <a:gd name="T14" fmla="*/ 168 w 347"/>
                <a:gd name="T15" fmla="*/ 33 h 348"/>
                <a:gd name="T16" fmla="*/ 168 w 347"/>
                <a:gd name="T17" fmla="*/ 76 h 348"/>
                <a:gd name="T18" fmla="*/ 43 w 347"/>
                <a:gd name="T19" fmla="*/ 207 h 348"/>
                <a:gd name="T20" fmla="*/ 0 w 347"/>
                <a:gd name="T21" fmla="*/ 207 h 348"/>
                <a:gd name="T22" fmla="*/ 0 w 347"/>
                <a:gd name="T23" fmla="*/ 348 h 348"/>
                <a:gd name="T24" fmla="*/ 347 w 347"/>
                <a:gd name="T25" fmla="*/ 348 h 348"/>
                <a:gd name="T26" fmla="*/ 347 w 347"/>
                <a:gd name="T27" fmla="*/ 207 h 348"/>
                <a:gd name="T28" fmla="*/ 304 w 347"/>
                <a:gd name="T29" fmla="*/ 207 h 348"/>
                <a:gd name="T30" fmla="*/ 54 w 347"/>
                <a:gd name="T31" fmla="*/ 326 h 348"/>
                <a:gd name="T32" fmla="*/ 21 w 347"/>
                <a:gd name="T33" fmla="*/ 326 h 348"/>
                <a:gd name="T34" fmla="*/ 21 w 347"/>
                <a:gd name="T35" fmla="*/ 228 h 348"/>
                <a:gd name="T36" fmla="*/ 54 w 347"/>
                <a:gd name="T37" fmla="*/ 228 h 348"/>
                <a:gd name="T38" fmla="*/ 54 w 347"/>
                <a:gd name="T39" fmla="*/ 326 h 348"/>
                <a:gd name="T40" fmla="*/ 108 w 347"/>
                <a:gd name="T41" fmla="*/ 326 h 348"/>
                <a:gd name="T42" fmla="*/ 76 w 347"/>
                <a:gd name="T43" fmla="*/ 326 h 348"/>
                <a:gd name="T44" fmla="*/ 76 w 347"/>
                <a:gd name="T45" fmla="*/ 228 h 348"/>
                <a:gd name="T46" fmla="*/ 108 w 347"/>
                <a:gd name="T47" fmla="*/ 228 h 348"/>
                <a:gd name="T48" fmla="*/ 108 w 347"/>
                <a:gd name="T49" fmla="*/ 326 h 348"/>
                <a:gd name="T50" fmla="*/ 162 w 347"/>
                <a:gd name="T51" fmla="*/ 326 h 348"/>
                <a:gd name="T52" fmla="*/ 130 w 347"/>
                <a:gd name="T53" fmla="*/ 326 h 348"/>
                <a:gd name="T54" fmla="*/ 130 w 347"/>
                <a:gd name="T55" fmla="*/ 228 h 348"/>
                <a:gd name="T56" fmla="*/ 162 w 347"/>
                <a:gd name="T57" fmla="*/ 228 h 348"/>
                <a:gd name="T58" fmla="*/ 162 w 347"/>
                <a:gd name="T59" fmla="*/ 326 h 348"/>
                <a:gd name="T60" fmla="*/ 217 w 347"/>
                <a:gd name="T61" fmla="*/ 326 h 348"/>
                <a:gd name="T62" fmla="*/ 184 w 347"/>
                <a:gd name="T63" fmla="*/ 326 h 348"/>
                <a:gd name="T64" fmla="*/ 184 w 347"/>
                <a:gd name="T65" fmla="*/ 228 h 348"/>
                <a:gd name="T66" fmla="*/ 217 w 347"/>
                <a:gd name="T67" fmla="*/ 228 h 348"/>
                <a:gd name="T68" fmla="*/ 217 w 347"/>
                <a:gd name="T69" fmla="*/ 326 h 348"/>
                <a:gd name="T70" fmla="*/ 271 w 347"/>
                <a:gd name="T71" fmla="*/ 326 h 348"/>
                <a:gd name="T72" fmla="*/ 238 w 347"/>
                <a:gd name="T73" fmla="*/ 326 h 348"/>
                <a:gd name="T74" fmla="*/ 238 w 347"/>
                <a:gd name="T75" fmla="*/ 228 h 348"/>
                <a:gd name="T76" fmla="*/ 271 w 347"/>
                <a:gd name="T77" fmla="*/ 228 h 348"/>
                <a:gd name="T78" fmla="*/ 271 w 347"/>
                <a:gd name="T79" fmla="*/ 326 h 348"/>
                <a:gd name="T80" fmla="*/ 325 w 347"/>
                <a:gd name="T81" fmla="*/ 326 h 348"/>
                <a:gd name="T82" fmla="*/ 293 w 347"/>
                <a:gd name="T83" fmla="*/ 326 h 348"/>
                <a:gd name="T84" fmla="*/ 293 w 347"/>
                <a:gd name="T85" fmla="*/ 228 h 348"/>
                <a:gd name="T86" fmla="*/ 325 w 347"/>
                <a:gd name="T87" fmla="*/ 228 h 348"/>
                <a:gd name="T88" fmla="*/ 325 w 347"/>
                <a:gd name="T89" fmla="*/ 3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348">
                  <a:moveTo>
                    <a:pt x="304" y="207"/>
                  </a:moveTo>
                  <a:cubicBezTo>
                    <a:pt x="304" y="136"/>
                    <a:pt x="248" y="79"/>
                    <a:pt x="179" y="76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228" y="33"/>
                    <a:pt x="228" y="33"/>
                    <a:pt x="228" y="3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76"/>
                    <a:pt x="168" y="76"/>
                    <a:pt x="168" y="76"/>
                  </a:cubicBezTo>
                  <a:cubicBezTo>
                    <a:pt x="98" y="79"/>
                    <a:pt x="43" y="137"/>
                    <a:pt x="43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347" y="207"/>
                    <a:pt x="347" y="207"/>
                    <a:pt x="347" y="207"/>
                  </a:cubicBezTo>
                  <a:lnTo>
                    <a:pt x="304" y="207"/>
                  </a:lnTo>
                  <a:close/>
                  <a:moveTo>
                    <a:pt x="54" y="326"/>
                  </a:moveTo>
                  <a:cubicBezTo>
                    <a:pt x="21" y="326"/>
                    <a:pt x="21" y="326"/>
                    <a:pt x="21" y="326"/>
                  </a:cubicBezTo>
                  <a:cubicBezTo>
                    <a:pt x="21" y="228"/>
                    <a:pt x="21" y="228"/>
                    <a:pt x="21" y="228"/>
                  </a:cubicBezTo>
                  <a:cubicBezTo>
                    <a:pt x="54" y="228"/>
                    <a:pt x="54" y="228"/>
                    <a:pt x="54" y="228"/>
                  </a:cubicBezTo>
                  <a:cubicBezTo>
                    <a:pt x="54" y="326"/>
                    <a:pt x="54" y="326"/>
                    <a:pt x="54" y="326"/>
                  </a:cubicBezTo>
                  <a:close/>
                  <a:moveTo>
                    <a:pt x="108" y="326"/>
                  </a:moveTo>
                  <a:cubicBezTo>
                    <a:pt x="76" y="326"/>
                    <a:pt x="76" y="326"/>
                    <a:pt x="76" y="326"/>
                  </a:cubicBezTo>
                  <a:cubicBezTo>
                    <a:pt x="76" y="228"/>
                    <a:pt x="76" y="228"/>
                    <a:pt x="76" y="228"/>
                  </a:cubicBezTo>
                  <a:cubicBezTo>
                    <a:pt x="108" y="228"/>
                    <a:pt x="108" y="228"/>
                    <a:pt x="108" y="228"/>
                  </a:cubicBezTo>
                  <a:lnTo>
                    <a:pt x="108" y="326"/>
                  </a:lnTo>
                  <a:close/>
                  <a:moveTo>
                    <a:pt x="162" y="326"/>
                  </a:moveTo>
                  <a:cubicBezTo>
                    <a:pt x="130" y="326"/>
                    <a:pt x="130" y="326"/>
                    <a:pt x="130" y="326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62" y="228"/>
                    <a:pt x="162" y="228"/>
                    <a:pt x="162" y="228"/>
                  </a:cubicBezTo>
                  <a:lnTo>
                    <a:pt x="162" y="326"/>
                  </a:lnTo>
                  <a:close/>
                  <a:moveTo>
                    <a:pt x="217" y="326"/>
                  </a:moveTo>
                  <a:cubicBezTo>
                    <a:pt x="184" y="326"/>
                    <a:pt x="184" y="326"/>
                    <a:pt x="184" y="326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217" y="228"/>
                    <a:pt x="217" y="228"/>
                    <a:pt x="217" y="228"/>
                  </a:cubicBezTo>
                  <a:lnTo>
                    <a:pt x="217" y="326"/>
                  </a:lnTo>
                  <a:close/>
                  <a:moveTo>
                    <a:pt x="271" y="326"/>
                  </a:moveTo>
                  <a:cubicBezTo>
                    <a:pt x="238" y="326"/>
                    <a:pt x="238" y="326"/>
                    <a:pt x="238" y="326"/>
                  </a:cubicBezTo>
                  <a:cubicBezTo>
                    <a:pt x="238" y="228"/>
                    <a:pt x="238" y="228"/>
                    <a:pt x="238" y="228"/>
                  </a:cubicBezTo>
                  <a:cubicBezTo>
                    <a:pt x="271" y="228"/>
                    <a:pt x="271" y="228"/>
                    <a:pt x="271" y="228"/>
                  </a:cubicBezTo>
                  <a:lnTo>
                    <a:pt x="271" y="326"/>
                  </a:lnTo>
                  <a:close/>
                  <a:moveTo>
                    <a:pt x="325" y="326"/>
                  </a:moveTo>
                  <a:cubicBezTo>
                    <a:pt x="293" y="326"/>
                    <a:pt x="293" y="326"/>
                    <a:pt x="293" y="326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325" y="228"/>
                    <a:pt x="325" y="228"/>
                    <a:pt x="325" y="228"/>
                  </a:cubicBezTo>
                  <a:lnTo>
                    <a:pt x="325" y="326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08DB4AC-BF5A-496D-BE2D-C9A9023983FB}"/>
                </a:ext>
              </a:extLst>
            </p:cNvPr>
            <p:cNvSpPr txBox="1"/>
            <p:nvPr/>
          </p:nvSpPr>
          <p:spPr>
            <a:xfrm>
              <a:off x="6837001" y="2916968"/>
              <a:ext cx="67514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Govern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1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251BC2-BBE6-4D6F-A0FB-7B15EBD24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98284" y="5723977"/>
            <a:ext cx="8161433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846" y="671616"/>
            <a:ext cx="11306308" cy="402674"/>
          </a:xfrm>
        </p:spPr>
        <p:txBody>
          <a:bodyPr/>
          <a:lstStyle/>
          <a:p>
            <a:r>
              <a:rPr lang="en-US" sz="3600"/>
              <a:t>Microsoft Cloud Adoption Framework for Azure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56" name="Rectangle: Rounded Corners 82">
            <a:extLst>
              <a:ext uri="{FF2B5EF4-FFF2-40B4-BE49-F238E27FC236}">
                <a16:creationId xmlns:a16="http://schemas.microsoft.com/office/drawing/2014/main" id="{86DC19F6-B012-4D2A-8C37-363BBBC544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91354" y="1891413"/>
            <a:ext cx="2280123" cy="2465088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548632" rIns="182878" bIns="182878" rtlCol="0" anchor="t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Define strategy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Understand motivations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Financial considerations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Technical considerations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Create a business case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Rectangle: Rounded Corners 75">
            <a:extLst>
              <a:ext uri="{FF2B5EF4-FFF2-40B4-BE49-F238E27FC236}">
                <a16:creationId xmlns:a16="http://schemas.microsoft.com/office/drawing/2014/main" id="{7A641BB3-13AF-4560-85A0-6138BAC290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55573" y="1891413"/>
            <a:ext cx="2280123" cy="2465089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548632" rIns="182878" bIns="182878" rtlCol="0" anchor="t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Plan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Digital estate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Initial organization alignment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Skills readiness plan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Cloud adoption plan</a:t>
            </a:r>
          </a:p>
        </p:txBody>
      </p:sp>
      <p:sp>
        <p:nvSpPr>
          <p:cNvPr id="47" name="Rectangle: Rounded Corners 73">
            <a:extLst>
              <a:ext uri="{FF2B5EF4-FFF2-40B4-BE49-F238E27FC236}">
                <a16:creationId xmlns:a16="http://schemas.microsoft.com/office/drawing/2014/main" id="{9052B9A6-F550-4FD4-B4B1-3D5F1617A2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898064" y="1891413"/>
            <a:ext cx="2280123" cy="2465089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548632" rIns="182878" bIns="182878" rtlCol="0" anchor="t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Ready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Azure setup guide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First landing zone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Expand the landing zone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Best practice validation</a:t>
            </a:r>
          </a:p>
        </p:txBody>
      </p:sp>
      <p:sp>
        <p:nvSpPr>
          <p:cNvPr id="46" name="Rectangle: Rounded Corners 72">
            <a:extLst>
              <a:ext uri="{FF2B5EF4-FFF2-40B4-BE49-F238E27FC236}">
                <a16:creationId xmlns:a16="http://schemas.microsoft.com/office/drawing/2014/main" id="{75FF3E05-0E6D-4B96-B89B-1AF133C23C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634113" y="1891413"/>
            <a:ext cx="2280123" cy="2465089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182878" rIns="182878" bIns="182878" rtlCol="0" anchor="ctr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Adopt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Migrate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First workload migration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Expanded scenarios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Best practice validation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Process improvements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Innovate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Innovation guide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Expanded scenarios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Best practice validation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Process improvements</a:t>
            </a:r>
          </a:p>
        </p:txBody>
      </p:sp>
      <p:sp>
        <p:nvSpPr>
          <p:cNvPr id="63" name="Rectangle: Rounded Corners 89">
            <a:extLst>
              <a:ext uri="{FF2B5EF4-FFF2-40B4-BE49-F238E27FC236}">
                <a16:creationId xmlns:a16="http://schemas.microsoft.com/office/drawing/2014/main" id="{EA773F6A-46ED-4788-9B25-722D327F3D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592790" y="5037056"/>
            <a:ext cx="2280123" cy="1425384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182878" rIns="182878" bIns="182878" rtlCol="0" anchor="ctr"/>
          <a:lstStyle/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Govern</a:t>
            </a:r>
          </a:p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Methodology</a:t>
            </a:r>
          </a:p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Benchmark initial best practice</a:t>
            </a:r>
          </a:p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Governance maturity</a:t>
            </a:r>
          </a:p>
        </p:txBody>
      </p:sp>
      <p:sp>
        <p:nvSpPr>
          <p:cNvPr id="74" name="Rectangle: Rounded Corners 31">
            <a:extLst>
              <a:ext uri="{FF2B5EF4-FFF2-40B4-BE49-F238E27FC236}">
                <a16:creationId xmlns:a16="http://schemas.microsoft.com/office/drawing/2014/main" id="{27B4F357-5C8B-4DD4-834C-F7C87E034D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211099" y="5052619"/>
            <a:ext cx="2280123" cy="1425384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182878" rIns="182878" bIns="182878" rtlCol="0" anchor="ctr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Manage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Business commitments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Operations baseline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Operations maturity</a:t>
            </a:r>
          </a:p>
        </p:txBody>
      </p:sp>
      <p:sp>
        <p:nvSpPr>
          <p:cNvPr id="51" name="Rectangle: Rounded Corners 77">
            <a:extLst>
              <a:ext uri="{FF2B5EF4-FFF2-40B4-BE49-F238E27FC236}">
                <a16:creationId xmlns:a16="http://schemas.microsoft.com/office/drawing/2014/main" id="{6DD4BA8C-8035-4085-B9FC-C433E7711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99082" y="1528561"/>
            <a:ext cx="8328089" cy="3128892"/>
          </a:xfrm>
          <a:prstGeom prst="roundRect">
            <a:avLst>
              <a:gd name="adj" fmla="val 0"/>
            </a:avLst>
          </a:prstGeom>
          <a:noFill/>
          <a:ln w="25400" cap="rnd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Rectangle: Rounded Corners 85">
            <a:extLst>
              <a:ext uri="{FF2B5EF4-FFF2-40B4-BE49-F238E27FC236}">
                <a16:creationId xmlns:a16="http://schemas.microsoft.com/office/drawing/2014/main" id="{52F4BCC8-4517-42D2-B481-CD21E37B6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39" y="4780453"/>
            <a:ext cx="5430664" cy="1898596"/>
          </a:xfrm>
          <a:prstGeom prst="roundRect">
            <a:avLst>
              <a:gd name="adj" fmla="val 0"/>
            </a:avLst>
          </a:prstGeom>
          <a:noFill/>
          <a:ln w="25400" cap="rnd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2BA960-7738-4DAF-925D-445F96314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35695" y="3123956"/>
            <a:ext cx="468838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06C960-4EE9-4AF3-9D93-B16C8F0CB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78187" y="2921238"/>
            <a:ext cx="505404" cy="202719"/>
          </a:xfrm>
          <a:prstGeom prst="straightConnector1">
            <a:avLst/>
          </a:prstGeom>
          <a:ln w="28575" cap="sq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FD17AE-D9CF-489D-A98F-732CFDD3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78187" y="3123958"/>
            <a:ext cx="505404" cy="295780"/>
          </a:xfrm>
          <a:prstGeom prst="straightConnector1">
            <a:avLst/>
          </a:prstGeom>
          <a:ln w="28575" cap="sq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7A7C53D-C368-4B07-89AE-B42AE089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009979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C3AF98-3C5A-452B-A475-8B8DCE04C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2298" y="1910044"/>
            <a:ext cx="539468" cy="378352"/>
            <a:chOff x="14373741" y="5761210"/>
            <a:chExt cx="463775" cy="325266"/>
          </a:xfrm>
        </p:grpSpPr>
        <p:sp>
          <p:nvSpPr>
            <p:cNvPr id="125" name="Rectangle 932">
              <a:extLst>
                <a:ext uri="{FF2B5EF4-FFF2-40B4-BE49-F238E27FC236}">
                  <a16:creationId xmlns:a16="http://schemas.microsoft.com/office/drawing/2014/main" id="{D4969E8C-2783-49C8-A600-5CF706B3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629" y="6035118"/>
              <a:ext cx="115166" cy="12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933">
              <a:extLst>
                <a:ext uri="{FF2B5EF4-FFF2-40B4-BE49-F238E27FC236}">
                  <a16:creationId xmlns:a16="http://schemas.microsoft.com/office/drawing/2014/main" id="{2CA3EBED-534F-404E-A705-FAE1B0B69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5" y="6017998"/>
              <a:ext cx="23344" cy="45133"/>
            </a:xfrm>
            <a:custGeom>
              <a:avLst/>
              <a:gdLst>
                <a:gd name="T0" fmla="*/ 0 w 15"/>
                <a:gd name="T1" fmla="*/ 0 h 29"/>
                <a:gd name="T2" fmla="*/ 15 w 15"/>
                <a:gd name="T3" fmla="*/ 14 h 29"/>
                <a:gd name="T4" fmla="*/ 0 w 15"/>
                <a:gd name="T5" fmla="*/ 29 h 29"/>
                <a:gd name="T6" fmla="*/ 0 w 1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9">
                  <a:moveTo>
                    <a:pt x="0" y="0"/>
                  </a:moveTo>
                  <a:lnTo>
                    <a:pt x="15" y="14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934">
              <a:extLst>
                <a:ext uri="{FF2B5EF4-FFF2-40B4-BE49-F238E27FC236}">
                  <a16:creationId xmlns:a16="http://schemas.microsoft.com/office/drawing/2014/main" id="{FFC1F8D5-5860-4AF3-B4A1-7C81AB0B2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0960" y="5803229"/>
              <a:ext cx="119834" cy="224106"/>
            </a:xfrm>
            <a:custGeom>
              <a:avLst/>
              <a:gdLst>
                <a:gd name="T0" fmla="*/ 7 w 77"/>
                <a:gd name="T1" fmla="*/ 144 h 144"/>
                <a:gd name="T2" fmla="*/ 0 w 77"/>
                <a:gd name="T3" fmla="*/ 144 h 144"/>
                <a:gd name="T4" fmla="*/ 0 w 77"/>
                <a:gd name="T5" fmla="*/ 0 h 144"/>
                <a:gd name="T6" fmla="*/ 77 w 77"/>
                <a:gd name="T7" fmla="*/ 0 h 144"/>
                <a:gd name="T8" fmla="*/ 77 w 77"/>
                <a:gd name="T9" fmla="*/ 7 h 144"/>
                <a:gd name="T10" fmla="*/ 7 w 77"/>
                <a:gd name="T11" fmla="*/ 7 h 144"/>
                <a:gd name="T12" fmla="*/ 7 w 77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44">
                  <a:moveTo>
                    <a:pt x="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7"/>
                  </a:lnTo>
                  <a:lnTo>
                    <a:pt x="7" y="7"/>
                  </a:lnTo>
                  <a:lnTo>
                    <a:pt x="7" y="1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Rectangle 935">
              <a:extLst>
                <a:ext uri="{FF2B5EF4-FFF2-40B4-BE49-F238E27FC236}">
                  <a16:creationId xmlns:a16="http://schemas.microsoft.com/office/drawing/2014/main" id="{B52CBD84-3D06-496C-A1D2-B8C6481D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3046" y="5809455"/>
              <a:ext cx="12450" cy="2490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Rectangle 936">
              <a:extLst>
                <a:ext uri="{FF2B5EF4-FFF2-40B4-BE49-F238E27FC236}">
                  <a16:creationId xmlns:a16="http://schemas.microsoft.com/office/drawing/2014/main" id="{DCD8038D-25CD-4B05-BB3D-DDEF5ACD5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304" y="5919952"/>
              <a:ext cx="99603" cy="108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Rectangle 937">
              <a:extLst>
                <a:ext uri="{FF2B5EF4-FFF2-40B4-BE49-F238E27FC236}">
                  <a16:creationId xmlns:a16="http://schemas.microsoft.com/office/drawing/2014/main" id="{EBF9195A-DF30-459E-A4E7-475AD590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1324" y="5919952"/>
              <a:ext cx="102715" cy="108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Oval 938">
              <a:extLst>
                <a:ext uri="{FF2B5EF4-FFF2-40B4-BE49-F238E27FC236}">
                  <a16:creationId xmlns:a16="http://schemas.microsoft.com/office/drawing/2014/main" id="{BD51D752-6DA4-42A7-9AD6-196A2251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026" y="5761210"/>
              <a:ext cx="96490" cy="91822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Rectangle 939">
              <a:extLst>
                <a:ext uri="{FF2B5EF4-FFF2-40B4-BE49-F238E27FC236}">
                  <a16:creationId xmlns:a16="http://schemas.microsoft.com/office/drawing/2014/main" id="{AC499B71-C4CA-4DFE-B209-8CE636EE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026" y="5877932"/>
              <a:ext cx="96490" cy="9337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Oval 940">
              <a:extLst>
                <a:ext uri="{FF2B5EF4-FFF2-40B4-BE49-F238E27FC236}">
                  <a16:creationId xmlns:a16="http://schemas.microsoft.com/office/drawing/2014/main" id="{86BABC6B-51B6-49ED-8386-62F489D3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026" y="5994654"/>
              <a:ext cx="96490" cy="91822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Oval 941">
              <a:extLst>
                <a:ext uri="{FF2B5EF4-FFF2-40B4-BE49-F238E27FC236}">
                  <a16:creationId xmlns:a16="http://schemas.microsoft.com/office/drawing/2014/main" id="{3ABD8375-EAEB-40D9-AB0B-735ED5325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3741" y="5877932"/>
              <a:ext cx="98046" cy="9337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Oval 942">
              <a:extLst>
                <a:ext uri="{FF2B5EF4-FFF2-40B4-BE49-F238E27FC236}">
                  <a16:creationId xmlns:a16="http://schemas.microsoft.com/office/drawing/2014/main" id="{05B2F849-E1D5-4F6B-BA1E-9017A5F4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3" y="5877932"/>
              <a:ext cx="96490" cy="9337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Rectangle 943">
              <a:extLst>
                <a:ext uri="{FF2B5EF4-FFF2-40B4-BE49-F238E27FC236}">
                  <a16:creationId xmlns:a16="http://schemas.microsoft.com/office/drawing/2014/main" id="{2BBD3A9A-141D-4FF3-B299-14089E98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3" y="5761210"/>
              <a:ext cx="96490" cy="91822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Rectangle 944" descr="component solutions">
              <a:extLst>
                <a:ext uri="{FF2B5EF4-FFF2-40B4-BE49-F238E27FC236}">
                  <a16:creationId xmlns:a16="http://schemas.microsoft.com/office/drawing/2014/main" id="{AA0758CC-D727-4C6A-8621-2968D3E7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3" y="5994654"/>
              <a:ext cx="96490" cy="91822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945">
              <a:extLst>
                <a:ext uri="{FF2B5EF4-FFF2-40B4-BE49-F238E27FC236}">
                  <a16:creationId xmlns:a16="http://schemas.microsoft.com/office/drawing/2014/main" id="{279DB8EA-6EA8-490A-B122-7021F6729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5" y="5902832"/>
              <a:ext cx="24901" cy="45133"/>
            </a:xfrm>
            <a:custGeom>
              <a:avLst/>
              <a:gdLst>
                <a:gd name="T0" fmla="*/ 0 w 16"/>
                <a:gd name="T1" fmla="*/ 0 h 29"/>
                <a:gd name="T2" fmla="*/ 16 w 16"/>
                <a:gd name="T3" fmla="*/ 14 h 29"/>
                <a:gd name="T4" fmla="*/ 0 w 16"/>
                <a:gd name="T5" fmla="*/ 29 h 29"/>
                <a:gd name="T6" fmla="*/ 0 w 1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lnTo>
                    <a:pt x="16" y="14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reeform 946">
              <a:extLst>
                <a:ext uri="{FF2B5EF4-FFF2-40B4-BE49-F238E27FC236}">
                  <a16:creationId xmlns:a16="http://schemas.microsoft.com/office/drawing/2014/main" id="{D3AE8E94-9B5B-4AEA-B9FC-9F9BC623A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5" y="5786111"/>
              <a:ext cx="23344" cy="45133"/>
            </a:xfrm>
            <a:custGeom>
              <a:avLst/>
              <a:gdLst>
                <a:gd name="T0" fmla="*/ 0 w 15"/>
                <a:gd name="T1" fmla="*/ 0 h 29"/>
                <a:gd name="T2" fmla="*/ 15 w 15"/>
                <a:gd name="T3" fmla="*/ 15 h 29"/>
                <a:gd name="T4" fmla="*/ 0 w 15"/>
                <a:gd name="T5" fmla="*/ 29 h 29"/>
                <a:gd name="T6" fmla="*/ 0 w 1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9">
                  <a:moveTo>
                    <a:pt x="0" y="0"/>
                  </a:moveTo>
                  <a:lnTo>
                    <a:pt x="15" y="15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947">
              <a:extLst>
                <a:ext uri="{FF2B5EF4-FFF2-40B4-BE49-F238E27FC236}">
                  <a16:creationId xmlns:a16="http://schemas.microsoft.com/office/drawing/2014/main" id="{1AF6780C-D341-46AA-8D61-12B62AEF3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7814" y="5902832"/>
              <a:ext cx="23344" cy="45133"/>
            </a:xfrm>
            <a:custGeom>
              <a:avLst/>
              <a:gdLst>
                <a:gd name="T0" fmla="*/ 0 w 15"/>
                <a:gd name="T1" fmla="*/ 0 h 29"/>
                <a:gd name="T2" fmla="*/ 15 w 15"/>
                <a:gd name="T3" fmla="*/ 14 h 29"/>
                <a:gd name="T4" fmla="*/ 0 w 15"/>
                <a:gd name="T5" fmla="*/ 29 h 29"/>
                <a:gd name="T6" fmla="*/ 0 w 1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9">
                  <a:moveTo>
                    <a:pt x="0" y="0"/>
                  </a:moveTo>
                  <a:lnTo>
                    <a:pt x="15" y="14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B41EC16D-477F-443B-B5FC-AC27FF96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771693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614753-A669-41BF-A6D1-6114E19BC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70178" y="1886703"/>
            <a:ext cx="337930" cy="418845"/>
            <a:chOff x="8018464" y="4649789"/>
            <a:chExt cx="225425" cy="279400"/>
          </a:xfrm>
        </p:grpSpPr>
        <p:sp>
          <p:nvSpPr>
            <p:cNvPr id="104" name="Freeform 88">
              <a:extLst>
                <a:ext uri="{FF2B5EF4-FFF2-40B4-BE49-F238E27FC236}">
                  <a16:creationId xmlns:a16="http://schemas.microsoft.com/office/drawing/2014/main" id="{E7FBAC20-AF99-4A0F-B3B3-39D7ABF83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464" y="4649789"/>
              <a:ext cx="225425" cy="279400"/>
            </a:xfrm>
            <a:custGeom>
              <a:avLst/>
              <a:gdLst>
                <a:gd name="T0" fmla="*/ 52 w 142"/>
                <a:gd name="T1" fmla="*/ 0 h 176"/>
                <a:gd name="T2" fmla="*/ 0 w 142"/>
                <a:gd name="T3" fmla="*/ 52 h 176"/>
                <a:gd name="T4" fmla="*/ 0 w 142"/>
                <a:gd name="T5" fmla="*/ 176 h 176"/>
                <a:gd name="T6" fmla="*/ 142 w 142"/>
                <a:gd name="T7" fmla="*/ 176 h 176"/>
                <a:gd name="T8" fmla="*/ 142 w 142"/>
                <a:gd name="T9" fmla="*/ 0 h 176"/>
                <a:gd name="T10" fmla="*/ 52 w 142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6">
                  <a:moveTo>
                    <a:pt x="52" y="0"/>
                  </a:moveTo>
                  <a:lnTo>
                    <a:pt x="0" y="52"/>
                  </a:lnTo>
                  <a:lnTo>
                    <a:pt x="0" y="176"/>
                  </a:lnTo>
                  <a:lnTo>
                    <a:pt x="142" y="176"/>
                  </a:lnTo>
                  <a:lnTo>
                    <a:pt x="14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EF327CF6-E67E-4429-8154-B460FCF17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464" y="4649789"/>
              <a:ext cx="82550" cy="82550"/>
            </a:xfrm>
            <a:custGeom>
              <a:avLst/>
              <a:gdLst>
                <a:gd name="T0" fmla="*/ 52 w 52"/>
                <a:gd name="T1" fmla="*/ 52 h 52"/>
                <a:gd name="T2" fmla="*/ 0 w 52"/>
                <a:gd name="T3" fmla="*/ 52 h 52"/>
                <a:gd name="T4" fmla="*/ 52 w 52"/>
                <a:gd name="T5" fmla="*/ 0 h 52"/>
                <a:gd name="T6" fmla="*/ 52 w 52"/>
                <a:gd name="T7" fmla="*/ 0 h 52"/>
                <a:gd name="T8" fmla="*/ 52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52"/>
                  </a:moveTo>
                  <a:lnTo>
                    <a:pt x="0" y="5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Line 90">
              <a:extLst>
                <a:ext uri="{FF2B5EF4-FFF2-40B4-BE49-F238E27FC236}">
                  <a16:creationId xmlns:a16="http://schemas.microsoft.com/office/drawing/2014/main" id="{28946733-D168-48AC-8197-9774AD5E6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1" y="4795839"/>
              <a:ext cx="106363" cy="0"/>
            </a:xfrm>
            <a:prstGeom prst="lin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7210F7F9-A798-40CB-886D-A4E0BE6E4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1" y="4849814"/>
              <a:ext cx="106363" cy="0"/>
            </a:xfrm>
            <a:prstGeom prst="lin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9E4728F-6FAE-4257-82F5-E283B9B3D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3405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8" name="Group 152">
            <a:extLst>
              <a:ext uri="{FF2B5EF4-FFF2-40B4-BE49-F238E27FC236}">
                <a16:creationId xmlns:a16="http://schemas.microsoft.com/office/drawing/2014/main" id="{7D0ED906-0635-4AD9-9B4C-2E964C664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5201" y="1815631"/>
            <a:ext cx="568724" cy="566754"/>
            <a:chOff x="4560" y="2506"/>
            <a:chExt cx="289" cy="288"/>
          </a:xfrm>
        </p:grpSpPr>
        <p:sp>
          <p:nvSpPr>
            <p:cNvPr id="109" name="AutoShape 151">
              <a:extLst>
                <a:ext uri="{FF2B5EF4-FFF2-40B4-BE49-F238E27FC236}">
                  <a16:creationId xmlns:a16="http://schemas.microsoft.com/office/drawing/2014/main" id="{119C01C1-3934-4B20-8A56-9DC5E5BAAA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0" y="250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Oval 153">
              <a:extLst>
                <a:ext uri="{FF2B5EF4-FFF2-40B4-BE49-F238E27FC236}">
                  <a16:creationId xmlns:a16="http://schemas.microsoft.com/office/drawing/2014/main" id="{E8FC8EA9-4090-4A24-8B4F-2082BA82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557"/>
              <a:ext cx="185" cy="18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154">
              <a:extLst>
                <a:ext uri="{FF2B5EF4-FFF2-40B4-BE49-F238E27FC236}">
                  <a16:creationId xmlns:a16="http://schemas.microsoft.com/office/drawing/2014/main" id="{2D93A3E5-0FD0-4C78-9B47-23DB99EC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2605"/>
              <a:ext cx="110" cy="90"/>
            </a:xfrm>
            <a:custGeom>
              <a:avLst/>
              <a:gdLst>
                <a:gd name="T0" fmla="*/ 110 w 110"/>
                <a:gd name="T1" fmla="*/ 12 h 90"/>
                <a:gd name="T2" fmla="*/ 98 w 110"/>
                <a:gd name="T3" fmla="*/ 0 h 90"/>
                <a:gd name="T4" fmla="*/ 33 w 110"/>
                <a:gd name="T5" fmla="*/ 65 h 90"/>
                <a:gd name="T6" fmla="*/ 14 w 110"/>
                <a:gd name="T7" fmla="*/ 45 h 90"/>
                <a:gd name="T8" fmla="*/ 0 w 110"/>
                <a:gd name="T9" fmla="*/ 57 h 90"/>
                <a:gd name="T10" fmla="*/ 33 w 110"/>
                <a:gd name="T11" fmla="*/ 90 h 90"/>
                <a:gd name="T12" fmla="*/ 110 w 110"/>
                <a:gd name="T1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12"/>
                  </a:moveTo>
                  <a:lnTo>
                    <a:pt x="98" y="0"/>
                  </a:lnTo>
                  <a:lnTo>
                    <a:pt x="33" y="65"/>
                  </a:lnTo>
                  <a:lnTo>
                    <a:pt x="14" y="45"/>
                  </a:lnTo>
                  <a:lnTo>
                    <a:pt x="0" y="57"/>
                  </a:lnTo>
                  <a:lnTo>
                    <a:pt x="33" y="90"/>
                  </a:lnTo>
                  <a:lnTo>
                    <a:pt x="110" y="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155">
              <a:extLst>
                <a:ext uri="{FF2B5EF4-FFF2-40B4-BE49-F238E27FC236}">
                  <a16:creationId xmlns:a16="http://schemas.microsoft.com/office/drawing/2014/main" id="{E6A31A5E-E6B3-417D-814A-42BBA0D73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658"/>
              <a:ext cx="59" cy="88"/>
            </a:xfrm>
            <a:custGeom>
              <a:avLst/>
              <a:gdLst>
                <a:gd name="T0" fmla="*/ 14 w 39"/>
                <a:gd name="T1" fmla="*/ 59 h 59"/>
                <a:gd name="T2" fmla="*/ 39 w 39"/>
                <a:gd name="T3" fmla="*/ 0 h 59"/>
                <a:gd name="T4" fmla="*/ 19 w 39"/>
                <a:gd name="T5" fmla="*/ 0 h 59"/>
                <a:gd name="T6" fmla="*/ 0 w 39"/>
                <a:gd name="T7" fmla="*/ 45 h 59"/>
                <a:gd name="T8" fmla="*/ 14 w 3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59"/>
                  </a:moveTo>
                  <a:cubicBezTo>
                    <a:pt x="28" y="43"/>
                    <a:pt x="37" y="23"/>
                    <a:pt x="3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7"/>
                    <a:pt x="11" y="33"/>
                    <a:pt x="0" y="45"/>
                  </a:cubicBezTo>
                  <a:lnTo>
                    <a:pt x="14" y="5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156">
              <a:extLst>
                <a:ext uri="{FF2B5EF4-FFF2-40B4-BE49-F238E27FC236}">
                  <a16:creationId xmlns:a16="http://schemas.microsoft.com/office/drawing/2014/main" id="{D9102453-93C9-46DE-85A0-5B34883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554"/>
              <a:ext cx="59" cy="89"/>
            </a:xfrm>
            <a:custGeom>
              <a:avLst/>
              <a:gdLst>
                <a:gd name="T0" fmla="*/ 25 w 39"/>
                <a:gd name="T1" fmla="*/ 0 h 59"/>
                <a:gd name="T2" fmla="*/ 0 w 39"/>
                <a:gd name="T3" fmla="*/ 59 h 59"/>
                <a:gd name="T4" fmla="*/ 21 w 39"/>
                <a:gd name="T5" fmla="*/ 59 h 59"/>
                <a:gd name="T6" fmla="*/ 39 w 39"/>
                <a:gd name="T7" fmla="*/ 14 h 59"/>
                <a:gd name="T8" fmla="*/ 25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25" y="0"/>
                  </a:moveTo>
                  <a:cubicBezTo>
                    <a:pt x="10" y="16"/>
                    <a:pt x="1" y="36"/>
                    <a:pt x="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42"/>
                    <a:pt x="29" y="27"/>
                    <a:pt x="39" y="1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157">
              <a:extLst>
                <a:ext uri="{FF2B5EF4-FFF2-40B4-BE49-F238E27FC236}">
                  <a16:creationId xmlns:a16="http://schemas.microsoft.com/office/drawing/2014/main" id="{508CA318-370D-4972-9DA7-3CB25FEE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736"/>
              <a:ext cx="89" cy="58"/>
            </a:xfrm>
            <a:custGeom>
              <a:avLst/>
              <a:gdLst>
                <a:gd name="T0" fmla="*/ 0 w 59"/>
                <a:gd name="T1" fmla="*/ 15 h 39"/>
                <a:gd name="T2" fmla="*/ 59 w 59"/>
                <a:gd name="T3" fmla="*/ 39 h 39"/>
                <a:gd name="T4" fmla="*/ 59 w 59"/>
                <a:gd name="T5" fmla="*/ 19 h 39"/>
                <a:gd name="T6" fmla="*/ 14 w 59"/>
                <a:gd name="T7" fmla="*/ 0 h 39"/>
                <a:gd name="T8" fmla="*/ 0 w 59"/>
                <a:gd name="T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15"/>
                  </a:moveTo>
                  <a:cubicBezTo>
                    <a:pt x="16" y="29"/>
                    <a:pt x="36" y="38"/>
                    <a:pt x="59" y="3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42" y="18"/>
                    <a:pt x="26" y="11"/>
                    <a:pt x="14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158">
              <a:extLst>
                <a:ext uri="{FF2B5EF4-FFF2-40B4-BE49-F238E27FC236}">
                  <a16:creationId xmlns:a16="http://schemas.microsoft.com/office/drawing/2014/main" id="{096047E3-950F-4638-AF6D-BD5E0C58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658"/>
              <a:ext cx="59" cy="88"/>
            </a:xfrm>
            <a:custGeom>
              <a:avLst/>
              <a:gdLst>
                <a:gd name="T0" fmla="*/ 0 w 39"/>
                <a:gd name="T1" fmla="*/ 0 h 59"/>
                <a:gd name="T2" fmla="*/ 25 w 39"/>
                <a:gd name="T3" fmla="*/ 59 h 59"/>
                <a:gd name="T4" fmla="*/ 39 w 39"/>
                <a:gd name="T5" fmla="*/ 45 h 59"/>
                <a:gd name="T6" fmla="*/ 21 w 39"/>
                <a:gd name="T7" fmla="*/ 0 h 59"/>
                <a:gd name="T8" fmla="*/ 0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0" y="0"/>
                  </a:moveTo>
                  <a:cubicBezTo>
                    <a:pt x="1" y="23"/>
                    <a:pt x="10" y="44"/>
                    <a:pt x="25" y="5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28" y="33"/>
                    <a:pt x="22" y="17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159">
              <a:extLst>
                <a:ext uri="{FF2B5EF4-FFF2-40B4-BE49-F238E27FC236}">
                  <a16:creationId xmlns:a16="http://schemas.microsoft.com/office/drawing/2014/main" id="{D1BC866D-9297-467F-9135-59C69C41D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554"/>
              <a:ext cx="59" cy="89"/>
            </a:xfrm>
            <a:custGeom>
              <a:avLst/>
              <a:gdLst>
                <a:gd name="T0" fmla="*/ 14 w 39"/>
                <a:gd name="T1" fmla="*/ 0 h 59"/>
                <a:gd name="T2" fmla="*/ 0 w 39"/>
                <a:gd name="T3" fmla="*/ 14 h 59"/>
                <a:gd name="T4" fmla="*/ 19 w 39"/>
                <a:gd name="T5" fmla="*/ 59 h 59"/>
                <a:gd name="T6" fmla="*/ 39 w 39"/>
                <a:gd name="T7" fmla="*/ 59 h 59"/>
                <a:gd name="T8" fmla="*/ 14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1" y="26"/>
                    <a:pt x="18" y="42"/>
                    <a:pt x="1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37"/>
                    <a:pt x="28" y="16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160">
              <a:extLst>
                <a:ext uri="{FF2B5EF4-FFF2-40B4-BE49-F238E27FC236}">
                  <a16:creationId xmlns:a16="http://schemas.microsoft.com/office/drawing/2014/main" id="{2D6EE010-0A0B-4828-9921-ADD4AFE7A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736"/>
              <a:ext cx="89" cy="58"/>
            </a:xfrm>
            <a:custGeom>
              <a:avLst/>
              <a:gdLst>
                <a:gd name="T0" fmla="*/ 0 w 59"/>
                <a:gd name="T1" fmla="*/ 39 h 39"/>
                <a:gd name="T2" fmla="*/ 59 w 59"/>
                <a:gd name="T3" fmla="*/ 14 h 39"/>
                <a:gd name="T4" fmla="*/ 45 w 59"/>
                <a:gd name="T5" fmla="*/ 0 h 39"/>
                <a:gd name="T6" fmla="*/ 0 w 59"/>
                <a:gd name="T7" fmla="*/ 19 h 39"/>
                <a:gd name="T8" fmla="*/ 0 w 5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39"/>
                  </a:moveTo>
                  <a:cubicBezTo>
                    <a:pt x="23" y="38"/>
                    <a:pt x="43" y="29"/>
                    <a:pt x="59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11"/>
                    <a:pt x="17" y="18"/>
                    <a:pt x="0" y="1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161">
              <a:extLst>
                <a:ext uri="{FF2B5EF4-FFF2-40B4-BE49-F238E27FC236}">
                  <a16:creationId xmlns:a16="http://schemas.microsoft.com/office/drawing/2014/main" id="{D28A72B6-DD6B-4BF5-9CC5-008B0F23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508"/>
              <a:ext cx="89" cy="57"/>
            </a:xfrm>
            <a:custGeom>
              <a:avLst/>
              <a:gdLst>
                <a:gd name="T0" fmla="*/ 0 w 59"/>
                <a:gd name="T1" fmla="*/ 0 h 38"/>
                <a:gd name="T2" fmla="*/ 0 w 59"/>
                <a:gd name="T3" fmla="*/ 20 h 38"/>
                <a:gd name="T4" fmla="*/ 45 w 59"/>
                <a:gd name="T5" fmla="*/ 38 h 38"/>
                <a:gd name="T6" fmla="*/ 59 w 59"/>
                <a:gd name="T7" fmla="*/ 24 h 38"/>
                <a:gd name="T8" fmla="*/ 0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7" y="21"/>
                    <a:pt x="33" y="28"/>
                    <a:pt x="45" y="38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3" y="10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162">
              <a:extLst>
                <a:ext uri="{FF2B5EF4-FFF2-40B4-BE49-F238E27FC236}">
                  <a16:creationId xmlns:a16="http://schemas.microsoft.com/office/drawing/2014/main" id="{75E89724-1657-4DF0-9BAF-F1355CD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08"/>
              <a:ext cx="89" cy="57"/>
            </a:xfrm>
            <a:custGeom>
              <a:avLst/>
              <a:gdLst>
                <a:gd name="T0" fmla="*/ 59 w 59"/>
                <a:gd name="T1" fmla="*/ 0 h 38"/>
                <a:gd name="T2" fmla="*/ 0 w 59"/>
                <a:gd name="T3" fmla="*/ 24 h 38"/>
                <a:gd name="T4" fmla="*/ 14 w 59"/>
                <a:gd name="T5" fmla="*/ 38 h 38"/>
                <a:gd name="T6" fmla="*/ 59 w 59"/>
                <a:gd name="T7" fmla="*/ 20 h 38"/>
                <a:gd name="T8" fmla="*/ 59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0"/>
                  </a:moveTo>
                  <a:cubicBezTo>
                    <a:pt x="36" y="1"/>
                    <a:pt x="16" y="10"/>
                    <a:pt x="0" y="2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28"/>
                    <a:pt x="42" y="21"/>
                    <a:pt x="59" y="20"/>
                  </a:cubicBezTo>
                  <a:cubicBezTo>
                    <a:pt x="59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DA257EC2-3B34-4971-9214-8F696CBCC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295119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0" name="Graphic 397">
            <a:extLst>
              <a:ext uri="{FF2B5EF4-FFF2-40B4-BE49-F238E27FC236}">
                <a16:creationId xmlns:a16="http://schemas.microsoft.com/office/drawing/2014/main" id="{339CB6D6-8B65-4E27-977D-D715E537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07151" y="1880757"/>
            <a:ext cx="406575" cy="424790"/>
            <a:chOff x="1698211" y="3041569"/>
            <a:chExt cx="417847" cy="418136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F4C8A5D-D416-413E-B0FB-3AC01EF9C39B}"/>
                </a:ext>
              </a:extLst>
            </p:cNvPr>
            <p:cNvSpPr/>
            <p:nvPr/>
          </p:nvSpPr>
          <p:spPr>
            <a:xfrm>
              <a:off x="1765022" y="3109407"/>
              <a:ext cx="287270" cy="287270"/>
            </a:xfrm>
            <a:custGeom>
              <a:avLst/>
              <a:gdLst>
                <a:gd name="connsiteX0" fmla="*/ 286511 w 287270"/>
                <a:gd name="connsiteY0" fmla="*/ 1481 h 287270"/>
                <a:gd name="connsiteX1" fmla="*/ 1481 w 287270"/>
                <a:gd name="connsiteY1" fmla="*/ 1481 h 287270"/>
                <a:gd name="connsiteX2" fmla="*/ 1481 w 287270"/>
                <a:gd name="connsiteY2" fmla="*/ 286511 h 287270"/>
                <a:gd name="connsiteX3" fmla="*/ 286511 w 287270"/>
                <a:gd name="connsiteY3" fmla="*/ 286511 h 287270"/>
                <a:gd name="connsiteX4" fmla="*/ 286511 w 287270"/>
                <a:gd name="connsiteY4" fmla="*/ 1481 h 28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70" h="287270">
                  <a:moveTo>
                    <a:pt x="286511" y="1481"/>
                  </a:moveTo>
                  <a:lnTo>
                    <a:pt x="1481" y="1481"/>
                  </a:lnTo>
                  <a:lnTo>
                    <a:pt x="1481" y="286511"/>
                  </a:lnTo>
                  <a:lnTo>
                    <a:pt x="286511" y="286511"/>
                  </a:lnTo>
                  <a:lnTo>
                    <a:pt x="286511" y="1481"/>
                  </a:lnTo>
                  <a:close/>
                </a:path>
              </a:pathLst>
            </a:custGeom>
            <a:solidFill>
              <a:schemeClr val="accent5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B463E-5838-4496-A8D7-0D2B51CC51E3}"/>
                </a:ext>
              </a:extLst>
            </p:cNvPr>
            <p:cNvSpPr/>
            <p:nvPr/>
          </p:nvSpPr>
          <p:spPr>
            <a:xfrm>
              <a:off x="1698211" y="3041858"/>
              <a:ext cx="417847" cy="417847"/>
            </a:xfrm>
            <a:custGeom>
              <a:avLst/>
              <a:gdLst>
                <a:gd name="connsiteX0" fmla="*/ 374471 w 417847"/>
                <a:gd name="connsiteY0" fmla="*/ 199136 h 417847"/>
                <a:gd name="connsiteX1" fmla="*/ 374471 w 417847"/>
                <a:gd name="connsiteY1" fmla="*/ 374690 h 417847"/>
                <a:gd name="connsiteX2" fmla="*/ 45095 w 417847"/>
                <a:gd name="connsiteY2" fmla="*/ 374690 h 417847"/>
                <a:gd name="connsiteX3" fmla="*/ 45095 w 417847"/>
                <a:gd name="connsiteY3" fmla="*/ 45242 h 417847"/>
                <a:gd name="connsiteX4" fmla="*/ 155155 w 417847"/>
                <a:gd name="connsiteY4" fmla="*/ 45242 h 417847"/>
                <a:gd name="connsiteX5" fmla="*/ 155155 w 417847"/>
                <a:gd name="connsiteY5" fmla="*/ 1481 h 417847"/>
                <a:gd name="connsiteX6" fmla="*/ 1554 w 417847"/>
                <a:gd name="connsiteY6" fmla="*/ 1773 h 417847"/>
                <a:gd name="connsiteX7" fmla="*/ 1481 w 417847"/>
                <a:gd name="connsiteY7" fmla="*/ 419037 h 417847"/>
                <a:gd name="connsiteX8" fmla="*/ 418451 w 417847"/>
                <a:gd name="connsiteY8" fmla="*/ 418744 h 417847"/>
                <a:gd name="connsiteX9" fmla="*/ 418451 w 417847"/>
                <a:gd name="connsiteY9" fmla="*/ 199136 h 417847"/>
                <a:gd name="connsiteX10" fmla="*/ 374471 w 417847"/>
                <a:gd name="connsiteY10" fmla="*/ 199136 h 41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7847" h="417847">
                  <a:moveTo>
                    <a:pt x="374471" y="199136"/>
                  </a:moveTo>
                  <a:lnTo>
                    <a:pt x="374471" y="374690"/>
                  </a:lnTo>
                  <a:lnTo>
                    <a:pt x="45095" y="374690"/>
                  </a:lnTo>
                  <a:lnTo>
                    <a:pt x="45095" y="45242"/>
                  </a:lnTo>
                  <a:lnTo>
                    <a:pt x="155155" y="45242"/>
                  </a:lnTo>
                  <a:lnTo>
                    <a:pt x="155155" y="1481"/>
                  </a:lnTo>
                  <a:lnTo>
                    <a:pt x="1554" y="1773"/>
                  </a:lnTo>
                  <a:lnTo>
                    <a:pt x="1481" y="419037"/>
                  </a:lnTo>
                  <a:lnTo>
                    <a:pt x="418451" y="418744"/>
                  </a:lnTo>
                  <a:lnTo>
                    <a:pt x="418451" y="199136"/>
                  </a:lnTo>
                  <a:lnTo>
                    <a:pt x="374471" y="199136"/>
                  </a:lnTo>
                  <a:close/>
                </a:path>
              </a:pathLst>
            </a:custGeom>
            <a:solidFill>
              <a:srgbClr val="0078D7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144E74-F69E-4AC1-8A7D-3F206B280413}"/>
                </a:ext>
              </a:extLst>
            </p:cNvPr>
            <p:cNvSpPr/>
            <p:nvPr/>
          </p:nvSpPr>
          <p:spPr>
            <a:xfrm>
              <a:off x="1837247" y="3041569"/>
              <a:ext cx="278565" cy="248097"/>
            </a:xfrm>
            <a:custGeom>
              <a:avLst/>
              <a:gdLst>
                <a:gd name="connsiteX0" fmla="*/ 279851 w 278564"/>
                <a:gd name="connsiteY0" fmla="*/ 1481 h 248096"/>
                <a:gd name="connsiteX1" fmla="*/ 267411 w 278564"/>
                <a:gd name="connsiteY1" fmla="*/ 1773 h 248096"/>
                <a:gd name="connsiteX2" fmla="*/ 60974 w 278564"/>
                <a:gd name="connsiteY2" fmla="*/ 132177 h 248096"/>
                <a:gd name="connsiteX3" fmla="*/ 1481 w 278564"/>
                <a:gd name="connsiteY3" fmla="*/ 103638 h 248096"/>
                <a:gd name="connsiteX4" fmla="*/ 52852 w 278564"/>
                <a:gd name="connsiteY4" fmla="*/ 248677 h 248096"/>
                <a:gd name="connsiteX5" fmla="*/ 197233 w 278564"/>
                <a:gd name="connsiteY5" fmla="*/ 197599 h 248096"/>
                <a:gd name="connsiteX6" fmla="*/ 133055 w 278564"/>
                <a:gd name="connsiteY6" fmla="*/ 166791 h 248096"/>
                <a:gd name="connsiteX7" fmla="*/ 279851 w 278564"/>
                <a:gd name="connsiteY7" fmla="*/ 1481 h 2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564" h="248096">
                  <a:moveTo>
                    <a:pt x="279851" y="1481"/>
                  </a:moveTo>
                  <a:cubicBezTo>
                    <a:pt x="275314" y="1481"/>
                    <a:pt x="271509" y="1554"/>
                    <a:pt x="267411" y="1773"/>
                  </a:cubicBezTo>
                  <a:cubicBezTo>
                    <a:pt x="138178" y="8286"/>
                    <a:pt x="71220" y="114614"/>
                    <a:pt x="60974" y="132177"/>
                  </a:cubicBezTo>
                  <a:lnTo>
                    <a:pt x="1481" y="103638"/>
                  </a:lnTo>
                  <a:lnTo>
                    <a:pt x="52852" y="248677"/>
                  </a:lnTo>
                  <a:lnTo>
                    <a:pt x="197233" y="197599"/>
                  </a:lnTo>
                  <a:lnTo>
                    <a:pt x="133055" y="166791"/>
                  </a:lnTo>
                  <a:cubicBezTo>
                    <a:pt x="155960" y="119591"/>
                    <a:pt x="203526" y="40558"/>
                    <a:pt x="279851" y="1481"/>
                  </a:cubicBezTo>
                  <a:close/>
                </a:path>
              </a:pathLst>
            </a:custGeom>
            <a:solidFill>
              <a:srgbClr val="0078D7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3CE9D0C8-400C-4E4B-BC67-6D012FFC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7195" y="4853824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FFBD697-7F6A-4F87-8D99-96B900ADD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12001" y="5068263"/>
            <a:ext cx="388857" cy="388849"/>
            <a:chOff x="4486289" y="2163470"/>
            <a:chExt cx="406192" cy="406193"/>
          </a:xfrm>
        </p:grpSpPr>
        <p:sp>
          <p:nvSpPr>
            <p:cNvPr id="67" name="Rectangle 251">
              <a:extLst>
                <a:ext uri="{FF2B5EF4-FFF2-40B4-BE49-F238E27FC236}">
                  <a16:creationId xmlns:a16="http://schemas.microsoft.com/office/drawing/2014/main" id="{537ED1AC-A734-483F-BDD1-EFBA568C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163470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6236A03F-BD84-4759-B490-A60D3BD7A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224166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Rectangle 253">
              <a:extLst>
                <a:ext uri="{FF2B5EF4-FFF2-40B4-BE49-F238E27FC236}">
                  <a16:creationId xmlns:a16="http://schemas.microsoft.com/office/drawing/2014/main" id="{54A1003D-F067-4398-91A1-2D3C041E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224166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Rectangle 254">
              <a:extLst>
                <a:ext uri="{FF2B5EF4-FFF2-40B4-BE49-F238E27FC236}">
                  <a16:creationId xmlns:a16="http://schemas.microsoft.com/office/drawing/2014/main" id="{6D1FF3DA-1614-4485-87B6-96E1666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224166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Rectangle 255">
              <a:extLst>
                <a:ext uri="{FF2B5EF4-FFF2-40B4-BE49-F238E27FC236}">
                  <a16:creationId xmlns:a16="http://schemas.microsoft.com/office/drawing/2014/main" id="{0728C436-2536-4171-B418-10F27289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284861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Rectangle 256">
              <a:extLst>
                <a:ext uri="{FF2B5EF4-FFF2-40B4-BE49-F238E27FC236}">
                  <a16:creationId xmlns:a16="http://schemas.microsoft.com/office/drawing/2014/main" id="{0F71E510-4A42-4119-A07D-36197E14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284861"/>
              <a:ext cx="42020" cy="4357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Rectangle 257">
              <a:extLst>
                <a:ext uri="{FF2B5EF4-FFF2-40B4-BE49-F238E27FC236}">
                  <a16:creationId xmlns:a16="http://schemas.microsoft.com/office/drawing/2014/main" id="{6E16658C-4691-4F11-8BBC-C86A59FA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284861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Rectangle 258">
              <a:extLst>
                <a:ext uri="{FF2B5EF4-FFF2-40B4-BE49-F238E27FC236}">
                  <a16:creationId xmlns:a16="http://schemas.microsoft.com/office/drawing/2014/main" id="{3A2F2919-C236-45E2-8967-227E4DFB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345557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Rectangle 259">
              <a:extLst>
                <a:ext uri="{FF2B5EF4-FFF2-40B4-BE49-F238E27FC236}">
                  <a16:creationId xmlns:a16="http://schemas.microsoft.com/office/drawing/2014/main" id="{0C136DF8-BEF1-4EC6-80B3-F049B975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345557"/>
              <a:ext cx="43576" cy="4357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Rectangle 260">
              <a:extLst>
                <a:ext uri="{FF2B5EF4-FFF2-40B4-BE49-F238E27FC236}">
                  <a16:creationId xmlns:a16="http://schemas.microsoft.com/office/drawing/2014/main" id="{D2AB19AF-BD1A-4A95-A23B-C3F4591F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345557"/>
              <a:ext cx="43576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Rectangle 261">
              <a:extLst>
                <a:ext uri="{FF2B5EF4-FFF2-40B4-BE49-F238E27FC236}">
                  <a16:creationId xmlns:a16="http://schemas.microsoft.com/office/drawing/2014/main" id="{5242540B-A837-4623-9684-78A320C7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345557"/>
              <a:ext cx="42020" cy="4357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Rectangle 262">
              <a:extLst>
                <a:ext uri="{FF2B5EF4-FFF2-40B4-BE49-F238E27FC236}">
                  <a16:creationId xmlns:a16="http://schemas.microsoft.com/office/drawing/2014/main" id="{6AD4D738-935C-4321-BF27-BA4C9C1D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345557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Rectangle 263">
              <a:extLst>
                <a:ext uri="{FF2B5EF4-FFF2-40B4-BE49-F238E27FC236}">
                  <a16:creationId xmlns:a16="http://schemas.microsoft.com/office/drawing/2014/main" id="{5550DC4A-FF01-451A-A8C2-84A372D4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406252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Rectangle 264">
              <a:extLst>
                <a:ext uri="{FF2B5EF4-FFF2-40B4-BE49-F238E27FC236}">
                  <a16:creationId xmlns:a16="http://schemas.microsoft.com/office/drawing/2014/main" id="{8CFA3A59-7721-4F7E-8D0E-5DF19D7D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406252"/>
              <a:ext cx="43576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Rectangle 265">
              <a:extLst>
                <a:ext uri="{FF2B5EF4-FFF2-40B4-BE49-F238E27FC236}">
                  <a16:creationId xmlns:a16="http://schemas.microsoft.com/office/drawing/2014/main" id="{3CB03221-539A-4DC9-9979-D934D4C1F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406252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Rectangle 266">
              <a:extLst>
                <a:ext uri="{FF2B5EF4-FFF2-40B4-BE49-F238E27FC236}">
                  <a16:creationId xmlns:a16="http://schemas.microsoft.com/office/drawing/2014/main" id="{E01A198E-370B-4862-90CD-7BEC490A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406252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Rectangle 267">
              <a:extLst>
                <a:ext uri="{FF2B5EF4-FFF2-40B4-BE49-F238E27FC236}">
                  <a16:creationId xmlns:a16="http://schemas.microsoft.com/office/drawing/2014/main" id="{C62D46E6-6D03-4064-AF2E-AEF2967E7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406252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Rectangle 268">
              <a:extLst>
                <a:ext uri="{FF2B5EF4-FFF2-40B4-BE49-F238E27FC236}">
                  <a16:creationId xmlns:a16="http://schemas.microsoft.com/office/drawing/2014/main" id="{40E64321-DE48-42C1-985F-25EAD5EAE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466948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Rectangle 269">
              <a:extLst>
                <a:ext uri="{FF2B5EF4-FFF2-40B4-BE49-F238E27FC236}">
                  <a16:creationId xmlns:a16="http://schemas.microsoft.com/office/drawing/2014/main" id="{9DA9C9F3-E3FD-418C-87A4-B1B9BA11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466948"/>
              <a:ext cx="43576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Rectangle 270">
              <a:extLst>
                <a:ext uri="{FF2B5EF4-FFF2-40B4-BE49-F238E27FC236}">
                  <a16:creationId xmlns:a16="http://schemas.microsoft.com/office/drawing/2014/main" id="{938A2A69-F1BD-4565-A6B9-7486A483C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466948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Rectangle 271">
              <a:extLst>
                <a:ext uri="{FF2B5EF4-FFF2-40B4-BE49-F238E27FC236}">
                  <a16:creationId xmlns:a16="http://schemas.microsoft.com/office/drawing/2014/main" id="{8EC06620-BEDD-49C3-AF4B-5B66B3BF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466948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Rectangle 272">
              <a:extLst>
                <a:ext uri="{FF2B5EF4-FFF2-40B4-BE49-F238E27FC236}">
                  <a16:creationId xmlns:a16="http://schemas.microsoft.com/office/drawing/2014/main" id="{9B2D1997-25D5-4842-8F7B-943A1AEB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466948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Rectangle 273">
              <a:extLst>
                <a:ext uri="{FF2B5EF4-FFF2-40B4-BE49-F238E27FC236}">
                  <a16:creationId xmlns:a16="http://schemas.microsoft.com/office/drawing/2014/main" id="{7B885C2B-0F8D-4EE4-AA7A-1E24800C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766" y="2466948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Rectangle 274">
              <a:extLst>
                <a:ext uri="{FF2B5EF4-FFF2-40B4-BE49-F238E27FC236}">
                  <a16:creationId xmlns:a16="http://schemas.microsoft.com/office/drawing/2014/main" id="{40DB1950-775A-4A05-8BAF-C95ECE65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905" y="2466948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Rectangle 275">
              <a:extLst>
                <a:ext uri="{FF2B5EF4-FFF2-40B4-BE49-F238E27FC236}">
                  <a16:creationId xmlns:a16="http://schemas.microsoft.com/office/drawing/2014/main" id="{80809893-DF81-4A6F-A623-16DB1179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527643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Rectangle 276">
              <a:extLst>
                <a:ext uri="{FF2B5EF4-FFF2-40B4-BE49-F238E27FC236}">
                  <a16:creationId xmlns:a16="http://schemas.microsoft.com/office/drawing/2014/main" id="{F09AC525-81E6-4734-B014-58BD23F82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527643"/>
              <a:ext cx="43576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Rectangle 277">
              <a:extLst>
                <a:ext uri="{FF2B5EF4-FFF2-40B4-BE49-F238E27FC236}">
                  <a16:creationId xmlns:a16="http://schemas.microsoft.com/office/drawing/2014/main" id="{C359B746-7804-4B51-9154-8CAF21F2F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527643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Rectangle 278">
              <a:extLst>
                <a:ext uri="{FF2B5EF4-FFF2-40B4-BE49-F238E27FC236}">
                  <a16:creationId xmlns:a16="http://schemas.microsoft.com/office/drawing/2014/main" id="{4F461493-F12D-4A15-B29C-3F75AD9BC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527643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Rectangle 279">
              <a:extLst>
                <a:ext uri="{FF2B5EF4-FFF2-40B4-BE49-F238E27FC236}">
                  <a16:creationId xmlns:a16="http://schemas.microsoft.com/office/drawing/2014/main" id="{314FFD4B-B213-4B3C-A927-43320CB5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527643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Rectangle 280">
              <a:extLst>
                <a:ext uri="{FF2B5EF4-FFF2-40B4-BE49-F238E27FC236}">
                  <a16:creationId xmlns:a16="http://schemas.microsoft.com/office/drawing/2014/main" id="{8C60029A-117C-4D70-AF2C-466BFEE3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766" y="2527643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Rectangle 281">
              <a:extLst>
                <a:ext uri="{FF2B5EF4-FFF2-40B4-BE49-F238E27FC236}">
                  <a16:creationId xmlns:a16="http://schemas.microsoft.com/office/drawing/2014/main" id="{D87F1C53-F975-43FE-9AB6-448E01261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905" y="2527643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4273F9D6-96F1-4169-AFFF-D85A7340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71254" y="4853824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790F9F-0AAE-4366-A831-25862955F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49601" y="5006177"/>
            <a:ext cx="439700" cy="448058"/>
            <a:chOff x="5845334" y="4295775"/>
            <a:chExt cx="584835" cy="595951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0A7AAA20-74B2-4A08-AD0F-EB715CD9D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334" y="4304622"/>
              <a:ext cx="584835" cy="587104"/>
            </a:xfrm>
            <a:custGeom>
              <a:avLst/>
              <a:gdLst>
                <a:gd name="T0" fmla="*/ 304 w 347"/>
                <a:gd name="T1" fmla="*/ 207 h 348"/>
                <a:gd name="T2" fmla="*/ 179 w 347"/>
                <a:gd name="T3" fmla="*/ 76 h 348"/>
                <a:gd name="T4" fmla="*/ 179 w 347"/>
                <a:gd name="T5" fmla="*/ 33 h 348"/>
                <a:gd name="T6" fmla="*/ 228 w 347"/>
                <a:gd name="T7" fmla="*/ 33 h 348"/>
                <a:gd name="T8" fmla="*/ 228 w 347"/>
                <a:gd name="T9" fmla="*/ 0 h 348"/>
                <a:gd name="T10" fmla="*/ 179 w 347"/>
                <a:gd name="T11" fmla="*/ 0 h 348"/>
                <a:gd name="T12" fmla="*/ 168 w 347"/>
                <a:gd name="T13" fmla="*/ 0 h 348"/>
                <a:gd name="T14" fmla="*/ 168 w 347"/>
                <a:gd name="T15" fmla="*/ 33 h 348"/>
                <a:gd name="T16" fmla="*/ 168 w 347"/>
                <a:gd name="T17" fmla="*/ 76 h 348"/>
                <a:gd name="T18" fmla="*/ 43 w 347"/>
                <a:gd name="T19" fmla="*/ 207 h 348"/>
                <a:gd name="T20" fmla="*/ 0 w 347"/>
                <a:gd name="T21" fmla="*/ 207 h 348"/>
                <a:gd name="T22" fmla="*/ 0 w 347"/>
                <a:gd name="T23" fmla="*/ 348 h 348"/>
                <a:gd name="T24" fmla="*/ 347 w 347"/>
                <a:gd name="T25" fmla="*/ 348 h 348"/>
                <a:gd name="T26" fmla="*/ 347 w 347"/>
                <a:gd name="T27" fmla="*/ 207 h 348"/>
                <a:gd name="T28" fmla="*/ 304 w 347"/>
                <a:gd name="T29" fmla="*/ 207 h 348"/>
                <a:gd name="T30" fmla="*/ 54 w 347"/>
                <a:gd name="T31" fmla="*/ 326 h 348"/>
                <a:gd name="T32" fmla="*/ 21 w 347"/>
                <a:gd name="T33" fmla="*/ 326 h 348"/>
                <a:gd name="T34" fmla="*/ 21 w 347"/>
                <a:gd name="T35" fmla="*/ 228 h 348"/>
                <a:gd name="T36" fmla="*/ 54 w 347"/>
                <a:gd name="T37" fmla="*/ 228 h 348"/>
                <a:gd name="T38" fmla="*/ 54 w 347"/>
                <a:gd name="T39" fmla="*/ 326 h 348"/>
                <a:gd name="T40" fmla="*/ 108 w 347"/>
                <a:gd name="T41" fmla="*/ 326 h 348"/>
                <a:gd name="T42" fmla="*/ 76 w 347"/>
                <a:gd name="T43" fmla="*/ 326 h 348"/>
                <a:gd name="T44" fmla="*/ 76 w 347"/>
                <a:gd name="T45" fmla="*/ 228 h 348"/>
                <a:gd name="T46" fmla="*/ 108 w 347"/>
                <a:gd name="T47" fmla="*/ 228 h 348"/>
                <a:gd name="T48" fmla="*/ 108 w 347"/>
                <a:gd name="T49" fmla="*/ 326 h 348"/>
                <a:gd name="T50" fmla="*/ 162 w 347"/>
                <a:gd name="T51" fmla="*/ 326 h 348"/>
                <a:gd name="T52" fmla="*/ 130 w 347"/>
                <a:gd name="T53" fmla="*/ 326 h 348"/>
                <a:gd name="T54" fmla="*/ 130 w 347"/>
                <a:gd name="T55" fmla="*/ 228 h 348"/>
                <a:gd name="T56" fmla="*/ 162 w 347"/>
                <a:gd name="T57" fmla="*/ 228 h 348"/>
                <a:gd name="T58" fmla="*/ 162 w 347"/>
                <a:gd name="T59" fmla="*/ 326 h 348"/>
                <a:gd name="T60" fmla="*/ 217 w 347"/>
                <a:gd name="T61" fmla="*/ 326 h 348"/>
                <a:gd name="T62" fmla="*/ 184 w 347"/>
                <a:gd name="T63" fmla="*/ 326 h 348"/>
                <a:gd name="T64" fmla="*/ 184 w 347"/>
                <a:gd name="T65" fmla="*/ 228 h 348"/>
                <a:gd name="T66" fmla="*/ 217 w 347"/>
                <a:gd name="T67" fmla="*/ 228 h 348"/>
                <a:gd name="T68" fmla="*/ 217 w 347"/>
                <a:gd name="T69" fmla="*/ 326 h 348"/>
                <a:gd name="T70" fmla="*/ 271 w 347"/>
                <a:gd name="T71" fmla="*/ 326 h 348"/>
                <a:gd name="T72" fmla="*/ 238 w 347"/>
                <a:gd name="T73" fmla="*/ 326 h 348"/>
                <a:gd name="T74" fmla="*/ 238 w 347"/>
                <a:gd name="T75" fmla="*/ 228 h 348"/>
                <a:gd name="T76" fmla="*/ 271 w 347"/>
                <a:gd name="T77" fmla="*/ 228 h 348"/>
                <a:gd name="T78" fmla="*/ 271 w 347"/>
                <a:gd name="T79" fmla="*/ 326 h 348"/>
                <a:gd name="T80" fmla="*/ 325 w 347"/>
                <a:gd name="T81" fmla="*/ 326 h 348"/>
                <a:gd name="T82" fmla="*/ 293 w 347"/>
                <a:gd name="T83" fmla="*/ 326 h 348"/>
                <a:gd name="T84" fmla="*/ 293 w 347"/>
                <a:gd name="T85" fmla="*/ 228 h 348"/>
                <a:gd name="T86" fmla="*/ 325 w 347"/>
                <a:gd name="T87" fmla="*/ 228 h 348"/>
                <a:gd name="T88" fmla="*/ 325 w 347"/>
                <a:gd name="T89" fmla="*/ 3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348">
                  <a:moveTo>
                    <a:pt x="304" y="207"/>
                  </a:moveTo>
                  <a:cubicBezTo>
                    <a:pt x="304" y="136"/>
                    <a:pt x="248" y="79"/>
                    <a:pt x="179" y="76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228" y="33"/>
                    <a:pt x="228" y="33"/>
                    <a:pt x="228" y="3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76"/>
                    <a:pt x="168" y="76"/>
                    <a:pt x="168" y="76"/>
                  </a:cubicBezTo>
                  <a:cubicBezTo>
                    <a:pt x="98" y="79"/>
                    <a:pt x="43" y="137"/>
                    <a:pt x="43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347" y="207"/>
                    <a:pt x="347" y="207"/>
                    <a:pt x="347" y="207"/>
                  </a:cubicBezTo>
                  <a:lnTo>
                    <a:pt x="304" y="207"/>
                  </a:lnTo>
                  <a:close/>
                  <a:moveTo>
                    <a:pt x="54" y="326"/>
                  </a:moveTo>
                  <a:cubicBezTo>
                    <a:pt x="21" y="326"/>
                    <a:pt x="21" y="326"/>
                    <a:pt x="21" y="326"/>
                  </a:cubicBezTo>
                  <a:cubicBezTo>
                    <a:pt x="21" y="228"/>
                    <a:pt x="21" y="228"/>
                    <a:pt x="21" y="228"/>
                  </a:cubicBezTo>
                  <a:cubicBezTo>
                    <a:pt x="54" y="228"/>
                    <a:pt x="54" y="228"/>
                    <a:pt x="54" y="228"/>
                  </a:cubicBezTo>
                  <a:cubicBezTo>
                    <a:pt x="54" y="326"/>
                    <a:pt x="54" y="326"/>
                    <a:pt x="54" y="326"/>
                  </a:cubicBezTo>
                  <a:close/>
                  <a:moveTo>
                    <a:pt x="108" y="326"/>
                  </a:moveTo>
                  <a:cubicBezTo>
                    <a:pt x="76" y="326"/>
                    <a:pt x="76" y="326"/>
                    <a:pt x="76" y="326"/>
                  </a:cubicBezTo>
                  <a:cubicBezTo>
                    <a:pt x="76" y="228"/>
                    <a:pt x="76" y="228"/>
                    <a:pt x="76" y="228"/>
                  </a:cubicBezTo>
                  <a:cubicBezTo>
                    <a:pt x="108" y="228"/>
                    <a:pt x="108" y="228"/>
                    <a:pt x="108" y="228"/>
                  </a:cubicBezTo>
                  <a:lnTo>
                    <a:pt x="108" y="326"/>
                  </a:lnTo>
                  <a:close/>
                  <a:moveTo>
                    <a:pt x="162" y="326"/>
                  </a:moveTo>
                  <a:cubicBezTo>
                    <a:pt x="130" y="326"/>
                    <a:pt x="130" y="326"/>
                    <a:pt x="130" y="326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62" y="228"/>
                    <a:pt x="162" y="228"/>
                    <a:pt x="162" y="228"/>
                  </a:cubicBezTo>
                  <a:lnTo>
                    <a:pt x="162" y="326"/>
                  </a:lnTo>
                  <a:close/>
                  <a:moveTo>
                    <a:pt x="217" y="326"/>
                  </a:moveTo>
                  <a:cubicBezTo>
                    <a:pt x="184" y="326"/>
                    <a:pt x="184" y="326"/>
                    <a:pt x="184" y="326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217" y="228"/>
                    <a:pt x="217" y="228"/>
                    <a:pt x="217" y="228"/>
                  </a:cubicBezTo>
                  <a:lnTo>
                    <a:pt x="217" y="326"/>
                  </a:lnTo>
                  <a:close/>
                  <a:moveTo>
                    <a:pt x="271" y="326"/>
                  </a:moveTo>
                  <a:cubicBezTo>
                    <a:pt x="238" y="326"/>
                    <a:pt x="238" y="326"/>
                    <a:pt x="238" y="326"/>
                  </a:cubicBezTo>
                  <a:cubicBezTo>
                    <a:pt x="238" y="228"/>
                    <a:pt x="238" y="228"/>
                    <a:pt x="238" y="228"/>
                  </a:cubicBezTo>
                  <a:cubicBezTo>
                    <a:pt x="271" y="228"/>
                    <a:pt x="271" y="228"/>
                    <a:pt x="271" y="228"/>
                  </a:cubicBezTo>
                  <a:lnTo>
                    <a:pt x="271" y="326"/>
                  </a:lnTo>
                  <a:close/>
                  <a:moveTo>
                    <a:pt x="325" y="326"/>
                  </a:moveTo>
                  <a:cubicBezTo>
                    <a:pt x="293" y="326"/>
                    <a:pt x="293" y="326"/>
                    <a:pt x="293" y="326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325" y="228"/>
                    <a:pt x="325" y="228"/>
                    <a:pt x="325" y="228"/>
                  </a:cubicBezTo>
                  <a:lnTo>
                    <a:pt x="325" y="3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8EE40D-D937-4000-B10E-34D3844BD0CB}"/>
                </a:ext>
              </a:extLst>
            </p:cNvPr>
            <p:cNvSpPr/>
            <p:nvPr/>
          </p:nvSpPr>
          <p:spPr bwMode="auto">
            <a:xfrm>
              <a:off x="6128700" y="4295775"/>
              <a:ext cx="107156" cy="6428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7" tIns="143405" rIns="179257" bIns="14340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AB73080-28E4-4A9E-9E67-33F98AB36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806761" y="3021502"/>
            <a:ext cx="168638" cy="168638"/>
          </a:xfrm>
          <a:prstGeom prst="ellipse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9C0D5A-E87F-4FD9-95CB-A7E4140F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71478" y="3123956"/>
            <a:ext cx="47719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BFBA1D-6B9E-4FC3-8D5D-556BBC8C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929400" y="1528562"/>
            <a:ext cx="2664739" cy="3128892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44A09-A62F-4F64-8C3F-625007E8F4A3}"/>
              </a:ext>
            </a:extLst>
          </p:cNvPr>
          <p:cNvSpPr txBox="1"/>
          <p:nvPr/>
        </p:nvSpPr>
        <p:spPr>
          <a:xfrm>
            <a:off x="619150" y="6245736"/>
            <a:ext cx="349490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https://aka.ms/adopt/overview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40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9" grpId="0" animBg="1"/>
      <p:bldP spid="47" grpId="0" animBg="1"/>
      <p:bldP spid="46" grpId="0" animBg="1"/>
      <p:bldP spid="63" grpId="0" animBg="1"/>
      <p:bldP spid="74" grpId="0" animBg="1"/>
      <p:bldP spid="51" grpId="0" animBg="1"/>
      <p:bldP spid="59" grpId="0" animBg="1"/>
      <p:bldP spid="2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FFC0-512C-40E5-8EB0-B3D8B34ED1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Before we begin…..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A3C8-DF3C-4C0B-8BD9-06D5BF76C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922802"/>
            <a:ext cx="4980786" cy="2245230"/>
          </a:xfrm>
        </p:spPr>
        <p:txBody>
          <a:bodyPr/>
          <a:lstStyle/>
          <a:p>
            <a:pPr defTabSz="932742">
              <a:spcBef>
                <a:spcPct val="20000"/>
              </a:spcBef>
              <a:buSzPct val="90000"/>
            </a:pPr>
            <a:r>
              <a:rPr lang="en-US"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Let’s take a few minutes to capture the current state of your cloud adoption using the </a:t>
            </a:r>
            <a:br>
              <a:rPr lang="en-US"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kern="1200" spc="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800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Journey Tracker”. </a:t>
            </a:r>
            <a:endParaRPr lang="en-US" sz="1800" kern="1200" spc="0" baseline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32742">
              <a:spcBef>
                <a:spcPct val="20000"/>
              </a:spcBef>
              <a:buSzPct val="90000"/>
            </a:pPr>
            <a:endParaRPr lang="en-US" sz="1800" kern="1200" spc="0" baseline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32742">
              <a:spcBef>
                <a:spcPct val="20000"/>
              </a:spcBef>
              <a:buSzPct val="90000"/>
            </a:pPr>
            <a:r>
              <a:rPr lang="en-US"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Assess your cloud </a:t>
            </a:r>
            <a:r>
              <a:rPr lang="en-US" sz="1800" spc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journey by reviewing the </a:t>
            </a:r>
            <a:r>
              <a:rPr lang="en-US" sz="1800" kern="1200" spc="0" baseline="0">
                <a:solidFill>
                  <a:schemeClr val="tx2"/>
                </a:solidFill>
                <a:cs typeface="Segoe UI" panose="020B0502040204020203" pitchFamily="34" charset="0"/>
                <a:hlinkClick r:id="rId4"/>
              </a:rPr>
              <a:t>strategy and plan template</a:t>
            </a:r>
            <a:r>
              <a:rPr lang="en-US" sz="1800" spc="0">
                <a:solidFill>
                  <a:schemeClr val="tx2"/>
                </a:solidFill>
                <a:cs typeface="Segoe UI" panose="020B0502040204020203" pitchFamily="34" charset="0"/>
              </a:rPr>
              <a:t>.</a:t>
            </a:r>
            <a:endParaRPr lang="en-US" sz="1800" kern="1200" spc="0" baseline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/>
          </a:p>
        </p:txBody>
      </p:sp>
      <p:pic>
        <p:nvPicPr>
          <p:cNvPr id="6" name="Picture 5" descr="Screenshot: Cloud Adoption Journey">
            <a:extLst>
              <a:ext uri="{FF2B5EF4-FFF2-40B4-BE49-F238E27FC236}">
                <a16:creationId xmlns:a16="http://schemas.microsoft.com/office/drawing/2014/main" id="{EDA75592-FD27-435F-A0D6-720307D1C7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93"/>
          <a:stretch/>
        </p:blipFill>
        <p:spPr>
          <a:xfrm>
            <a:off x="6359635" y="1526042"/>
            <a:ext cx="5832365" cy="432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81457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4707-13CD-4598-941B-03695010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4116-CAD6-4A7E-B636-7A1BE9C1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922587"/>
            <a:ext cx="11306469" cy="59554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Cloud adoption plans convert the aspirational goals of the cloud adoption strategy into actions. </a:t>
            </a:r>
            <a:br>
              <a:rPr lang="en-US"/>
            </a:br>
            <a:r>
              <a:rPr lang="en-US"/>
              <a:t>It will help guide technical efforts, in alignment with the business strategy.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ABF43-5CBC-47DB-8DF6-8F697CF9C49E}"/>
              </a:ext>
            </a:extLst>
          </p:cNvPr>
          <p:cNvSpPr txBox="1"/>
          <p:nvPr/>
        </p:nvSpPr>
        <p:spPr>
          <a:xfrm>
            <a:off x="1701864" y="2937539"/>
            <a:ext cx="2067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85C15-05D7-4D66-9098-692B2C23F871}"/>
              </a:ext>
            </a:extLst>
          </p:cNvPr>
          <p:cNvSpPr txBox="1"/>
          <p:nvPr/>
        </p:nvSpPr>
        <p:spPr>
          <a:xfrm>
            <a:off x="2266604" y="2941423"/>
            <a:ext cx="332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Rationalize digital estate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Rationalize your digital estate to determine best approach to cloud adoption.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990E6-DAF1-4B07-8067-5ADF4C50B2C8}"/>
              </a:ext>
            </a:extLst>
          </p:cNvPr>
          <p:cNvSpPr txBox="1"/>
          <p:nvPr/>
        </p:nvSpPr>
        <p:spPr>
          <a:xfrm>
            <a:off x="6435726" y="2937539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C5DA-2416-4CFB-9D28-D360EFA4BB5A}"/>
              </a:ext>
            </a:extLst>
          </p:cNvPr>
          <p:cNvSpPr txBox="1"/>
          <p:nvPr/>
        </p:nvSpPr>
        <p:spPr>
          <a:xfrm>
            <a:off x="6871510" y="2941423"/>
            <a:ext cx="371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Initial org alignment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Align governance and cloud adoption to mitigate risks.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28D92-401C-4B0F-BE60-6CBADCA9F701}"/>
              </a:ext>
            </a:extLst>
          </p:cNvPr>
          <p:cNvSpPr txBox="1"/>
          <p:nvPr/>
        </p:nvSpPr>
        <p:spPr>
          <a:xfrm>
            <a:off x="1701864" y="4817637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51F22-258E-48DF-8355-C120DC59B6B8}"/>
              </a:ext>
            </a:extLst>
          </p:cNvPr>
          <p:cNvSpPr txBox="1"/>
          <p:nvPr/>
        </p:nvSpPr>
        <p:spPr>
          <a:xfrm>
            <a:off x="2266604" y="4759157"/>
            <a:ext cx="339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Skills readiness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your people ready by identifying skills gap and plan.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0E344-B7FD-4E87-91CC-A54CF11D2FC1}"/>
              </a:ext>
            </a:extLst>
          </p:cNvPr>
          <p:cNvSpPr txBox="1"/>
          <p:nvPr/>
        </p:nvSpPr>
        <p:spPr>
          <a:xfrm>
            <a:off x="6354764" y="4759157"/>
            <a:ext cx="29495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259A1-A763-4444-87DA-986837E50A1B}"/>
              </a:ext>
            </a:extLst>
          </p:cNvPr>
          <p:cNvSpPr txBox="1"/>
          <p:nvPr/>
        </p:nvSpPr>
        <p:spPr>
          <a:xfrm>
            <a:off x="6871510" y="4759157"/>
            <a:ext cx="371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Cloud adoption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an actionable cloud adoption plan that aligns to your business strategy. </a:t>
            </a:r>
          </a:p>
        </p:txBody>
      </p:sp>
    </p:spTree>
    <p:extLst>
      <p:ext uri="{BB962C8B-B14F-4D97-AF65-F5344CB8AC3E}">
        <p14:creationId xmlns:p14="http://schemas.microsoft.com/office/powerpoint/2010/main" val="4274973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10023 L 3.125E-6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023 L 4.375E-6 4.8148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0023 L -3.33333E-6 1.85185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0024 L 4.16667E-6 -4.81481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0023 L -2.08333E-6 -2.22222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10023 L -4.16667E-7 -2.59259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0023 L -3.33333E-6 1.1111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0023 L 4.16667E-6 -1.48148E-6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7" grpId="0"/>
      <p:bldP spid="7" grpId="1"/>
      <p:bldP spid="15" grpId="0"/>
      <p:bldP spid="15" grpId="1"/>
      <p:bldP spid="11" grpId="0"/>
      <p:bldP spid="11" grpId="1"/>
      <p:bldP spid="16" grpId="0"/>
      <p:bldP spid="16" grpId="1"/>
      <p:bldP spid="9" grpId="0"/>
      <p:bldP spid="9" grpId="1"/>
      <p:bldP spid="17" grpId="0"/>
      <p:bldP spid="17" grpId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5C046FA-F248-4B27-8EA5-75F7F78E0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60140" y="2337700"/>
            <a:ext cx="10471720" cy="234560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0479F-0A1B-40B0-88DD-01BE413D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Initial organization alignment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BB2EED4-8733-46D5-8553-6DF95A03A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076" y="1453026"/>
            <a:ext cx="9384314" cy="615544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Segoe UI "/>
              </a:rPr>
              <a:t>Implementing Cloud adoption plan requires some initial alignment of different stakeholders who will make the plan a reality.</a:t>
            </a:r>
            <a:endParaRPr lang="en-US"/>
          </a:p>
        </p:txBody>
      </p:sp>
      <p:grpSp>
        <p:nvGrpSpPr>
          <p:cNvPr id="31" name="Group 30" descr="Speed vs Control">
            <a:extLst>
              <a:ext uri="{FF2B5EF4-FFF2-40B4-BE49-F238E27FC236}">
                <a16:creationId xmlns:a16="http://schemas.microsoft.com/office/drawing/2014/main" id="{DB2D11C3-98FD-467A-A18D-5D4381979ADB}"/>
              </a:ext>
            </a:extLst>
          </p:cNvPr>
          <p:cNvGrpSpPr/>
          <p:nvPr/>
        </p:nvGrpSpPr>
        <p:grpSpPr>
          <a:xfrm>
            <a:off x="4765364" y="2617263"/>
            <a:ext cx="2661274" cy="1839670"/>
            <a:chOff x="4670957" y="2592015"/>
            <a:chExt cx="2661312" cy="18396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2871FA-F8B4-4B23-99F5-A7DDB3059300}"/>
                </a:ext>
              </a:extLst>
            </p:cNvPr>
            <p:cNvSpPr txBox="1"/>
            <p:nvPr/>
          </p:nvSpPr>
          <p:spPr>
            <a:xfrm>
              <a:off x="4670957" y="4025446"/>
              <a:ext cx="2661312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/>
              <a:r>
                <a:rPr lang="en-US" sz="2000">
                  <a:solidFill>
                    <a:srgbClr val="0078D3"/>
                  </a:solidFill>
                  <a:latin typeface="Segoe UI Semibold"/>
                </a:rPr>
                <a:t>Speed vs. Control 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D59A373-D05A-4BE9-83CF-C1BE4E6F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37176" y="2592015"/>
              <a:ext cx="2128874" cy="1310076"/>
            </a:xfrm>
            <a:prstGeom prst="rect">
              <a:avLst/>
            </a:prstGeom>
          </p:spPr>
        </p:pic>
      </p:grpSp>
      <p:grpSp>
        <p:nvGrpSpPr>
          <p:cNvPr id="32" name="Group 31" descr="Cloud Adoption Team">
            <a:extLst>
              <a:ext uri="{FF2B5EF4-FFF2-40B4-BE49-F238E27FC236}">
                <a16:creationId xmlns:a16="http://schemas.microsoft.com/office/drawing/2014/main" id="{1DA1BBF0-A77E-4456-882F-F543A6D322B4}"/>
              </a:ext>
            </a:extLst>
          </p:cNvPr>
          <p:cNvGrpSpPr/>
          <p:nvPr/>
        </p:nvGrpSpPr>
        <p:grpSpPr>
          <a:xfrm>
            <a:off x="1220800" y="2617264"/>
            <a:ext cx="3055497" cy="1666670"/>
            <a:chOff x="1254290" y="2592015"/>
            <a:chExt cx="3055540" cy="1666693"/>
          </a:xfrm>
        </p:grpSpPr>
        <p:pic>
          <p:nvPicPr>
            <p:cNvPr id="19" name="Graphic 18" descr="Users">
              <a:extLst>
                <a:ext uri="{FF2B5EF4-FFF2-40B4-BE49-F238E27FC236}">
                  <a16:creationId xmlns:a16="http://schemas.microsoft.com/office/drawing/2014/main" id="{328ADBB8-6F1A-4F7C-9076-630C47836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43804" y="2592015"/>
              <a:ext cx="1476513" cy="147651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BE5C0F-6A53-4A54-9356-84601D8C5462}"/>
                </a:ext>
              </a:extLst>
            </p:cNvPr>
            <p:cNvSpPr txBox="1"/>
            <p:nvPr/>
          </p:nvSpPr>
          <p:spPr>
            <a:xfrm>
              <a:off x="1254290" y="3883862"/>
              <a:ext cx="3055540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11"/>
              <a:r>
                <a:rPr lang="en-US">
                  <a:solidFill>
                    <a:srgbClr val="000000"/>
                  </a:solidFill>
                  <a:latin typeface="Segoe UI"/>
                </a:rPr>
                <a:t>Cloud Adoption Team</a:t>
              </a:r>
            </a:p>
          </p:txBody>
        </p:sp>
      </p:grpSp>
      <p:grpSp>
        <p:nvGrpSpPr>
          <p:cNvPr id="33" name="Group 32" descr="Cloud Governance Team&#10;">
            <a:extLst>
              <a:ext uri="{FF2B5EF4-FFF2-40B4-BE49-F238E27FC236}">
                <a16:creationId xmlns:a16="http://schemas.microsoft.com/office/drawing/2014/main" id="{3F3B2D5C-5943-4AE5-999C-34999930E8CC}"/>
              </a:ext>
            </a:extLst>
          </p:cNvPr>
          <p:cNvGrpSpPr/>
          <p:nvPr/>
        </p:nvGrpSpPr>
        <p:grpSpPr>
          <a:xfrm>
            <a:off x="7915704" y="2617264"/>
            <a:ext cx="3055497" cy="1666670"/>
            <a:chOff x="7949289" y="2592015"/>
            <a:chExt cx="3055540" cy="1666693"/>
          </a:xfrm>
        </p:grpSpPr>
        <p:pic>
          <p:nvPicPr>
            <p:cNvPr id="28" name="Graphic 27" descr="Users">
              <a:extLst>
                <a:ext uri="{FF2B5EF4-FFF2-40B4-BE49-F238E27FC236}">
                  <a16:creationId xmlns:a16="http://schemas.microsoft.com/office/drawing/2014/main" id="{FFC66FD1-758C-4EE1-9C97-9A2D98FA0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38803" y="2592015"/>
              <a:ext cx="1476513" cy="147651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6E855-49DF-45F9-8AE8-8B4B43C286DA}"/>
                </a:ext>
              </a:extLst>
            </p:cNvPr>
            <p:cNvSpPr txBox="1"/>
            <p:nvPr/>
          </p:nvSpPr>
          <p:spPr>
            <a:xfrm>
              <a:off x="7949289" y="3883862"/>
              <a:ext cx="3055540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11"/>
              <a:r>
                <a:rPr lang="en-US">
                  <a:solidFill>
                    <a:srgbClr val="000000"/>
                  </a:solidFill>
                  <a:latin typeface="Segoe UI"/>
                </a:rPr>
                <a:t>Cloud Governance Team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B46987-19BF-4EBA-814D-0EC3FEB0CBDC}"/>
              </a:ext>
            </a:extLst>
          </p:cNvPr>
          <p:cNvSpPr txBox="1"/>
          <p:nvPr/>
        </p:nvSpPr>
        <p:spPr>
          <a:xfrm>
            <a:off x="456076" y="4847739"/>
            <a:ext cx="10875785" cy="15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 defTabSz="91441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egoe UI "/>
              </a:rPr>
              <a:t>Create a balance between speed or </a:t>
            </a:r>
            <a:r>
              <a:rPr lang="en-US" sz="2000">
                <a:solidFill>
                  <a:srgbClr val="0078D3"/>
                </a:solidFill>
                <a:latin typeface="Segoe UI "/>
              </a:rPr>
              <a:t>moving quickly </a:t>
            </a:r>
            <a:r>
              <a:rPr lang="en-US" sz="2000">
                <a:solidFill>
                  <a:srgbClr val="000000"/>
                </a:solidFill>
                <a:latin typeface="Segoe UI "/>
              </a:rPr>
              <a:t>and control or </a:t>
            </a:r>
            <a:r>
              <a:rPr lang="en-US" sz="2000">
                <a:solidFill>
                  <a:srgbClr val="0078D3"/>
                </a:solidFill>
                <a:latin typeface="Segoe UI "/>
              </a:rPr>
              <a:t>reducing risks </a:t>
            </a:r>
            <a:r>
              <a:rPr lang="en-US" sz="2000">
                <a:solidFill>
                  <a:srgbClr val="000000"/>
                </a:solidFill>
                <a:latin typeface="Segoe UI "/>
              </a:rPr>
              <a:t>by have teams accountable for adoption and governance. </a:t>
            </a:r>
          </a:p>
          <a:p>
            <a:pPr marL="342904" indent="-342904" defTabSz="91441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egoe UI "/>
              </a:rPr>
              <a:t>While cloud adoption team is required to execute cloud adoption tasks, governance team ensures processes and controls are implemented.</a:t>
            </a:r>
            <a:endParaRPr lang="en-US" sz="2200">
              <a:solidFill>
                <a:srgbClr val="000000"/>
              </a:solidFill>
              <a:latin typeface="Segoe UI 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3BE831-96B4-420B-94DD-10CC9A6F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85018" y="2920600"/>
            <a:ext cx="271626" cy="930069"/>
          </a:xfrm>
          <a:custGeom>
            <a:avLst/>
            <a:gdLst>
              <a:gd name="connsiteX0" fmla="*/ 5787 w 1186405"/>
              <a:gd name="connsiteY0" fmla="*/ 0 h 3593939"/>
              <a:gd name="connsiteX1" fmla="*/ 1186405 w 1186405"/>
              <a:gd name="connsiteY1" fmla="*/ 1811438 h 3593939"/>
              <a:gd name="connsiteX2" fmla="*/ 0 w 1186405"/>
              <a:gd name="connsiteY2" fmla="*/ 3593939 h 3593939"/>
              <a:gd name="connsiteX3" fmla="*/ 0 w 1186405"/>
              <a:gd name="connsiteY3" fmla="*/ 3593939 h 359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405" h="3593939">
                <a:moveTo>
                  <a:pt x="5787" y="0"/>
                </a:moveTo>
                <a:lnTo>
                  <a:pt x="1186405" y="1811438"/>
                </a:lnTo>
                <a:lnTo>
                  <a:pt x="0" y="3593939"/>
                </a:lnTo>
                <a:lnTo>
                  <a:pt x="0" y="3593939"/>
                </a:lnTo>
              </a:path>
            </a:pathLst>
          </a:custGeom>
          <a:noFill/>
          <a:ln w="38100">
            <a:solidFill>
              <a:schemeClr val="accent5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endParaRPr lang="en-US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16B018-0F6D-4E8F-BDDD-1734385D8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7535360" y="2920600"/>
            <a:ext cx="271626" cy="930069"/>
          </a:xfrm>
          <a:custGeom>
            <a:avLst/>
            <a:gdLst>
              <a:gd name="connsiteX0" fmla="*/ 5787 w 1186405"/>
              <a:gd name="connsiteY0" fmla="*/ 0 h 3593939"/>
              <a:gd name="connsiteX1" fmla="*/ 1186405 w 1186405"/>
              <a:gd name="connsiteY1" fmla="*/ 1811438 h 3593939"/>
              <a:gd name="connsiteX2" fmla="*/ 0 w 1186405"/>
              <a:gd name="connsiteY2" fmla="*/ 3593939 h 3593939"/>
              <a:gd name="connsiteX3" fmla="*/ 0 w 1186405"/>
              <a:gd name="connsiteY3" fmla="*/ 3593939 h 359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405" h="3593939">
                <a:moveTo>
                  <a:pt x="5787" y="0"/>
                </a:moveTo>
                <a:lnTo>
                  <a:pt x="1186405" y="1811438"/>
                </a:lnTo>
                <a:lnTo>
                  <a:pt x="0" y="3593939"/>
                </a:lnTo>
                <a:lnTo>
                  <a:pt x="0" y="3593939"/>
                </a:lnTo>
              </a:path>
            </a:pathLst>
          </a:custGeom>
          <a:noFill/>
          <a:ln w="38100">
            <a:solidFill>
              <a:schemeClr val="accent5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endParaRPr lang="en-US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17747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EED8-34F4-424F-A76E-97D217D4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Rationalize digital estate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15BEC8-B9AC-4578-9A47-266565041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922586"/>
            <a:ext cx="10119240" cy="378090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Cloud rationalization </a:t>
            </a:r>
            <a:r>
              <a:rPr lang="en-US"/>
              <a:t>is the process of evaluating assets to determine the best approach to hosting them in the cloud (public or hybrid)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/>
              <a:t>Rationalization can take place using an </a:t>
            </a:r>
            <a:r>
              <a:rPr lang="en-US">
                <a:solidFill>
                  <a:schemeClr val="tx2"/>
                </a:solidFill>
              </a:rPr>
              <a:t>incremental approach </a:t>
            </a:r>
            <a:r>
              <a:rPr lang="en-US"/>
              <a:t>or ‘Power of 10’ where the cloud strategy team selects the first 10 applications to be migrated which are a mix of simple and complex workloads; (recommended approach)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/>
              <a:t>The output of a rationalization effort is a prioritized backlog of all assets that are affected by the chosen transformation.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/>
              <a:t>Use costing models from your chosen cloud provider to forecast costs for your prioritized backlog; for Azure, we have pricing tools like Azure Migrate, Azure pricing calculator and Azure cost management. Ensure that hybrid is incorporated into the costing models.</a:t>
            </a:r>
          </a:p>
        </p:txBody>
      </p:sp>
    </p:spTree>
    <p:extLst>
      <p:ext uri="{BB962C8B-B14F-4D97-AF65-F5344CB8AC3E}">
        <p14:creationId xmlns:p14="http://schemas.microsoft.com/office/powerpoint/2010/main" val="37143213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sign Template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2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7836FE01265448CE35DBD83ECBC20" ma:contentTypeVersion="14" ma:contentTypeDescription="Create a new document." ma:contentTypeScope="" ma:versionID="412ff8c6835e468861cf24f0685e05b0">
  <xsd:schema xmlns:xsd="http://www.w3.org/2001/XMLSchema" xmlns:xs="http://www.w3.org/2001/XMLSchema" xmlns:p="http://schemas.microsoft.com/office/2006/metadata/properties" xmlns:ns1="http://schemas.microsoft.com/sharepoint/v3" xmlns:ns2="012c6a72-1f1f-48df-bc7c-b0b4dc9b629e" xmlns:ns3="3bada437-31df-4ba2-92ad-dacf49b58384" targetNamespace="http://schemas.microsoft.com/office/2006/metadata/properties" ma:root="true" ma:fieldsID="433c26297fa0e72b8022cba3d0265712" ns1:_="" ns2:_="" ns3:_="">
    <xsd:import namespace="http://schemas.microsoft.com/sharepoint/v3"/>
    <xsd:import namespace="012c6a72-1f1f-48df-bc7c-b0b4dc9b629e"/>
    <xsd:import namespace="3bada437-31df-4ba2-92ad-dacf49b583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c6a72-1f1f-48df-bc7c-b0b4dc9b6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da437-31df-4ba2-92ad-dacf49b583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63155-7CE9-4126-82F0-6B5948D077B3}">
  <ds:schemaRefs>
    <ds:schemaRef ds:uri="012c6a72-1f1f-48df-bc7c-b0b4dc9b629e"/>
    <ds:schemaRef ds:uri="3bada437-31df-4ba2-92ad-dacf49b583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758C25-7188-4B86-83B4-902BBD715003}">
  <ds:schemaRefs>
    <ds:schemaRef ds:uri="012c6a72-1f1f-48df-bc7c-b0b4dc9b629e"/>
    <ds:schemaRef ds:uri="3bada437-31df-4ba2-92ad-dacf49b5838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B9985E7-F7C6-4958-AABD-0B7F8BC31F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Microsoft Office PowerPoint</Application>
  <PresentationFormat>Widescreen</PresentationFormat>
  <Paragraphs>219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</vt:lpstr>
      <vt:lpstr>Segoe UI</vt:lpstr>
      <vt:lpstr>Segoe UI </vt:lpstr>
      <vt:lpstr>Segoe UI Light</vt:lpstr>
      <vt:lpstr>Segoe UI Semibold</vt:lpstr>
      <vt:lpstr>Wingdings</vt:lpstr>
      <vt:lpstr>Azure Design Template</vt:lpstr>
      <vt:lpstr>Black Template</vt:lpstr>
      <vt:lpstr>Office Theme</vt:lpstr>
      <vt:lpstr>Cloud Adoption Framework  for Azure | Plan workshop</vt:lpstr>
      <vt:lpstr>Objectives of the workshop</vt:lpstr>
      <vt:lpstr>Achieve balance. Deliver modernization.. Deli</vt:lpstr>
      <vt:lpstr>An iterative process— supporting your changing business needs</vt:lpstr>
      <vt:lpstr>Microsoft Cloud Adoption Framework for Azure</vt:lpstr>
      <vt:lpstr>Before we begin…..</vt:lpstr>
      <vt:lpstr>Plan</vt:lpstr>
      <vt:lpstr>Plan | Initial organization alignment</vt:lpstr>
      <vt:lpstr>Plan | Rationalize digital estate</vt:lpstr>
      <vt:lpstr>Plan | Skills readiness plan</vt:lpstr>
      <vt:lpstr>Plan | Cloud Adoption Plan </vt:lpstr>
      <vt:lpstr>Strategy and Plan template</vt:lpstr>
      <vt:lpstr>Azure DevOps cloud adoption plan generator </vt:lpstr>
      <vt:lpstr>Workshop segment #2 Create your cloud adoption plan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&amp; Technology Workshop Strategy  |  Plan  |  Ready Aligning business &amp; technology</dc:title>
  <dc:creator/>
  <cp:lastModifiedBy>Jonathan Vella</cp:lastModifiedBy>
  <cp:revision>2</cp:revision>
  <dcterms:created xsi:type="dcterms:W3CDTF">2019-10-16T18:51:17Z</dcterms:created>
  <dcterms:modified xsi:type="dcterms:W3CDTF">2022-03-29T12:56:49Z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0x010100BBA7836FE01265448CE35DBD83ECBC20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SetDate">
    <vt:lpwstr>2020-04-24T18:41:53.7543794Z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ctionId">
    <vt:lpwstr>162729a1-eee7-4859-9194-2e88c970307d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