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322" r:id="rId17"/>
    <p:sldId id="321" r:id="rId18"/>
    <p:sldId id="317" r:id="rId19"/>
    <p:sldId id="316" r:id="rId20"/>
    <p:sldId id="333" r:id="rId21"/>
    <p:sldId id="1936" r:id="rId22"/>
    <p:sldId id="1937" r:id="rId23"/>
    <p:sldId id="1932" r:id="rId24"/>
    <p:sldId id="1933" r:id="rId25"/>
    <p:sldId id="1934" r:id="rId26"/>
    <p:sldId id="1938" r:id="rId27"/>
    <p:sldId id="1939" r:id="rId28"/>
    <p:sldId id="1940" r:id="rId29"/>
    <p:sldId id="1941" r:id="rId30"/>
    <p:sldId id="1947" r:id="rId31"/>
    <p:sldId id="329" r:id="rId32"/>
    <p:sldId id="332" r:id="rId33"/>
    <p:sldId id="331" r:id="rId34"/>
    <p:sldId id="330" r:id="rId35"/>
    <p:sldId id="1943"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60771" autoAdjust="0"/>
  </p:normalViewPr>
  <p:slideViewPr>
    <p:cSldViewPr snapToGrid="0">
      <p:cViewPr varScale="1">
        <p:scale>
          <a:sx n="104" d="100"/>
          <a:sy n="104" d="100"/>
        </p:scale>
        <p:origin x="2598"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29-Mar-22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September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29-Mar-22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Often running generic use Virtual Machines in Azure, while reliable and easy to migrate, do not offer as many service, ease of use or scaling, or </a:t>
            </a:r>
            <a:r>
              <a:rPr lang="en-US" sz="1200" b="0" kern="1200" dirty="0" err="1">
                <a:solidFill>
                  <a:schemeClr val="tx1"/>
                </a:solidFill>
                <a:effectLst/>
                <a:latin typeface="+mn-lt"/>
                <a:ea typeface="+mn-ea"/>
                <a:cs typeface="+mn-cs"/>
              </a:rPr>
              <a:t>relabiliity</a:t>
            </a:r>
            <a:r>
              <a:rPr lang="en-US" sz="1200" b="0" kern="1200" dirty="0">
                <a:solidFill>
                  <a:schemeClr val="tx1"/>
                </a:solidFill>
                <a:effectLst/>
                <a:latin typeface="+mn-lt"/>
                <a:ea typeface="+mn-ea"/>
                <a:cs typeface="+mn-cs"/>
              </a:rPr>
              <a:t> as hosted PaaS services and often are less cost optimal as a general service then an optimized managed solution.  Therefore it is often helpful to identify services that could be augmented or replaced in future updates once those services are deployed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Some service such as Azure Monitor can be deployed easily but might require more setup &amp; tuning for the environment.  Other services such as moving to AKS may require a fair amount of application redesign or rewrite, but offer a host of dynamic &amp; reliability while providing a quick update and deployment solution.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Addressing proposed Questions: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a:t>
            </a: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What type of services housed in general purpose VMs used by </a:t>
            </a:r>
            <a:r>
              <a:rPr lang="en-US" b="0" dirty="0" err="1">
                <a:solidFill>
                  <a:srgbClr val="D4D4D4"/>
                </a:solidFill>
                <a:effectLst/>
                <a:latin typeface="Consolas" panose="020B0609020204030204" pitchFamily="49" charset="0"/>
              </a:rPr>
              <a:t>Fabrikam</a:t>
            </a:r>
            <a:r>
              <a:rPr lang="en-US" b="0" dirty="0">
                <a:solidFill>
                  <a:srgbClr val="D4D4D4"/>
                </a:solidFill>
                <a:effectLst/>
                <a:latin typeface="Consolas" panose="020B0609020204030204" pitchFamily="49" charset="0"/>
              </a:rPr>
              <a:t> could be replaced by Azure services?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UbuntuWAF</a:t>
            </a:r>
            <a:r>
              <a:rPr lang="en-US" b="0" dirty="0">
                <a:solidFill>
                  <a:srgbClr val="D4D4D4"/>
                </a:solidFill>
                <a:effectLst/>
                <a:latin typeface="Consolas" panose="020B0609020204030204" pitchFamily="49" charset="0"/>
              </a:rPr>
              <a:t> -&gt;  Front Door or Application Gateway with WAF </a:t>
            </a:r>
          </a:p>
          <a:p>
            <a:r>
              <a:rPr lang="en-US" b="0" dirty="0">
                <a:solidFill>
                  <a:srgbClr val="D4D4D4"/>
                </a:solidFill>
                <a:effectLst/>
                <a:latin typeface="Consolas" panose="020B0609020204030204" pitchFamily="49" charset="0"/>
              </a:rPr>
              <a:t>    *  Web site on VMs -&gt; App Service Plan, ACI, or AKS </a:t>
            </a:r>
          </a:p>
          <a:p>
            <a:r>
              <a:rPr lang="en-US" b="0" dirty="0">
                <a:solidFill>
                  <a:srgbClr val="D4D4D4"/>
                </a:solidFill>
                <a:effectLst/>
                <a:latin typeface="Consolas" panose="020B0609020204030204" pitchFamily="49" charset="0"/>
              </a:rPr>
              <a:t>    *  VNA Firewall -&gt; Azure Firewall </a:t>
            </a:r>
          </a:p>
          <a:p>
            <a:r>
              <a:rPr lang="en-US" b="0" dirty="0">
                <a:solidFill>
                  <a:srgbClr val="D4D4D4"/>
                </a:solidFill>
                <a:effectLst/>
                <a:latin typeface="Consolas" panose="020B0609020204030204" pitchFamily="49" charset="0"/>
              </a:rPr>
              <a:t>    *  DNS on VMs -&gt; Azure DNS Public/Private Zones</a:t>
            </a:r>
          </a:p>
          <a:p>
            <a:r>
              <a:rPr lang="en-US" b="0">
                <a:solidFill>
                  <a:srgbClr val="D4D4D4"/>
                </a:solidFill>
                <a:effectLst/>
                <a:latin typeface="Consolas" panose="020B0609020204030204" pitchFamily="49" charset="0"/>
              </a:rPr>
              <a:t>    *  </a:t>
            </a:r>
            <a:r>
              <a:rPr lang="en-US" b="0" dirty="0">
                <a:solidFill>
                  <a:srgbClr val="D4D4D4"/>
                </a:solidFill>
                <a:effectLst/>
                <a:latin typeface="Consolas" panose="020B0609020204030204" pitchFamily="49" charset="0"/>
              </a:rPr>
              <a:t>Log and management of VMs -&gt; Azure Monitor</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What are key features provided by these Azure services that could fulfill their needs?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There are several lists of features, but here are just a few of the features by service listed above: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Common (all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management and upgrading of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Essential SLA and platform monitoring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More advanced rule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Web routing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 in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CI/CD integration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Infinite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Integrated AI Traffic Monitoring option</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DNS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Global redundancy and scaling</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Multi-root TLD support (ie: .com, </a:t>
            </a:r>
            <a:r>
              <a:rPr lang="en-US" b="0" dirty="0" err="1">
                <a:solidFill>
                  <a:srgbClr val="D4D4D4"/>
                </a:solidFill>
                <a:effectLst/>
                <a:latin typeface="Consolas" panose="020B0609020204030204" pitchFamily="49" charset="0"/>
              </a:rPr>
              <a:t>.net</a:t>
            </a:r>
            <a:r>
              <a:rPr lang="en-US" b="0" dirty="0">
                <a:solidFill>
                  <a:srgbClr val="D4D4D4"/>
                </a:solidFill>
                <a:effectLst/>
                <a:latin typeface="Consolas" panose="020B0609020204030204" pitchFamily="49" charset="0"/>
              </a:rPr>
              <a:t>, .org roots)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How would these services perform better than they would do today?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In addition to the features listed above, for the most part, specialized services in Azure will give you more compute power and features for the same cost as a Virtual Machine providing better cost efficiencies.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What additional services or features introduced by integrating with the Azure platform could they utilize to better manage the environment?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Azure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Centralized fast log queries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visualizations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Integration with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Built-in alerting and ITSM integration</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What type of advantages could be found by utilizing these Azure services: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Application Gateway with Web Application Firewall (WAF)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App Service Plan (Web App or Containers)</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Firewall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Front Door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Monitor</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Public DNS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272936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29-Mar-22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534281064"/>
              </p:ext>
            </p:extLst>
          </p:nvPr>
        </p:nvGraphicFramePr>
        <p:xfrm>
          <a:off x="3095545" y="3791921"/>
          <a:ext cx="8040154" cy="2409698"/>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50644">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(20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Details: Future Updates</a:t>
            </a:r>
            <a:br>
              <a:rPr lang="en-US" dirty="0"/>
            </a:br>
            <a:endParaRPr lang="en-US" dirty="0"/>
          </a:p>
        </p:txBody>
      </p:sp>
      <p:sp>
        <p:nvSpPr>
          <p:cNvPr id="3" name="Content Placeholder 2"/>
          <p:cNvSpPr>
            <a:spLocks noGrp="1"/>
          </p:cNvSpPr>
          <p:nvPr>
            <p:ph type="body" sz="quarter" idx="10"/>
          </p:nvPr>
        </p:nvSpPr>
        <p:spPr>
          <a:xfrm>
            <a:off x="269239" y="1189177"/>
            <a:ext cx="11653523" cy="923330"/>
          </a:xfrm>
        </p:spPr>
        <p:txBody>
          <a:bodyPr/>
          <a:lstStyle/>
          <a:p>
            <a:r>
              <a:rPr lang="en-US" sz="2400" dirty="0">
                <a:latin typeface="Segoe UI Semibold" panose="020B0702040204020203" pitchFamily="34" charset="0"/>
                <a:cs typeface="Segoe UI Semibold" panose="020B0702040204020203" pitchFamily="34" charset="0"/>
              </a:rPr>
              <a:t>Services: </a:t>
            </a:r>
          </a:p>
          <a:p>
            <a:endParaRPr lang="en-US" sz="2400" dirty="0"/>
          </a:p>
        </p:txBody>
      </p:sp>
      <p:graphicFrame>
        <p:nvGraphicFramePr>
          <p:cNvPr id="4" name="Table 4">
            <a:extLst>
              <a:ext uri="{FF2B5EF4-FFF2-40B4-BE49-F238E27FC236}">
                <a16:creationId xmlns:a16="http://schemas.microsoft.com/office/drawing/2014/main" id="{C92C1FB8-49E4-4B58-B060-8E73EE1A4020}"/>
              </a:ext>
            </a:extLst>
          </p:cNvPr>
          <p:cNvGraphicFramePr>
            <a:graphicFrameLocks noGrp="1"/>
          </p:cNvGraphicFramePr>
          <p:nvPr>
            <p:extLst>
              <p:ext uri="{D42A27DB-BD31-4B8C-83A1-F6EECF244321}">
                <p14:modId xmlns:p14="http://schemas.microsoft.com/office/powerpoint/2010/main" val="2395337545"/>
              </p:ext>
            </p:extLst>
          </p:nvPr>
        </p:nvGraphicFramePr>
        <p:xfrm>
          <a:off x="532606" y="1805516"/>
          <a:ext cx="11126788" cy="4430487"/>
        </p:xfrm>
        <a:graphic>
          <a:graphicData uri="http://schemas.openxmlformats.org/drawingml/2006/table">
            <a:tbl>
              <a:tblPr firstRow="1" bandRow="1">
                <a:tableStyleId>{5C22544A-7EE6-4342-B048-85BDC9FD1C3A}</a:tableStyleId>
              </a:tblPr>
              <a:tblGrid>
                <a:gridCol w="4725194">
                  <a:extLst>
                    <a:ext uri="{9D8B030D-6E8A-4147-A177-3AD203B41FA5}">
                      <a16:colId xmlns:a16="http://schemas.microsoft.com/office/drawing/2014/main" val="1206363570"/>
                    </a:ext>
                  </a:extLst>
                </a:gridCol>
                <a:gridCol w="6401594">
                  <a:extLst>
                    <a:ext uri="{9D8B030D-6E8A-4147-A177-3AD203B41FA5}">
                      <a16:colId xmlns:a16="http://schemas.microsoft.com/office/drawing/2014/main" val="2130160520"/>
                    </a:ext>
                  </a:extLst>
                </a:gridCol>
              </a:tblGrid>
              <a:tr h="443014">
                <a:tc>
                  <a:txBody>
                    <a:bodyPr/>
                    <a:lstStyle/>
                    <a:p>
                      <a:r>
                        <a:rPr lang="en-US" sz="2000" dirty="0"/>
                        <a:t>Existing Service</a:t>
                      </a:r>
                    </a:p>
                  </a:txBody>
                  <a:tcPr/>
                </a:tc>
                <a:tc>
                  <a:txBody>
                    <a:bodyPr/>
                    <a:lstStyle/>
                    <a:p>
                      <a:r>
                        <a:rPr lang="en-US" sz="2000" dirty="0"/>
                        <a:t>Azure PaaS Solution</a:t>
                      </a:r>
                    </a:p>
                  </a:txBody>
                  <a:tcPr/>
                </a:tc>
                <a:extLst>
                  <a:ext uri="{0D108BD9-81ED-4DB2-BD59-A6C34878D82A}">
                    <a16:rowId xmlns:a16="http://schemas.microsoft.com/office/drawing/2014/main" val="508112700"/>
                  </a:ext>
                </a:extLst>
              </a:tr>
              <a:tr h="696166">
                <a:tc>
                  <a:txBody>
                    <a:bodyPr/>
                    <a:lstStyle/>
                    <a:p>
                      <a:r>
                        <a:rPr lang="en-US" sz="2400" dirty="0" err="1"/>
                        <a:t>UbuntuWAF</a:t>
                      </a:r>
                      <a:endParaRPr lang="en-US" sz="2400" dirty="0"/>
                    </a:p>
                  </a:txBody>
                  <a:tcPr/>
                </a:tc>
                <a:tc>
                  <a:txBody>
                    <a:bodyPr/>
                    <a:lstStyle/>
                    <a:p>
                      <a:r>
                        <a:rPr lang="en-US" sz="2400" dirty="0"/>
                        <a:t>Front Door or Application Gateway with WAF</a:t>
                      </a:r>
                    </a:p>
                  </a:txBody>
                  <a:tcPr/>
                </a:tc>
                <a:extLst>
                  <a:ext uri="{0D108BD9-81ED-4DB2-BD59-A6C34878D82A}">
                    <a16:rowId xmlns:a16="http://schemas.microsoft.com/office/drawing/2014/main" val="2261740612"/>
                  </a:ext>
                </a:extLst>
              </a:tr>
              <a:tr h="1314981">
                <a:tc>
                  <a:txBody>
                    <a:bodyPr/>
                    <a:lstStyle/>
                    <a:p>
                      <a:r>
                        <a:rPr lang="en-US" sz="2400" dirty="0"/>
                        <a:t>Web site on VMs</a:t>
                      </a:r>
                    </a:p>
                  </a:txBody>
                  <a:tcPr/>
                </a:tc>
                <a:tc>
                  <a:txBody>
                    <a:bodyPr/>
                    <a:lstStyle/>
                    <a:p>
                      <a:r>
                        <a:rPr lang="en-US" sz="2400" dirty="0"/>
                        <a:t>App Service Plan (Web App or Container)</a:t>
                      </a:r>
                    </a:p>
                    <a:p>
                      <a:r>
                        <a:rPr lang="en-US" sz="2400" dirty="0"/>
                        <a:t>Azure Container Instances</a:t>
                      </a:r>
                    </a:p>
                    <a:p>
                      <a:r>
                        <a:rPr lang="en-US" sz="2400" dirty="0"/>
                        <a:t>Azure Kubernetes Service (AKS)</a:t>
                      </a:r>
                    </a:p>
                  </a:txBody>
                  <a:tcPr/>
                </a:tc>
                <a:extLst>
                  <a:ext uri="{0D108BD9-81ED-4DB2-BD59-A6C34878D82A}">
                    <a16:rowId xmlns:a16="http://schemas.microsoft.com/office/drawing/2014/main" val="2073206720"/>
                  </a:ext>
                </a:extLst>
              </a:tr>
              <a:tr h="443014">
                <a:tc>
                  <a:txBody>
                    <a:bodyPr/>
                    <a:lstStyle/>
                    <a:p>
                      <a:r>
                        <a:rPr lang="en-US" sz="2400" dirty="0"/>
                        <a:t>VNA Firewall</a:t>
                      </a:r>
                    </a:p>
                  </a:txBody>
                  <a:tcPr/>
                </a:tc>
                <a:tc>
                  <a:txBody>
                    <a:bodyPr/>
                    <a:lstStyle/>
                    <a:p>
                      <a:r>
                        <a:rPr lang="en-US" sz="2400" dirty="0"/>
                        <a:t>Azure Firewall</a:t>
                      </a:r>
                    </a:p>
                  </a:txBody>
                  <a:tcPr/>
                </a:tc>
                <a:extLst>
                  <a:ext uri="{0D108BD9-81ED-4DB2-BD59-A6C34878D82A}">
                    <a16:rowId xmlns:a16="http://schemas.microsoft.com/office/drawing/2014/main" val="2288768910"/>
                  </a:ext>
                </a:extLst>
              </a:tr>
              <a:tr h="751911">
                <a:tc>
                  <a:txBody>
                    <a:bodyPr/>
                    <a:lstStyle/>
                    <a:p>
                      <a:r>
                        <a:rPr lang="en-US" sz="2400" dirty="0"/>
                        <a:t>DNS on VMs</a:t>
                      </a:r>
                    </a:p>
                  </a:txBody>
                  <a:tcPr/>
                </a:tc>
                <a:tc>
                  <a:txBody>
                    <a:bodyPr/>
                    <a:lstStyle/>
                    <a:p>
                      <a:r>
                        <a:rPr lang="en-US" sz="2400" dirty="0"/>
                        <a:t>Azure DNS Public Zones</a:t>
                      </a:r>
                    </a:p>
                    <a:p>
                      <a:r>
                        <a:rPr lang="en-US" sz="2400" dirty="0"/>
                        <a:t>Azure DNS Private Zones</a:t>
                      </a:r>
                    </a:p>
                  </a:txBody>
                  <a:tcPr/>
                </a:tc>
                <a:extLst>
                  <a:ext uri="{0D108BD9-81ED-4DB2-BD59-A6C34878D82A}">
                    <a16:rowId xmlns:a16="http://schemas.microsoft.com/office/drawing/2014/main" val="3083800819"/>
                  </a:ext>
                </a:extLst>
              </a:tr>
              <a:tr h="696166">
                <a:tc>
                  <a:txBody>
                    <a:bodyPr/>
                    <a:lstStyle/>
                    <a:p>
                      <a:r>
                        <a:rPr lang="en-US" sz="2400" dirty="0"/>
                        <a:t>Log and management of VMs</a:t>
                      </a:r>
                    </a:p>
                  </a:txBody>
                  <a:tcPr/>
                </a:tc>
                <a:tc>
                  <a:txBody>
                    <a:bodyPr/>
                    <a:lstStyle/>
                    <a:p>
                      <a:r>
                        <a:rPr lang="en-US" sz="2400" dirty="0"/>
                        <a:t>Azure Monitor</a:t>
                      </a:r>
                    </a:p>
                  </a:txBody>
                  <a:tcPr/>
                </a:tc>
                <a:extLst>
                  <a:ext uri="{0D108BD9-81ED-4DB2-BD59-A6C34878D82A}">
                    <a16:rowId xmlns:a16="http://schemas.microsoft.com/office/drawing/2014/main" val="3757093965"/>
                  </a:ext>
                </a:extLst>
              </a:tr>
            </a:tbl>
          </a:graphicData>
        </a:graphic>
      </p:graphicFrame>
    </p:spTree>
    <p:extLst>
      <p:ext uri="{BB962C8B-B14F-4D97-AF65-F5344CB8AC3E}">
        <p14:creationId xmlns:p14="http://schemas.microsoft.com/office/powerpoint/2010/main" val="284990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5829288"/>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identify cost-saving opportunities, and provide examples of better utilizing </a:t>
            </a:r>
            <a:r>
              <a:rPr lang="en-US" sz="2800"/>
              <a:t>resources.</a:t>
            </a:r>
          </a:p>
          <a:p>
            <a:pPr marL="0" indent="0">
              <a:buNone/>
            </a:pPr>
            <a:endParaRPr lang="en-US" sz="2800" dirty="0"/>
          </a:p>
          <a:p>
            <a:r>
              <a:rPr lang="en-US" sz="2800" dirty="0"/>
              <a:t>What customer services could be more efficiently run or managed by moving them to Azure PaaS services?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4357</Words>
  <Application>Microsoft Office PowerPoint</Application>
  <PresentationFormat>Widescreen</PresentationFormat>
  <Paragraphs>416</Paragraphs>
  <Slides>36</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Solution Details: Future Updates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2022-03-29T13:46:43Z</dcterms:modified>
</cp:coreProperties>
</file>