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Lst>
  <p:notesMasterIdLst>
    <p:notesMasterId r:id="rId14"/>
  </p:notesMasterIdLst>
  <p:handoutMasterIdLst>
    <p:handoutMasterId r:id="rId15"/>
  </p:handoutMasterIdLst>
  <p:sldIdLst>
    <p:sldId id="1843" r:id="rId6"/>
    <p:sldId id="2076138219" r:id="rId7"/>
    <p:sldId id="2417" r:id="rId8"/>
    <p:sldId id="2076136954" r:id="rId9"/>
    <p:sldId id="2076138480" r:id="rId10"/>
    <p:sldId id="2076138481" r:id="rId11"/>
    <p:sldId id="2076138482" r:id="rId12"/>
    <p:sldId id="2076138493"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7" autoAdjust="0"/>
    <p:restoredTop sz="95772" autoAdjust="0"/>
  </p:normalViewPr>
  <p:slideViewPr>
    <p:cSldViewPr snapToGrid="0">
      <p:cViewPr varScale="1">
        <p:scale>
          <a:sx n="104" d="100"/>
          <a:sy n="104" d="100"/>
        </p:scale>
        <p:origin x="307" y="43"/>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FB77C-C53F-4778-8E56-4AC55ED0144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45D1B273-6A01-40CD-813D-57CAFDD6D0E6}">
      <dgm:prSet phldrT="[Text]" phldr="0" custT="1"/>
      <dgm:spPr/>
      <dgm:t>
        <a:bodyPr/>
        <a:lstStyle/>
        <a:p>
          <a:r>
            <a:rPr lang="en-US" sz="1800" dirty="0"/>
            <a:t>Customer Journey</a:t>
          </a:r>
        </a:p>
      </dgm:t>
    </dgm:pt>
    <dgm:pt modelId="{641B8FFB-889B-4DE5-9464-F7205FBB95B7}" type="parTrans" cxnId="{FC6886C1-60C3-49F0-8801-F9C886F42941}">
      <dgm:prSet/>
      <dgm:spPr/>
      <dgm:t>
        <a:bodyPr/>
        <a:lstStyle/>
        <a:p>
          <a:endParaRPr lang="en-US" sz="2000"/>
        </a:p>
      </dgm:t>
    </dgm:pt>
    <dgm:pt modelId="{E8D84991-BF83-4B15-AB6A-08FAFABC9BD9}" type="sibTrans" cxnId="{FC6886C1-60C3-49F0-8801-F9C886F42941}">
      <dgm:prSet/>
      <dgm:spPr/>
      <dgm:t>
        <a:bodyPr/>
        <a:lstStyle/>
        <a:p>
          <a:endParaRPr lang="en-US" sz="2000"/>
        </a:p>
      </dgm:t>
    </dgm:pt>
    <dgm:pt modelId="{C3244FAA-D837-42E2-88E1-33EC87D23605}">
      <dgm:prSet phldrT="[Text]" phldr="0" custT="1"/>
      <dgm:spPr/>
      <dgm:t>
        <a:bodyPr/>
        <a:lstStyle/>
        <a:p>
          <a:r>
            <a:rPr lang="en-US" sz="1050" dirty="0"/>
            <a:t>Best practices</a:t>
          </a:r>
        </a:p>
      </dgm:t>
    </dgm:pt>
    <dgm:pt modelId="{495848E4-6146-4B06-865A-FF9E950740CC}" type="parTrans" cxnId="{7AA4B187-FB7B-4F33-900F-6929293D4E1D}">
      <dgm:prSet/>
      <dgm:spPr/>
      <dgm:t>
        <a:bodyPr/>
        <a:lstStyle/>
        <a:p>
          <a:endParaRPr lang="en-US" sz="2000"/>
        </a:p>
      </dgm:t>
    </dgm:pt>
    <dgm:pt modelId="{45245DDE-29B5-4FF0-BDE8-868B5CC6A4A6}" type="sibTrans" cxnId="{7AA4B187-FB7B-4F33-900F-6929293D4E1D}">
      <dgm:prSet/>
      <dgm:spPr/>
      <dgm:t>
        <a:bodyPr/>
        <a:lstStyle/>
        <a:p>
          <a:endParaRPr lang="en-US" sz="2000"/>
        </a:p>
      </dgm:t>
    </dgm:pt>
    <dgm:pt modelId="{01C65D0A-41E4-4F3B-8151-E78D6A5E0F1E}">
      <dgm:prSet phldrT="[Text]" phldr="0" custT="1"/>
      <dgm:spPr/>
      <dgm:t>
        <a:bodyPr/>
        <a:lstStyle/>
        <a:p>
          <a:r>
            <a:rPr lang="en-US" sz="1050" dirty="0"/>
            <a:t>Archi-tectures</a:t>
          </a:r>
        </a:p>
      </dgm:t>
    </dgm:pt>
    <dgm:pt modelId="{E594BD54-5CE6-465B-B434-31E24CF2ABDF}" type="parTrans" cxnId="{88070E50-808F-4472-B632-BE2593811332}">
      <dgm:prSet/>
      <dgm:spPr/>
      <dgm:t>
        <a:bodyPr/>
        <a:lstStyle/>
        <a:p>
          <a:endParaRPr lang="en-US" sz="2000"/>
        </a:p>
      </dgm:t>
    </dgm:pt>
    <dgm:pt modelId="{9308ACC0-368A-4603-AE06-6D7620B569A7}" type="sibTrans" cxnId="{88070E50-808F-4472-B632-BE2593811332}">
      <dgm:prSet/>
      <dgm:spPr/>
      <dgm:t>
        <a:bodyPr/>
        <a:lstStyle/>
        <a:p>
          <a:endParaRPr lang="en-US" sz="2000"/>
        </a:p>
      </dgm:t>
    </dgm:pt>
    <dgm:pt modelId="{19BB3C46-A327-4FEA-8840-5220FC89C0B7}">
      <dgm:prSet phldrT="[Text]" phldr="0" custT="1"/>
      <dgm:spPr/>
      <dgm:t>
        <a:bodyPr/>
        <a:lstStyle/>
        <a:p>
          <a:r>
            <a:rPr lang="en-US" sz="1050" dirty="0"/>
            <a:t>Metho-dologies</a:t>
          </a:r>
        </a:p>
      </dgm:t>
    </dgm:pt>
    <dgm:pt modelId="{FB51883F-FFF9-4FD9-9F1E-FD0A701B8D89}" type="parTrans" cxnId="{4B007827-E840-4DE0-994D-49B03AE2133F}">
      <dgm:prSet/>
      <dgm:spPr/>
      <dgm:t>
        <a:bodyPr/>
        <a:lstStyle/>
        <a:p>
          <a:endParaRPr lang="en-US" sz="2000"/>
        </a:p>
      </dgm:t>
    </dgm:pt>
    <dgm:pt modelId="{C85BAB3F-EF42-42BB-B8B1-DE24733E2E0D}" type="sibTrans" cxnId="{4B007827-E840-4DE0-994D-49B03AE2133F}">
      <dgm:prSet/>
      <dgm:spPr/>
      <dgm:t>
        <a:bodyPr/>
        <a:lstStyle/>
        <a:p>
          <a:endParaRPr lang="en-US" sz="2000"/>
        </a:p>
      </dgm:t>
    </dgm:pt>
    <dgm:pt modelId="{EB45DDB8-9512-4706-8B76-18C44C78BC3C}">
      <dgm:prSet phldrT="[Text]" phldr="0" custT="1"/>
      <dgm:spPr/>
      <dgm:t>
        <a:bodyPr/>
        <a:lstStyle/>
        <a:p>
          <a:r>
            <a:rPr lang="en-US" sz="1050" dirty="0"/>
            <a:t>Enterprise scale - Landing Zone</a:t>
          </a:r>
        </a:p>
      </dgm:t>
    </dgm:pt>
    <dgm:pt modelId="{025C33C4-EA6F-443D-A89F-4631ABC38BB0}" type="parTrans" cxnId="{56CDCEC2-36A6-40DE-8E2B-A1531731B9A7}">
      <dgm:prSet/>
      <dgm:spPr/>
      <dgm:t>
        <a:bodyPr/>
        <a:lstStyle/>
        <a:p>
          <a:endParaRPr lang="en-US" sz="2000"/>
        </a:p>
      </dgm:t>
    </dgm:pt>
    <dgm:pt modelId="{AD76F9A8-A308-4180-8872-77DB684C1A51}" type="sibTrans" cxnId="{56CDCEC2-36A6-40DE-8E2B-A1531731B9A7}">
      <dgm:prSet/>
      <dgm:spPr/>
      <dgm:t>
        <a:bodyPr/>
        <a:lstStyle/>
        <a:p>
          <a:endParaRPr lang="en-US" sz="2000"/>
        </a:p>
      </dgm:t>
    </dgm:pt>
    <dgm:pt modelId="{A87210EB-1744-42D9-828A-857D040270F1}" type="pres">
      <dgm:prSet presAssocID="{A0EFB77C-C53F-4778-8E56-4AC55ED0144A}" presName="Name0" presStyleCnt="0">
        <dgm:presLayoutVars>
          <dgm:chMax val="1"/>
          <dgm:dir/>
          <dgm:animLvl val="ctr"/>
          <dgm:resizeHandles val="exact"/>
        </dgm:presLayoutVars>
      </dgm:prSet>
      <dgm:spPr/>
    </dgm:pt>
    <dgm:pt modelId="{9B7BCF81-6F6D-4F33-80C8-609B0754EE73}" type="pres">
      <dgm:prSet presAssocID="{45D1B273-6A01-40CD-813D-57CAFDD6D0E6}" presName="centerShape" presStyleLbl="node0" presStyleIdx="0" presStyleCnt="1"/>
      <dgm:spPr/>
    </dgm:pt>
    <dgm:pt modelId="{012A80CA-80DD-471E-94C6-FE96D7C4B55B}" type="pres">
      <dgm:prSet presAssocID="{C3244FAA-D837-42E2-88E1-33EC87D23605}" presName="node" presStyleLbl="node1" presStyleIdx="0" presStyleCnt="4">
        <dgm:presLayoutVars>
          <dgm:bulletEnabled val="1"/>
        </dgm:presLayoutVars>
      </dgm:prSet>
      <dgm:spPr/>
    </dgm:pt>
    <dgm:pt modelId="{F9898B5D-9A3C-47CA-B008-629CE925147D}" type="pres">
      <dgm:prSet presAssocID="{C3244FAA-D837-42E2-88E1-33EC87D23605}" presName="dummy" presStyleCnt="0"/>
      <dgm:spPr/>
    </dgm:pt>
    <dgm:pt modelId="{A7CE11DF-8462-4797-9A15-8E7807D5122A}" type="pres">
      <dgm:prSet presAssocID="{45245DDE-29B5-4FF0-BDE8-868B5CC6A4A6}" presName="sibTrans" presStyleLbl="sibTrans2D1" presStyleIdx="0" presStyleCnt="4"/>
      <dgm:spPr/>
    </dgm:pt>
    <dgm:pt modelId="{05FBC78F-4F35-4DBA-8B35-BC080D7D8683}" type="pres">
      <dgm:prSet presAssocID="{01C65D0A-41E4-4F3B-8151-E78D6A5E0F1E}" presName="node" presStyleLbl="node1" presStyleIdx="1" presStyleCnt="4">
        <dgm:presLayoutVars>
          <dgm:bulletEnabled val="1"/>
        </dgm:presLayoutVars>
      </dgm:prSet>
      <dgm:spPr/>
    </dgm:pt>
    <dgm:pt modelId="{73CDD777-D963-4AE3-94D8-FE0EBBC1E27C}" type="pres">
      <dgm:prSet presAssocID="{01C65D0A-41E4-4F3B-8151-E78D6A5E0F1E}" presName="dummy" presStyleCnt="0"/>
      <dgm:spPr/>
    </dgm:pt>
    <dgm:pt modelId="{14AEB904-BC70-484F-94BD-5F754FF6237F}" type="pres">
      <dgm:prSet presAssocID="{9308ACC0-368A-4603-AE06-6D7620B569A7}" presName="sibTrans" presStyleLbl="sibTrans2D1" presStyleIdx="1" presStyleCnt="4"/>
      <dgm:spPr/>
    </dgm:pt>
    <dgm:pt modelId="{0310082B-1F9F-4763-A143-ACF7C72E801F}" type="pres">
      <dgm:prSet presAssocID="{19BB3C46-A327-4FEA-8840-5220FC89C0B7}" presName="node" presStyleLbl="node1" presStyleIdx="2" presStyleCnt="4">
        <dgm:presLayoutVars>
          <dgm:bulletEnabled val="1"/>
        </dgm:presLayoutVars>
      </dgm:prSet>
      <dgm:spPr/>
    </dgm:pt>
    <dgm:pt modelId="{BCE8B45A-A8B7-4DE5-BF19-6877E183EA0B}" type="pres">
      <dgm:prSet presAssocID="{19BB3C46-A327-4FEA-8840-5220FC89C0B7}" presName="dummy" presStyleCnt="0"/>
      <dgm:spPr/>
    </dgm:pt>
    <dgm:pt modelId="{702BC6BE-E194-4C87-AA62-9AB8D4AE1F01}" type="pres">
      <dgm:prSet presAssocID="{C85BAB3F-EF42-42BB-B8B1-DE24733E2E0D}" presName="sibTrans" presStyleLbl="sibTrans2D1" presStyleIdx="2" presStyleCnt="4"/>
      <dgm:spPr/>
    </dgm:pt>
    <dgm:pt modelId="{4003B8A7-EB68-44F5-9F4E-539E96CA8AEA}" type="pres">
      <dgm:prSet presAssocID="{EB45DDB8-9512-4706-8B76-18C44C78BC3C}" presName="node" presStyleLbl="node1" presStyleIdx="3" presStyleCnt="4">
        <dgm:presLayoutVars>
          <dgm:bulletEnabled val="1"/>
        </dgm:presLayoutVars>
      </dgm:prSet>
      <dgm:spPr/>
    </dgm:pt>
    <dgm:pt modelId="{4CAB8977-D076-4BBA-BB3B-DC2EE4A619EA}" type="pres">
      <dgm:prSet presAssocID="{EB45DDB8-9512-4706-8B76-18C44C78BC3C}" presName="dummy" presStyleCnt="0"/>
      <dgm:spPr/>
    </dgm:pt>
    <dgm:pt modelId="{5A0BA610-4F2C-4533-987F-DE320A6876A7}" type="pres">
      <dgm:prSet presAssocID="{AD76F9A8-A308-4180-8872-77DB684C1A51}" presName="sibTrans" presStyleLbl="sibTrans2D1" presStyleIdx="3" presStyleCnt="4"/>
      <dgm:spPr/>
    </dgm:pt>
  </dgm:ptLst>
  <dgm:cxnLst>
    <dgm:cxn modelId="{F5883E23-EAE8-4225-9037-AEED8CB6654A}" type="presOf" srcId="{AD76F9A8-A308-4180-8872-77DB684C1A51}" destId="{5A0BA610-4F2C-4533-987F-DE320A6876A7}" srcOrd="0" destOrd="0" presId="urn:microsoft.com/office/officeart/2005/8/layout/radial6"/>
    <dgm:cxn modelId="{4B007827-E840-4DE0-994D-49B03AE2133F}" srcId="{45D1B273-6A01-40CD-813D-57CAFDD6D0E6}" destId="{19BB3C46-A327-4FEA-8840-5220FC89C0B7}" srcOrd="2" destOrd="0" parTransId="{FB51883F-FFF9-4FD9-9F1E-FD0A701B8D89}" sibTransId="{C85BAB3F-EF42-42BB-B8B1-DE24733E2E0D}"/>
    <dgm:cxn modelId="{58B65546-9AE0-4CB1-BFD3-7EE1E8544A9C}" type="presOf" srcId="{C85BAB3F-EF42-42BB-B8B1-DE24733E2E0D}" destId="{702BC6BE-E194-4C87-AA62-9AB8D4AE1F01}" srcOrd="0" destOrd="0" presId="urn:microsoft.com/office/officeart/2005/8/layout/radial6"/>
    <dgm:cxn modelId="{0750F548-F5B2-4F0B-8003-A591BC2DA555}" type="presOf" srcId="{01C65D0A-41E4-4F3B-8151-E78D6A5E0F1E}" destId="{05FBC78F-4F35-4DBA-8B35-BC080D7D8683}" srcOrd="0" destOrd="0" presId="urn:microsoft.com/office/officeart/2005/8/layout/radial6"/>
    <dgm:cxn modelId="{FBE8D46B-9B74-43C4-9AB5-F3A7C9D3D1EC}" type="presOf" srcId="{EB45DDB8-9512-4706-8B76-18C44C78BC3C}" destId="{4003B8A7-EB68-44F5-9F4E-539E96CA8AEA}" srcOrd="0" destOrd="0" presId="urn:microsoft.com/office/officeart/2005/8/layout/radial6"/>
    <dgm:cxn modelId="{88070E50-808F-4472-B632-BE2593811332}" srcId="{45D1B273-6A01-40CD-813D-57CAFDD6D0E6}" destId="{01C65D0A-41E4-4F3B-8151-E78D6A5E0F1E}" srcOrd="1" destOrd="0" parTransId="{E594BD54-5CE6-465B-B434-31E24CF2ABDF}" sibTransId="{9308ACC0-368A-4603-AE06-6D7620B569A7}"/>
    <dgm:cxn modelId="{D6B3A350-2E2C-431F-91C4-DBEB9E05048B}" type="presOf" srcId="{19BB3C46-A327-4FEA-8840-5220FC89C0B7}" destId="{0310082B-1F9F-4763-A143-ACF7C72E801F}" srcOrd="0" destOrd="0" presId="urn:microsoft.com/office/officeart/2005/8/layout/radial6"/>
    <dgm:cxn modelId="{7AA4B187-FB7B-4F33-900F-6929293D4E1D}" srcId="{45D1B273-6A01-40CD-813D-57CAFDD6D0E6}" destId="{C3244FAA-D837-42E2-88E1-33EC87D23605}" srcOrd="0" destOrd="0" parTransId="{495848E4-6146-4B06-865A-FF9E950740CC}" sibTransId="{45245DDE-29B5-4FF0-BDE8-868B5CC6A4A6}"/>
    <dgm:cxn modelId="{BAD6E38A-B88C-4F82-A9FA-DC006A8767D5}" type="presOf" srcId="{45245DDE-29B5-4FF0-BDE8-868B5CC6A4A6}" destId="{A7CE11DF-8462-4797-9A15-8E7807D5122A}" srcOrd="0" destOrd="0" presId="urn:microsoft.com/office/officeart/2005/8/layout/radial6"/>
    <dgm:cxn modelId="{7371BB9C-96B1-41E1-B251-2212C1DA2A89}" type="presOf" srcId="{45D1B273-6A01-40CD-813D-57CAFDD6D0E6}" destId="{9B7BCF81-6F6D-4F33-80C8-609B0754EE73}" srcOrd="0" destOrd="0" presId="urn:microsoft.com/office/officeart/2005/8/layout/radial6"/>
    <dgm:cxn modelId="{C32290AF-7F78-4DAE-955D-D776ACEBC34F}" type="presOf" srcId="{C3244FAA-D837-42E2-88E1-33EC87D23605}" destId="{012A80CA-80DD-471E-94C6-FE96D7C4B55B}" srcOrd="0" destOrd="0" presId="urn:microsoft.com/office/officeart/2005/8/layout/radial6"/>
    <dgm:cxn modelId="{FC6886C1-60C3-49F0-8801-F9C886F42941}" srcId="{A0EFB77C-C53F-4778-8E56-4AC55ED0144A}" destId="{45D1B273-6A01-40CD-813D-57CAFDD6D0E6}" srcOrd="0" destOrd="0" parTransId="{641B8FFB-889B-4DE5-9464-F7205FBB95B7}" sibTransId="{E8D84991-BF83-4B15-AB6A-08FAFABC9BD9}"/>
    <dgm:cxn modelId="{56CDCEC2-36A6-40DE-8E2B-A1531731B9A7}" srcId="{45D1B273-6A01-40CD-813D-57CAFDD6D0E6}" destId="{EB45DDB8-9512-4706-8B76-18C44C78BC3C}" srcOrd="3" destOrd="0" parTransId="{025C33C4-EA6F-443D-A89F-4631ABC38BB0}" sibTransId="{AD76F9A8-A308-4180-8872-77DB684C1A51}"/>
    <dgm:cxn modelId="{39AE6ADC-A4FE-476E-A3DA-606ADF3F7B7C}" type="presOf" srcId="{9308ACC0-368A-4603-AE06-6D7620B569A7}" destId="{14AEB904-BC70-484F-94BD-5F754FF6237F}" srcOrd="0" destOrd="0" presId="urn:microsoft.com/office/officeart/2005/8/layout/radial6"/>
    <dgm:cxn modelId="{5EDA22E6-D024-427C-80F0-7DCB5EAEA986}" type="presOf" srcId="{A0EFB77C-C53F-4778-8E56-4AC55ED0144A}" destId="{A87210EB-1744-42D9-828A-857D040270F1}" srcOrd="0" destOrd="0" presId="urn:microsoft.com/office/officeart/2005/8/layout/radial6"/>
    <dgm:cxn modelId="{D7D24630-5352-49F4-BA5A-E6DD2149D223}" type="presParOf" srcId="{A87210EB-1744-42D9-828A-857D040270F1}" destId="{9B7BCF81-6F6D-4F33-80C8-609B0754EE73}" srcOrd="0" destOrd="0" presId="urn:microsoft.com/office/officeart/2005/8/layout/radial6"/>
    <dgm:cxn modelId="{6BEA184B-CCAD-40F9-BE42-66FC617A076B}" type="presParOf" srcId="{A87210EB-1744-42D9-828A-857D040270F1}" destId="{012A80CA-80DD-471E-94C6-FE96D7C4B55B}" srcOrd="1" destOrd="0" presId="urn:microsoft.com/office/officeart/2005/8/layout/radial6"/>
    <dgm:cxn modelId="{32D4A19F-1F6C-4A1E-952E-C5CFEEE0D53D}" type="presParOf" srcId="{A87210EB-1744-42D9-828A-857D040270F1}" destId="{F9898B5D-9A3C-47CA-B008-629CE925147D}" srcOrd="2" destOrd="0" presId="urn:microsoft.com/office/officeart/2005/8/layout/radial6"/>
    <dgm:cxn modelId="{F8F986DB-9327-458F-BB80-FF300ACD209A}" type="presParOf" srcId="{A87210EB-1744-42D9-828A-857D040270F1}" destId="{A7CE11DF-8462-4797-9A15-8E7807D5122A}" srcOrd="3" destOrd="0" presId="urn:microsoft.com/office/officeart/2005/8/layout/radial6"/>
    <dgm:cxn modelId="{945AD2A8-4E27-41CA-817B-4B7FE7CFA3D7}" type="presParOf" srcId="{A87210EB-1744-42D9-828A-857D040270F1}" destId="{05FBC78F-4F35-4DBA-8B35-BC080D7D8683}" srcOrd="4" destOrd="0" presId="urn:microsoft.com/office/officeart/2005/8/layout/radial6"/>
    <dgm:cxn modelId="{7CEADC6C-53B1-4124-81A9-9E1DE3530F96}" type="presParOf" srcId="{A87210EB-1744-42D9-828A-857D040270F1}" destId="{73CDD777-D963-4AE3-94D8-FE0EBBC1E27C}" srcOrd="5" destOrd="0" presId="urn:microsoft.com/office/officeart/2005/8/layout/radial6"/>
    <dgm:cxn modelId="{EBE1B9C4-F61E-4303-AC00-EC53FB8371BB}" type="presParOf" srcId="{A87210EB-1744-42D9-828A-857D040270F1}" destId="{14AEB904-BC70-484F-94BD-5F754FF6237F}" srcOrd="6" destOrd="0" presId="urn:microsoft.com/office/officeart/2005/8/layout/radial6"/>
    <dgm:cxn modelId="{D9683CAE-35AA-473F-874B-8E55D3D6626D}" type="presParOf" srcId="{A87210EB-1744-42D9-828A-857D040270F1}" destId="{0310082B-1F9F-4763-A143-ACF7C72E801F}" srcOrd="7" destOrd="0" presId="urn:microsoft.com/office/officeart/2005/8/layout/radial6"/>
    <dgm:cxn modelId="{D7A14203-1FFF-435E-A47C-E5EE0F7E7185}" type="presParOf" srcId="{A87210EB-1744-42D9-828A-857D040270F1}" destId="{BCE8B45A-A8B7-4DE5-BF19-6877E183EA0B}" srcOrd="8" destOrd="0" presId="urn:microsoft.com/office/officeart/2005/8/layout/radial6"/>
    <dgm:cxn modelId="{3F51A0A8-01DA-49F4-B95B-95435B549E1A}" type="presParOf" srcId="{A87210EB-1744-42D9-828A-857D040270F1}" destId="{702BC6BE-E194-4C87-AA62-9AB8D4AE1F01}" srcOrd="9" destOrd="0" presId="urn:microsoft.com/office/officeart/2005/8/layout/radial6"/>
    <dgm:cxn modelId="{C3C92C34-31F7-470E-9CF0-E8813A6329C4}" type="presParOf" srcId="{A87210EB-1744-42D9-828A-857D040270F1}" destId="{4003B8A7-EB68-44F5-9F4E-539E96CA8AEA}" srcOrd="10" destOrd="0" presId="urn:microsoft.com/office/officeart/2005/8/layout/radial6"/>
    <dgm:cxn modelId="{05A8D793-4C69-4186-920C-1D594D2337A1}" type="presParOf" srcId="{A87210EB-1744-42D9-828A-857D040270F1}" destId="{4CAB8977-D076-4BBA-BB3B-DC2EE4A619EA}" srcOrd="11" destOrd="0" presId="urn:microsoft.com/office/officeart/2005/8/layout/radial6"/>
    <dgm:cxn modelId="{766D3397-D948-490E-B22F-556E022EAD0A}" type="presParOf" srcId="{A87210EB-1744-42D9-828A-857D040270F1}" destId="{5A0BA610-4F2C-4533-987F-DE320A6876A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BA610-4F2C-4533-987F-DE320A6876A7}">
      <dsp:nvSpPr>
        <dsp:cNvPr id="0" name=""/>
        <dsp:cNvSpPr/>
      </dsp:nvSpPr>
      <dsp:spPr>
        <a:xfrm>
          <a:off x="1228541" y="571590"/>
          <a:ext cx="3823736" cy="3823736"/>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2BC6BE-E194-4C87-AA62-9AB8D4AE1F01}">
      <dsp:nvSpPr>
        <dsp:cNvPr id="0" name=""/>
        <dsp:cNvSpPr/>
      </dsp:nvSpPr>
      <dsp:spPr>
        <a:xfrm>
          <a:off x="1228541" y="571590"/>
          <a:ext cx="3823736" cy="3823736"/>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AEB904-BC70-484F-94BD-5F754FF6237F}">
      <dsp:nvSpPr>
        <dsp:cNvPr id="0" name=""/>
        <dsp:cNvSpPr/>
      </dsp:nvSpPr>
      <dsp:spPr>
        <a:xfrm>
          <a:off x="1228541" y="571590"/>
          <a:ext cx="3823736" cy="3823736"/>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CE11DF-8462-4797-9A15-8E7807D5122A}">
      <dsp:nvSpPr>
        <dsp:cNvPr id="0" name=""/>
        <dsp:cNvSpPr/>
      </dsp:nvSpPr>
      <dsp:spPr>
        <a:xfrm>
          <a:off x="1228541" y="571590"/>
          <a:ext cx="3823736" cy="3823736"/>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7BCF81-6F6D-4F33-80C8-609B0754EE73}">
      <dsp:nvSpPr>
        <dsp:cNvPr id="0" name=""/>
        <dsp:cNvSpPr/>
      </dsp:nvSpPr>
      <dsp:spPr>
        <a:xfrm>
          <a:off x="2261769" y="1604819"/>
          <a:ext cx="1757279" cy="17572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Customer Journey</a:t>
          </a:r>
        </a:p>
      </dsp:txBody>
      <dsp:txXfrm>
        <a:off x="2519117" y="1862167"/>
        <a:ext cx="1242583" cy="1242583"/>
      </dsp:txXfrm>
    </dsp:sp>
    <dsp:sp modelId="{012A80CA-80DD-471E-94C6-FE96D7C4B55B}">
      <dsp:nvSpPr>
        <dsp:cNvPr id="0" name=""/>
        <dsp:cNvSpPr/>
      </dsp:nvSpPr>
      <dsp:spPr>
        <a:xfrm>
          <a:off x="2525361" y="826"/>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Best practices</a:t>
          </a:r>
        </a:p>
      </dsp:txBody>
      <dsp:txXfrm>
        <a:off x="2705504" y="180969"/>
        <a:ext cx="869809" cy="869809"/>
      </dsp:txXfrm>
    </dsp:sp>
    <dsp:sp modelId="{05FBC78F-4F35-4DBA-8B35-BC080D7D8683}">
      <dsp:nvSpPr>
        <dsp:cNvPr id="0" name=""/>
        <dsp:cNvSpPr/>
      </dsp:nvSpPr>
      <dsp:spPr>
        <a:xfrm>
          <a:off x="439294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Archi-tectures</a:t>
          </a:r>
        </a:p>
      </dsp:txBody>
      <dsp:txXfrm>
        <a:off x="4573089" y="2048554"/>
        <a:ext cx="869809" cy="869809"/>
      </dsp:txXfrm>
    </dsp:sp>
    <dsp:sp modelId="{0310082B-1F9F-4763-A143-ACF7C72E801F}">
      <dsp:nvSpPr>
        <dsp:cNvPr id="0" name=""/>
        <dsp:cNvSpPr/>
      </dsp:nvSpPr>
      <dsp:spPr>
        <a:xfrm>
          <a:off x="2525361" y="3735995"/>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Metho-dologies</a:t>
          </a:r>
        </a:p>
      </dsp:txBody>
      <dsp:txXfrm>
        <a:off x="2705504" y="3916138"/>
        <a:ext cx="869809" cy="869809"/>
      </dsp:txXfrm>
    </dsp:sp>
    <dsp:sp modelId="{4003B8A7-EB68-44F5-9F4E-539E96CA8AEA}">
      <dsp:nvSpPr>
        <dsp:cNvPr id="0" name=""/>
        <dsp:cNvSpPr/>
      </dsp:nvSpPr>
      <dsp:spPr>
        <a:xfrm>
          <a:off x="65777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Enterprise scale - Landing Zone</a:t>
          </a:r>
        </a:p>
      </dsp:txBody>
      <dsp:txXfrm>
        <a:off x="837919" y="2048554"/>
        <a:ext cx="869809" cy="86980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17-May-22 8:47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17-May-22 8:46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17-May-22 8:46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260350"/>
            <a:ext cx="4905375" cy="2759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05E5444C-D560-412A-AB96-96AF1CC83ED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35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42900" y="4400550"/>
            <a:ext cx="6172200" cy="3600450"/>
          </a:xfrm>
        </p:spPr>
        <p:txBody>
          <a:bodyPr/>
          <a:lstStyle/>
          <a:p>
            <a:r>
              <a:rPr lang="en-US" sz="1000" kern="1200">
                <a:solidFill>
                  <a:schemeClr val="tx1"/>
                </a:solidFill>
                <a:effectLst/>
                <a:latin typeface="+mn-lt"/>
                <a:ea typeface="+mn-ea"/>
                <a:cs typeface="+mn-cs"/>
              </a:rPr>
              <a:t>Companies are being forced to transform themselves. Those that make the transformation survive.</a:t>
            </a:r>
          </a:p>
          <a:p>
            <a:endParaRPr lang="en-US" sz="1000" kern="1200">
              <a:solidFill>
                <a:schemeClr val="tx1"/>
              </a:solidFill>
              <a:effectLst/>
              <a:latin typeface="+mn-lt"/>
              <a:ea typeface="+mn-ea"/>
              <a:cs typeface="+mn-cs"/>
            </a:endParaRPr>
          </a:p>
          <a:p>
            <a:r>
              <a:rPr lang="en-US" sz="1000" kern="1200">
                <a:solidFill>
                  <a:schemeClr val="tx1"/>
                </a:solidFill>
                <a:effectLst/>
                <a:latin typeface="+mn-lt"/>
                <a:ea typeface="+mn-ea"/>
                <a:cs typeface="+mn-cs"/>
              </a:rPr>
              <a:t>Let me ask you a question. How many purchases did you make at Amazon in the last month? And how many at a brick and mortar retailer? When you were walking to that brick and mortar retailer, how many businesses did you notice that were closed, or had been replaced by someone new?</a:t>
            </a:r>
          </a:p>
          <a:p>
            <a:endParaRPr lang="en-US" sz="1000" kern="1200">
              <a:solidFill>
                <a:schemeClr val="tx1"/>
              </a:solidFill>
              <a:effectLst/>
              <a:latin typeface="+mn-lt"/>
              <a:ea typeface="+mn-ea"/>
              <a:cs typeface="+mn-cs"/>
            </a:endParaRPr>
          </a:p>
          <a:p>
            <a:r>
              <a:rPr lang="en-US" sz="1000"/>
              <a:t>Digital Transformation is an economic imperative.</a:t>
            </a:r>
          </a:p>
          <a:p>
            <a:endParaRPr lang="en-US" sz="1000"/>
          </a:p>
          <a:p>
            <a:r>
              <a:rPr lang="en-US" sz="1000"/>
              <a:t>Music services like Spotify have replaced the records stores of yore. Even those that still love vinyl are much more likely to shop for their LPs online.</a:t>
            </a:r>
          </a:p>
          <a:p>
            <a:endParaRPr lang="en-US" sz="1000"/>
          </a:p>
          <a:p>
            <a:r>
              <a:rPr lang="en-US" sz="1000"/>
              <a:t>Movies? Netflix replaced the local Blockbuster, and you’re much more likely to stream your favorite action movie than wait for a DVD to be delivered.</a:t>
            </a:r>
          </a:p>
          <a:p>
            <a:endParaRPr lang="en-US" sz="1000"/>
          </a:p>
          <a:p>
            <a:r>
              <a:rPr lang="en-US" sz="1000"/>
              <a:t>To stand in front of you today, I reserved and paid for my flight and hotel online. At the airport, I used an app to order an Uber, which brought me to the hotel. The concierge handed me a package; the new phone charger I ordered in Seattle for delivery here. I have a reservation for dinner this evening I made using OpenTable.</a:t>
            </a:r>
          </a:p>
          <a:p>
            <a:endParaRPr lang="en-US" sz="1000"/>
          </a:p>
          <a:p>
            <a:r>
              <a:rPr lang="en-US" sz="1000"/>
              <a:t>The business I frequent have all embraced digital. I’d bet it the same for most of you.</a:t>
            </a:r>
          </a:p>
          <a:p>
            <a:endParaRPr lang="en-US" sz="1000"/>
          </a:p>
          <a:p>
            <a:endParaRPr lang="en-US" sz="100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42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9642682F-A62F-0E40-93D6-4DAE728069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5945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17.05.2022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17.05.2022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17-May-22</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17.05.2022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17.05.2022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17.05.2022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17.05.2022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17.05.2022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17.05.2022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17.05.2022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17.05.2022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17.05.2022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4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theme" Target="../theme/theme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17.05.2022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xml"/><Relationship Id="rId1" Type="http://schemas.openxmlformats.org/officeDocument/2006/relationships/slideLayout" Target="../slideLayouts/slideLayout96.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4.xml"/><Relationship Id="rId1" Type="http://schemas.openxmlformats.org/officeDocument/2006/relationships/slideLayout" Target="../slideLayouts/slideLayout9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hyperlink" Target="https://docs.microsoft.com/en-us/learn/certifications/exams/az-900?tab=tab-learning-paths" TargetMode="External"/><Relationship Id="rId3" Type="http://schemas.openxmlformats.org/officeDocument/2006/relationships/hyperlink" Target="https://docs.microsoft.com/en-us/learn/modules/azure-well-architected-introduction/" TargetMode="External"/><Relationship Id="rId7" Type="http://schemas.openxmlformats.org/officeDocument/2006/relationships/hyperlink" Target="https://docs.microsoft.com/en-us/learn/paths/learn-business-value-of-azure/" TargetMode="External"/><Relationship Id="rId2" Type="http://schemas.openxmlformats.org/officeDocument/2006/relationships/hyperlink" Target="https://docs.microsoft.com/en-us/learn/modules/microsoft-cloud-adoption-framework-for-azure/" TargetMode="External"/><Relationship Id="rId1" Type="http://schemas.openxmlformats.org/officeDocument/2006/relationships/slideLayout" Target="../slideLayouts/slideLayout97.xml"/><Relationship Id="rId6" Type="http://schemas.openxmlformats.org/officeDocument/2006/relationships/hyperlink" Target="https://docs.microsoft.com/en-us/learn/paths/enterprise-scale-architecture/" TargetMode="External"/><Relationship Id="rId5" Type="http://schemas.openxmlformats.org/officeDocument/2006/relationships/hyperlink" Target="https://docs.microsoft.com/en-us/learn/modules/build-cloud-governance-strategy-azure/" TargetMode="External"/><Relationship Id="rId4" Type="http://schemas.openxmlformats.org/officeDocument/2006/relationships/hyperlink" Target="https://docs.microsoft.com/en-us/learn/modules/app-and-infra-migration-and-modernization/" TargetMode="External"/><Relationship Id="rId9" Type="http://schemas.openxmlformats.org/officeDocument/2006/relationships/hyperlink" Target="https://partner.microsoft.com/en-us/training/assets/collection/cloud-adoption-framework-for-microsoft-az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492633" y="2884288"/>
            <a:ext cx="6807699" cy="1017202"/>
          </a:xfrm>
        </p:spPr>
        <p:txBody>
          <a:bodyPr/>
          <a:lstStyle/>
          <a:p>
            <a:r>
              <a:rPr lang="en-US" dirty="0"/>
              <a:t>Cloud Adoption Experts</a:t>
            </a:r>
            <a:br>
              <a:rPr lang="en-US" dirty="0"/>
            </a:br>
            <a:r>
              <a:rPr lang="en-US" dirty="0"/>
              <a:t>Ensuring successful cloud adoption</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492633" y="4071017"/>
            <a:ext cx="4663017" cy="1017073"/>
          </a:xfrm>
        </p:spPr>
        <p:txBody>
          <a:bodyPr/>
          <a:lstStyle/>
          <a:p>
            <a:r>
              <a:rPr lang="en-US" dirty="0"/>
              <a:t>Jonathan Vella</a:t>
            </a:r>
          </a:p>
          <a:p>
            <a:r>
              <a:rPr lang="en-US" dirty="0"/>
              <a:t>Sr. Cloud Solution Architect, Microsoft</a:t>
            </a:r>
          </a:p>
          <a:p>
            <a:r>
              <a:rPr lang="en-US"/>
              <a:t>May </a:t>
            </a:r>
            <a:r>
              <a:rPr lang="en-US" dirty="0"/>
              <a:t>2022</a:t>
            </a:r>
          </a:p>
          <a:p>
            <a:endParaRPr lang="en-US" sz="1224"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102768" y="154067"/>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2263014778"/>
              </p:ext>
            </p:extLst>
          </p:nvPr>
        </p:nvGraphicFramePr>
        <p:xfrm>
          <a:off x="626448" y="1391176"/>
          <a:ext cx="5361330" cy="431770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01</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09:30</a:t>
                      </a:r>
                    </a:p>
                  </a:txBody>
                  <a:tcPr marL="93260" marR="93260" marT="46630" marB="46630" anchor="ctr"/>
                </a:tc>
                <a:tc>
                  <a:txBody>
                    <a:bodyPr/>
                    <a:lstStyle/>
                    <a:p>
                      <a:pPr algn="l"/>
                      <a:r>
                        <a:rPr lang="de-DE" sz="1800" dirty="0"/>
                        <a:t>Intro</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09:30 – 10:30</a:t>
                      </a:r>
                    </a:p>
                  </a:txBody>
                  <a:tcPr marL="93260" marR="93260" marT="46630" marB="46630" anchor="ctr"/>
                </a:tc>
                <a:tc>
                  <a:txBody>
                    <a:bodyPr/>
                    <a:lstStyle/>
                    <a:p>
                      <a:pPr algn="l"/>
                      <a:r>
                        <a:rPr lang="de-DE" sz="1800" dirty="0"/>
                        <a:t>Cloud Adoption Framework Overview</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10:30 – 10:45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10:45 – 11:00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Tooling and Templates</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11:00 – 12:30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Strategy</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12:30 – 13:00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13:30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Plan</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14:30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824563863"/>
                  </a:ext>
                </a:extLst>
              </a:tr>
              <a:tr h="0">
                <a:tc>
                  <a:txBody>
                    <a:bodyPr/>
                    <a:lstStyle/>
                    <a:p>
                      <a:pPr algn="l"/>
                      <a:r>
                        <a:rPr lang="de-DE" sz="1800" dirty="0"/>
                        <a:t>14:45 – 16:00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Ready</a:t>
                      </a:r>
                    </a:p>
                  </a:txBody>
                  <a:tcPr marL="93260" marR="93260" marT="46630" marB="46630" anchor="ctr"/>
                </a:tc>
                <a:extLst>
                  <a:ext uri="{0D108BD9-81ED-4DB2-BD59-A6C34878D82A}">
                    <a16:rowId xmlns:a16="http://schemas.microsoft.com/office/drawing/2014/main" val="890188562"/>
                  </a:ext>
                </a:extLst>
              </a:tr>
              <a:tr h="0">
                <a:tc>
                  <a:txBody>
                    <a:bodyPr/>
                    <a:lstStyle/>
                    <a:p>
                      <a:pPr algn="l"/>
                      <a:r>
                        <a:rPr lang="de-DE" sz="1800" dirty="0"/>
                        <a:t>16:00 – 16:15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1870230890"/>
                  </a:ext>
                </a:extLst>
              </a:tr>
            </a:tbl>
          </a:graphicData>
        </a:graphic>
      </p:graphicFrame>
      <p:graphicFrame>
        <p:nvGraphicFramePr>
          <p:cNvPr id="3" name="Table 4">
            <a:extLst>
              <a:ext uri="{FF2B5EF4-FFF2-40B4-BE49-F238E27FC236}">
                <a16:creationId xmlns:a16="http://schemas.microsoft.com/office/drawing/2014/main" id="{E8278B00-1871-26C6-4907-3807EE9A28B8}"/>
              </a:ext>
            </a:extLst>
          </p:cNvPr>
          <p:cNvGraphicFramePr>
            <a:graphicFrameLocks noGrp="1"/>
          </p:cNvGraphicFramePr>
          <p:nvPr>
            <p:extLst>
              <p:ext uri="{D42A27DB-BD31-4B8C-83A1-F6EECF244321}">
                <p14:modId xmlns:p14="http://schemas.microsoft.com/office/powerpoint/2010/main" val="2455698942"/>
              </p:ext>
            </p:extLst>
          </p:nvPr>
        </p:nvGraphicFramePr>
        <p:xfrm>
          <a:off x="6218237" y="1391176"/>
          <a:ext cx="5361330" cy="367580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02</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10:30</a:t>
                      </a:r>
                    </a:p>
                  </a:txBody>
                  <a:tcPr marL="93260" marR="93260" marT="46630" marB="46630" anchor="ctr"/>
                </a:tc>
                <a:tc>
                  <a:txBody>
                    <a:bodyPr/>
                    <a:lstStyle/>
                    <a:p>
                      <a:pPr algn="l"/>
                      <a:r>
                        <a:rPr lang="de-DE" sz="1800" dirty="0"/>
                        <a:t>Adopt: Migrate</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10:30 – 10:45</a:t>
                      </a:r>
                    </a:p>
                  </a:txBody>
                  <a:tcPr marL="93260" marR="93260" marT="46630" marB="46630" anchor="ctr"/>
                </a:tc>
                <a:tc>
                  <a:txBody>
                    <a:bodyPr/>
                    <a:lstStyle/>
                    <a:p>
                      <a:pPr algn="l"/>
                      <a:r>
                        <a:rPr lang="de-DE" sz="1800" dirty="0"/>
                        <a:t>Break</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10:45 – 12:15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Govern</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12:15 </a:t>
                      </a:r>
                      <a:r>
                        <a:rPr lang="de-DE" sz="1800"/>
                        <a:t>– 13:00</a:t>
                      </a:r>
                      <a:endParaRPr lang="de-DE" sz="1800" dirty="0"/>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13:15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Manage</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14:30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14:45 – 15:30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Security</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15:30 – 16:15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Intro to Well-Architected</a:t>
                      </a:r>
                    </a:p>
                  </a:txBody>
                  <a:tcPr marL="93260" marR="93260" marT="46630" marB="46630" anchor="ctr"/>
                </a:tc>
                <a:extLst>
                  <a:ext uri="{0D108BD9-81ED-4DB2-BD59-A6C34878D82A}">
                    <a16:rowId xmlns:a16="http://schemas.microsoft.com/office/drawing/2014/main" val="2023087614"/>
                  </a:ext>
                </a:extLst>
              </a:tr>
              <a:tr h="0">
                <a:tc>
                  <a:txBody>
                    <a:bodyPr/>
                    <a:lstStyle/>
                    <a:p>
                      <a:pPr algn="l"/>
                      <a:r>
                        <a:rPr lang="de-DE" sz="1800" dirty="0"/>
                        <a:t>16:15 – 16:30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1185571648"/>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CC608C-08A1-4CD2-8B52-7617120A6342}"/>
              </a:ext>
            </a:extLst>
          </p:cNvPr>
          <p:cNvSpPr>
            <a:spLocks noGrp="1"/>
          </p:cNvSpPr>
          <p:nvPr>
            <p:ph type="title"/>
          </p:nvPr>
        </p:nvSpPr>
        <p:spPr>
          <a:xfrm>
            <a:off x="600856" y="466301"/>
            <a:ext cx="5241069" cy="1130053"/>
          </a:xfrm>
        </p:spPr>
        <p:txBody>
          <a:bodyPr vert="horz" lIns="93260" tIns="46630" rIns="93260" bIns="46630" rtlCol="0" anchor="ctr">
            <a:normAutofit fontScale="90000"/>
          </a:bodyPr>
          <a:lstStyle/>
          <a:p>
            <a:r>
              <a:rPr lang="en-US"/>
              <a:t>Modern business in the cloud is the </a:t>
            </a:r>
            <a:r>
              <a:rPr lang="en-US">
                <a:solidFill>
                  <a:schemeClr val="accent1"/>
                </a:solidFill>
              </a:rPr>
              <a:t>new normal</a:t>
            </a:r>
          </a:p>
        </p:txBody>
      </p:sp>
      <p:sp>
        <p:nvSpPr>
          <p:cNvPr id="4" name="Slide Number Placeholder 3">
            <a:extLst>
              <a:ext uri="{FF2B5EF4-FFF2-40B4-BE49-F238E27FC236}">
                <a16:creationId xmlns:a16="http://schemas.microsoft.com/office/drawing/2014/main" id="{CFDB65CC-7E68-47EF-B810-FBD8A16E4C5F}"/>
              </a:ext>
            </a:extLst>
          </p:cNvPr>
          <p:cNvSpPr>
            <a:spLocks noGrp="1"/>
          </p:cNvSpPr>
          <p:nvPr>
            <p:ph type="sldNum" sz="quarter" idx="4294967295"/>
          </p:nvPr>
        </p:nvSpPr>
        <p:spPr>
          <a:xfrm>
            <a:off x="12293112" y="6686895"/>
            <a:ext cx="142481" cy="139243"/>
          </a:xfrm>
          <a:prstGeom prst="rect">
            <a:avLst/>
          </a:prstGeom>
        </p:spPr>
        <p:txBody>
          <a:bodyPr/>
          <a:lstStyle/>
          <a:p>
            <a:pPr defTabSz="932597">
              <a:defRPr/>
            </a:pPr>
            <a:fld id="{4F6BF59E-C7AB-4D2C-B602-9844A5FEE556}" type="slidenum">
              <a:rPr lang="en-IN" sz="816">
                <a:solidFill>
                  <a:srgbClr val="505050"/>
                </a:solidFill>
                <a:latin typeface="Segoe UI"/>
              </a:rPr>
              <a:pPr defTabSz="932597">
                <a:defRPr/>
              </a:pPr>
              <a:t>3</a:t>
            </a:fld>
            <a:endParaRPr lang="en-IN" sz="816">
              <a:solidFill>
                <a:srgbClr val="505050"/>
              </a:solidFill>
              <a:latin typeface="Segoe UI"/>
            </a:endParaRPr>
          </a:p>
        </p:txBody>
      </p:sp>
      <p:sp>
        <p:nvSpPr>
          <p:cNvPr id="36" name="Rectangle 8">
            <a:extLst>
              <a:ext uri="{FF2B5EF4-FFF2-40B4-BE49-F238E27FC236}">
                <a16:creationId xmlns:a16="http://schemas.microsoft.com/office/drawing/2014/main" id="{F0A40C9C-D865-4788-98C2-C7D2B524A79B}"/>
              </a:ext>
            </a:extLst>
          </p:cNvPr>
          <p:cNvSpPr/>
          <p:nvPr/>
        </p:nvSpPr>
        <p:spPr bwMode="auto">
          <a:xfrm>
            <a:off x="742907" y="2057880"/>
            <a:ext cx="5335976" cy="15249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defTabSz="951028" fontAlgn="base">
              <a:spcBef>
                <a:spcPct val="0"/>
              </a:spcBef>
              <a:spcAft>
                <a:spcPct val="0"/>
              </a:spcAft>
              <a:defRPr/>
            </a:pPr>
            <a:r>
              <a:rPr lang="en-US" sz="2448" dirty="0">
                <a:solidFill>
                  <a:srgbClr val="8661C5"/>
                </a:solidFill>
                <a:latin typeface="Segoe UI Semibold" panose="020B0702040204020203" pitchFamily="34" charset="0"/>
                <a:cs typeface="Segoe UI Semibold" panose="020B0702040204020203" pitchFamily="34" charset="0"/>
              </a:rPr>
              <a:t>Today’s world reflects a new reality: </a:t>
            </a:r>
          </a:p>
          <a:p>
            <a:pPr defTabSz="951028" fontAlgn="base">
              <a:spcBef>
                <a:spcPct val="0"/>
              </a:spcBef>
              <a:spcAft>
                <a:spcPct val="0"/>
              </a:spcAft>
              <a:defRPr/>
            </a:pPr>
            <a:r>
              <a:rPr lang="en-US" sz="2448" dirty="0">
                <a:solidFill>
                  <a:srgbClr val="000000"/>
                </a:solidFill>
                <a:latin typeface="Segoe UI"/>
                <a:cs typeface="Segoe UI Semilight" panose="020B0402040204020203" pitchFamily="34" charset="0"/>
              </a:rPr>
              <a:t>Technology is ever-present through</a:t>
            </a:r>
            <a:r>
              <a:rPr lang="en-US" sz="2448" i="1" dirty="0">
                <a:solidFill>
                  <a:srgbClr val="000000"/>
                </a:solidFill>
                <a:latin typeface="Segoe UI"/>
                <a:cs typeface="Segoe UI Semilight" panose="020B0402040204020203" pitchFamily="34" charset="0"/>
              </a:rPr>
              <a:t> </a:t>
            </a:r>
            <a:r>
              <a:rPr lang="en-US" sz="2448" dirty="0">
                <a:solidFill>
                  <a:srgbClr val="000000"/>
                </a:solidFill>
                <a:latin typeface="Segoe UI"/>
                <a:cs typeface="Segoe UI Semilight" panose="020B0402040204020203" pitchFamily="34" charset="0"/>
              </a:rPr>
              <a:t>the cloud, offering easy access to digital services…</a:t>
            </a:r>
          </a:p>
        </p:txBody>
      </p:sp>
      <p:sp>
        <p:nvSpPr>
          <p:cNvPr id="37" name="Rectangle 36">
            <a:extLst>
              <a:ext uri="{FF2B5EF4-FFF2-40B4-BE49-F238E27FC236}">
                <a16:creationId xmlns:a16="http://schemas.microsoft.com/office/drawing/2014/main" id="{EEF588B7-FA50-42CC-ABEE-9AA80F6FD920}"/>
              </a:ext>
            </a:extLst>
          </p:cNvPr>
          <p:cNvSpPr/>
          <p:nvPr/>
        </p:nvSpPr>
        <p:spPr bwMode="auto">
          <a:xfrm>
            <a:off x="2671983" y="4609359"/>
            <a:ext cx="3876929" cy="12021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defTabSz="951028" fontAlgn="base">
              <a:spcBef>
                <a:spcPct val="0"/>
              </a:spcBef>
              <a:spcAft>
                <a:spcPct val="0"/>
              </a:spcAft>
              <a:defRPr/>
            </a:pPr>
            <a:r>
              <a:rPr lang="en-US" sz="2448" dirty="0">
                <a:solidFill>
                  <a:srgbClr val="000000"/>
                </a:solidFill>
                <a:latin typeface="Segoe UI"/>
                <a:cs typeface="Segoe UI Semilight" panose="020B0402040204020203" pitchFamily="34" charset="0"/>
              </a:rPr>
              <a:t>Capitalizing on this shift is </a:t>
            </a:r>
            <a:br>
              <a:rPr lang="en-US" sz="2448" dirty="0">
                <a:solidFill>
                  <a:srgbClr val="000000"/>
                </a:solidFill>
                <a:latin typeface="Segoe UI"/>
                <a:cs typeface="Segoe UI Semilight" panose="020B0402040204020203" pitchFamily="34" charset="0"/>
              </a:rPr>
            </a:br>
            <a:r>
              <a:rPr lang="en-US" sz="2448" dirty="0">
                <a:solidFill>
                  <a:srgbClr val="000000"/>
                </a:solidFill>
                <a:latin typeface="Segoe UI"/>
                <a:cs typeface="Segoe UI Semilight" panose="020B0402040204020203" pitchFamily="34" charset="0"/>
              </a:rPr>
              <a:t>key for the organization’s innovation and growth</a:t>
            </a:r>
          </a:p>
        </p:txBody>
      </p:sp>
      <p:grpSp>
        <p:nvGrpSpPr>
          <p:cNvPr id="2" name="Group 1" descr="Arrow">
            <a:extLst>
              <a:ext uri="{FF2B5EF4-FFF2-40B4-BE49-F238E27FC236}">
                <a16:creationId xmlns:a16="http://schemas.microsoft.com/office/drawing/2014/main" id="{3772A18C-3782-43E3-82D6-A9CE30ED6F98}"/>
              </a:ext>
            </a:extLst>
          </p:cNvPr>
          <p:cNvGrpSpPr/>
          <p:nvPr/>
        </p:nvGrpSpPr>
        <p:grpSpPr>
          <a:xfrm>
            <a:off x="528003" y="2139136"/>
            <a:ext cx="2006502" cy="3481151"/>
            <a:chOff x="516832" y="2097383"/>
            <a:chExt cx="1967337" cy="3413203"/>
          </a:xfrm>
          <a:solidFill>
            <a:schemeClr val="accent1"/>
          </a:solidFill>
        </p:grpSpPr>
        <p:cxnSp>
          <p:nvCxnSpPr>
            <p:cNvPr id="26" name="Connector: Elbow 25">
              <a:extLst>
                <a:ext uri="{FF2B5EF4-FFF2-40B4-BE49-F238E27FC236}">
                  <a16:creationId xmlns:a16="http://schemas.microsoft.com/office/drawing/2014/main" id="{73DFBA83-9910-4E79-9955-35F5D6ABB9CB}"/>
                </a:ext>
              </a:extLst>
            </p:cNvPr>
            <p:cNvCxnSpPr>
              <a:cxnSpLocks/>
              <a:stCxn id="9" idx="2"/>
              <a:endCxn id="10" idx="1"/>
            </p:cNvCxnSpPr>
            <p:nvPr/>
          </p:nvCxnSpPr>
          <p:spPr>
            <a:xfrm rot="16200000" flipH="1">
              <a:off x="623099" y="3408436"/>
              <a:ext cx="1667560" cy="1788654"/>
            </a:xfrm>
            <a:prstGeom prst="bentConnector2">
              <a:avLst/>
            </a:prstGeom>
            <a:grpFill/>
            <a:ln w="28575" cap="rnd">
              <a:solidFill>
                <a:schemeClr val="accent3"/>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871D6EE-8ABF-4A76-B401-7CC847E889D8}"/>
                </a:ext>
              </a:extLst>
            </p:cNvPr>
            <p:cNvSpPr/>
            <p:nvPr/>
          </p:nvSpPr>
          <p:spPr bwMode="auto">
            <a:xfrm>
              <a:off x="516832" y="2097383"/>
              <a:ext cx="91440" cy="1371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Arrow: Chevron 9">
              <a:extLst>
                <a:ext uri="{FF2B5EF4-FFF2-40B4-BE49-F238E27FC236}">
                  <a16:creationId xmlns:a16="http://schemas.microsoft.com/office/drawing/2014/main" id="{A22F157F-7713-4F55-9B6A-5C3DC256C2F8}"/>
                </a:ext>
              </a:extLst>
            </p:cNvPr>
            <p:cNvSpPr/>
            <p:nvPr/>
          </p:nvSpPr>
          <p:spPr bwMode="auto">
            <a:xfrm>
              <a:off x="2070701" y="4762500"/>
              <a:ext cx="413468" cy="748086"/>
            </a:xfrm>
            <a:prstGeom prst="chevron">
              <a:avLst>
                <a:gd name="adj" fmla="val 67842"/>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16" name="Picture 15" descr="Man walking between servers">
            <a:extLst>
              <a:ext uri="{FF2B5EF4-FFF2-40B4-BE49-F238E27FC236}">
                <a16:creationId xmlns:a16="http://schemas.microsoft.com/office/drawing/2014/main" id="{119AAFB4-EC8F-4C56-BBAC-92E877A4C22C}"/>
              </a:ext>
            </a:extLst>
          </p:cNvPr>
          <p:cNvPicPr>
            <a:picLocks noChangeAspect="1"/>
          </p:cNvPicPr>
          <p:nvPr/>
        </p:nvPicPr>
        <p:blipFill rotWithShape="1">
          <a:blip r:embed="rId3"/>
          <a:srcRect l="26525" r="18674"/>
          <a:stretch/>
        </p:blipFill>
        <p:spPr>
          <a:xfrm>
            <a:off x="6684522" y="-1"/>
            <a:ext cx="5751070" cy="6994525"/>
          </a:xfrm>
          <a:prstGeom prst="rect">
            <a:avLst/>
          </a:prstGeom>
        </p:spPr>
      </p:pic>
      <p:sp>
        <p:nvSpPr>
          <p:cNvPr id="12" name="Rectangle 11">
            <a:extLst>
              <a:ext uri="{FF2B5EF4-FFF2-40B4-BE49-F238E27FC236}">
                <a16:creationId xmlns:a16="http://schemas.microsoft.com/office/drawing/2014/main" id="{987A6577-759D-416E-9E51-4F87935B50A4}"/>
              </a:ext>
              <a:ext uri="{C183D7F6-B498-43B3-948B-1728B52AA6E4}">
                <adec:decorative xmlns:adec="http://schemas.microsoft.com/office/drawing/2017/decorative" val="1"/>
              </a:ext>
            </a:extLst>
          </p:cNvPr>
          <p:cNvSpPr/>
          <p:nvPr/>
        </p:nvSpPr>
        <p:spPr bwMode="auto">
          <a:xfrm>
            <a:off x="6684522" y="0"/>
            <a:ext cx="5751070" cy="7032228"/>
          </a:xfrm>
          <a:prstGeom prst="rect">
            <a:avLst/>
          </a:prstGeom>
          <a:solidFill>
            <a:schemeClr val="tx2">
              <a:alpha val="7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4" rIns="0" bIns="47564" numCol="1" rtlCol="0" anchor="ctr" anchorCtr="0" compatLnSpc="1">
            <a:prstTxWarp prst="textNoShape">
              <a:avLst/>
            </a:prstTxWarp>
          </a:bodyPr>
          <a:lstStyle/>
          <a:p>
            <a:pPr algn="ctr" defTabSz="951039" fontAlgn="base">
              <a:spcBef>
                <a:spcPct val="0"/>
              </a:spcBef>
              <a:spcAft>
                <a:spcPct val="0"/>
              </a:spcAft>
              <a:defRPr/>
            </a:pPr>
            <a:endParaRPr lang="en-US" sz="1632">
              <a:gradFill>
                <a:gsLst>
                  <a:gs pos="40075">
                    <a:srgbClr val="FFFFFF"/>
                  </a:gs>
                  <a:gs pos="30000">
                    <a:srgbClr val="FFFFFF"/>
                  </a:gs>
                </a:gsLst>
                <a:lin ang="5400000" scaled="0"/>
              </a:gradFill>
              <a:latin typeface="Segoe UI"/>
            </a:endParaRPr>
          </a:p>
        </p:txBody>
      </p:sp>
    </p:spTree>
    <p:extLst>
      <p:ext uri="{BB962C8B-B14F-4D97-AF65-F5344CB8AC3E}">
        <p14:creationId xmlns:p14="http://schemas.microsoft.com/office/powerpoint/2010/main" val="106011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088170-F115-4696-A17E-86D8BF9936CB}"/>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29" y="497"/>
            <a:ext cx="12444123" cy="6993533"/>
          </a:xfrm>
          <a:prstGeom prst="rect">
            <a:avLst/>
          </a:prstGeom>
        </p:spPr>
      </p:pic>
      <p:sp>
        <p:nvSpPr>
          <p:cNvPr id="2" name="Rectangle 1">
            <a:extLst>
              <a:ext uri="{FF2B5EF4-FFF2-40B4-BE49-F238E27FC236}">
                <a16:creationId xmlns:a16="http://schemas.microsoft.com/office/drawing/2014/main" id="{7B555202-8A3F-4F29-BF92-601140F91593}"/>
              </a:ext>
              <a:ext uri="{C183D7F6-B498-43B3-948B-1728B52AA6E4}">
                <adec:decorative xmlns:adec="http://schemas.microsoft.com/office/drawing/2017/decorative" val="1"/>
              </a:ext>
            </a:extLst>
          </p:cNvPr>
          <p:cNvSpPr/>
          <p:nvPr/>
        </p:nvSpPr>
        <p:spPr bwMode="auto">
          <a:xfrm>
            <a:off x="-41494" y="-36317"/>
            <a:ext cx="12476027" cy="7111212"/>
          </a:xfrm>
          <a:prstGeom prst="rect">
            <a:avLst/>
          </a:prstGeom>
          <a:solidFill>
            <a:schemeClr val="bg1">
              <a:lumMod val="95000"/>
              <a:alpha val="8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7734E346-DEC9-4E95-B29E-4C5E03FF5A23}"/>
              </a:ext>
            </a:extLst>
          </p:cNvPr>
          <p:cNvSpPr/>
          <p:nvPr/>
        </p:nvSpPr>
        <p:spPr>
          <a:xfrm>
            <a:off x="-18576" y="1987094"/>
            <a:ext cx="12432312" cy="932471"/>
          </a:xfrm>
          <a:prstGeom prst="rect">
            <a:avLst/>
          </a:prstGeom>
          <a:noFill/>
        </p:spPr>
        <p:txBody>
          <a:bodyPr lIns="438261" rIns="438261" anchor="ctr" anchorCtr="0">
            <a:noAutofit/>
          </a:bodyPr>
          <a:lstStyle/>
          <a:p>
            <a:pPr algn="ctr" defTabSz="932205">
              <a:lnSpc>
                <a:spcPct val="90000"/>
              </a:lnSpc>
              <a:spcBef>
                <a:spcPct val="0"/>
              </a:spcBef>
              <a:defRPr/>
            </a:pPr>
            <a:r>
              <a:rPr lang="en-US" sz="2800" spc="-51">
                <a:ln w="3175">
                  <a:noFill/>
                </a:ln>
                <a:solidFill>
                  <a:srgbClr val="000000"/>
                </a:solidFill>
                <a:latin typeface="Segoe UI"/>
                <a:cs typeface="Segoe UI" pitchFamily="34" charset="0"/>
              </a:rPr>
              <a:t>Digital transformation is an economic imperative</a:t>
            </a:r>
          </a:p>
        </p:txBody>
      </p:sp>
      <p:sp>
        <p:nvSpPr>
          <p:cNvPr id="10" name="Title 1">
            <a:extLst>
              <a:ext uri="{FF2B5EF4-FFF2-40B4-BE49-F238E27FC236}">
                <a16:creationId xmlns:a16="http://schemas.microsoft.com/office/drawing/2014/main" id="{30C6887A-B5AE-4856-AFB8-723E0EA78F47}"/>
              </a:ext>
            </a:extLst>
          </p:cNvPr>
          <p:cNvSpPr>
            <a:spLocks noGrp="1"/>
          </p:cNvSpPr>
          <p:nvPr>
            <p:ph type="title"/>
          </p:nvPr>
        </p:nvSpPr>
        <p:spPr>
          <a:xfrm>
            <a:off x="22739" y="1147653"/>
            <a:ext cx="12434711" cy="1079158"/>
          </a:xfrm>
        </p:spPr>
        <p:txBody>
          <a:bodyPr/>
          <a:lstStyle/>
          <a:p>
            <a:pPr algn="ctr">
              <a:lnSpc>
                <a:spcPct val="150000"/>
              </a:lnSpc>
            </a:pPr>
            <a:r>
              <a:rPr lang="en-US" sz="3599" dirty="0">
                <a:solidFill>
                  <a:schemeClr val="tx1"/>
                </a:solidFill>
                <a:latin typeface="+mn-lt"/>
              </a:rPr>
              <a:t>The question is no longer </a:t>
            </a:r>
            <a:r>
              <a:rPr lang="en-US" sz="3599" i="1" dirty="0">
                <a:solidFill>
                  <a:schemeClr val="tx1"/>
                </a:solidFill>
                <a:latin typeface="+mn-lt"/>
              </a:rPr>
              <a:t>“if or when”, </a:t>
            </a:r>
            <a:r>
              <a:rPr lang="en-US" sz="3599" dirty="0">
                <a:solidFill>
                  <a:schemeClr val="tx1"/>
                </a:solidFill>
                <a:latin typeface="+mn-lt"/>
              </a:rPr>
              <a:t>it’s </a:t>
            </a:r>
            <a:r>
              <a:rPr lang="en-US" sz="3599" i="1" dirty="0">
                <a:solidFill>
                  <a:schemeClr val="tx1"/>
                </a:solidFill>
                <a:latin typeface="+mn-lt"/>
              </a:rPr>
              <a:t>“</a:t>
            </a:r>
            <a:r>
              <a:rPr lang="en-US" sz="3599" b="1" i="1" dirty="0">
                <a:solidFill>
                  <a:schemeClr val="tx1"/>
                </a:solidFill>
                <a:latin typeface="+mn-lt"/>
              </a:rPr>
              <a:t>how</a:t>
            </a:r>
            <a:r>
              <a:rPr lang="en-US" sz="3599" i="1" dirty="0">
                <a:solidFill>
                  <a:schemeClr val="tx1"/>
                </a:solidFill>
                <a:latin typeface="+mn-lt"/>
              </a:rPr>
              <a:t>”</a:t>
            </a:r>
            <a:endParaRPr lang="en-US" sz="3599" dirty="0">
              <a:solidFill>
                <a:schemeClr val="tx1"/>
              </a:solidFill>
              <a:latin typeface="+mn-lt"/>
            </a:endParaRPr>
          </a:p>
        </p:txBody>
      </p:sp>
      <p:sp>
        <p:nvSpPr>
          <p:cNvPr id="11" name="Text Placeholder 3">
            <a:extLst>
              <a:ext uri="{FF2B5EF4-FFF2-40B4-BE49-F238E27FC236}">
                <a16:creationId xmlns:a16="http://schemas.microsoft.com/office/drawing/2014/main" id="{73F64B52-2971-4349-AB89-50E1A7A45EFB}"/>
              </a:ext>
            </a:extLst>
          </p:cNvPr>
          <p:cNvSpPr txBox="1">
            <a:spLocks/>
          </p:cNvSpPr>
          <p:nvPr/>
        </p:nvSpPr>
        <p:spPr>
          <a:xfrm>
            <a:off x="622998" y="4504365"/>
            <a:ext cx="3199946" cy="538918"/>
          </a:xfrm>
          <a:prstGeom prst="rect">
            <a:avLst/>
          </a:prstGeom>
        </p:spPr>
        <p:txBody>
          <a:bodyPr anchor="ctr"/>
          <a:lstStyle>
            <a:lvl1pPr marL="232522" indent="-232522" algn="l" defTabSz="930087" rtl="0" eaLnBrk="1" latinLnBrk="0" hangingPunct="1">
              <a:lnSpc>
                <a:spcPct val="90000"/>
              </a:lnSpc>
              <a:spcBef>
                <a:spcPts val="1018"/>
              </a:spcBef>
              <a:buFont typeface="Arial" panose="020B0604020202020204" pitchFamily="34" charset="0"/>
              <a:buChar char="•"/>
              <a:defRPr sz="2856" kern="1200">
                <a:solidFill>
                  <a:schemeClr val="bg2"/>
                </a:solidFill>
                <a:latin typeface="+mn-lt"/>
                <a:ea typeface="+mn-ea"/>
                <a:cs typeface="+mn-cs"/>
              </a:defRPr>
            </a:lvl1pPr>
            <a:lvl2pPr marL="697565" indent="-232522" algn="l" defTabSz="930087" rtl="0" eaLnBrk="1" latinLnBrk="0" hangingPunct="1">
              <a:lnSpc>
                <a:spcPct val="90000"/>
              </a:lnSpc>
              <a:spcBef>
                <a:spcPts val="509"/>
              </a:spcBef>
              <a:buFont typeface="Arial" panose="020B0604020202020204" pitchFamily="34" charset="0"/>
              <a:buChar char="•"/>
              <a:defRPr sz="2448" kern="1200">
                <a:solidFill>
                  <a:schemeClr val="bg2"/>
                </a:solidFill>
                <a:latin typeface="+mn-lt"/>
                <a:ea typeface="+mn-ea"/>
                <a:cs typeface="+mn-cs"/>
              </a:defRPr>
            </a:lvl2pPr>
            <a:lvl3pPr marL="1162608" indent="-232522" algn="l" defTabSz="930087" rtl="0" eaLnBrk="1" latinLnBrk="0" hangingPunct="1">
              <a:lnSpc>
                <a:spcPct val="90000"/>
              </a:lnSpc>
              <a:spcBef>
                <a:spcPts val="509"/>
              </a:spcBef>
              <a:buFont typeface="Arial" panose="020B0604020202020204" pitchFamily="34" charset="0"/>
              <a:buChar char="•"/>
              <a:defRPr sz="2040" kern="1200">
                <a:solidFill>
                  <a:schemeClr val="bg2"/>
                </a:solidFill>
                <a:latin typeface="+mn-lt"/>
                <a:ea typeface="+mn-ea"/>
                <a:cs typeface="+mn-cs"/>
              </a:defRPr>
            </a:lvl3pPr>
            <a:lvl4pPr marL="1627651"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4pPr>
            <a:lvl5pPr marL="2092695"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5pPr>
            <a:lvl6pPr marL="255773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6pPr>
            <a:lvl7pPr marL="3022782"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7pPr>
            <a:lvl8pPr marL="3487825"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8pPr>
            <a:lvl9pPr marL="395286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9pPr>
          </a:lstStyle>
          <a:p>
            <a:pPr marL="0" indent="0" algn="ctr" defTabSz="929908">
              <a:lnSpc>
                <a:spcPct val="100000"/>
              </a:lnSpc>
              <a:buNone/>
              <a:defRPr/>
            </a:pPr>
            <a:r>
              <a:rPr lang="en-US" sz="2400">
                <a:solidFill>
                  <a:srgbClr val="000000"/>
                </a:solidFill>
                <a:latin typeface="Segoe UI"/>
              </a:rPr>
              <a:t>90% of organizations already use the cloud</a:t>
            </a:r>
          </a:p>
        </p:txBody>
      </p:sp>
      <p:sp>
        <p:nvSpPr>
          <p:cNvPr id="12" name="Text Placeholder 4">
            <a:extLst>
              <a:ext uri="{FF2B5EF4-FFF2-40B4-BE49-F238E27FC236}">
                <a16:creationId xmlns:a16="http://schemas.microsoft.com/office/drawing/2014/main" id="{1E4CE42D-5767-489B-AF26-3EC530D55AF4}"/>
              </a:ext>
            </a:extLst>
          </p:cNvPr>
          <p:cNvSpPr txBox="1">
            <a:spLocks/>
          </p:cNvSpPr>
          <p:nvPr/>
        </p:nvSpPr>
        <p:spPr>
          <a:xfrm>
            <a:off x="4520599" y="4504365"/>
            <a:ext cx="3969196" cy="538918"/>
          </a:xfrm>
          <a:prstGeom prst="rect">
            <a:avLst/>
          </a:prstGeom>
        </p:spPr>
        <p:txBody>
          <a:bodyPr vert="horz" lIns="91427" tIns="45713" rIns="91427" bIns="45713" rtlCol="0" anchor="ctr"/>
          <a:lstStyle>
            <a:defPPr>
              <a:defRPr lang="en-US"/>
            </a:defPPr>
            <a:lvl1pPr marL="0" algn="r" defTabSz="932742" rtl="0" eaLnBrk="1" latinLnBrk="0" hangingPunct="1">
              <a:defRPr sz="816" kern="1200">
                <a:solidFill>
                  <a:schemeClr val="bg2"/>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2400" dirty="0">
                <a:solidFill>
                  <a:srgbClr val="000000"/>
                </a:solidFill>
                <a:latin typeface="Segoe UI"/>
              </a:rPr>
              <a:t>The cloud is the safest place for our customers’ business</a:t>
            </a:r>
          </a:p>
        </p:txBody>
      </p:sp>
      <p:sp>
        <p:nvSpPr>
          <p:cNvPr id="13" name="Text Placeholder 5">
            <a:extLst>
              <a:ext uri="{FF2B5EF4-FFF2-40B4-BE49-F238E27FC236}">
                <a16:creationId xmlns:a16="http://schemas.microsoft.com/office/drawing/2014/main" id="{BD7C704C-092C-4462-ACBA-8819913E28D3}"/>
              </a:ext>
            </a:extLst>
          </p:cNvPr>
          <p:cNvSpPr txBox="1">
            <a:spLocks/>
          </p:cNvSpPr>
          <p:nvPr/>
        </p:nvSpPr>
        <p:spPr>
          <a:xfrm>
            <a:off x="8717058" y="4504365"/>
            <a:ext cx="3199946" cy="538918"/>
          </a:xfrm>
          <a:prstGeom prst="rect">
            <a:avLst/>
          </a:prstGeom>
        </p:spPr>
        <p:txBody>
          <a:bodyPr anchor="ctr"/>
          <a:lstStyle>
            <a:lvl1pPr marL="232522" indent="-232522" algn="l" defTabSz="930087" rtl="0" eaLnBrk="1" latinLnBrk="0" hangingPunct="1">
              <a:lnSpc>
                <a:spcPct val="90000"/>
              </a:lnSpc>
              <a:spcBef>
                <a:spcPts val="1018"/>
              </a:spcBef>
              <a:buFont typeface="Arial" panose="020B0604020202020204" pitchFamily="34" charset="0"/>
              <a:buChar char="•"/>
              <a:defRPr sz="2856" kern="1200">
                <a:solidFill>
                  <a:schemeClr val="bg2"/>
                </a:solidFill>
                <a:latin typeface="+mn-lt"/>
                <a:ea typeface="+mn-ea"/>
                <a:cs typeface="+mn-cs"/>
              </a:defRPr>
            </a:lvl1pPr>
            <a:lvl2pPr marL="697565" indent="-232522" algn="l" defTabSz="930087" rtl="0" eaLnBrk="1" latinLnBrk="0" hangingPunct="1">
              <a:lnSpc>
                <a:spcPct val="90000"/>
              </a:lnSpc>
              <a:spcBef>
                <a:spcPts val="509"/>
              </a:spcBef>
              <a:buFont typeface="Arial" panose="020B0604020202020204" pitchFamily="34" charset="0"/>
              <a:buChar char="•"/>
              <a:defRPr sz="2448" kern="1200">
                <a:solidFill>
                  <a:schemeClr val="bg2"/>
                </a:solidFill>
                <a:latin typeface="+mn-lt"/>
                <a:ea typeface="+mn-ea"/>
                <a:cs typeface="+mn-cs"/>
              </a:defRPr>
            </a:lvl2pPr>
            <a:lvl3pPr marL="1162608" indent="-232522" algn="l" defTabSz="930087" rtl="0" eaLnBrk="1" latinLnBrk="0" hangingPunct="1">
              <a:lnSpc>
                <a:spcPct val="90000"/>
              </a:lnSpc>
              <a:spcBef>
                <a:spcPts val="509"/>
              </a:spcBef>
              <a:buFont typeface="Arial" panose="020B0604020202020204" pitchFamily="34" charset="0"/>
              <a:buChar char="•"/>
              <a:defRPr sz="2040" kern="1200">
                <a:solidFill>
                  <a:schemeClr val="bg2"/>
                </a:solidFill>
                <a:latin typeface="+mn-lt"/>
                <a:ea typeface="+mn-ea"/>
                <a:cs typeface="+mn-cs"/>
              </a:defRPr>
            </a:lvl3pPr>
            <a:lvl4pPr marL="1627651"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4pPr>
            <a:lvl5pPr marL="2092695"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5pPr>
            <a:lvl6pPr marL="255773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6pPr>
            <a:lvl7pPr marL="3022782"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7pPr>
            <a:lvl8pPr marL="3487825"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8pPr>
            <a:lvl9pPr marL="395286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9pPr>
          </a:lstStyle>
          <a:p>
            <a:pPr marL="0" indent="0" algn="ctr" defTabSz="929908">
              <a:lnSpc>
                <a:spcPct val="100000"/>
              </a:lnSpc>
              <a:buNone/>
              <a:defRPr/>
            </a:pPr>
            <a:r>
              <a:rPr lang="en-US" sz="2400">
                <a:solidFill>
                  <a:srgbClr val="000000"/>
                </a:solidFill>
                <a:latin typeface="Segoe UI"/>
              </a:rPr>
              <a:t>Benefits of the cloud are proven</a:t>
            </a:r>
          </a:p>
        </p:txBody>
      </p:sp>
      <p:pic>
        <p:nvPicPr>
          <p:cNvPr id="17" name="Picture 16">
            <a:extLst>
              <a:ext uri="{FF2B5EF4-FFF2-40B4-BE49-F238E27FC236}">
                <a16:creationId xmlns:a16="http://schemas.microsoft.com/office/drawing/2014/main" id="{ECD8D69F-B93F-4DCD-A6FA-B8335CD2F6F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994311" y="3466914"/>
            <a:ext cx="683853" cy="683853"/>
          </a:xfrm>
          <a:prstGeom prst="rect">
            <a:avLst/>
          </a:prstGeom>
        </p:spPr>
      </p:pic>
      <p:pic>
        <p:nvPicPr>
          <p:cNvPr id="18" name="Picture 17">
            <a:extLst>
              <a:ext uri="{FF2B5EF4-FFF2-40B4-BE49-F238E27FC236}">
                <a16:creationId xmlns:a16="http://schemas.microsoft.com/office/drawing/2014/main" id="{BCCD7802-3C4A-49F1-9941-0595191F057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3705" y="3519289"/>
            <a:ext cx="492779" cy="831316"/>
          </a:xfrm>
          <a:prstGeom prst="rect">
            <a:avLst/>
          </a:prstGeom>
        </p:spPr>
      </p:pic>
      <p:pic>
        <p:nvPicPr>
          <p:cNvPr id="20" name="Picture 19">
            <a:extLst>
              <a:ext uri="{FF2B5EF4-FFF2-40B4-BE49-F238E27FC236}">
                <a16:creationId xmlns:a16="http://schemas.microsoft.com/office/drawing/2014/main" id="{77FBF92E-2618-4D28-B905-D9880EBB8C3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0094916" y="3535658"/>
            <a:ext cx="594276" cy="594276"/>
          </a:xfrm>
          <a:prstGeom prst="rect">
            <a:avLst/>
          </a:prstGeom>
        </p:spPr>
      </p:pic>
    </p:spTree>
    <p:extLst>
      <p:ext uri="{BB962C8B-B14F-4D97-AF65-F5344CB8AC3E}">
        <p14:creationId xmlns:p14="http://schemas.microsoft.com/office/powerpoint/2010/main" val="2732435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750"/>
                                        <p:tgtEl>
                                          <p:spTgt spid="10"/>
                                        </p:tgtEl>
                                      </p:cBhvr>
                                    </p:animEffect>
                                  </p:childTnLst>
                                </p:cTn>
                              </p:par>
                            </p:childTnLst>
                          </p:cTn>
                        </p:par>
                        <p:par>
                          <p:cTn id="8" fill="hold">
                            <p:stCondLst>
                              <p:cond delay="750"/>
                            </p:stCondLst>
                            <p:childTnLst>
                              <p:par>
                                <p:cTn id="9" presetID="16" presetClass="entr" presetSubtype="37"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outVertical)">
                                      <p:cBhvr>
                                        <p:cTn id="11"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Graphic 7">
            <a:extLst>
              <a:ext uri="{FF2B5EF4-FFF2-40B4-BE49-F238E27FC236}">
                <a16:creationId xmlns:a16="http://schemas.microsoft.com/office/drawing/2014/main" id="{F3B8F4E9-CC7C-2D4D-ADC8-D9A5F9A1467D}"/>
              </a:ext>
            </a:extLst>
          </p:cNvPr>
          <p:cNvSpPr/>
          <p:nvPr/>
        </p:nvSpPr>
        <p:spPr>
          <a:xfrm>
            <a:off x="4223525" y="2965025"/>
            <a:ext cx="12415" cy="3248875"/>
          </a:xfrm>
          <a:custGeom>
            <a:avLst/>
            <a:gdLst>
              <a:gd name="connsiteX0" fmla="*/ 0 w 8802"/>
              <a:gd name="connsiteY0" fmla="*/ 0 h 3047002"/>
              <a:gd name="connsiteX1" fmla="*/ 0 w 8802"/>
              <a:gd name="connsiteY1" fmla="*/ 3047003 h 3047002"/>
            </a:gdLst>
            <a:ahLst/>
            <a:cxnLst>
              <a:cxn ang="0">
                <a:pos x="connsiteX0" y="connsiteY0"/>
              </a:cxn>
              <a:cxn ang="0">
                <a:pos x="connsiteX1" y="connsiteY1"/>
              </a:cxn>
            </a:cxnLst>
            <a:rect l="l" t="t" r="r" b="b"/>
            <a:pathLst>
              <a:path w="8802" h="3047002">
                <a:moveTo>
                  <a:pt x="0" y="0"/>
                </a:moveTo>
                <a:lnTo>
                  <a:pt x="0" y="3047003"/>
                </a:lnTo>
              </a:path>
            </a:pathLst>
          </a:custGeom>
          <a:noFill/>
          <a:ln w="1833" cap="flat">
            <a:solidFill>
              <a:srgbClr val="BFBFBF"/>
            </a:solidFill>
            <a:prstDash val="dash"/>
            <a:round/>
          </a:ln>
        </p:spPr>
        <p:txBody>
          <a:bodyPr rtlCol="0" anchor="ctr"/>
          <a:lstStyle/>
          <a:p>
            <a:pPr defTabSz="1039057">
              <a:defRPr/>
            </a:pPr>
            <a:endParaRPr lang="en-US" sz="1020" kern="0">
              <a:solidFill>
                <a:srgbClr val="505050"/>
              </a:solidFill>
              <a:latin typeface="Segoe UI"/>
            </a:endParaRPr>
          </a:p>
        </p:txBody>
      </p:sp>
      <p:sp>
        <p:nvSpPr>
          <p:cNvPr id="181" name="Graphic 7">
            <a:extLst>
              <a:ext uri="{FF2B5EF4-FFF2-40B4-BE49-F238E27FC236}">
                <a16:creationId xmlns:a16="http://schemas.microsoft.com/office/drawing/2014/main" id="{13B6D353-ADCD-F548-BEA2-DC63E971CD29}"/>
              </a:ext>
            </a:extLst>
          </p:cNvPr>
          <p:cNvSpPr/>
          <p:nvPr/>
        </p:nvSpPr>
        <p:spPr>
          <a:xfrm>
            <a:off x="7016864" y="2965025"/>
            <a:ext cx="12415" cy="3248875"/>
          </a:xfrm>
          <a:custGeom>
            <a:avLst/>
            <a:gdLst>
              <a:gd name="connsiteX0" fmla="*/ 0 w 8802"/>
              <a:gd name="connsiteY0" fmla="*/ 0 h 3047002"/>
              <a:gd name="connsiteX1" fmla="*/ 0 w 8802"/>
              <a:gd name="connsiteY1" fmla="*/ 3047003 h 3047002"/>
            </a:gdLst>
            <a:ahLst/>
            <a:cxnLst>
              <a:cxn ang="0">
                <a:pos x="connsiteX0" y="connsiteY0"/>
              </a:cxn>
              <a:cxn ang="0">
                <a:pos x="connsiteX1" y="connsiteY1"/>
              </a:cxn>
            </a:cxnLst>
            <a:rect l="l" t="t" r="r" b="b"/>
            <a:pathLst>
              <a:path w="8802" h="3047002">
                <a:moveTo>
                  <a:pt x="0" y="0"/>
                </a:moveTo>
                <a:lnTo>
                  <a:pt x="0" y="3047003"/>
                </a:lnTo>
              </a:path>
            </a:pathLst>
          </a:custGeom>
          <a:noFill/>
          <a:ln w="1833" cap="flat">
            <a:solidFill>
              <a:srgbClr val="BFBFBF"/>
            </a:solidFill>
            <a:prstDash val="dash"/>
            <a:round/>
          </a:ln>
        </p:spPr>
        <p:txBody>
          <a:bodyPr rtlCol="0" anchor="ctr"/>
          <a:lstStyle/>
          <a:p>
            <a:pPr defTabSz="1039057">
              <a:defRPr/>
            </a:pPr>
            <a:endParaRPr lang="en-US" sz="1020" kern="0">
              <a:solidFill>
                <a:srgbClr val="505050"/>
              </a:solidFill>
              <a:latin typeface="Segoe UI"/>
            </a:endParaRPr>
          </a:p>
        </p:txBody>
      </p:sp>
      <p:sp>
        <p:nvSpPr>
          <p:cNvPr id="218" name="Graphic 7">
            <a:extLst>
              <a:ext uri="{FF2B5EF4-FFF2-40B4-BE49-F238E27FC236}">
                <a16:creationId xmlns:a16="http://schemas.microsoft.com/office/drawing/2014/main" id="{3ED1AFCF-A985-7246-B3E2-F25B34A8FA92}"/>
              </a:ext>
            </a:extLst>
          </p:cNvPr>
          <p:cNvSpPr/>
          <p:nvPr/>
        </p:nvSpPr>
        <p:spPr>
          <a:xfrm>
            <a:off x="4022039" y="2123918"/>
            <a:ext cx="3087934" cy="354880"/>
          </a:xfrm>
          <a:custGeom>
            <a:avLst/>
            <a:gdLst>
              <a:gd name="connsiteX0" fmla="*/ 0 w 2006882"/>
              <a:gd name="connsiteY0" fmla="*/ 0 h 123226"/>
              <a:gd name="connsiteX1" fmla="*/ 2006882 w 2006882"/>
              <a:gd name="connsiteY1" fmla="*/ 0 h 123226"/>
              <a:gd name="connsiteX2" fmla="*/ 2006882 w 2006882"/>
              <a:gd name="connsiteY2" fmla="*/ 123226 h 123226"/>
              <a:gd name="connsiteX3" fmla="*/ 0 w 2006882"/>
              <a:gd name="connsiteY3" fmla="*/ 123226 h 123226"/>
            </a:gdLst>
            <a:ahLst/>
            <a:cxnLst>
              <a:cxn ang="0">
                <a:pos x="connsiteX0" y="connsiteY0"/>
              </a:cxn>
              <a:cxn ang="0">
                <a:pos x="connsiteX1" y="connsiteY1"/>
              </a:cxn>
              <a:cxn ang="0">
                <a:pos x="connsiteX2" y="connsiteY2"/>
              </a:cxn>
              <a:cxn ang="0">
                <a:pos x="connsiteX3" y="connsiteY3"/>
              </a:cxn>
            </a:cxnLst>
            <a:rect l="l" t="t" r="r" b="b"/>
            <a:pathLst>
              <a:path w="2006882" h="123226">
                <a:moveTo>
                  <a:pt x="0" y="0"/>
                </a:moveTo>
                <a:lnTo>
                  <a:pt x="2006882" y="0"/>
                </a:lnTo>
                <a:lnTo>
                  <a:pt x="2006882" y="123226"/>
                </a:lnTo>
                <a:lnTo>
                  <a:pt x="0" y="123226"/>
                </a:lnTo>
                <a:close/>
              </a:path>
            </a:pathLst>
          </a:custGeom>
          <a:solidFill>
            <a:srgbClr val="FFFF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77" name="Graphic 7">
            <a:extLst>
              <a:ext uri="{FF2B5EF4-FFF2-40B4-BE49-F238E27FC236}">
                <a16:creationId xmlns:a16="http://schemas.microsoft.com/office/drawing/2014/main" id="{3FCF82EE-83C2-E14E-8FFF-220F00F67255}"/>
              </a:ext>
            </a:extLst>
          </p:cNvPr>
          <p:cNvSpPr/>
          <p:nvPr/>
        </p:nvSpPr>
        <p:spPr>
          <a:xfrm>
            <a:off x="7960390" y="4657470"/>
            <a:ext cx="12415" cy="261821"/>
          </a:xfrm>
          <a:custGeom>
            <a:avLst/>
            <a:gdLst>
              <a:gd name="connsiteX0" fmla="*/ 0 w 8802"/>
              <a:gd name="connsiteY0" fmla="*/ 185632 h 185631"/>
              <a:gd name="connsiteX1" fmla="*/ 0 w 8802"/>
              <a:gd name="connsiteY1" fmla="*/ 0 h 185631"/>
            </a:gdLst>
            <a:ahLst/>
            <a:cxnLst>
              <a:cxn ang="0">
                <a:pos x="connsiteX0" y="connsiteY0"/>
              </a:cxn>
              <a:cxn ang="0">
                <a:pos x="connsiteX1" y="connsiteY1"/>
              </a:cxn>
            </a:cxnLst>
            <a:rect l="l" t="t" r="r" b="b"/>
            <a:pathLst>
              <a:path w="8802" h="185631">
                <a:moveTo>
                  <a:pt x="0" y="185632"/>
                </a:moveTo>
                <a:lnTo>
                  <a:pt x="0" y="0"/>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78" name="Graphic 7">
            <a:extLst>
              <a:ext uri="{FF2B5EF4-FFF2-40B4-BE49-F238E27FC236}">
                <a16:creationId xmlns:a16="http://schemas.microsoft.com/office/drawing/2014/main" id="{248D67E4-60D6-8D46-8400-CAA6D0A750AA}"/>
              </a:ext>
            </a:extLst>
          </p:cNvPr>
          <p:cNvSpPr>
            <a:spLocks/>
          </p:cNvSpPr>
          <p:nvPr/>
        </p:nvSpPr>
        <p:spPr>
          <a:xfrm>
            <a:off x="7172048" y="4817447"/>
            <a:ext cx="1842961" cy="744858"/>
          </a:xfrm>
          <a:custGeom>
            <a:avLst/>
            <a:gdLst>
              <a:gd name="connsiteX0" fmla="*/ 0 w 1091462"/>
              <a:gd name="connsiteY0" fmla="*/ 32954 h 457698"/>
              <a:gd name="connsiteX1" fmla="*/ 32955 w 1091462"/>
              <a:gd name="connsiteY1" fmla="*/ 0 h 457698"/>
              <a:gd name="connsiteX2" fmla="*/ 1058507 w 1091462"/>
              <a:gd name="connsiteY2" fmla="*/ 0 h 457698"/>
              <a:gd name="connsiteX3" fmla="*/ 1091462 w 1091462"/>
              <a:gd name="connsiteY3" fmla="*/ 32954 h 457698"/>
              <a:gd name="connsiteX4" fmla="*/ 1091462 w 1091462"/>
              <a:gd name="connsiteY4" fmla="*/ 424744 h 457698"/>
              <a:gd name="connsiteX5" fmla="*/ 1058507 w 1091462"/>
              <a:gd name="connsiteY5" fmla="*/ 457698 h 457698"/>
              <a:gd name="connsiteX6" fmla="*/ 32955 w 1091462"/>
              <a:gd name="connsiteY6" fmla="*/ 457698 h 457698"/>
              <a:gd name="connsiteX7" fmla="*/ 0 w 1091462"/>
              <a:gd name="connsiteY7" fmla="*/ 424744 h 45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1462" h="457698">
                <a:moveTo>
                  <a:pt x="0" y="32954"/>
                </a:moveTo>
                <a:cubicBezTo>
                  <a:pt x="0" y="14752"/>
                  <a:pt x="14753" y="0"/>
                  <a:pt x="32955" y="0"/>
                </a:cubicBezTo>
                <a:lnTo>
                  <a:pt x="1058507" y="0"/>
                </a:lnTo>
                <a:cubicBezTo>
                  <a:pt x="1076710" y="0"/>
                  <a:pt x="1091462" y="14752"/>
                  <a:pt x="1091462" y="32954"/>
                </a:cubicBezTo>
                <a:lnTo>
                  <a:pt x="1091462" y="424744"/>
                </a:lnTo>
                <a:cubicBezTo>
                  <a:pt x="1091462" y="442946"/>
                  <a:pt x="1076710" y="457698"/>
                  <a:pt x="1058507" y="457698"/>
                </a:cubicBezTo>
                <a:lnTo>
                  <a:pt x="32955" y="457698"/>
                </a:lnTo>
                <a:cubicBezTo>
                  <a:pt x="14753" y="457698"/>
                  <a:pt x="0" y="442946"/>
                  <a:pt x="0" y="424744"/>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Manage</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Set up operational baseline to meet business commitments</a:t>
            </a:r>
            <a:br>
              <a:rPr lang="en-US" sz="1020" kern="0">
                <a:solidFill>
                  <a:srgbClr val="000000"/>
                </a:solidFill>
                <a:latin typeface="Segoe UI"/>
                <a:cs typeface="Segoe UI"/>
                <a:sym typeface="Segoe UI"/>
                <a:rtl val="0"/>
              </a:rPr>
            </a:br>
            <a:endParaRPr lang="en-US" sz="1020" kern="0">
              <a:solidFill>
                <a:srgbClr val="000000"/>
              </a:solidFill>
              <a:latin typeface="Segoe UI"/>
              <a:cs typeface="Segoe UI"/>
              <a:sym typeface="Segoe UI"/>
              <a:rtl val="0"/>
            </a:endParaRPr>
          </a:p>
        </p:txBody>
      </p:sp>
      <p:sp>
        <p:nvSpPr>
          <p:cNvPr id="179" name="Graphic 7">
            <a:extLst>
              <a:ext uri="{FF2B5EF4-FFF2-40B4-BE49-F238E27FC236}">
                <a16:creationId xmlns:a16="http://schemas.microsoft.com/office/drawing/2014/main" id="{1300941A-8B9A-6845-B766-FCF574B66423}"/>
              </a:ext>
            </a:extLst>
          </p:cNvPr>
          <p:cNvSpPr>
            <a:spLocks/>
          </p:cNvSpPr>
          <p:nvPr/>
        </p:nvSpPr>
        <p:spPr>
          <a:xfrm>
            <a:off x="7151886" y="3630988"/>
            <a:ext cx="1863124" cy="1094760"/>
          </a:xfrm>
          <a:custGeom>
            <a:avLst/>
            <a:gdLst>
              <a:gd name="connsiteX0" fmla="*/ 0 w 1073857"/>
              <a:gd name="connsiteY0" fmla="*/ 55769 h 774566"/>
              <a:gd name="connsiteX1" fmla="*/ 55770 w 1073857"/>
              <a:gd name="connsiteY1" fmla="*/ 0 h 774566"/>
              <a:gd name="connsiteX2" fmla="*/ 1018088 w 1073857"/>
              <a:gd name="connsiteY2" fmla="*/ 0 h 774566"/>
              <a:gd name="connsiteX3" fmla="*/ 1073858 w 1073857"/>
              <a:gd name="connsiteY3" fmla="*/ 55769 h 774566"/>
              <a:gd name="connsiteX4" fmla="*/ 1073858 w 1073857"/>
              <a:gd name="connsiteY4" fmla="*/ 718797 h 774566"/>
              <a:gd name="connsiteX5" fmla="*/ 1018088 w 1073857"/>
              <a:gd name="connsiteY5" fmla="*/ 774566 h 774566"/>
              <a:gd name="connsiteX6" fmla="*/ 55770 w 1073857"/>
              <a:gd name="connsiteY6" fmla="*/ 774566 h 774566"/>
              <a:gd name="connsiteX7" fmla="*/ 0 w 1073857"/>
              <a:gd name="connsiteY7" fmla="*/ 718797 h 774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857" h="774566">
                <a:moveTo>
                  <a:pt x="0" y="55769"/>
                </a:moveTo>
                <a:cubicBezTo>
                  <a:pt x="0" y="24971"/>
                  <a:pt x="24971" y="0"/>
                  <a:pt x="55770" y="0"/>
                </a:cubicBezTo>
                <a:lnTo>
                  <a:pt x="1018088" y="0"/>
                </a:lnTo>
                <a:cubicBezTo>
                  <a:pt x="1048887" y="0"/>
                  <a:pt x="1073858" y="24971"/>
                  <a:pt x="1073858" y="55769"/>
                </a:cubicBezTo>
                <a:lnTo>
                  <a:pt x="1073858" y="718797"/>
                </a:lnTo>
                <a:cubicBezTo>
                  <a:pt x="1073858" y="749595"/>
                  <a:pt x="1048887" y="774566"/>
                  <a:pt x="1018088" y="774566"/>
                </a:cubicBezTo>
                <a:lnTo>
                  <a:pt x="55770" y="774566"/>
                </a:lnTo>
                <a:cubicBezTo>
                  <a:pt x="24971" y="774566"/>
                  <a:pt x="0" y="749595"/>
                  <a:pt x="0" y="718797"/>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Adopt</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Implement desired changes across IT and business</a:t>
            </a:r>
          </a:p>
        </p:txBody>
      </p:sp>
      <p:sp>
        <p:nvSpPr>
          <p:cNvPr id="182" name="Graphic 7">
            <a:extLst>
              <a:ext uri="{FF2B5EF4-FFF2-40B4-BE49-F238E27FC236}">
                <a16:creationId xmlns:a16="http://schemas.microsoft.com/office/drawing/2014/main" id="{D406A65A-07CF-864B-9E27-6E442B1FD57E}"/>
              </a:ext>
            </a:extLst>
          </p:cNvPr>
          <p:cNvSpPr/>
          <p:nvPr/>
        </p:nvSpPr>
        <p:spPr>
          <a:xfrm flipV="1">
            <a:off x="5676059" y="4868520"/>
            <a:ext cx="0" cy="748924"/>
          </a:xfrm>
          <a:custGeom>
            <a:avLst/>
            <a:gdLst>
              <a:gd name="connsiteX0" fmla="*/ 400 w 0"/>
              <a:gd name="connsiteY0" fmla="*/ 340 h 530987"/>
              <a:gd name="connsiteX1" fmla="*/ 400 w 0"/>
              <a:gd name="connsiteY1" fmla="*/ 531328 h 530987"/>
            </a:gdLst>
            <a:ahLst/>
            <a:cxnLst>
              <a:cxn ang="0">
                <a:pos x="connsiteX0" y="connsiteY0"/>
              </a:cxn>
              <a:cxn ang="0">
                <a:pos x="connsiteX1" y="connsiteY1"/>
              </a:cxn>
            </a:cxnLst>
            <a:rect l="l" t="t" r="r" b="b"/>
            <a:pathLst>
              <a:path h="530987">
                <a:moveTo>
                  <a:pt x="400" y="340"/>
                </a:moveTo>
                <a:lnTo>
                  <a:pt x="400" y="531328"/>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83" name="Graphic 7">
            <a:extLst>
              <a:ext uri="{FF2B5EF4-FFF2-40B4-BE49-F238E27FC236}">
                <a16:creationId xmlns:a16="http://schemas.microsoft.com/office/drawing/2014/main" id="{D8DF822D-27BE-9C4E-9F4C-0CEF6B3FF460}"/>
              </a:ext>
            </a:extLst>
          </p:cNvPr>
          <p:cNvSpPr/>
          <p:nvPr/>
        </p:nvSpPr>
        <p:spPr>
          <a:xfrm flipV="1">
            <a:off x="2845478" y="4868520"/>
            <a:ext cx="0" cy="748924"/>
          </a:xfrm>
          <a:custGeom>
            <a:avLst/>
            <a:gdLst>
              <a:gd name="connsiteX0" fmla="*/ 172 w 0"/>
              <a:gd name="connsiteY0" fmla="*/ 340 h 530987"/>
              <a:gd name="connsiteX1" fmla="*/ 172 w 0"/>
              <a:gd name="connsiteY1" fmla="*/ 531328 h 530987"/>
            </a:gdLst>
            <a:ahLst/>
            <a:cxnLst>
              <a:cxn ang="0">
                <a:pos x="connsiteX0" y="connsiteY0"/>
              </a:cxn>
              <a:cxn ang="0">
                <a:pos x="connsiteX1" y="connsiteY1"/>
              </a:cxn>
            </a:cxnLst>
            <a:rect l="l" t="t" r="r" b="b"/>
            <a:pathLst>
              <a:path h="530987">
                <a:moveTo>
                  <a:pt x="172" y="340"/>
                </a:moveTo>
                <a:lnTo>
                  <a:pt x="172" y="531328"/>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84" name="Graphic 7">
            <a:extLst>
              <a:ext uri="{FF2B5EF4-FFF2-40B4-BE49-F238E27FC236}">
                <a16:creationId xmlns:a16="http://schemas.microsoft.com/office/drawing/2014/main" id="{A0D9FDFA-5606-E849-9018-11A49FA5C76C}"/>
              </a:ext>
            </a:extLst>
          </p:cNvPr>
          <p:cNvSpPr/>
          <p:nvPr/>
        </p:nvSpPr>
        <p:spPr>
          <a:xfrm>
            <a:off x="2845478" y="4489609"/>
            <a:ext cx="12415" cy="261821"/>
          </a:xfrm>
          <a:custGeom>
            <a:avLst/>
            <a:gdLst>
              <a:gd name="connsiteX0" fmla="*/ 0 w 8802"/>
              <a:gd name="connsiteY0" fmla="*/ 185632 h 185631"/>
              <a:gd name="connsiteX1" fmla="*/ 0 w 8802"/>
              <a:gd name="connsiteY1" fmla="*/ 0 h 185631"/>
            </a:gdLst>
            <a:ahLst/>
            <a:cxnLst>
              <a:cxn ang="0">
                <a:pos x="connsiteX0" y="connsiteY0"/>
              </a:cxn>
              <a:cxn ang="0">
                <a:pos x="connsiteX1" y="connsiteY1"/>
              </a:cxn>
            </a:cxnLst>
            <a:rect l="l" t="t" r="r" b="b"/>
            <a:pathLst>
              <a:path w="8802" h="185631">
                <a:moveTo>
                  <a:pt x="0" y="185632"/>
                </a:moveTo>
                <a:lnTo>
                  <a:pt x="0" y="0"/>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85" name="Graphic 7">
            <a:extLst>
              <a:ext uri="{FF2B5EF4-FFF2-40B4-BE49-F238E27FC236}">
                <a16:creationId xmlns:a16="http://schemas.microsoft.com/office/drawing/2014/main" id="{47A5E1AB-C1C6-A04E-ADB6-9CAEC24B9783}"/>
              </a:ext>
            </a:extLst>
          </p:cNvPr>
          <p:cNvSpPr/>
          <p:nvPr/>
        </p:nvSpPr>
        <p:spPr>
          <a:xfrm>
            <a:off x="1663223" y="5633977"/>
            <a:ext cx="8102490" cy="235875"/>
          </a:xfrm>
          <a:custGeom>
            <a:avLst/>
            <a:gdLst>
              <a:gd name="connsiteX0" fmla="*/ 0 w 6311115"/>
              <a:gd name="connsiteY0" fmla="*/ 27867 h 167235"/>
              <a:gd name="connsiteX1" fmla="*/ 27870 w 6311115"/>
              <a:gd name="connsiteY1" fmla="*/ 0 h 167235"/>
              <a:gd name="connsiteX2" fmla="*/ 6283249 w 6311115"/>
              <a:gd name="connsiteY2" fmla="*/ 0 h 167235"/>
              <a:gd name="connsiteX3" fmla="*/ 6311116 w 6311115"/>
              <a:gd name="connsiteY3" fmla="*/ 27867 h 167235"/>
              <a:gd name="connsiteX4" fmla="*/ 6311116 w 6311115"/>
              <a:gd name="connsiteY4" fmla="*/ 139369 h 167235"/>
              <a:gd name="connsiteX5" fmla="*/ 6283249 w 6311115"/>
              <a:gd name="connsiteY5" fmla="*/ 167236 h 167235"/>
              <a:gd name="connsiteX6" fmla="*/ 27870 w 6311115"/>
              <a:gd name="connsiteY6" fmla="*/ 167236 h 167235"/>
              <a:gd name="connsiteX7" fmla="*/ 0 w 6311115"/>
              <a:gd name="connsiteY7" fmla="*/ 139369 h 1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1115" h="167235">
                <a:moveTo>
                  <a:pt x="0" y="27867"/>
                </a:moveTo>
                <a:cubicBezTo>
                  <a:pt x="0" y="12481"/>
                  <a:pt x="12478" y="0"/>
                  <a:pt x="27870" y="0"/>
                </a:cubicBezTo>
                <a:lnTo>
                  <a:pt x="6283249" y="0"/>
                </a:lnTo>
                <a:cubicBezTo>
                  <a:pt x="6298635" y="0"/>
                  <a:pt x="6311116" y="12481"/>
                  <a:pt x="6311116" y="27867"/>
                </a:cubicBezTo>
                <a:lnTo>
                  <a:pt x="6311116" y="139369"/>
                </a:lnTo>
                <a:cubicBezTo>
                  <a:pt x="6311116" y="154755"/>
                  <a:pt x="6298635" y="167236"/>
                  <a:pt x="6283249" y="167236"/>
                </a:cubicBezTo>
                <a:lnTo>
                  <a:pt x="27870" y="167236"/>
                </a:lnTo>
                <a:cubicBezTo>
                  <a:pt x="12478" y="167236"/>
                  <a:pt x="0" y="154755"/>
                  <a:pt x="0" y="139369"/>
                </a:cubicBez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86" name="Graphic 7">
            <a:extLst>
              <a:ext uri="{FF2B5EF4-FFF2-40B4-BE49-F238E27FC236}">
                <a16:creationId xmlns:a16="http://schemas.microsoft.com/office/drawing/2014/main" id="{AB811D2D-A53F-EC48-A6AE-F543C3DFB5D4}"/>
              </a:ext>
            </a:extLst>
          </p:cNvPr>
          <p:cNvSpPr txBox="1"/>
          <p:nvPr/>
        </p:nvSpPr>
        <p:spPr>
          <a:xfrm>
            <a:off x="3024523" y="5673437"/>
            <a:ext cx="5463885" cy="160091"/>
          </a:xfrm>
          <a:prstGeom prst="rect">
            <a:avLst/>
          </a:prstGeom>
          <a:noFill/>
        </p:spPr>
        <p:txBody>
          <a:bodyPr wrap="none" lIns="0" tIns="0" rIns="0" bIns="0" rtlCol="0">
            <a:spAutoFit/>
          </a:bodyPr>
          <a:lstStyle/>
          <a:p>
            <a:pPr defTabSz="1039057">
              <a:defRPr/>
            </a:pPr>
            <a:r>
              <a:rPr lang="en-US" sz="1020" kern="0">
                <a:solidFill>
                  <a:srgbClr val="1B212A"/>
                </a:solidFill>
                <a:latin typeface="Segoe UI"/>
                <a:cs typeface="Calibri"/>
                <a:sym typeface="Calibri"/>
                <a:rtl val="0"/>
              </a:rPr>
              <a:t>&lt;Customers continuously assess the environment to identify opportunities for optimization&lt;</a:t>
            </a:r>
          </a:p>
        </p:txBody>
      </p:sp>
      <p:sp>
        <p:nvSpPr>
          <p:cNvPr id="187" name="Graphic 7">
            <a:extLst>
              <a:ext uri="{FF2B5EF4-FFF2-40B4-BE49-F238E27FC236}">
                <a16:creationId xmlns:a16="http://schemas.microsoft.com/office/drawing/2014/main" id="{AFD5EF2B-66EC-8D47-BD1D-ECE6DFF5D909}"/>
              </a:ext>
            </a:extLst>
          </p:cNvPr>
          <p:cNvSpPr/>
          <p:nvPr/>
        </p:nvSpPr>
        <p:spPr>
          <a:xfrm>
            <a:off x="1629030" y="3335323"/>
            <a:ext cx="8113792" cy="235875"/>
          </a:xfrm>
          <a:custGeom>
            <a:avLst/>
            <a:gdLst>
              <a:gd name="connsiteX0" fmla="*/ 0 w 6319918"/>
              <a:gd name="connsiteY0" fmla="*/ 27876 h 167235"/>
              <a:gd name="connsiteX1" fmla="*/ 27875 w 6319918"/>
              <a:gd name="connsiteY1" fmla="*/ 0 h 167235"/>
              <a:gd name="connsiteX2" fmla="*/ 6292042 w 6319918"/>
              <a:gd name="connsiteY2" fmla="*/ 0 h 167235"/>
              <a:gd name="connsiteX3" fmla="*/ 6319918 w 6319918"/>
              <a:gd name="connsiteY3" fmla="*/ 27876 h 167235"/>
              <a:gd name="connsiteX4" fmla="*/ 6319918 w 6319918"/>
              <a:gd name="connsiteY4" fmla="*/ 139360 h 167235"/>
              <a:gd name="connsiteX5" fmla="*/ 6292042 w 6319918"/>
              <a:gd name="connsiteY5" fmla="*/ 167236 h 167235"/>
              <a:gd name="connsiteX6" fmla="*/ 27875 w 6319918"/>
              <a:gd name="connsiteY6" fmla="*/ 167236 h 167235"/>
              <a:gd name="connsiteX7" fmla="*/ 0 w 6319918"/>
              <a:gd name="connsiteY7" fmla="*/ 139360 h 1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9918" h="167235">
                <a:moveTo>
                  <a:pt x="0" y="27876"/>
                </a:moveTo>
                <a:cubicBezTo>
                  <a:pt x="0" y="12481"/>
                  <a:pt x="12480" y="0"/>
                  <a:pt x="27875" y="0"/>
                </a:cubicBezTo>
                <a:lnTo>
                  <a:pt x="6292042" y="0"/>
                </a:lnTo>
                <a:cubicBezTo>
                  <a:pt x="6307437" y="0"/>
                  <a:pt x="6319918" y="12481"/>
                  <a:pt x="6319918" y="27876"/>
                </a:cubicBezTo>
                <a:lnTo>
                  <a:pt x="6319918" y="139360"/>
                </a:lnTo>
                <a:cubicBezTo>
                  <a:pt x="6319918" y="154755"/>
                  <a:pt x="6307437" y="167236"/>
                  <a:pt x="6292042" y="167236"/>
                </a:cubicBezTo>
                <a:lnTo>
                  <a:pt x="27875" y="167236"/>
                </a:lnTo>
                <a:cubicBezTo>
                  <a:pt x="12480" y="167236"/>
                  <a:pt x="0" y="154755"/>
                  <a:pt x="0" y="139360"/>
                </a:cubicBez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88" name="Graphic 7">
            <a:extLst>
              <a:ext uri="{FF2B5EF4-FFF2-40B4-BE49-F238E27FC236}">
                <a16:creationId xmlns:a16="http://schemas.microsoft.com/office/drawing/2014/main" id="{6474C565-50E5-6D4A-A88D-967CB7225559}"/>
              </a:ext>
            </a:extLst>
          </p:cNvPr>
          <p:cNvSpPr txBox="1"/>
          <p:nvPr/>
        </p:nvSpPr>
        <p:spPr>
          <a:xfrm>
            <a:off x="3162610" y="3374783"/>
            <a:ext cx="5145077" cy="160091"/>
          </a:xfrm>
          <a:prstGeom prst="rect">
            <a:avLst/>
          </a:prstGeom>
          <a:noFill/>
        </p:spPr>
        <p:txBody>
          <a:bodyPr wrap="none" lIns="0" tIns="0" rIns="0" bIns="0" rtlCol="0">
            <a:spAutoFit/>
          </a:bodyPr>
          <a:lstStyle/>
          <a:p>
            <a:pPr defTabSz="1039057">
              <a:defRPr/>
            </a:pPr>
            <a:r>
              <a:rPr lang="en-US" sz="1020" kern="0" dirty="0">
                <a:solidFill>
                  <a:srgbClr val="1B212A"/>
                </a:solidFill>
                <a:latin typeface="Segoe UI"/>
                <a:cs typeface="Calibri"/>
                <a:sym typeface="Calibri"/>
                <a:rtl val="0"/>
              </a:rPr>
              <a:t>&gt;Customers at any level of cloud maturity advance along the Cloud Adoption Journey&gt;</a:t>
            </a:r>
          </a:p>
        </p:txBody>
      </p:sp>
      <p:sp>
        <p:nvSpPr>
          <p:cNvPr id="190" name="Graphic 7">
            <a:extLst>
              <a:ext uri="{FF2B5EF4-FFF2-40B4-BE49-F238E27FC236}">
                <a16:creationId xmlns:a16="http://schemas.microsoft.com/office/drawing/2014/main" id="{D89C39A8-6E74-964C-A844-77AE1BB3EDF8}"/>
              </a:ext>
            </a:extLst>
          </p:cNvPr>
          <p:cNvSpPr txBox="1"/>
          <p:nvPr/>
        </p:nvSpPr>
        <p:spPr>
          <a:xfrm>
            <a:off x="1585373" y="1533732"/>
            <a:ext cx="2638152" cy="280944"/>
          </a:xfrm>
          <a:prstGeom prst="rect">
            <a:avLst/>
          </a:prstGeom>
          <a:noFill/>
        </p:spPr>
        <p:txBody>
          <a:bodyPr wrap="square" rtlCol="0">
            <a:spAutoFit/>
          </a:bodyPr>
          <a:lstStyle/>
          <a:p>
            <a:pPr algn="ctr" defTabSz="1039057">
              <a:defRPr/>
            </a:pPr>
            <a:r>
              <a:rPr lang="en-US" sz="1190" kern="0">
                <a:solidFill>
                  <a:srgbClr val="243A5E"/>
                </a:solidFill>
                <a:latin typeface="Segoe Semibold"/>
                <a:cs typeface="Segoe UI"/>
                <a:sym typeface="Segoe UI"/>
                <a:rtl val="0"/>
              </a:rPr>
              <a:t>DISCOVERY</a:t>
            </a:r>
          </a:p>
        </p:txBody>
      </p:sp>
      <p:sp>
        <p:nvSpPr>
          <p:cNvPr id="191" name="Graphic 7">
            <a:extLst>
              <a:ext uri="{FF2B5EF4-FFF2-40B4-BE49-F238E27FC236}">
                <a16:creationId xmlns:a16="http://schemas.microsoft.com/office/drawing/2014/main" id="{C58D0CA5-4A16-D140-8327-2659755181E0}"/>
              </a:ext>
            </a:extLst>
          </p:cNvPr>
          <p:cNvSpPr txBox="1"/>
          <p:nvPr/>
        </p:nvSpPr>
        <p:spPr>
          <a:xfrm>
            <a:off x="4235941" y="1533732"/>
            <a:ext cx="2780923" cy="280944"/>
          </a:xfrm>
          <a:prstGeom prst="rect">
            <a:avLst/>
          </a:prstGeom>
          <a:noFill/>
        </p:spPr>
        <p:txBody>
          <a:bodyPr wrap="square" rtlCol="0">
            <a:spAutoFit/>
          </a:bodyPr>
          <a:lstStyle/>
          <a:p>
            <a:pPr algn="ctr" defTabSz="1039057">
              <a:defRPr/>
            </a:pPr>
            <a:r>
              <a:rPr lang="en-US" sz="1190" kern="0">
                <a:solidFill>
                  <a:srgbClr val="243A5E"/>
                </a:solidFill>
                <a:latin typeface="Segoe Semibold"/>
                <a:cs typeface="Segoe UI"/>
                <a:sym typeface="Segoe UI"/>
                <a:rtl val="0"/>
              </a:rPr>
              <a:t>ENVISIONING SOLUTION</a:t>
            </a:r>
          </a:p>
        </p:txBody>
      </p:sp>
      <p:sp>
        <p:nvSpPr>
          <p:cNvPr id="192" name="Graphic 7">
            <a:extLst>
              <a:ext uri="{FF2B5EF4-FFF2-40B4-BE49-F238E27FC236}">
                <a16:creationId xmlns:a16="http://schemas.microsoft.com/office/drawing/2014/main" id="{3DF086E4-33D6-6E43-94E0-6FDF31E2F4BB}"/>
              </a:ext>
            </a:extLst>
          </p:cNvPr>
          <p:cNvSpPr txBox="1"/>
          <p:nvPr/>
        </p:nvSpPr>
        <p:spPr>
          <a:xfrm>
            <a:off x="7016863" y="1533732"/>
            <a:ext cx="3469945" cy="280944"/>
          </a:xfrm>
          <a:prstGeom prst="rect">
            <a:avLst/>
          </a:prstGeom>
          <a:noFill/>
        </p:spPr>
        <p:txBody>
          <a:bodyPr wrap="square" rtlCol="0">
            <a:spAutoFit/>
          </a:bodyPr>
          <a:lstStyle/>
          <a:p>
            <a:pPr algn="ctr" defTabSz="1039057">
              <a:defRPr/>
            </a:pPr>
            <a:r>
              <a:rPr lang="en-US" sz="1190" kern="0">
                <a:solidFill>
                  <a:srgbClr val="243A5E"/>
                </a:solidFill>
                <a:latin typeface="Segoe Semibold"/>
                <a:cs typeface="Segoe UI"/>
                <a:sym typeface="Segoe UI"/>
                <a:rtl val="0"/>
              </a:rPr>
              <a:t>EXECUTION/RUN STATE</a:t>
            </a:r>
          </a:p>
        </p:txBody>
      </p:sp>
      <p:sp>
        <p:nvSpPr>
          <p:cNvPr id="194" name="Graphic 7">
            <a:extLst>
              <a:ext uri="{FF2B5EF4-FFF2-40B4-BE49-F238E27FC236}">
                <a16:creationId xmlns:a16="http://schemas.microsoft.com/office/drawing/2014/main" id="{4101C8FB-555A-C041-89CE-63943F37C759}"/>
              </a:ext>
            </a:extLst>
          </p:cNvPr>
          <p:cNvSpPr/>
          <p:nvPr/>
        </p:nvSpPr>
        <p:spPr>
          <a:xfrm>
            <a:off x="1585373" y="1864052"/>
            <a:ext cx="8913851" cy="297949"/>
          </a:xfrm>
          <a:custGeom>
            <a:avLst/>
            <a:gdLst>
              <a:gd name="connsiteX0" fmla="*/ 6216801 w 6319918"/>
              <a:gd name="connsiteY0" fmla="*/ 211245 h 211245"/>
              <a:gd name="connsiteX1" fmla="*/ 103117 w 6319918"/>
              <a:gd name="connsiteY1" fmla="*/ 211245 h 211245"/>
              <a:gd name="connsiteX2" fmla="*/ 0 w 6319918"/>
              <a:gd name="connsiteY2" fmla="*/ 105623 h 211245"/>
              <a:gd name="connsiteX3" fmla="*/ 0 w 6319918"/>
              <a:gd name="connsiteY3" fmla="*/ 105623 h 211245"/>
              <a:gd name="connsiteX4" fmla="*/ 103117 w 6319918"/>
              <a:gd name="connsiteY4" fmla="*/ 0 h 211245"/>
              <a:gd name="connsiteX5" fmla="*/ 6216801 w 6319918"/>
              <a:gd name="connsiteY5" fmla="*/ 0 h 211245"/>
              <a:gd name="connsiteX6" fmla="*/ 6319918 w 6319918"/>
              <a:gd name="connsiteY6" fmla="*/ 105623 h 211245"/>
              <a:gd name="connsiteX7" fmla="*/ 6319918 w 6319918"/>
              <a:gd name="connsiteY7" fmla="*/ 105623 h 211245"/>
              <a:gd name="connsiteX8" fmla="*/ 6216801 w 6319918"/>
              <a:gd name="connsiteY8" fmla="*/ 211245 h 21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19918" h="211245">
                <a:moveTo>
                  <a:pt x="6216801" y="211245"/>
                </a:moveTo>
                <a:lnTo>
                  <a:pt x="103117" y="211245"/>
                </a:lnTo>
                <a:cubicBezTo>
                  <a:pt x="45967" y="211245"/>
                  <a:pt x="0" y="164164"/>
                  <a:pt x="0" y="105623"/>
                </a:cubicBezTo>
                <a:lnTo>
                  <a:pt x="0" y="105623"/>
                </a:lnTo>
                <a:cubicBezTo>
                  <a:pt x="0" y="47081"/>
                  <a:pt x="45967" y="0"/>
                  <a:pt x="103117" y="0"/>
                </a:cubicBezTo>
                <a:lnTo>
                  <a:pt x="6216801" y="0"/>
                </a:lnTo>
                <a:cubicBezTo>
                  <a:pt x="6273954" y="0"/>
                  <a:pt x="6319918" y="47081"/>
                  <a:pt x="6319918" y="105623"/>
                </a:cubicBezTo>
                <a:lnTo>
                  <a:pt x="6319918" y="105623"/>
                </a:lnTo>
                <a:cubicBezTo>
                  <a:pt x="6319918" y="164164"/>
                  <a:pt x="6273954" y="211245"/>
                  <a:pt x="6216801" y="211245"/>
                </a:cubicBezTo>
                <a:close/>
              </a:path>
            </a:pathLst>
          </a:custGeom>
          <a:solidFill>
            <a:schemeClr val="accent1">
              <a:lumMod val="60000"/>
              <a:lumOff val="4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95" name="Graphic 7">
            <a:extLst>
              <a:ext uri="{FF2B5EF4-FFF2-40B4-BE49-F238E27FC236}">
                <a16:creationId xmlns:a16="http://schemas.microsoft.com/office/drawing/2014/main" id="{171E5B6E-45D8-2B48-BC56-40377BD9001F}"/>
              </a:ext>
            </a:extLst>
          </p:cNvPr>
          <p:cNvSpPr txBox="1"/>
          <p:nvPr/>
        </p:nvSpPr>
        <p:spPr>
          <a:xfrm>
            <a:off x="1662226" y="1926205"/>
            <a:ext cx="1401967"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CLOUD AWARENESS</a:t>
            </a:r>
          </a:p>
        </p:txBody>
      </p:sp>
      <p:sp>
        <p:nvSpPr>
          <p:cNvPr id="196" name="Graphic 7">
            <a:extLst>
              <a:ext uri="{FF2B5EF4-FFF2-40B4-BE49-F238E27FC236}">
                <a16:creationId xmlns:a16="http://schemas.microsoft.com/office/drawing/2014/main" id="{CBB039BB-55D7-D849-9671-A4FA27B888E4}"/>
              </a:ext>
            </a:extLst>
          </p:cNvPr>
          <p:cNvSpPr txBox="1"/>
          <p:nvPr/>
        </p:nvSpPr>
        <p:spPr>
          <a:xfrm>
            <a:off x="3185726" y="1926205"/>
            <a:ext cx="1338601" cy="160091"/>
          </a:xfrm>
          <a:prstGeom prst="rect">
            <a:avLst/>
          </a:prstGeom>
          <a:noFill/>
        </p:spPr>
        <p:txBody>
          <a:bodyPr wrap="square" lIns="0" tIns="0" rIns="0" bIns="0" rtlCol="0">
            <a:spAutoFit/>
          </a:bodyPr>
          <a:lstStyle/>
          <a:p>
            <a:pPr algn="ctr" defTabSz="1039057">
              <a:defRPr/>
            </a:pPr>
            <a:r>
              <a:rPr lang="en-US" sz="1020" kern="0" dirty="0">
                <a:solidFill>
                  <a:srgbClr val="FFFFFF"/>
                </a:solidFill>
                <a:latin typeface="Segoe Semibold"/>
                <a:cs typeface="Segoe UI"/>
                <a:sym typeface="Segoe UI"/>
                <a:rtl val="0"/>
              </a:rPr>
              <a:t>RELATIONSHIP</a:t>
            </a:r>
          </a:p>
        </p:txBody>
      </p:sp>
      <p:sp>
        <p:nvSpPr>
          <p:cNvPr id="197" name="Graphic 7">
            <a:extLst>
              <a:ext uri="{FF2B5EF4-FFF2-40B4-BE49-F238E27FC236}">
                <a16:creationId xmlns:a16="http://schemas.microsoft.com/office/drawing/2014/main" id="{1A7CC6EA-A2DD-6040-8B22-EDDBDC7C0A04}"/>
              </a:ext>
            </a:extLst>
          </p:cNvPr>
          <p:cNvSpPr txBox="1"/>
          <p:nvPr/>
        </p:nvSpPr>
        <p:spPr>
          <a:xfrm>
            <a:off x="6502157" y="1926205"/>
            <a:ext cx="1863516"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PROVISION &amp; IMPLEMENT</a:t>
            </a:r>
          </a:p>
        </p:txBody>
      </p:sp>
      <p:sp>
        <p:nvSpPr>
          <p:cNvPr id="198" name="Graphic 7">
            <a:extLst>
              <a:ext uri="{FF2B5EF4-FFF2-40B4-BE49-F238E27FC236}">
                <a16:creationId xmlns:a16="http://schemas.microsoft.com/office/drawing/2014/main" id="{006AF7B1-69D3-A14E-A859-A29AE69F1558}"/>
              </a:ext>
            </a:extLst>
          </p:cNvPr>
          <p:cNvSpPr txBox="1"/>
          <p:nvPr/>
        </p:nvSpPr>
        <p:spPr>
          <a:xfrm>
            <a:off x="8486974" y="1926204"/>
            <a:ext cx="1804561"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ONGOING ENGAGEMENT</a:t>
            </a:r>
          </a:p>
        </p:txBody>
      </p:sp>
      <p:sp>
        <p:nvSpPr>
          <p:cNvPr id="199" name="Graphic 7">
            <a:extLst>
              <a:ext uri="{FF2B5EF4-FFF2-40B4-BE49-F238E27FC236}">
                <a16:creationId xmlns:a16="http://schemas.microsoft.com/office/drawing/2014/main" id="{185C5E3B-595D-1445-94AA-B35EA723AEE8}"/>
              </a:ext>
            </a:extLst>
          </p:cNvPr>
          <p:cNvSpPr txBox="1"/>
          <p:nvPr/>
        </p:nvSpPr>
        <p:spPr>
          <a:xfrm>
            <a:off x="4645629" y="1926205"/>
            <a:ext cx="1735229"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ENVISION &amp; PROTOTYPE</a:t>
            </a:r>
          </a:p>
        </p:txBody>
      </p:sp>
      <p:sp>
        <p:nvSpPr>
          <p:cNvPr id="200" name="Graphic 7">
            <a:extLst>
              <a:ext uri="{FF2B5EF4-FFF2-40B4-BE49-F238E27FC236}">
                <a16:creationId xmlns:a16="http://schemas.microsoft.com/office/drawing/2014/main" id="{DAFECAE3-0165-B24C-88A8-D6A52E15CF2A}"/>
              </a:ext>
            </a:extLst>
          </p:cNvPr>
          <p:cNvSpPr/>
          <p:nvPr/>
        </p:nvSpPr>
        <p:spPr>
          <a:xfrm>
            <a:off x="1387769" y="2887310"/>
            <a:ext cx="8787638" cy="3414907"/>
          </a:xfrm>
          <a:custGeom>
            <a:avLst/>
            <a:gdLst>
              <a:gd name="connsiteX0" fmla="*/ 0 w 6230433"/>
              <a:gd name="connsiteY0" fmla="*/ 1440579 h 2110992"/>
              <a:gd name="connsiteX1" fmla="*/ 0 w 6230433"/>
              <a:gd name="connsiteY1" fmla="*/ 1411242 h 2110992"/>
              <a:gd name="connsiteX2" fmla="*/ 7336 w 6230433"/>
              <a:gd name="connsiteY2" fmla="*/ 1411242 h 2110992"/>
              <a:gd name="connsiteX3" fmla="*/ 7336 w 6230433"/>
              <a:gd name="connsiteY3" fmla="*/ 1440579 h 2110992"/>
              <a:gd name="connsiteX4" fmla="*/ 0 w 6230433"/>
              <a:gd name="connsiteY4" fmla="*/ 1389237 h 2110992"/>
              <a:gd name="connsiteX5" fmla="*/ 0 w 6230433"/>
              <a:gd name="connsiteY5" fmla="*/ 1359892 h 2110992"/>
              <a:gd name="connsiteX6" fmla="*/ 7336 w 6230433"/>
              <a:gd name="connsiteY6" fmla="*/ 1359892 h 2110992"/>
              <a:gd name="connsiteX7" fmla="*/ 7336 w 6230433"/>
              <a:gd name="connsiteY7" fmla="*/ 1389237 h 2110992"/>
              <a:gd name="connsiteX8" fmla="*/ 0 w 6230433"/>
              <a:gd name="connsiteY8" fmla="*/ 1337887 h 2110992"/>
              <a:gd name="connsiteX9" fmla="*/ 0 w 6230433"/>
              <a:gd name="connsiteY9" fmla="*/ 1308550 h 2110992"/>
              <a:gd name="connsiteX10" fmla="*/ 7336 w 6230433"/>
              <a:gd name="connsiteY10" fmla="*/ 1308550 h 2110992"/>
              <a:gd name="connsiteX11" fmla="*/ 7336 w 6230433"/>
              <a:gd name="connsiteY11" fmla="*/ 1337887 h 2110992"/>
              <a:gd name="connsiteX12" fmla="*/ 0 w 6230433"/>
              <a:gd name="connsiteY12" fmla="*/ 1286546 h 2110992"/>
              <a:gd name="connsiteX13" fmla="*/ 0 w 6230433"/>
              <a:gd name="connsiteY13" fmla="*/ 1257209 h 2110992"/>
              <a:gd name="connsiteX14" fmla="*/ 7336 w 6230433"/>
              <a:gd name="connsiteY14" fmla="*/ 1257209 h 2110992"/>
              <a:gd name="connsiteX15" fmla="*/ 7336 w 6230433"/>
              <a:gd name="connsiteY15" fmla="*/ 1286546 h 2110992"/>
              <a:gd name="connsiteX16" fmla="*/ 0 w 6230433"/>
              <a:gd name="connsiteY16" fmla="*/ 1235204 h 2110992"/>
              <a:gd name="connsiteX17" fmla="*/ 0 w 6230433"/>
              <a:gd name="connsiteY17" fmla="*/ 1205859 h 2110992"/>
              <a:gd name="connsiteX18" fmla="*/ 7336 w 6230433"/>
              <a:gd name="connsiteY18" fmla="*/ 1205859 h 2110992"/>
              <a:gd name="connsiteX19" fmla="*/ 7336 w 6230433"/>
              <a:gd name="connsiteY19" fmla="*/ 1235204 h 2110992"/>
              <a:gd name="connsiteX20" fmla="*/ 0 w 6230433"/>
              <a:gd name="connsiteY20" fmla="*/ 1183854 h 2110992"/>
              <a:gd name="connsiteX21" fmla="*/ 0 w 6230433"/>
              <a:gd name="connsiteY21" fmla="*/ 1154517 h 2110992"/>
              <a:gd name="connsiteX22" fmla="*/ 7336 w 6230433"/>
              <a:gd name="connsiteY22" fmla="*/ 1154517 h 2110992"/>
              <a:gd name="connsiteX23" fmla="*/ 7336 w 6230433"/>
              <a:gd name="connsiteY23" fmla="*/ 1183854 h 2110992"/>
              <a:gd name="connsiteX24" fmla="*/ 0 w 6230433"/>
              <a:gd name="connsiteY24" fmla="*/ 1132513 h 2110992"/>
              <a:gd name="connsiteX25" fmla="*/ 0 w 6230433"/>
              <a:gd name="connsiteY25" fmla="*/ 1103176 h 2110992"/>
              <a:gd name="connsiteX26" fmla="*/ 7336 w 6230433"/>
              <a:gd name="connsiteY26" fmla="*/ 1103176 h 2110992"/>
              <a:gd name="connsiteX27" fmla="*/ 7336 w 6230433"/>
              <a:gd name="connsiteY27" fmla="*/ 1132513 h 2110992"/>
              <a:gd name="connsiteX28" fmla="*/ 0 w 6230433"/>
              <a:gd name="connsiteY28" fmla="*/ 1081171 h 2110992"/>
              <a:gd name="connsiteX29" fmla="*/ 0 w 6230433"/>
              <a:gd name="connsiteY29" fmla="*/ 1051826 h 2110992"/>
              <a:gd name="connsiteX30" fmla="*/ 7336 w 6230433"/>
              <a:gd name="connsiteY30" fmla="*/ 1051826 h 2110992"/>
              <a:gd name="connsiteX31" fmla="*/ 7336 w 6230433"/>
              <a:gd name="connsiteY31" fmla="*/ 1081171 h 2110992"/>
              <a:gd name="connsiteX32" fmla="*/ 0 w 6230433"/>
              <a:gd name="connsiteY32" fmla="*/ 1029821 h 2110992"/>
              <a:gd name="connsiteX33" fmla="*/ 0 w 6230433"/>
              <a:gd name="connsiteY33" fmla="*/ 1000484 h 2110992"/>
              <a:gd name="connsiteX34" fmla="*/ 7336 w 6230433"/>
              <a:gd name="connsiteY34" fmla="*/ 1000484 h 2110992"/>
              <a:gd name="connsiteX35" fmla="*/ 7336 w 6230433"/>
              <a:gd name="connsiteY35" fmla="*/ 1029821 h 2110992"/>
              <a:gd name="connsiteX36" fmla="*/ 0 w 6230433"/>
              <a:gd name="connsiteY36" fmla="*/ 978480 h 2110992"/>
              <a:gd name="connsiteX37" fmla="*/ 0 w 6230433"/>
              <a:gd name="connsiteY37" fmla="*/ 949143 h 2110992"/>
              <a:gd name="connsiteX38" fmla="*/ 7336 w 6230433"/>
              <a:gd name="connsiteY38" fmla="*/ 949143 h 2110992"/>
              <a:gd name="connsiteX39" fmla="*/ 7336 w 6230433"/>
              <a:gd name="connsiteY39" fmla="*/ 978480 h 2110992"/>
              <a:gd name="connsiteX40" fmla="*/ 0 w 6230433"/>
              <a:gd name="connsiteY40" fmla="*/ 927138 h 2110992"/>
              <a:gd name="connsiteX41" fmla="*/ 0 w 6230433"/>
              <a:gd name="connsiteY41" fmla="*/ 897793 h 2110992"/>
              <a:gd name="connsiteX42" fmla="*/ 7336 w 6230433"/>
              <a:gd name="connsiteY42" fmla="*/ 897793 h 2110992"/>
              <a:gd name="connsiteX43" fmla="*/ 7336 w 6230433"/>
              <a:gd name="connsiteY43" fmla="*/ 927138 h 2110992"/>
              <a:gd name="connsiteX44" fmla="*/ 0 w 6230433"/>
              <a:gd name="connsiteY44" fmla="*/ 875788 h 2110992"/>
              <a:gd name="connsiteX45" fmla="*/ 0 w 6230433"/>
              <a:gd name="connsiteY45" fmla="*/ 846451 h 2110992"/>
              <a:gd name="connsiteX46" fmla="*/ 7336 w 6230433"/>
              <a:gd name="connsiteY46" fmla="*/ 846451 h 2110992"/>
              <a:gd name="connsiteX47" fmla="*/ 7336 w 6230433"/>
              <a:gd name="connsiteY47" fmla="*/ 875788 h 2110992"/>
              <a:gd name="connsiteX48" fmla="*/ 0 w 6230433"/>
              <a:gd name="connsiteY48" fmla="*/ 824447 h 2110992"/>
              <a:gd name="connsiteX49" fmla="*/ 0 w 6230433"/>
              <a:gd name="connsiteY49" fmla="*/ 795110 h 2110992"/>
              <a:gd name="connsiteX50" fmla="*/ 7336 w 6230433"/>
              <a:gd name="connsiteY50" fmla="*/ 795110 h 2110992"/>
              <a:gd name="connsiteX51" fmla="*/ 7336 w 6230433"/>
              <a:gd name="connsiteY51" fmla="*/ 824447 h 2110992"/>
              <a:gd name="connsiteX52" fmla="*/ 0 w 6230433"/>
              <a:gd name="connsiteY52" fmla="*/ 773105 h 2110992"/>
              <a:gd name="connsiteX53" fmla="*/ 0 w 6230433"/>
              <a:gd name="connsiteY53" fmla="*/ 743760 h 2110992"/>
              <a:gd name="connsiteX54" fmla="*/ 7336 w 6230433"/>
              <a:gd name="connsiteY54" fmla="*/ 743760 h 2110992"/>
              <a:gd name="connsiteX55" fmla="*/ 7336 w 6230433"/>
              <a:gd name="connsiteY55" fmla="*/ 773105 h 2110992"/>
              <a:gd name="connsiteX56" fmla="*/ 0 w 6230433"/>
              <a:gd name="connsiteY56" fmla="*/ 721755 h 2110992"/>
              <a:gd name="connsiteX57" fmla="*/ 0 w 6230433"/>
              <a:gd name="connsiteY57" fmla="*/ 692418 h 2110992"/>
              <a:gd name="connsiteX58" fmla="*/ 7336 w 6230433"/>
              <a:gd name="connsiteY58" fmla="*/ 692418 h 2110992"/>
              <a:gd name="connsiteX59" fmla="*/ 7336 w 6230433"/>
              <a:gd name="connsiteY59" fmla="*/ 721755 h 2110992"/>
              <a:gd name="connsiteX60" fmla="*/ 31 w 6230433"/>
              <a:gd name="connsiteY60" fmla="*/ 670238 h 2110992"/>
              <a:gd name="connsiteX61" fmla="*/ 1449 w 6230433"/>
              <a:gd name="connsiteY61" fmla="*/ 640936 h 2110992"/>
              <a:gd name="connsiteX62" fmla="*/ 8776 w 6230433"/>
              <a:gd name="connsiteY62" fmla="*/ 641288 h 2110992"/>
              <a:gd name="connsiteX63" fmla="*/ 7358 w 6230433"/>
              <a:gd name="connsiteY63" fmla="*/ 670589 h 2110992"/>
              <a:gd name="connsiteX64" fmla="*/ 2513 w 6230433"/>
              <a:gd name="connsiteY64" fmla="*/ 618949 h 2110992"/>
              <a:gd name="connsiteX65" fmla="*/ 3305 w 6230433"/>
              <a:gd name="connsiteY65" fmla="*/ 602568 h 2110992"/>
              <a:gd name="connsiteX66" fmla="*/ 5370 w 6230433"/>
              <a:gd name="connsiteY66" fmla="*/ 589392 h 2110992"/>
              <a:gd name="connsiteX67" fmla="*/ 12614 w 6230433"/>
              <a:gd name="connsiteY67" fmla="*/ 590545 h 2110992"/>
              <a:gd name="connsiteX68" fmla="*/ 10632 w 6230433"/>
              <a:gd name="connsiteY68" fmla="*/ 602930 h 2110992"/>
              <a:gd name="connsiteX69" fmla="*/ 9839 w 6230433"/>
              <a:gd name="connsiteY69" fmla="*/ 619310 h 2110992"/>
              <a:gd name="connsiteX70" fmla="*/ 8811 w 6230433"/>
              <a:gd name="connsiteY70" fmla="*/ 567660 h 2110992"/>
              <a:gd name="connsiteX71" fmla="*/ 13399 w 6230433"/>
              <a:gd name="connsiteY71" fmla="*/ 538684 h 2110992"/>
              <a:gd name="connsiteX72" fmla="*/ 20644 w 6230433"/>
              <a:gd name="connsiteY72" fmla="*/ 539829 h 2110992"/>
              <a:gd name="connsiteX73" fmla="*/ 16056 w 6230433"/>
              <a:gd name="connsiteY73" fmla="*/ 568804 h 2110992"/>
              <a:gd name="connsiteX74" fmla="*/ 18700 w 6230433"/>
              <a:gd name="connsiteY74" fmla="*/ 516979 h 2110992"/>
              <a:gd name="connsiteX75" fmla="*/ 25987 w 6230433"/>
              <a:gd name="connsiteY75" fmla="*/ 488558 h 2110992"/>
              <a:gd name="connsiteX76" fmla="*/ 33092 w 6230433"/>
              <a:gd name="connsiteY76" fmla="*/ 490380 h 2110992"/>
              <a:gd name="connsiteX77" fmla="*/ 25805 w 6230433"/>
              <a:gd name="connsiteY77" fmla="*/ 518801 h 2110992"/>
              <a:gd name="connsiteX78" fmla="*/ 31950 w 6230433"/>
              <a:gd name="connsiteY78" fmla="*/ 467037 h 2110992"/>
              <a:gd name="connsiteX79" fmla="*/ 41896 w 6230433"/>
              <a:gd name="connsiteY79" fmla="*/ 439434 h 2110992"/>
              <a:gd name="connsiteX80" fmla="*/ 48797 w 6230433"/>
              <a:gd name="connsiteY80" fmla="*/ 441916 h 2110992"/>
              <a:gd name="connsiteX81" fmla="*/ 38851 w 6230433"/>
              <a:gd name="connsiteY81" fmla="*/ 469519 h 2110992"/>
              <a:gd name="connsiteX82" fmla="*/ 49357 w 6230433"/>
              <a:gd name="connsiteY82" fmla="*/ 418732 h 2110992"/>
              <a:gd name="connsiteX83" fmla="*/ 52480 w 6230433"/>
              <a:gd name="connsiteY83" fmla="*/ 410062 h 2110992"/>
              <a:gd name="connsiteX84" fmla="*/ 61352 w 6230433"/>
              <a:gd name="connsiteY84" fmla="*/ 391578 h 2110992"/>
              <a:gd name="connsiteX85" fmla="*/ 67962 w 6230433"/>
              <a:gd name="connsiteY85" fmla="*/ 394765 h 2110992"/>
              <a:gd name="connsiteX86" fmla="*/ 59381 w 6230433"/>
              <a:gd name="connsiteY86" fmla="*/ 412553 h 2110992"/>
              <a:gd name="connsiteX87" fmla="*/ 56258 w 6230433"/>
              <a:gd name="connsiteY87" fmla="*/ 421214 h 2110992"/>
              <a:gd name="connsiteX88" fmla="*/ 70893 w 6230433"/>
              <a:gd name="connsiteY88" fmla="*/ 371748 h 2110992"/>
              <a:gd name="connsiteX89" fmla="*/ 80682 w 6230433"/>
              <a:gd name="connsiteY89" fmla="*/ 351407 h 2110992"/>
              <a:gd name="connsiteX90" fmla="*/ 84377 w 6230433"/>
              <a:gd name="connsiteY90" fmla="*/ 345316 h 2110992"/>
              <a:gd name="connsiteX91" fmla="*/ 90639 w 6230433"/>
              <a:gd name="connsiteY91" fmla="*/ 349136 h 2110992"/>
              <a:gd name="connsiteX92" fmla="*/ 87292 w 6230433"/>
              <a:gd name="connsiteY92" fmla="*/ 354584 h 2110992"/>
              <a:gd name="connsiteX93" fmla="*/ 77503 w 6230433"/>
              <a:gd name="connsiteY93" fmla="*/ 374934 h 2110992"/>
              <a:gd name="connsiteX94" fmla="*/ 95837 w 6230433"/>
              <a:gd name="connsiteY94" fmla="*/ 326524 h 2110992"/>
              <a:gd name="connsiteX95" fmla="*/ 111116 w 6230433"/>
              <a:gd name="connsiteY95" fmla="*/ 301482 h 2110992"/>
              <a:gd name="connsiteX96" fmla="*/ 117378 w 6230433"/>
              <a:gd name="connsiteY96" fmla="*/ 305302 h 2110992"/>
              <a:gd name="connsiteX97" fmla="*/ 102098 w 6230433"/>
              <a:gd name="connsiteY97" fmla="*/ 330344 h 2110992"/>
              <a:gd name="connsiteX98" fmla="*/ 123964 w 6230433"/>
              <a:gd name="connsiteY98" fmla="*/ 283227 h 2110992"/>
              <a:gd name="connsiteX99" fmla="*/ 141488 w 6230433"/>
              <a:gd name="connsiteY99" fmla="*/ 259691 h 2110992"/>
              <a:gd name="connsiteX100" fmla="*/ 147371 w 6230433"/>
              <a:gd name="connsiteY100" fmla="*/ 264074 h 2110992"/>
              <a:gd name="connsiteX101" fmla="*/ 129847 w 6230433"/>
              <a:gd name="connsiteY101" fmla="*/ 287602 h 2110992"/>
              <a:gd name="connsiteX102" fmla="*/ 155045 w 6230433"/>
              <a:gd name="connsiteY102" fmla="*/ 241929 h 2110992"/>
              <a:gd name="connsiteX103" fmla="*/ 174756 w 6230433"/>
              <a:gd name="connsiteY103" fmla="*/ 220197 h 2110992"/>
              <a:gd name="connsiteX104" fmla="*/ 180190 w 6230433"/>
              <a:gd name="connsiteY104" fmla="*/ 225117 h 2110992"/>
              <a:gd name="connsiteX105" fmla="*/ 160478 w 6230433"/>
              <a:gd name="connsiteY105" fmla="*/ 246858 h 2110992"/>
              <a:gd name="connsiteX106" fmla="*/ 189540 w 6230433"/>
              <a:gd name="connsiteY106" fmla="*/ 203896 h 2110992"/>
              <a:gd name="connsiteX107" fmla="*/ 196248 w 6230433"/>
              <a:gd name="connsiteY107" fmla="*/ 196502 h 2110992"/>
              <a:gd name="connsiteX108" fmla="*/ 210838 w 6230433"/>
              <a:gd name="connsiteY108" fmla="*/ 183247 h 2110992"/>
              <a:gd name="connsiteX109" fmla="*/ 215765 w 6230433"/>
              <a:gd name="connsiteY109" fmla="*/ 188677 h 2110992"/>
              <a:gd name="connsiteX110" fmla="*/ 201681 w 6230433"/>
              <a:gd name="connsiteY110" fmla="*/ 201422 h 2110992"/>
              <a:gd name="connsiteX111" fmla="*/ 194973 w 6230433"/>
              <a:gd name="connsiteY111" fmla="*/ 208825 h 2110992"/>
              <a:gd name="connsiteX112" fmla="*/ 227138 w 6230433"/>
              <a:gd name="connsiteY112" fmla="*/ 168459 h 2110992"/>
              <a:gd name="connsiteX113" fmla="*/ 243812 w 6230433"/>
              <a:gd name="connsiteY113" fmla="*/ 153338 h 2110992"/>
              <a:gd name="connsiteX114" fmla="*/ 249563 w 6230433"/>
              <a:gd name="connsiteY114" fmla="*/ 149034 h 2110992"/>
              <a:gd name="connsiteX115" fmla="*/ 253944 w 6230433"/>
              <a:gd name="connsiteY115" fmla="*/ 154913 h 2110992"/>
              <a:gd name="connsiteX116" fmla="*/ 248740 w 6230433"/>
              <a:gd name="connsiteY116" fmla="*/ 158769 h 2110992"/>
              <a:gd name="connsiteX117" fmla="*/ 232065 w 6230433"/>
              <a:gd name="connsiteY117" fmla="*/ 173890 h 2110992"/>
              <a:gd name="connsiteX118" fmla="*/ 267212 w 6230433"/>
              <a:gd name="connsiteY118" fmla="*/ 135892 h 2110992"/>
              <a:gd name="connsiteX119" fmla="*/ 290744 w 6230433"/>
              <a:gd name="connsiteY119" fmla="*/ 118368 h 2110992"/>
              <a:gd name="connsiteX120" fmla="*/ 295125 w 6230433"/>
              <a:gd name="connsiteY120" fmla="*/ 124248 h 2110992"/>
              <a:gd name="connsiteX121" fmla="*/ 271593 w 6230433"/>
              <a:gd name="connsiteY121" fmla="*/ 141772 h 2110992"/>
              <a:gd name="connsiteX122" fmla="*/ 309485 w 6230433"/>
              <a:gd name="connsiteY122" fmla="*/ 106239 h 2110992"/>
              <a:gd name="connsiteX123" fmla="*/ 334533 w 6230433"/>
              <a:gd name="connsiteY123" fmla="*/ 90959 h 2110992"/>
              <a:gd name="connsiteX124" fmla="*/ 338353 w 6230433"/>
              <a:gd name="connsiteY124" fmla="*/ 97217 h 2110992"/>
              <a:gd name="connsiteX125" fmla="*/ 313305 w 6230433"/>
              <a:gd name="connsiteY125" fmla="*/ 112497 h 2110992"/>
              <a:gd name="connsiteX126" fmla="*/ 353762 w 6230433"/>
              <a:gd name="connsiteY126" fmla="*/ 79552 h 2110992"/>
              <a:gd name="connsiteX127" fmla="*/ 380202 w 6230433"/>
              <a:gd name="connsiteY127" fmla="*/ 66833 h 2110992"/>
              <a:gd name="connsiteX128" fmla="*/ 383382 w 6230433"/>
              <a:gd name="connsiteY128" fmla="*/ 73443 h 2110992"/>
              <a:gd name="connsiteX129" fmla="*/ 356942 w 6230433"/>
              <a:gd name="connsiteY129" fmla="*/ 86162 h 2110992"/>
              <a:gd name="connsiteX130" fmla="*/ 400031 w 6230433"/>
              <a:gd name="connsiteY130" fmla="*/ 57292 h 2110992"/>
              <a:gd name="connsiteX131" fmla="*/ 409727 w 6230433"/>
              <a:gd name="connsiteY131" fmla="*/ 52627 h 2110992"/>
              <a:gd name="connsiteX132" fmla="*/ 427551 w 6230433"/>
              <a:gd name="connsiteY132" fmla="*/ 46184 h 2110992"/>
              <a:gd name="connsiteX133" fmla="*/ 430042 w 6230433"/>
              <a:gd name="connsiteY133" fmla="*/ 53084 h 2110992"/>
              <a:gd name="connsiteX134" fmla="*/ 412905 w 6230433"/>
              <a:gd name="connsiteY134" fmla="*/ 59237 h 2110992"/>
              <a:gd name="connsiteX135" fmla="*/ 403212 w 6230433"/>
              <a:gd name="connsiteY135" fmla="*/ 63902 h 2110992"/>
              <a:gd name="connsiteX136" fmla="*/ 448254 w 6230433"/>
              <a:gd name="connsiteY136" fmla="*/ 38720 h 2110992"/>
              <a:gd name="connsiteX137" fmla="*/ 471139 w 6230433"/>
              <a:gd name="connsiteY137" fmla="*/ 30481 h 2110992"/>
              <a:gd name="connsiteX138" fmla="*/ 476333 w 6230433"/>
              <a:gd name="connsiteY138" fmla="*/ 29125 h 2110992"/>
              <a:gd name="connsiteX139" fmla="*/ 478155 w 6230433"/>
              <a:gd name="connsiteY139" fmla="*/ 36229 h 2110992"/>
              <a:gd name="connsiteX140" fmla="*/ 473622 w 6230433"/>
              <a:gd name="connsiteY140" fmla="*/ 37373 h 2110992"/>
              <a:gd name="connsiteX141" fmla="*/ 450745 w 6230433"/>
              <a:gd name="connsiteY141" fmla="*/ 45620 h 2110992"/>
              <a:gd name="connsiteX142" fmla="*/ 497651 w 6230433"/>
              <a:gd name="connsiteY142" fmla="*/ 23660 h 2110992"/>
              <a:gd name="connsiteX143" fmla="*/ 526065 w 6230433"/>
              <a:gd name="connsiteY143" fmla="*/ 16372 h 2110992"/>
              <a:gd name="connsiteX144" fmla="*/ 527887 w 6230433"/>
              <a:gd name="connsiteY144" fmla="*/ 23484 h 2110992"/>
              <a:gd name="connsiteX145" fmla="*/ 499473 w 6230433"/>
              <a:gd name="connsiteY145" fmla="*/ 30771 h 2110992"/>
              <a:gd name="connsiteX146" fmla="*/ 547947 w 6230433"/>
              <a:gd name="connsiteY146" fmla="*/ 11935 h 2110992"/>
              <a:gd name="connsiteX147" fmla="*/ 576932 w 6230433"/>
              <a:gd name="connsiteY147" fmla="*/ 7350 h 2110992"/>
              <a:gd name="connsiteX148" fmla="*/ 578076 w 6230433"/>
              <a:gd name="connsiteY148" fmla="*/ 14594 h 2110992"/>
              <a:gd name="connsiteX149" fmla="*/ 549100 w 6230433"/>
              <a:gd name="connsiteY149" fmla="*/ 19179 h 2110992"/>
              <a:gd name="connsiteX150" fmla="*/ 598664 w 6230433"/>
              <a:gd name="connsiteY150" fmla="*/ 3908 h 2110992"/>
              <a:gd name="connsiteX151" fmla="*/ 602185 w 6230433"/>
              <a:gd name="connsiteY151" fmla="*/ 3345 h 2110992"/>
              <a:gd name="connsiteX152" fmla="*/ 628328 w 6230433"/>
              <a:gd name="connsiteY152" fmla="*/ 2060 h 2110992"/>
              <a:gd name="connsiteX153" fmla="*/ 628680 w 6230433"/>
              <a:gd name="connsiteY153" fmla="*/ 9392 h 2110992"/>
              <a:gd name="connsiteX154" fmla="*/ 603338 w 6230433"/>
              <a:gd name="connsiteY154" fmla="*/ 10598 h 2110992"/>
              <a:gd name="connsiteX155" fmla="*/ 599809 w 6230433"/>
              <a:gd name="connsiteY155" fmla="*/ 11152 h 2110992"/>
              <a:gd name="connsiteX156" fmla="*/ 650306 w 6230433"/>
              <a:gd name="connsiteY156" fmla="*/ 995 h 2110992"/>
              <a:gd name="connsiteX157" fmla="*/ 670798 w 6230433"/>
              <a:gd name="connsiteY157" fmla="*/ 9 h 2110992"/>
              <a:gd name="connsiteX158" fmla="*/ 679802 w 6230433"/>
              <a:gd name="connsiteY158" fmla="*/ 0 h 2110992"/>
              <a:gd name="connsiteX159" fmla="*/ 679802 w 6230433"/>
              <a:gd name="connsiteY159" fmla="*/ 7341 h 2110992"/>
              <a:gd name="connsiteX160" fmla="*/ 671159 w 6230433"/>
              <a:gd name="connsiteY160" fmla="*/ 7332 h 2110992"/>
              <a:gd name="connsiteX161" fmla="*/ 650658 w 6230433"/>
              <a:gd name="connsiteY161" fmla="*/ 8327 h 2110992"/>
              <a:gd name="connsiteX162" fmla="*/ 701808 w 6230433"/>
              <a:gd name="connsiteY162" fmla="*/ 0 h 2110992"/>
              <a:gd name="connsiteX163" fmla="*/ 731145 w 6230433"/>
              <a:gd name="connsiteY163" fmla="*/ 0 h 2110992"/>
              <a:gd name="connsiteX164" fmla="*/ 731145 w 6230433"/>
              <a:gd name="connsiteY164" fmla="*/ 7341 h 2110992"/>
              <a:gd name="connsiteX165" fmla="*/ 701808 w 6230433"/>
              <a:gd name="connsiteY165" fmla="*/ 7341 h 2110992"/>
              <a:gd name="connsiteX166" fmla="*/ 753150 w 6230433"/>
              <a:gd name="connsiteY166" fmla="*/ 0 h 2110992"/>
              <a:gd name="connsiteX167" fmla="*/ 782488 w 6230433"/>
              <a:gd name="connsiteY167" fmla="*/ 0 h 2110992"/>
              <a:gd name="connsiteX168" fmla="*/ 782488 w 6230433"/>
              <a:gd name="connsiteY168" fmla="*/ 7341 h 2110992"/>
              <a:gd name="connsiteX169" fmla="*/ 753150 w 6230433"/>
              <a:gd name="connsiteY169" fmla="*/ 7341 h 2110992"/>
              <a:gd name="connsiteX170" fmla="*/ 804493 w 6230433"/>
              <a:gd name="connsiteY170" fmla="*/ 0 h 2110992"/>
              <a:gd name="connsiteX171" fmla="*/ 833839 w 6230433"/>
              <a:gd name="connsiteY171" fmla="*/ 0 h 2110992"/>
              <a:gd name="connsiteX172" fmla="*/ 833839 w 6230433"/>
              <a:gd name="connsiteY172" fmla="*/ 7341 h 2110992"/>
              <a:gd name="connsiteX173" fmla="*/ 804493 w 6230433"/>
              <a:gd name="connsiteY173" fmla="*/ 7341 h 2110992"/>
              <a:gd name="connsiteX174" fmla="*/ 855845 w 6230433"/>
              <a:gd name="connsiteY174" fmla="*/ 0 h 2110992"/>
              <a:gd name="connsiteX175" fmla="*/ 885182 w 6230433"/>
              <a:gd name="connsiteY175" fmla="*/ 0 h 2110992"/>
              <a:gd name="connsiteX176" fmla="*/ 885182 w 6230433"/>
              <a:gd name="connsiteY176" fmla="*/ 7341 h 2110992"/>
              <a:gd name="connsiteX177" fmla="*/ 855845 w 6230433"/>
              <a:gd name="connsiteY177" fmla="*/ 7341 h 2110992"/>
              <a:gd name="connsiteX178" fmla="*/ 907187 w 6230433"/>
              <a:gd name="connsiteY178" fmla="*/ 0 h 2110992"/>
              <a:gd name="connsiteX179" fmla="*/ 936525 w 6230433"/>
              <a:gd name="connsiteY179" fmla="*/ 0 h 2110992"/>
              <a:gd name="connsiteX180" fmla="*/ 936525 w 6230433"/>
              <a:gd name="connsiteY180" fmla="*/ 7341 h 2110992"/>
              <a:gd name="connsiteX181" fmla="*/ 907187 w 6230433"/>
              <a:gd name="connsiteY181" fmla="*/ 7341 h 2110992"/>
              <a:gd name="connsiteX182" fmla="*/ 958530 w 6230433"/>
              <a:gd name="connsiteY182" fmla="*/ 0 h 2110992"/>
              <a:gd name="connsiteX183" fmla="*/ 987876 w 6230433"/>
              <a:gd name="connsiteY183" fmla="*/ 0 h 2110992"/>
              <a:gd name="connsiteX184" fmla="*/ 987876 w 6230433"/>
              <a:gd name="connsiteY184" fmla="*/ 7341 h 2110992"/>
              <a:gd name="connsiteX185" fmla="*/ 958530 w 6230433"/>
              <a:gd name="connsiteY185" fmla="*/ 7341 h 2110992"/>
              <a:gd name="connsiteX186" fmla="*/ 1009882 w 6230433"/>
              <a:gd name="connsiteY186" fmla="*/ 0 h 2110992"/>
              <a:gd name="connsiteX187" fmla="*/ 1039219 w 6230433"/>
              <a:gd name="connsiteY187" fmla="*/ 0 h 2110992"/>
              <a:gd name="connsiteX188" fmla="*/ 1039219 w 6230433"/>
              <a:gd name="connsiteY188" fmla="*/ 7341 h 2110992"/>
              <a:gd name="connsiteX189" fmla="*/ 1009882 w 6230433"/>
              <a:gd name="connsiteY189" fmla="*/ 7341 h 2110992"/>
              <a:gd name="connsiteX190" fmla="*/ 1061224 w 6230433"/>
              <a:gd name="connsiteY190" fmla="*/ 0 h 2110992"/>
              <a:gd name="connsiteX191" fmla="*/ 1090562 w 6230433"/>
              <a:gd name="connsiteY191" fmla="*/ 0 h 2110992"/>
              <a:gd name="connsiteX192" fmla="*/ 1090562 w 6230433"/>
              <a:gd name="connsiteY192" fmla="*/ 7341 h 2110992"/>
              <a:gd name="connsiteX193" fmla="*/ 1061224 w 6230433"/>
              <a:gd name="connsiteY193" fmla="*/ 7341 h 2110992"/>
              <a:gd name="connsiteX194" fmla="*/ 1112567 w 6230433"/>
              <a:gd name="connsiteY194" fmla="*/ 0 h 2110992"/>
              <a:gd name="connsiteX195" fmla="*/ 1141913 w 6230433"/>
              <a:gd name="connsiteY195" fmla="*/ 0 h 2110992"/>
              <a:gd name="connsiteX196" fmla="*/ 1141913 w 6230433"/>
              <a:gd name="connsiteY196" fmla="*/ 7341 h 2110992"/>
              <a:gd name="connsiteX197" fmla="*/ 1112567 w 6230433"/>
              <a:gd name="connsiteY197" fmla="*/ 7341 h 2110992"/>
              <a:gd name="connsiteX198" fmla="*/ 1163919 w 6230433"/>
              <a:gd name="connsiteY198" fmla="*/ 0 h 2110992"/>
              <a:gd name="connsiteX199" fmla="*/ 1193256 w 6230433"/>
              <a:gd name="connsiteY199" fmla="*/ 0 h 2110992"/>
              <a:gd name="connsiteX200" fmla="*/ 1193256 w 6230433"/>
              <a:gd name="connsiteY200" fmla="*/ 7341 h 2110992"/>
              <a:gd name="connsiteX201" fmla="*/ 1163919 w 6230433"/>
              <a:gd name="connsiteY201" fmla="*/ 7341 h 2110992"/>
              <a:gd name="connsiteX202" fmla="*/ 1215261 w 6230433"/>
              <a:gd name="connsiteY202" fmla="*/ 0 h 2110992"/>
              <a:gd name="connsiteX203" fmla="*/ 1244599 w 6230433"/>
              <a:gd name="connsiteY203" fmla="*/ 0 h 2110992"/>
              <a:gd name="connsiteX204" fmla="*/ 1244599 w 6230433"/>
              <a:gd name="connsiteY204" fmla="*/ 7341 h 2110992"/>
              <a:gd name="connsiteX205" fmla="*/ 1215261 w 6230433"/>
              <a:gd name="connsiteY205" fmla="*/ 7341 h 2110992"/>
              <a:gd name="connsiteX206" fmla="*/ 1266604 w 6230433"/>
              <a:gd name="connsiteY206" fmla="*/ 0 h 2110992"/>
              <a:gd name="connsiteX207" fmla="*/ 1295950 w 6230433"/>
              <a:gd name="connsiteY207" fmla="*/ 0 h 2110992"/>
              <a:gd name="connsiteX208" fmla="*/ 1295950 w 6230433"/>
              <a:gd name="connsiteY208" fmla="*/ 7341 h 2110992"/>
              <a:gd name="connsiteX209" fmla="*/ 1266604 w 6230433"/>
              <a:gd name="connsiteY209" fmla="*/ 7341 h 2110992"/>
              <a:gd name="connsiteX210" fmla="*/ 1317956 w 6230433"/>
              <a:gd name="connsiteY210" fmla="*/ 0 h 2110992"/>
              <a:gd name="connsiteX211" fmla="*/ 1347293 w 6230433"/>
              <a:gd name="connsiteY211" fmla="*/ 0 h 2110992"/>
              <a:gd name="connsiteX212" fmla="*/ 1347293 w 6230433"/>
              <a:gd name="connsiteY212" fmla="*/ 7341 h 2110992"/>
              <a:gd name="connsiteX213" fmla="*/ 1317956 w 6230433"/>
              <a:gd name="connsiteY213" fmla="*/ 7341 h 2110992"/>
              <a:gd name="connsiteX214" fmla="*/ 1369298 w 6230433"/>
              <a:gd name="connsiteY214" fmla="*/ 0 h 2110992"/>
              <a:gd name="connsiteX215" fmla="*/ 1398636 w 6230433"/>
              <a:gd name="connsiteY215" fmla="*/ 0 h 2110992"/>
              <a:gd name="connsiteX216" fmla="*/ 1398636 w 6230433"/>
              <a:gd name="connsiteY216" fmla="*/ 7341 h 2110992"/>
              <a:gd name="connsiteX217" fmla="*/ 1369298 w 6230433"/>
              <a:gd name="connsiteY217" fmla="*/ 7341 h 2110992"/>
              <a:gd name="connsiteX218" fmla="*/ 1420641 w 6230433"/>
              <a:gd name="connsiteY218" fmla="*/ 0 h 2110992"/>
              <a:gd name="connsiteX219" fmla="*/ 1449987 w 6230433"/>
              <a:gd name="connsiteY219" fmla="*/ 0 h 2110992"/>
              <a:gd name="connsiteX220" fmla="*/ 1449987 w 6230433"/>
              <a:gd name="connsiteY220" fmla="*/ 7341 h 2110992"/>
              <a:gd name="connsiteX221" fmla="*/ 1420641 w 6230433"/>
              <a:gd name="connsiteY221" fmla="*/ 7341 h 2110992"/>
              <a:gd name="connsiteX222" fmla="*/ 1471993 w 6230433"/>
              <a:gd name="connsiteY222" fmla="*/ 0 h 2110992"/>
              <a:gd name="connsiteX223" fmla="*/ 1501330 w 6230433"/>
              <a:gd name="connsiteY223" fmla="*/ 0 h 2110992"/>
              <a:gd name="connsiteX224" fmla="*/ 1501330 w 6230433"/>
              <a:gd name="connsiteY224" fmla="*/ 7341 h 2110992"/>
              <a:gd name="connsiteX225" fmla="*/ 1471993 w 6230433"/>
              <a:gd name="connsiteY225" fmla="*/ 7341 h 2110992"/>
              <a:gd name="connsiteX226" fmla="*/ 1523335 w 6230433"/>
              <a:gd name="connsiteY226" fmla="*/ 0 h 2110992"/>
              <a:gd name="connsiteX227" fmla="*/ 1552673 w 6230433"/>
              <a:gd name="connsiteY227" fmla="*/ 0 h 2110992"/>
              <a:gd name="connsiteX228" fmla="*/ 1552673 w 6230433"/>
              <a:gd name="connsiteY228" fmla="*/ 7341 h 2110992"/>
              <a:gd name="connsiteX229" fmla="*/ 1523335 w 6230433"/>
              <a:gd name="connsiteY229" fmla="*/ 7341 h 2110992"/>
              <a:gd name="connsiteX230" fmla="*/ 1574678 w 6230433"/>
              <a:gd name="connsiteY230" fmla="*/ 0 h 2110992"/>
              <a:gd name="connsiteX231" fmla="*/ 1604024 w 6230433"/>
              <a:gd name="connsiteY231" fmla="*/ 0 h 2110992"/>
              <a:gd name="connsiteX232" fmla="*/ 1604024 w 6230433"/>
              <a:gd name="connsiteY232" fmla="*/ 7341 h 2110992"/>
              <a:gd name="connsiteX233" fmla="*/ 1574678 w 6230433"/>
              <a:gd name="connsiteY233" fmla="*/ 7341 h 2110992"/>
              <a:gd name="connsiteX234" fmla="*/ 1626030 w 6230433"/>
              <a:gd name="connsiteY234" fmla="*/ 0 h 2110992"/>
              <a:gd name="connsiteX235" fmla="*/ 1655367 w 6230433"/>
              <a:gd name="connsiteY235" fmla="*/ 0 h 2110992"/>
              <a:gd name="connsiteX236" fmla="*/ 1655367 w 6230433"/>
              <a:gd name="connsiteY236" fmla="*/ 7341 h 2110992"/>
              <a:gd name="connsiteX237" fmla="*/ 1626030 w 6230433"/>
              <a:gd name="connsiteY237" fmla="*/ 7341 h 2110992"/>
              <a:gd name="connsiteX238" fmla="*/ 1677372 w 6230433"/>
              <a:gd name="connsiteY238" fmla="*/ 0 h 2110992"/>
              <a:gd name="connsiteX239" fmla="*/ 1706710 w 6230433"/>
              <a:gd name="connsiteY239" fmla="*/ 0 h 2110992"/>
              <a:gd name="connsiteX240" fmla="*/ 1706710 w 6230433"/>
              <a:gd name="connsiteY240" fmla="*/ 7341 h 2110992"/>
              <a:gd name="connsiteX241" fmla="*/ 1677372 w 6230433"/>
              <a:gd name="connsiteY241" fmla="*/ 7341 h 2110992"/>
              <a:gd name="connsiteX242" fmla="*/ 1728715 w 6230433"/>
              <a:gd name="connsiteY242" fmla="*/ 0 h 2110992"/>
              <a:gd name="connsiteX243" fmla="*/ 1758061 w 6230433"/>
              <a:gd name="connsiteY243" fmla="*/ 0 h 2110992"/>
              <a:gd name="connsiteX244" fmla="*/ 1758061 w 6230433"/>
              <a:gd name="connsiteY244" fmla="*/ 7341 h 2110992"/>
              <a:gd name="connsiteX245" fmla="*/ 1728715 w 6230433"/>
              <a:gd name="connsiteY245" fmla="*/ 7341 h 2110992"/>
              <a:gd name="connsiteX246" fmla="*/ 1780067 w 6230433"/>
              <a:gd name="connsiteY246" fmla="*/ 0 h 2110992"/>
              <a:gd name="connsiteX247" fmla="*/ 1809404 w 6230433"/>
              <a:gd name="connsiteY247" fmla="*/ 0 h 2110992"/>
              <a:gd name="connsiteX248" fmla="*/ 1809404 w 6230433"/>
              <a:gd name="connsiteY248" fmla="*/ 7341 h 2110992"/>
              <a:gd name="connsiteX249" fmla="*/ 1780067 w 6230433"/>
              <a:gd name="connsiteY249" fmla="*/ 7341 h 2110992"/>
              <a:gd name="connsiteX250" fmla="*/ 1831409 w 6230433"/>
              <a:gd name="connsiteY250" fmla="*/ 0 h 2110992"/>
              <a:gd name="connsiteX251" fmla="*/ 1860747 w 6230433"/>
              <a:gd name="connsiteY251" fmla="*/ 0 h 2110992"/>
              <a:gd name="connsiteX252" fmla="*/ 1860747 w 6230433"/>
              <a:gd name="connsiteY252" fmla="*/ 7341 h 2110992"/>
              <a:gd name="connsiteX253" fmla="*/ 1831409 w 6230433"/>
              <a:gd name="connsiteY253" fmla="*/ 7341 h 2110992"/>
              <a:gd name="connsiteX254" fmla="*/ 1882752 w 6230433"/>
              <a:gd name="connsiteY254" fmla="*/ 0 h 2110992"/>
              <a:gd name="connsiteX255" fmla="*/ 1912098 w 6230433"/>
              <a:gd name="connsiteY255" fmla="*/ 0 h 2110992"/>
              <a:gd name="connsiteX256" fmla="*/ 1912098 w 6230433"/>
              <a:gd name="connsiteY256" fmla="*/ 7341 h 2110992"/>
              <a:gd name="connsiteX257" fmla="*/ 1882752 w 6230433"/>
              <a:gd name="connsiteY257" fmla="*/ 7341 h 2110992"/>
              <a:gd name="connsiteX258" fmla="*/ 1934104 w 6230433"/>
              <a:gd name="connsiteY258" fmla="*/ 0 h 2110992"/>
              <a:gd name="connsiteX259" fmla="*/ 1963441 w 6230433"/>
              <a:gd name="connsiteY259" fmla="*/ 0 h 2110992"/>
              <a:gd name="connsiteX260" fmla="*/ 1963441 w 6230433"/>
              <a:gd name="connsiteY260" fmla="*/ 7341 h 2110992"/>
              <a:gd name="connsiteX261" fmla="*/ 1934104 w 6230433"/>
              <a:gd name="connsiteY261" fmla="*/ 7341 h 2110992"/>
              <a:gd name="connsiteX262" fmla="*/ 1985446 w 6230433"/>
              <a:gd name="connsiteY262" fmla="*/ 0 h 2110992"/>
              <a:gd name="connsiteX263" fmla="*/ 2014784 w 6230433"/>
              <a:gd name="connsiteY263" fmla="*/ 0 h 2110992"/>
              <a:gd name="connsiteX264" fmla="*/ 2014784 w 6230433"/>
              <a:gd name="connsiteY264" fmla="*/ 7341 h 2110992"/>
              <a:gd name="connsiteX265" fmla="*/ 1985446 w 6230433"/>
              <a:gd name="connsiteY265" fmla="*/ 7341 h 2110992"/>
              <a:gd name="connsiteX266" fmla="*/ 2036789 w 6230433"/>
              <a:gd name="connsiteY266" fmla="*/ 0 h 2110992"/>
              <a:gd name="connsiteX267" fmla="*/ 2066135 w 6230433"/>
              <a:gd name="connsiteY267" fmla="*/ 0 h 2110992"/>
              <a:gd name="connsiteX268" fmla="*/ 2066135 w 6230433"/>
              <a:gd name="connsiteY268" fmla="*/ 7341 h 2110992"/>
              <a:gd name="connsiteX269" fmla="*/ 2036789 w 6230433"/>
              <a:gd name="connsiteY269" fmla="*/ 7341 h 2110992"/>
              <a:gd name="connsiteX270" fmla="*/ 2088141 w 6230433"/>
              <a:gd name="connsiteY270" fmla="*/ 0 h 2110992"/>
              <a:gd name="connsiteX271" fmla="*/ 2117478 w 6230433"/>
              <a:gd name="connsiteY271" fmla="*/ 0 h 2110992"/>
              <a:gd name="connsiteX272" fmla="*/ 2117478 w 6230433"/>
              <a:gd name="connsiteY272" fmla="*/ 7341 h 2110992"/>
              <a:gd name="connsiteX273" fmla="*/ 2088141 w 6230433"/>
              <a:gd name="connsiteY273" fmla="*/ 7341 h 2110992"/>
              <a:gd name="connsiteX274" fmla="*/ 2139483 w 6230433"/>
              <a:gd name="connsiteY274" fmla="*/ 0 h 2110992"/>
              <a:gd name="connsiteX275" fmla="*/ 2168821 w 6230433"/>
              <a:gd name="connsiteY275" fmla="*/ 0 h 2110992"/>
              <a:gd name="connsiteX276" fmla="*/ 2168821 w 6230433"/>
              <a:gd name="connsiteY276" fmla="*/ 7341 h 2110992"/>
              <a:gd name="connsiteX277" fmla="*/ 2139483 w 6230433"/>
              <a:gd name="connsiteY277" fmla="*/ 7341 h 2110992"/>
              <a:gd name="connsiteX278" fmla="*/ 2190826 w 6230433"/>
              <a:gd name="connsiteY278" fmla="*/ 0 h 2110992"/>
              <a:gd name="connsiteX279" fmla="*/ 2220172 w 6230433"/>
              <a:gd name="connsiteY279" fmla="*/ 0 h 2110992"/>
              <a:gd name="connsiteX280" fmla="*/ 2220172 w 6230433"/>
              <a:gd name="connsiteY280" fmla="*/ 7341 h 2110992"/>
              <a:gd name="connsiteX281" fmla="*/ 2190826 w 6230433"/>
              <a:gd name="connsiteY281" fmla="*/ 7341 h 2110992"/>
              <a:gd name="connsiteX282" fmla="*/ 2242178 w 6230433"/>
              <a:gd name="connsiteY282" fmla="*/ 0 h 2110992"/>
              <a:gd name="connsiteX283" fmla="*/ 2271515 w 6230433"/>
              <a:gd name="connsiteY283" fmla="*/ 0 h 2110992"/>
              <a:gd name="connsiteX284" fmla="*/ 2271515 w 6230433"/>
              <a:gd name="connsiteY284" fmla="*/ 7341 h 2110992"/>
              <a:gd name="connsiteX285" fmla="*/ 2242178 w 6230433"/>
              <a:gd name="connsiteY285" fmla="*/ 7341 h 2110992"/>
              <a:gd name="connsiteX286" fmla="*/ 2293520 w 6230433"/>
              <a:gd name="connsiteY286" fmla="*/ 0 h 2110992"/>
              <a:gd name="connsiteX287" fmla="*/ 2322858 w 6230433"/>
              <a:gd name="connsiteY287" fmla="*/ 0 h 2110992"/>
              <a:gd name="connsiteX288" fmla="*/ 2322858 w 6230433"/>
              <a:gd name="connsiteY288" fmla="*/ 7341 h 2110992"/>
              <a:gd name="connsiteX289" fmla="*/ 2293520 w 6230433"/>
              <a:gd name="connsiteY289" fmla="*/ 7341 h 2110992"/>
              <a:gd name="connsiteX290" fmla="*/ 2344863 w 6230433"/>
              <a:gd name="connsiteY290" fmla="*/ 0 h 2110992"/>
              <a:gd name="connsiteX291" fmla="*/ 2374209 w 6230433"/>
              <a:gd name="connsiteY291" fmla="*/ 0 h 2110992"/>
              <a:gd name="connsiteX292" fmla="*/ 2374209 w 6230433"/>
              <a:gd name="connsiteY292" fmla="*/ 7341 h 2110992"/>
              <a:gd name="connsiteX293" fmla="*/ 2344863 w 6230433"/>
              <a:gd name="connsiteY293" fmla="*/ 7341 h 2110992"/>
              <a:gd name="connsiteX294" fmla="*/ 2396215 w 6230433"/>
              <a:gd name="connsiteY294" fmla="*/ 0 h 2110992"/>
              <a:gd name="connsiteX295" fmla="*/ 2425552 w 6230433"/>
              <a:gd name="connsiteY295" fmla="*/ 0 h 2110992"/>
              <a:gd name="connsiteX296" fmla="*/ 2425552 w 6230433"/>
              <a:gd name="connsiteY296" fmla="*/ 7341 h 2110992"/>
              <a:gd name="connsiteX297" fmla="*/ 2396215 w 6230433"/>
              <a:gd name="connsiteY297" fmla="*/ 7341 h 2110992"/>
              <a:gd name="connsiteX298" fmla="*/ 2447557 w 6230433"/>
              <a:gd name="connsiteY298" fmla="*/ 0 h 2110992"/>
              <a:gd name="connsiteX299" fmla="*/ 2476895 w 6230433"/>
              <a:gd name="connsiteY299" fmla="*/ 0 h 2110992"/>
              <a:gd name="connsiteX300" fmla="*/ 2476895 w 6230433"/>
              <a:gd name="connsiteY300" fmla="*/ 7341 h 2110992"/>
              <a:gd name="connsiteX301" fmla="*/ 2447557 w 6230433"/>
              <a:gd name="connsiteY301" fmla="*/ 7341 h 2110992"/>
              <a:gd name="connsiteX302" fmla="*/ 2498900 w 6230433"/>
              <a:gd name="connsiteY302" fmla="*/ 0 h 2110992"/>
              <a:gd name="connsiteX303" fmla="*/ 2528246 w 6230433"/>
              <a:gd name="connsiteY303" fmla="*/ 0 h 2110992"/>
              <a:gd name="connsiteX304" fmla="*/ 2528246 w 6230433"/>
              <a:gd name="connsiteY304" fmla="*/ 7341 h 2110992"/>
              <a:gd name="connsiteX305" fmla="*/ 2498900 w 6230433"/>
              <a:gd name="connsiteY305" fmla="*/ 7341 h 2110992"/>
              <a:gd name="connsiteX306" fmla="*/ 2550252 w 6230433"/>
              <a:gd name="connsiteY306" fmla="*/ 0 h 2110992"/>
              <a:gd name="connsiteX307" fmla="*/ 2579589 w 6230433"/>
              <a:gd name="connsiteY307" fmla="*/ 0 h 2110992"/>
              <a:gd name="connsiteX308" fmla="*/ 2579589 w 6230433"/>
              <a:gd name="connsiteY308" fmla="*/ 7341 h 2110992"/>
              <a:gd name="connsiteX309" fmla="*/ 2550252 w 6230433"/>
              <a:gd name="connsiteY309" fmla="*/ 7341 h 2110992"/>
              <a:gd name="connsiteX310" fmla="*/ 2601594 w 6230433"/>
              <a:gd name="connsiteY310" fmla="*/ 0 h 2110992"/>
              <a:gd name="connsiteX311" fmla="*/ 2630932 w 6230433"/>
              <a:gd name="connsiteY311" fmla="*/ 0 h 2110992"/>
              <a:gd name="connsiteX312" fmla="*/ 2630932 w 6230433"/>
              <a:gd name="connsiteY312" fmla="*/ 7341 h 2110992"/>
              <a:gd name="connsiteX313" fmla="*/ 2601594 w 6230433"/>
              <a:gd name="connsiteY313" fmla="*/ 7341 h 2110992"/>
              <a:gd name="connsiteX314" fmla="*/ 2652937 w 6230433"/>
              <a:gd name="connsiteY314" fmla="*/ 0 h 2110992"/>
              <a:gd name="connsiteX315" fmla="*/ 2682283 w 6230433"/>
              <a:gd name="connsiteY315" fmla="*/ 0 h 2110992"/>
              <a:gd name="connsiteX316" fmla="*/ 2682283 w 6230433"/>
              <a:gd name="connsiteY316" fmla="*/ 7341 h 2110992"/>
              <a:gd name="connsiteX317" fmla="*/ 2652937 w 6230433"/>
              <a:gd name="connsiteY317" fmla="*/ 7341 h 2110992"/>
              <a:gd name="connsiteX318" fmla="*/ 2704289 w 6230433"/>
              <a:gd name="connsiteY318" fmla="*/ 0 h 2110992"/>
              <a:gd name="connsiteX319" fmla="*/ 2733626 w 6230433"/>
              <a:gd name="connsiteY319" fmla="*/ 0 h 2110992"/>
              <a:gd name="connsiteX320" fmla="*/ 2733626 w 6230433"/>
              <a:gd name="connsiteY320" fmla="*/ 7341 h 2110992"/>
              <a:gd name="connsiteX321" fmla="*/ 2704289 w 6230433"/>
              <a:gd name="connsiteY321" fmla="*/ 7341 h 2110992"/>
              <a:gd name="connsiteX322" fmla="*/ 2755631 w 6230433"/>
              <a:gd name="connsiteY322" fmla="*/ 0 h 2110992"/>
              <a:gd name="connsiteX323" fmla="*/ 2784969 w 6230433"/>
              <a:gd name="connsiteY323" fmla="*/ 0 h 2110992"/>
              <a:gd name="connsiteX324" fmla="*/ 2784969 w 6230433"/>
              <a:gd name="connsiteY324" fmla="*/ 7341 h 2110992"/>
              <a:gd name="connsiteX325" fmla="*/ 2755631 w 6230433"/>
              <a:gd name="connsiteY325" fmla="*/ 7341 h 2110992"/>
              <a:gd name="connsiteX326" fmla="*/ 2806974 w 6230433"/>
              <a:gd name="connsiteY326" fmla="*/ 0 h 2110992"/>
              <a:gd name="connsiteX327" fmla="*/ 2836320 w 6230433"/>
              <a:gd name="connsiteY327" fmla="*/ 0 h 2110992"/>
              <a:gd name="connsiteX328" fmla="*/ 2836320 w 6230433"/>
              <a:gd name="connsiteY328" fmla="*/ 7341 h 2110992"/>
              <a:gd name="connsiteX329" fmla="*/ 2806974 w 6230433"/>
              <a:gd name="connsiteY329" fmla="*/ 7341 h 2110992"/>
              <a:gd name="connsiteX330" fmla="*/ 2858326 w 6230433"/>
              <a:gd name="connsiteY330" fmla="*/ 0 h 2110992"/>
              <a:gd name="connsiteX331" fmla="*/ 2887663 w 6230433"/>
              <a:gd name="connsiteY331" fmla="*/ 0 h 2110992"/>
              <a:gd name="connsiteX332" fmla="*/ 2887663 w 6230433"/>
              <a:gd name="connsiteY332" fmla="*/ 7341 h 2110992"/>
              <a:gd name="connsiteX333" fmla="*/ 2858326 w 6230433"/>
              <a:gd name="connsiteY333" fmla="*/ 7341 h 2110992"/>
              <a:gd name="connsiteX334" fmla="*/ 2909668 w 6230433"/>
              <a:gd name="connsiteY334" fmla="*/ 0 h 2110992"/>
              <a:gd name="connsiteX335" fmla="*/ 2939006 w 6230433"/>
              <a:gd name="connsiteY335" fmla="*/ 0 h 2110992"/>
              <a:gd name="connsiteX336" fmla="*/ 2939006 w 6230433"/>
              <a:gd name="connsiteY336" fmla="*/ 7341 h 2110992"/>
              <a:gd name="connsiteX337" fmla="*/ 2909668 w 6230433"/>
              <a:gd name="connsiteY337" fmla="*/ 7341 h 2110992"/>
              <a:gd name="connsiteX338" fmla="*/ 2961011 w 6230433"/>
              <a:gd name="connsiteY338" fmla="*/ 0 h 2110992"/>
              <a:gd name="connsiteX339" fmla="*/ 2990357 w 6230433"/>
              <a:gd name="connsiteY339" fmla="*/ 0 h 2110992"/>
              <a:gd name="connsiteX340" fmla="*/ 2990357 w 6230433"/>
              <a:gd name="connsiteY340" fmla="*/ 7341 h 2110992"/>
              <a:gd name="connsiteX341" fmla="*/ 2961011 w 6230433"/>
              <a:gd name="connsiteY341" fmla="*/ 7341 h 2110992"/>
              <a:gd name="connsiteX342" fmla="*/ 3012363 w 6230433"/>
              <a:gd name="connsiteY342" fmla="*/ 0 h 2110992"/>
              <a:gd name="connsiteX343" fmla="*/ 3041700 w 6230433"/>
              <a:gd name="connsiteY343" fmla="*/ 0 h 2110992"/>
              <a:gd name="connsiteX344" fmla="*/ 3041700 w 6230433"/>
              <a:gd name="connsiteY344" fmla="*/ 7341 h 2110992"/>
              <a:gd name="connsiteX345" fmla="*/ 3012363 w 6230433"/>
              <a:gd name="connsiteY345" fmla="*/ 7341 h 2110992"/>
              <a:gd name="connsiteX346" fmla="*/ 3063705 w 6230433"/>
              <a:gd name="connsiteY346" fmla="*/ 0 h 2110992"/>
              <a:gd name="connsiteX347" fmla="*/ 3093043 w 6230433"/>
              <a:gd name="connsiteY347" fmla="*/ 0 h 2110992"/>
              <a:gd name="connsiteX348" fmla="*/ 3093043 w 6230433"/>
              <a:gd name="connsiteY348" fmla="*/ 7341 h 2110992"/>
              <a:gd name="connsiteX349" fmla="*/ 3063705 w 6230433"/>
              <a:gd name="connsiteY349" fmla="*/ 7341 h 2110992"/>
              <a:gd name="connsiteX350" fmla="*/ 3115048 w 6230433"/>
              <a:gd name="connsiteY350" fmla="*/ 0 h 2110992"/>
              <a:gd name="connsiteX351" fmla="*/ 3144394 w 6230433"/>
              <a:gd name="connsiteY351" fmla="*/ 0 h 2110992"/>
              <a:gd name="connsiteX352" fmla="*/ 3144394 w 6230433"/>
              <a:gd name="connsiteY352" fmla="*/ 7341 h 2110992"/>
              <a:gd name="connsiteX353" fmla="*/ 3115048 w 6230433"/>
              <a:gd name="connsiteY353" fmla="*/ 7341 h 2110992"/>
              <a:gd name="connsiteX354" fmla="*/ 3166400 w 6230433"/>
              <a:gd name="connsiteY354" fmla="*/ 0 h 2110992"/>
              <a:gd name="connsiteX355" fmla="*/ 3195737 w 6230433"/>
              <a:gd name="connsiteY355" fmla="*/ 0 h 2110992"/>
              <a:gd name="connsiteX356" fmla="*/ 3195737 w 6230433"/>
              <a:gd name="connsiteY356" fmla="*/ 7341 h 2110992"/>
              <a:gd name="connsiteX357" fmla="*/ 3166400 w 6230433"/>
              <a:gd name="connsiteY357" fmla="*/ 7341 h 2110992"/>
              <a:gd name="connsiteX358" fmla="*/ 3217742 w 6230433"/>
              <a:gd name="connsiteY358" fmla="*/ 0 h 2110992"/>
              <a:gd name="connsiteX359" fmla="*/ 3247080 w 6230433"/>
              <a:gd name="connsiteY359" fmla="*/ 0 h 2110992"/>
              <a:gd name="connsiteX360" fmla="*/ 3247080 w 6230433"/>
              <a:gd name="connsiteY360" fmla="*/ 7341 h 2110992"/>
              <a:gd name="connsiteX361" fmla="*/ 3217742 w 6230433"/>
              <a:gd name="connsiteY361" fmla="*/ 7341 h 2110992"/>
              <a:gd name="connsiteX362" fmla="*/ 3269085 w 6230433"/>
              <a:gd name="connsiteY362" fmla="*/ 0 h 2110992"/>
              <a:gd name="connsiteX363" fmla="*/ 3298431 w 6230433"/>
              <a:gd name="connsiteY363" fmla="*/ 0 h 2110992"/>
              <a:gd name="connsiteX364" fmla="*/ 3298431 w 6230433"/>
              <a:gd name="connsiteY364" fmla="*/ 7341 h 2110992"/>
              <a:gd name="connsiteX365" fmla="*/ 3269085 w 6230433"/>
              <a:gd name="connsiteY365" fmla="*/ 7341 h 2110992"/>
              <a:gd name="connsiteX366" fmla="*/ 3320437 w 6230433"/>
              <a:gd name="connsiteY366" fmla="*/ 0 h 2110992"/>
              <a:gd name="connsiteX367" fmla="*/ 3349774 w 6230433"/>
              <a:gd name="connsiteY367" fmla="*/ 0 h 2110992"/>
              <a:gd name="connsiteX368" fmla="*/ 3349774 w 6230433"/>
              <a:gd name="connsiteY368" fmla="*/ 7341 h 2110992"/>
              <a:gd name="connsiteX369" fmla="*/ 3320437 w 6230433"/>
              <a:gd name="connsiteY369" fmla="*/ 7341 h 2110992"/>
              <a:gd name="connsiteX370" fmla="*/ 3371779 w 6230433"/>
              <a:gd name="connsiteY370" fmla="*/ 0 h 2110992"/>
              <a:gd name="connsiteX371" fmla="*/ 3401117 w 6230433"/>
              <a:gd name="connsiteY371" fmla="*/ 0 h 2110992"/>
              <a:gd name="connsiteX372" fmla="*/ 3401117 w 6230433"/>
              <a:gd name="connsiteY372" fmla="*/ 7341 h 2110992"/>
              <a:gd name="connsiteX373" fmla="*/ 3371779 w 6230433"/>
              <a:gd name="connsiteY373" fmla="*/ 7341 h 2110992"/>
              <a:gd name="connsiteX374" fmla="*/ 3423122 w 6230433"/>
              <a:gd name="connsiteY374" fmla="*/ 0 h 2110992"/>
              <a:gd name="connsiteX375" fmla="*/ 3452468 w 6230433"/>
              <a:gd name="connsiteY375" fmla="*/ 0 h 2110992"/>
              <a:gd name="connsiteX376" fmla="*/ 3452468 w 6230433"/>
              <a:gd name="connsiteY376" fmla="*/ 7341 h 2110992"/>
              <a:gd name="connsiteX377" fmla="*/ 3423122 w 6230433"/>
              <a:gd name="connsiteY377" fmla="*/ 7341 h 2110992"/>
              <a:gd name="connsiteX378" fmla="*/ 3474474 w 6230433"/>
              <a:gd name="connsiteY378" fmla="*/ 0 h 2110992"/>
              <a:gd name="connsiteX379" fmla="*/ 3503811 w 6230433"/>
              <a:gd name="connsiteY379" fmla="*/ 0 h 2110992"/>
              <a:gd name="connsiteX380" fmla="*/ 3503811 w 6230433"/>
              <a:gd name="connsiteY380" fmla="*/ 7341 h 2110992"/>
              <a:gd name="connsiteX381" fmla="*/ 3474474 w 6230433"/>
              <a:gd name="connsiteY381" fmla="*/ 7341 h 2110992"/>
              <a:gd name="connsiteX382" fmla="*/ 3525816 w 6230433"/>
              <a:gd name="connsiteY382" fmla="*/ 0 h 2110992"/>
              <a:gd name="connsiteX383" fmla="*/ 3555154 w 6230433"/>
              <a:gd name="connsiteY383" fmla="*/ 0 h 2110992"/>
              <a:gd name="connsiteX384" fmla="*/ 3555154 w 6230433"/>
              <a:gd name="connsiteY384" fmla="*/ 7341 h 2110992"/>
              <a:gd name="connsiteX385" fmla="*/ 3525816 w 6230433"/>
              <a:gd name="connsiteY385" fmla="*/ 7341 h 2110992"/>
              <a:gd name="connsiteX386" fmla="*/ 3577159 w 6230433"/>
              <a:gd name="connsiteY386" fmla="*/ 0 h 2110992"/>
              <a:gd name="connsiteX387" fmla="*/ 3606505 w 6230433"/>
              <a:gd name="connsiteY387" fmla="*/ 0 h 2110992"/>
              <a:gd name="connsiteX388" fmla="*/ 3606505 w 6230433"/>
              <a:gd name="connsiteY388" fmla="*/ 7341 h 2110992"/>
              <a:gd name="connsiteX389" fmla="*/ 3577159 w 6230433"/>
              <a:gd name="connsiteY389" fmla="*/ 7341 h 2110992"/>
              <a:gd name="connsiteX390" fmla="*/ 3628511 w 6230433"/>
              <a:gd name="connsiteY390" fmla="*/ 0 h 2110992"/>
              <a:gd name="connsiteX391" fmla="*/ 3657848 w 6230433"/>
              <a:gd name="connsiteY391" fmla="*/ 0 h 2110992"/>
              <a:gd name="connsiteX392" fmla="*/ 3657848 w 6230433"/>
              <a:gd name="connsiteY392" fmla="*/ 7341 h 2110992"/>
              <a:gd name="connsiteX393" fmla="*/ 3628511 w 6230433"/>
              <a:gd name="connsiteY393" fmla="*/ 7341 h 2110992"/>
              <a:gd name="connsiteX394" fmla="*/ 3679853 w 6230433"/>
              <a:gd name="connsiteY394" fmla="*/ 0 h 2110992"/>
              <a:gd name="connsiteX395" fmla="*/ 3709191 w 6230433"/>
              <a:gd name="connsiteY395" fmla="*/ 0 h 2110992"/>
              <a:gd name="connsiteX396" fmla="*/ 3709191 w 6230433"/>
              <a:gd name="connsiteY396" fmla="*/ 7341 h 2110992"/>
              <a:gd name="connsiteX397" fmla="*/ 3679853 w 6230433"/>
              <a:gd name="connsiteY397" fmla="*/ 7341 h 2110992"/>
              <a:gd name="connsiteX398" fmla="*/ 3731196 w 6230433"/>
              <a:gd name="connsiteY398" fmla="*/ 0 h 2110992"/>
              <a:gd name="connsiteX399" fmla="*/ 3760542 w 6230433"/>
              <a:gd name="connsiteY399" fmla="*/ 0 h 2110992"/>
              <a:gd name="connsiteX400" fmla="*/ 3760542 w 6230433"/>
              <a:gd name="connsiteY400" fmla="*/ 7341 h 2110992"/>
              <a:gd name="connsiteX401" fmla="*/ 3731196 w 6230433"/>
              <a:gd name="connsiteY401" fmla="*/ 7341 h 2110992"/>
              <a:gd name="connsiteX402" fmla="*/ 3782548 w 6230433"/>
              <a:gd name="connsiteY402" fmla="*/ 0 h 2110992"/>
              <a:gd name="connsiteX403" fmla="*/ 3811885 w 6230433"/>
              <a:gd name="connsiteY403" fmla="*/ 0 h 2110992"/>
              <a:gd name="connsiteX404" fmla="*/ 3811885 w 6230433"/>
              <a:gd name="connsiteY404" fmla="*/ 7341 h 2110992"/>
              <a:gd name="connsiteX405" fmla="*/ 3782548 w 6230433"/>
              <a:gd name="connsiteY405" fmla="*/ 7341 h 2110992"/>
              <a:gd name="connsiteX406" fmla="*/ 3833890 w 6230433"/>
              <a:gd name="connsiteY406" fmla="*/ 0 h 2110992"/>
              <a:gd name="connsiteX407" fmla="*/ 3863228 w 6230433"/>
              <a:gd name="connsiteY407" fmla="*/ 0 h 2110992"/>
              <a:gd name="connsiteX408" fmla="*/ 3863228 w 6230433"/>
              <a:gd name="connsiteY408" fmla="*/ 7341 h 2110992"/>
              <a:gd name="connsiteX409" fmla="*/ 3833890 w 6230433"/>
              <a:gd name="connsiteY409" fmla="*/ 7341 h 2110992"/>
              <a:gd name="connsiteX410" fmla="*/ 3885233 w 6230433"/>
              <a:gd name="connsiteY410" fmla="*/ 0 h 2110992"/>
              <a:gd name="connsiteX411" fmla="*/ 3914579 w 6230433"/>
              <a:gd name="connsiteY411" fmla="*/ 0 h 2110992"/>
              <a:gd name="connsiteX412" fmla="*/ 3914579 w 6230433"/>
              <a:gd name="connsiteY412" fmla="*/ 7341 h 2110992"/>
              <a:gd name="connsiteX413" fmla="*/ 3885233 w 6230433"/>
              <a:gd name="connsiteY413" fmla="*/ 7341 h 2110992"/>
              <a:gd name="connsiteX414" fmla="*/ 3936585 w 6230433"/>
              <a:gd name="connsiteY414" fmla="*/ 0 h 2110992"/>
              <a:gd name="connsiteX415" fmla="*/ 3965922 w 6230433"/>
              <a:gd name="connsiteY415" fmla="*/ 0 h 2110992"/>
              <a:gd name="connsiteX416" fmla="*/ 3965922 w 6230433"/>
              <a:gd name="connsiteY416" fmla="*/ 7341 h 2110992"/>
              <a:gd name="connsiteX417" fmla="*/ 3936585 w 6230433"/>
              <a:gd name="connsiteY417" fmla="*/ 7341 h 2110992"/>
              <a:gd name="connsiteX418" fmla="*/ 3987927 w 6230433"/>
              <a:gd name="connsiteY418" fmla="*/ 0 h 2110992"/>
              <a:gd name="connsiteX419" fmla="*/ 4017265 w 6230433"/>
              <a:gd name="connsiteY419" fmla="*/ 0 h 2110992"/>
              <a:gd name="connsiteX420" fmla="*/ 4017265 w 6230433"/>
              <a:gd name="connsiteY420" fmla="*/ 7341 h 2110992"/>
              <a:gd name="connsiteX421" fmla="*/ 3987927 w 6230433"/>
              <a:gd name="connsiteY421" fmla="*/ 7341 h 2110992"/>
              <a:gd name="connsiteX422" fmla="*/ 4039270 w 6230433"/>
              <a:gd name="connsiteY422" fmla="*/ 0 h 2110992"/>
              <a:gd name="connsiteX423" fmla="*/ 4068616 w 6230433"/>
              <a:gd name="connsiteY423" fmla="*/ 0 h 2110992"/>
              <a:gd name="connsiteX424" fmla="*/ 4068616 w 6230433"/>
              <a:gd name="connsiteY424" fmla="*/ 7341 h 2110992"/>
              <a:gd name="connsiteX425" fmla="*/ 4039270 w 6230433"/>
              <a:gd name="connsiteY425" fmla="*/ 7341 h 2110992"/>
              <a:gd name="connsiteX426" fmla="*/ 4090622 w 6230433"/>
              <a:gd name="connsiteY426" fmla="*/ 0 h 2110992"/>
              <a:gd name="connsiteX427" fmla="*/ 4119959 w 6230433"/>
              <a:gd name="connsiteY427" fmla="*/ 0 h 2110992"/>
              <a:gd name="connsiteX428" fmla="*/ 4119959 w 6230433"/>
              <a:gd name="connsiteY428" fmla="*/ 7341 h 2110992"/>
              <a:gd name="connsiteX429" fmla="*/ 4090622 w 6230433"/>
              <a:gd name="connsiteY429" fmla="*/ 7341 h 2110992"/>
              <a:gd name="connsiteX430" fmla="*/ 4141964 w 6230433"/>
              <a:gd name="connsiteY430" fmla="*/ 0 h 2110992"/>
              <a:gd name="connsiteX431" fmla="*/ 4171302 w 6230433"/>
              <a:gd name="connsiteY431" fmla="*/ 0 h 2110992"/>
              <a:gd name="connsiteX432" fmla="*/ 4171302 w 6230433"/>
              <a:gd name="connsiteY432" fmla="*/ 7341 h 2110992"/>
              <a:gd name="connsiteX433" fmla="*/ 4141964 w 6230433"/>
              <a:gd name="connsiteY433" fmla="*/ 7341 h 2110992"/>
              <a:gd name="connsiteX434" fmla="*/ 4193307 w 6230433"/>
              <a:gd name="connsiteY434" fmla="*/ 0 h 2110992"/>
              <a:gd name="connsiteX435" fmla="*/ 4222654 w 6230433"/>
              <a:gd name="connsiteY435" fmla="*/ 0 h 2110992"/>
              <a:gd name="connsiteX436" fmla="*/ 4222654 w 6230433"/>
              <a:gd name="connsiteY436" fmla="*/ 7341 h 2110992"/>
              <a:gd name="connsiteX437" fmla="*/ 4193307 w 6230433"/>
              <a:gd name="connsiteY437" fmla="*/ 7341 h 2110992"/>
              <a:gd name="connsiteX438" fmla="*/ 4244659 w 6230433"/>
              <a:gd name="connsiteY438" fmla="*/ 0 h 2110992"/>
              <a:gd name="connsiteX439" fmla="*/ 4273996 w 6230433"/>
              <a:gd name="connsiteY439" fmla="*/ 0 h 2110992"/>
              <a:gd name="connsiteX440" fmla="*/ 4273996 w 6230433"/>
              <a:gd name="connsiteY440" fmla="*/ 7341 h 2110992"/>
              <a:gd name="connsiteX441" fmla="*/ 4244659 w 6230433"/>
              <a:gd name="connsiteY441" fmla="*/ 7341 h 2110992"/>
              <a:gd name="connsiteX442" fmla="*/ 4296002 w 6230433"/>
              <a:gd name="connsiteY442" fmla="*/ 0 h 2110992"/>
              <a:gd name="connsiteX443" fmla="*/ 4325339 w 6230433"/>
              <a:gd name="connsiteY443" fmla="*/ 0 h 2110992"/>
              <a:gd name="connsiteX444" fmla="*/ 4325339 w 6230433"/>
              <a:gd name="connsiteY444" fmla="*/ 7341 h 2110992"/>
              <a:gd name="connsiteX445" fmla="*/ 4296002 w 6230433"/>
              <a:gd name="connsiteY445" fmla="*/ 7341 h 2110992"/>
              <a:gd name="connsiteX446" fmla="*/ 4347344 w 6230433"/>
              <a:gd name="connsiteY446" fmla="*/ 0 h 2110992"/>
              <a:gd name="connsiteX447" fmla="*/ 4376691 w 6230433"/>
              <a:gd name="connsiteY447" fmla="*/ 0 h 2110992"/>
              <a:gd name="connsiteX448" fmla="*/ 4376691 w 6230433"/>
              <a:gd name="connsiteY448" fmla="*/ 7341 h 2110992"/>
              <a:gd name="connsiteX449" fmla="*/ 4347344 w 6230433"/>
              <a:gd name="connsiteY449" fmla="*/ 7341 h 2110992"/>
              <a:gd name="connsiteX450" fmla="*/ 4398696 w 6230433"/>
              <a:gd name="connsiteY450" fmla="*/ 0 h 2110992"/>
              <a:gd name="connsiteX451" fmla="*/ 4428033 w 6230433"/>
              <a:gd name="connsiteY451" fmla="*/ 0 h 2110992"/>
              <a:gd name="connsiteX452" fmla="*/ 4428033 w 6230433"/>
              <a:gd name="connsiteY452" fmla="*/ 7341 h 2110992"/>
              <a:gd name="connsiteX453" fmla="*/ 4398696 w 6230433"/>
              <a:gd name="connsiteY453" fmla="*/ 7341 h 2110992"/>
              <a:gd name="connsiteX454" fmla="*/ 4450039 w 6230433"/>
              <a:gd name="connsiteY454" fmla="*/ 0 h 2110992"/>
              <a:gd name="connsiteX455" fmla="*/ 4479376 w 6230433"/>
              <a:gd name="connsiteY455" fmla="*/ 0 h 2110992"/>
              <a:gd name="connsiteX456" fmla="*/ 4479376 w 6230433"/>
              <a:gd name="connsiteY456" fmla="*/ 7341 h 2110992"/>
              <a:gd name="connsiteX457" fmla="*/ 4450039 w 6230433"/>
              <a:gd name="connsiteY457" fmla="*/ 7341 h 2110992"/>
              <a:gd name="connsiteX458" fmla="*/ 4501381 w 6230433"/>
              <a:gd name="connsiteY458" fmla="*/ 0 h 2110992"/>
              <a:gd name="connsiteX459" fmla="*/ 4530728 w 6230433"/>
              <a:gd name="connsiteY459" fmla="*/ 0 h 2110992"/>
              <a:gd name="connsiteX460" fmla="*/ 4530728 w 6230433"/>
              <a:gd name="connsiteY460" fmla="*/ 7341 h 2110992"/>
              <a:gd name="connsiteX461" fmla="*/ 4501381 w 6230433"/>
              <a:gd name="connsiteY461" fmla="*/ 7341 h 2110992"/>
              <a:gd name="connsiteX462" fmla="*/ 4552733 w 6230433"/>
              <a:gd name="connsiteY462" fmla="*/ 0 h 2110992"/>
              <a:gd name="connsiteX463" fmla="*/ 4582070 w 6230433"/>
              <a:gd name="connsiteY463" fmla="*/ 0 h 2110992"/>
              <a:gd name="connsiteX464" fmla="*/ 4582070 w 6230433"/>
              <a:gd name="connsiteY464" fmla="*/ 7341 h 2110992"/>
              <a:gd name="connsiteX465" fmla="*/ 4552733 w 6230433"/>
              <a:gd name="connsiteY465" fmla="*/ 7341 h 2110992"/>
              <a:gd name="connsiteX466" fmla="*/ 4604076 w 6230433"/>
              <a:gd name="connsiteY466" fmla="*/ 0 h 2110992"/>
              <a:gd name="connsiteX467" fmla="*/ 4633413 w 6230433"/>
              <a:gd name="connsiteY467" fmla="*/ 0 h 2110992"/>
              <a:gd name="connsiteX468" fmla="*/ 4633413 w 6230433"/>
              <a:gd name="connsiteY468" fmla="*/ 7341 h 2110992"/>
              <a:gd name="connsiteX469" fmla="*/ 4604076 w 6230433"/>
              <a:gd name="connsiteY469" fmla="*/ 7341 h 2110992"/>
              <a:gd name="connsiteX470" fmla="*/ 4655418 w 6230433"/>
              <a:gd name="connsiteY470" fmla="*/ 0 h 2110992"/>
              <a:gd name="connsiteX471" fmla="*/ 4684765 w 6230433"/>
              <a:gd name="connsiteY471" fmla="*/ 0 h 2110992"/>
              <a:gd name="connsiteX472" fmla="*/ 4684765 w 6230433"/>
              <a:gd name="connsiteY472" fmla="*/ 7341 h 2110992"/>
              <a:gd name="connsiteX473" fmla="*/ 4655418 w 6230433"/>
              <a:gd name="connsiteY473" fmla="*/ 7341 h 2110992"/>
              <a:gd name="connsiteX474" fmla="*/ 4706770 w 6230433"/>
              <a:gd name="connsiteY474" fmla="*/ 0 h 2110992"/>
              <a:gd name="connsiteX475" fmla="*/ 4736107 w 6230433"/>
              <a:gd name="connsiteY475" fmla="*/ 0 h 2110992"/>
              <a:gd name="connsiteX476" fmla="*/ 4736107 w 6230433"/>
              <a:gd name="connsiteY476" fmla="*/ 7341 h 2110992"/>
              <a:gd name="connsiteX477" fmla="*/ 4706770 w 6230433"/>
              <a:gd name="connsiteY477" fmla="*/ 7341 h 2110992"/>
              <a:gd name="connsiteX478" fmla="*/ 4758113 w 6230433"/>
              <a:gd name="connsiteY478" fmla="*/ 0 h 2110992"/>
              <a:gd name="connsiteX479" fmla="*/ 4787450 w 6230433"/>
              <a:gd name="connsiteY479" fmla="*/ 0 h 2110992"/>
              <a:gd name="connsiteX480" fmla="*/ 4787450 w 6230433"/>
              <a:gd name="connsiteY480" fmla="*/ 7341 h 2110992"/>
              <a:gd name="connsiteX481" fmla="*/ 4758113 w 6230433"/>
              <a:gd name="connsiteY481" fmla="*/ 7341 h 2110992"/>
              <a:gd name="connsiteX482" fmla="*/ 4809455 w 6230433"/>
              <a:gd name="connsiteY482" fmla="*/ 0 h 2110992"/>
              <a:gd name="connsiteX483" fmla="*/ 4838802 w 6230433"/>
              <a:gd name="connsiteY483" fmla="*/ 0 h 2110992"/>
              <a:gd name="connsiteX484" fmla="*/ 4838802 w 6230433"/>
              <a:gd name="connsiteY484" fmla="*/ 7341 h 2110992"/>
              <a:gd name="connsiteX485" fmla="*/ 4809455 w 6230433"/>
              <a:gd name="connsiteY485" fmla="*/ 7341 h 2110992"/>
              <a:gd name="connsiteX486" fmla="*/ 4860807 w 6230433"/>
              <a:gd name="connsiteY486" fmla="*/ 0 h 2110992"/>
              <a:gd name="connsiteX487" fmla="*/ 4890144 w 6230433"/>
              <a:gd name="connsiteY487" fmla="*/ 0 h 2110992"/>
              <a:gd name="connsiteX488" fmla="*/ 4890144 w 6230433"/>
              <a:gd name="connsiteY488" fmla="*/ 7341 h 2110992"/>
              <a:gd name="connsiteX489" fmla="*/ 4860807 w 6230433"/>
              <a:gd name="connsiteY489" fmla="*/ 7341 h 2110992"/>
              <a:gd name="connsiteX490" fmla="*/ 4912150 w 6230433"/>
              <a:gd name="connsiteY490" fmla="*/ 0 h 2110992"/>
              <a:gd name="connsiteX491" fmla="*/ 4941487 w 6230433"/>
              <a:gd name="connsiteY491" fmla="*/ 0 h 2110992"/>
              <a:gd name="connsiteX492" fmla="*/ 4941487 w 6230433"/>
              <a:gd name="connsiteY492" fmla="*/ 7341 h 2110992"/>
              <a:gd name="connsiteX493" fmla="*/ 4912150 w 6230433"/>
              <a:gd name="connsiteY493" fmla="*/ 7341 h 2110992"/>
              <a:gd name="connsiteX494" fmla="*/ 4963492 w 6230433"/>
              <a:gd name="connsiteY494" fmla="*/ 0 h 2110992"/>
              <a:gd name="connsiteX495" fmla="*/ 4992839 w 6230433"/>
              <a:gd name="connsiteY495" fmla="*/ 0 h 2110992"/>
              <a:gd name="connsiteX496" fmla="*/ 4992839 w 6230433"/>
              <a:gd name="connsiteY496" fmla="*/ 7341 h 2110992"/>
              <a:gd name="connsiteX497" fmla="*/ 4963492 w 6230433"/>
              <a:gd name="connsiteY497" fmla="*/ 7341 h 2110992"/>
              <a:gd name="connsiteX498" fmla="*/ 5014844 w 6230433"/>
              <a:gd name="connsiteY498" fmla="*/ 0 h 2110992"/>
              <a:gd name="connsiteX499" fmla="*/ 5044181 w 6230433"/>
              <a:gd name="connsiteY499" fmla="*/ 0 h 2110992"/>
              <a:gd name="connsiteX500" fmla="*/ 5044181 w 6230433"/>
              <a:gd name="connsiteY500" fmla="*/ 7341 h 2110992"/>
              <a:gd name="connsiteX501" fmla="*/ 5014844 w 6230433"/>
              <a:gd name="connsiteY501" fmla="*/ 7341 h 2110992"/>
              <a:gd name="connsiteX502" fmla="*/ 5066187 w 6230433"/>
              <a:gd name="connsiteY502" fmla="*/ 0 h 2110992"/>
              <a:gd name="connsiteX503" fmla="*/ 5095524 w 6230433"/>
              <a:gd name="connsiteY503" fmla="*/ 0 h 2110992"/>
              <a:gd name="connsiteX504" fmla="*/ 5095524 w 6230433"/>
              <a:gd name="connsiteY504" fmla="*/ 7341 h 2110992"/>
              <a:gd name="connsiteX505" fmla="*/ 5066187 w 6230433"/>
              <a:gd name="connsiteY505" fmla="*/ 7341 h 2110992"/>
              <a:gd name="connsiteX506" fmla="*/ 5117529 w 6230433"/>
              <a:gd name="connsiteY506" fmla="*/ 0 h 2110992"/>
              <a:gd name="connsiteX507" fmla="*/ 5146876 w 6230433"/>
              <a:gd name="connsiteY507" fmla="*/ 0 h 2110992"/>
              <a:gd name="connsiteX508" fmla="*/ 5146876 w 6230433"/>
              <a:gd name="connsiteY508" fmla="*/ 7341 h 2110992"/>
              <a:gd name="connsiteX509" fmla="*/ 5117529 w 6230433"/>
              <a:gd name="connsiteY509" fmla="*/ 7341 h 2110992"/>
              <a:gd name="connsiteX510" fmla="*/ 5168881 w 6230433"/>
              <a:gd name="connsiteY510" fmla="*/ 0 h 2110992"/>
              <a:gd name="connsiteX511" fmla="*/ 5198218 w 6230433"/>
              <a:gd name="connsiteY511" fmla="*/ 0 h 2110992"/>
              <a:gd name="connsiteX512" fmla="*/ 5198218 w 6230433"/>
              <a:gd name="connsiteY512" fmla="*/ 7341 h 2110992"/>
              <a:gd name="connsiteX513" fmla="*/ 5168881 w 6230433"/>
              <a:gd name="connsiteY513" fmla="*/ 7341 h 2110992"/>
              <a:gd name="connsiteX514" fmla="*/ 5220224 w 6230433"/>
              <a:gd name="connsiteY514" fmla="*/ 0 h 2110992"/>
              <a:gd name="connsiteX515" fmla="*/ 5249561 w 6230433"/>
              <a:gd name="connsiteY515" fmla="*/ 0 h 2110992"/>
              <a:gd name="connsiteX516" fmla="*/ 5249561 w 6230433"/>
              <a:gd name="connsiteY516" fmla="*/ 7341 h 2110992"/>
              <a:gd name="connsiteX517" fmla="*/ 5220224 w 6230433"/>
              <a:gd name="connsiteY517" fmla="*/ 7341 h 2110992"/>
              <a:gd name="connsiteX518" fmla="*/ 5271566 w 6230433"/>
              <a:gd name="connsiteY518" fmla="*/ 0 h 2110992"/>
              <a:gd name="connsiteX519" fmla="*/ 5300913 w 6230433"/>
              <a:gd name="connsiteY519" fmla="*/ 0 h 2110992"/>
              <a:gd name="connsiteX520" fmla="*/ 5300913 w 6230433"/>
              <a:gd name="connsiteY520" fmla="*/ 7341 h 2110992"/>
              <a:gd name="connsiteX521" fmla="*/ 5271566 w 6230433"/>
              <a:gd name="connsiteY521" fmla="*/ 7341 h 2110992"/>
              <a:gd name="connsiteX522" fmla="*/ 5322918 w 6230433"/>
              <a:gd name="connsiteY522" fmla="*/ 0 h 2110992"/>
              <a:gd name="connsiteX523" fmla="*/ 5352255 w 6230433"/>
              <a:gd name="connsiteY523" fmla="*/ 0 h 2110992"/>
              <a:gd name="connsiteX524" fmla="*/ 5352255 w 6230433"/>
              <a:gd name="connsiteY524" fmla="*/ 7341 h 2110992"/>
              <a:gd name="connsiteX525" fmla="*/ 5322918 w 6230433"/>
              <a:gd name="connsiteY525" fmla="*/ 7341 h 2110992"/>
              <a:gd name="connsiteX526" fmla="*/ 5374261 w 6230433"/>
              <a:gd name="connsiteY526" fmla="*/ 0 h 2110992"/>
              <a:gd name="connsiteX527" fmla="*/ 5403598 w 6230433"/>
              <a:gd name="connsiteY527" fmla="*/ 0 h 2110992"/>
              <a:gd name="connsiteX528" fmla="*/ 5403598 w 6230433"/>
              <a:gd name="connsiteY528" fmla="*/ 7341 h 2110992"/>
              <a:gd name="connsiteX529" fmla="*/ 5374261 w 6230433"/>
              <a:gd name="connsiteY529" fmla="*/ 7341 h 2110992"/>
              <a:gd name="connsiteX530" fmla="*/ 5425603 w 6230433"/>
              <a:gd name="connsiteY530" fmla="*/ 0 h 2110992"/>
              <a:gd name="connsiteX531" fmla="*/ 5454950 w 6230433"/>
              <a:gd name="connsiteY531" fmla="*/ 0 h 2110992"/>
              <a:gd name="connsiteX532" fmla="*/ 5454950 w 6230433"/>
              <a:gd name="connsiteY532" fmla="*/ 7341 h 2110992"/>
              <a:gd name="connsiteX533" fmla="*/ 5425603 w 6230433"/>
              <a:gd name="connsiteY533" fmla="*/ 7341 h 2110992"/>
              <a:gd name="connsiteX534" fmla="*/ 5476955 w 6230433"/>
              <a:gd name="connsiteY534" fmla="*/ 0 h 2110992"/>
              <a:gd name="connsiteX535" fmla="*/ 5506292 w 6230433"/>
              <a:gd name="connsiteY535" fmla="*/ 0 h 2110992"/>
              <a:gd name="connsiteX536" fmla="*/ 5506292 w 6230433"/>
              <a:gd name="connsiteY536" fmla="*/ 7341 h 2110992"/>
              <a:gd name="connsiteX537" fmla="*/ 5476955 w 6230433"/>
              <a:gd name="connsiteY537" fmla="*/ 7341 h 2110992"/>
              <a:gd name="connsiteX538" fmla="*/ 5528298 w 6230433"/>
              <a:gd name="connsiteY538" fmla="*/ 0 h 2110992"/>
              <a:gd name="connsiteX539" fmla="*/ 5557635 w 6230433"/>
              <a:gd name="connsiteY539" fmla="*/ 0 h 2110992"/>
              <a:gd name="connsiteX540" fmla="*/ 5557635 w 6230433"/>
              <a:gd name="connsiteY540" fmla="*/ 7341 h 2110992"/>
              <a:gd name="connsiteX541" fmla="*/ 5528298 w 6230433"/>
              <a:gd name="connsiteY541" fmla="*/ 7341 h 2110992"/>
              <a:gd name="connsiteX542" fmla="*/ 5579799 w 6230433"/>
              <a:gd name="connsiteY542" fmla="*/ 959 h 2110992"/>
              <a:gd name="connsiteX543" fmla="*/ 5609101 w 6230433"/>
              <a:gd name="connsiteY543" fmla="*/ 2377 h 2110992"/>
              <a:gd name="connsiteX544" fmla="*/ 5608749 w 6230433"/>
              <a:gd name="connsiteY544" fmla="*/ 9700 h 2110992"/>
              <a:gd name="connsiteX545" fmla="*/ 5579438 w 6230433"/>
              <a:gd name="connsiteY545" fmla="*/ 8283 h 2110992"/>
              <a:gd name="connsiteX546" fmla="*/ 5631450 w 6230433"/>
              <a:gd name="connsiteY546" fmla="*/ 3767 h 2110992"/>
              <a:gd name="connsiteX547" fmla="*/ 5660426 w 6230433"/>
              <a:gd name="connsiteY547" fmla="*/ 8362 h 2110992"/>
              <a:gd name="connsiteX548" fmla="*/ 5659282 w 6230433"/>
              <a:gd name="connsiteY548" fmla="*/ 15606 h 2110992"/>
              <a:gd name="connsiteX549" fmla="*/ 5630305 w 6230433"/>
              <a:gd name="connsiteY549" fmla="*/ 11011 h 2110992"/>
              <a:gd name="connsiteX550" fmla="*/ 5682158 w 6230433"/>
              <a:gd name="connsiteY550" fmla="*/ 11795 h 2110992"/>
              <a:gd name="connsiteX551" fmla="*/ 5694807 w 6230433"/>
              <a:gd name="connsiteY551" fmla="*/ 13801 h 2110992"/>
              <a:gd name="connsiteX552" fmla="*/ 5711161 w 6230433"/>
              <a:gd name="connsiteY552" fmla="*/ 18009 h 2110992"/>
              <a:gd name="connsiteX553" fmla="*/ 5709322 w 6230433"/>
              <a:gd name="connsiteY553" fmla="*/ 25112 h 2110992"/>
              <a:gd name="connsiteX554" fmla="*/ 5693663 w 6230433"/>
              <a:gd name="connsiteY554" fmla="*/ 21045 h 2110992"/>
              <a:gd name="connsiteX555" fmla="*/ 5681014 w 6230433"/>
              <a:gd name="connsiteY555" fmla="*/ 19047 h 2110992"/>
              <a:gd name="connsiteX556" fmla="*/ 5732471 w 6230433"/>
              <a:gd name="connsiteY556" fmla="*/ 23519 h 2110992"/>
              <a:gd name="connsiteX557" fmla="*/ 5758966 w 6230433"/>
              <a:gd name="connsiteY557" fmla="*/ 30375 h 2110992"/>
              <a:gd name="connsiteX558" fmla="*/ 5761140 w 6230433"/>
              <a:gd name="connsiteY558" fmla="*/ 31132 h 2110992"/>
              <a:gd name="connsiteX559" fmla="*/ 5758667 w 6230433"/>
              <a:gd name="connsiteY559" fmla="*/ 38042 h 2110992"/>
              <a:gd name="connsiteX560" fmla="*/ 5757135 w 6230433"/>
              <a:gd name="connsiteY560" fmla="*/ 37479 h 2110992"/>
              <a:gd name="connsiteX561" fmla="*/ 5730632 w 6230433"/>
              <a:gd name="connsiteY561" fmla="*/ 30622 h 2110992"/>
              <a:gd name="connsiteX562" fmla="*/ 5781860 w 6230433"/>
              <a:gd name="connsiteY562" fmla="*/ 38535 h 2110992"/>
              <a:gd name="connsiteX563" fmla="*/ 5809490 w 6230433"/>
              <a:gd name="connsiteY563" fmla="*/ 48402 h 2110992"/>
              <a:gd name="connsiteX564" fmla="*/ 5807025 w 6230433"/>
              <a:gd name="connsiteY564" fmla="*/ 55311 h 2110992"/>
              <a:gd name="connsiteX565" fmla="*/ 5779395 w 6230433"/>
              <a:gd name="connsiteY565" fmla="*/ 45444 h 2110992"/>
              <a:gd name="connsiteX566" fmla="*/ 5830166 w 6230433"/>
              <a:gd name="connsiteY566" fmla="*/ 56913 h 2110992"/>
              <a:gd name="connsiteX567" fmla="*/ 5856608 w 6230433"/>
              <a:gd name="connsiteY567" fmla="*/ 69632 h 2110992"/>
              <a:gd name="connsiteX568" fmla="*/ 5853430 w 6230433"/>
              <a:gd name="connsiteY568" fmla="*/ 76242 h 2110992"/>
              <a:gd name="connsiteX569" fmla="*/ 5826988 w 6230433"/>
              <a:gd name="connsiteY569" fmla="*/ 63523 h 2110992"/>
              <a:gd name="connsiteX570" fmla="*/ 5876439 w 6230433"/>
              <a:gd name="connsiteY570" fmla="*/ 79173 h 2110992"/>
              <a:gd name="connsiteX571" fmla="*/ 5879573 w 6230433"/>
              <a:gd name="connsiteY571" fmla="*/ 80687 h 2110992"/>
              <a:gd name="connsiteX572" fmla="*/ 5901921 w 6230433"/>
              <a:gd name="connsiteY572" fmla="*/ 94435 h 2110992"/>
              <a:gd name="connsiteX573" fmla="*/ 5898075 w 6230433"/>
              <a:gd name="connsiteY573" fmla="*/ 100676 h 2110992"/>
              <a:gd name="connsiteX574" fmla="*/ 5876386 w 6230433"/>
              <a:gd name="connsiteY574" fmla="*/ 87288 h 2110992"/>
              <a:gd name="connsiteX575" fmla="*/ 5873261 w 6230433"/>
              <a:gd name="connsiteY575" fmla="*/ 85783 h 2110992"/>
              <a:gd name="connsiteX576" fmla="*/ 5920661 w 6230433"/>
              <a:gd name="connsiteY576" fmla="*/ 105975 h 2110992"/>
              <a:gd name="connsiteX577" fmla="*/ 5934365 w 6230433"/>
              <a:gd name="connsiteY577" fmla="*/ 114425 h 2110992"/>
              <a:gd name="connsiteX578" fmla="*/ 5945254 w 6230433"/>
              <a:gd name="connsiteY578" fmla="*/ 122514 h 2110992"/>
              <a:gd name="connsiteX579" fmla="*/ 5940870 w 6230433"/>
              <a:gd name="connsiteY579" fmla="*/ 128393 h 2110992"/>
              <a:gd name="connsiteX580" fmla="*/ 5930519 w 6230433"/>
              <a:gd name="connsiteY580" fmla="*/ 120665 h 2110992"/>
              <a:gd name="connsiteX581" fmla="*/ 5916814 w 6230433"/>
              <a:gd name="connsiteY581" fmla="*/ 112224 h 2110992"/>
              <a:gd name="connsiteX582" fmla="*/ 5962902 w 6230433"/>
              <a:gd name="connsiteY582" fmla="*/ 135655 h 2110992"/>
              <a:gd name="connsiteX583" fmla="*/ 5986342 w 6230433"/>
              <a:gd name="connsiteY583" fmla="*/ 153109 h 2110992"/>
              <a:gd name="connsiteX584" fmla="*/ 5986703 w 6230433"/>
              <a:gd name="connsiteY584" fmla="*/ 153408 h 2110992"/>
              <a:gd name="connsiteX585" fmla="*/ 5981968 w 6230433"/>
              <a:gd name="connsiteY585" fmla="*/ 158997 h 2110992"/>
              <a:gd name="connsiteX586" fmla="*/ 5981968 w 6230433"/>
              <a:gd name="connsiteY586" fmla="*/ 158997 h 2110992"/>
              <a:gd name="connsiteX587" fmla="*/ 5958519 w 6230433"/>
              <a:gd name="connsiteY587" fmla="*/ 141534 h 2110992"/>
              <a:gd name="connsiteX588" fmla="*/ 6002996 w 6230433"/>
              <a:gd name="connsiteY588" fmla="*/ 168195 h 2110992"/>
              <a:gd name="connsiteX589" fmla="*/ 6024728 w 6230433"/>
              <a:gd name="connsiteY589" fmla="*/ 187903 h 2110992"/>
              <a:gd name="connsiteX590" fmla="*/ 6019807 w 6230433"/>
              <a:gd name="connsiteY590" fmla="*/ 193334 h 2110992"/>
              <a:gd name="connsiteX591" fmla="*/ 5998066 w 6230433"/>
              <a:gd name="connsiteY591" fmla="*/ 173626 h 2110992"/>
              <a:gd name="connsiteX592" fmla="*/ 6040625 w 6230433"/>
              <a:gd name="connsiteY592" fmla="*/ 203597 h 2110992"/>
              <a:gd name="connsiteX593" fmla="*/ 6060332 w 6230433"/>
              <a:gd name="connsiteY593" fmla="*/ 225328 h 2110992"/>
              <a:gd name="connsiteX594" fmla="*/ 6054901 w 6230433"/>
              <a:gd name="connsiteY594" fmla="*/ 230257 h 2110992"/>
              <a:gd name="connsiteX595" fmla="*/ 6035194 w 6230433"/>
              <a:gd name="connsiteY595" fmla="*/ 208526 h 2110992"/>
              <a:gd name="connsiteX596" fmla="*/ 6075120 w 6230433"/>
              <a:gd name="connsiteY596" fmla="*/ 241630 h 2110992"/>
              <a:gd name="connsiteX597" fmla="*/ 6077091 w 6230433"/>
              <a:gd name="connsiteY597" fmla="*/ 243812 h 2110992"/>
              <a:gd name="connsiteX598" fmla="*/ 6093085 w 6230433"/>
              <a:gd name="connsiteY598" fmla="*/ 265254 h 2110992"/>
              <a:gd name="connsiteX599" fmla="*/ 6087206 w 6230433"/>
              <a:gd name="connsiteY599" fmla="*/ 269637 h 2110992"/>
              <a:gd name="connsiteX600" fmla="*/ 6071661 w 6230433"/>
              <a:gd name="connsiteY600" fmla="*/ 248733 h 2110992"/>
              <a:gd name="connsiteX601" fmla="*/ 6069689 w 6230433"/>
              <a:gd name="connsiteY601" fmla="*/ 246559 h 2110992"/>
              <a:gd name="connsiteX602" fmla="*/ 6106227 w 6230433"/>
              <a:gd name="connsiteY602" fmla="*/ 282902 h 2110992"/>
              <a:gd name="connsiteX603" fmla="*/ 6115830 w 6230433"/>
              <a:gd name="connsiteY603" fmla="*/ 295796 h 2110992"/>
              <a:gd name="connsiteX604" fmla="*/ 6122924 w 6230433"/>
              <a:gd name="connsiteY604" fmla="*/ 307406 h 2110992"/>
              <a:gd name="connsiteX605" fmla="*/ 6116666 w 6230433"/>
              <a:gd name="connsiteY605" fmla="*/ 311226 h 2110992"/>
              <a:gd name="connsiteX606" fmla="*/ 6109941 w 6230433"/>
              <a:gd name="connsiteY606" fmla="*/ 300171 h 2110992"/>
              <a:gd name="connsiteX607" fmla="*/ 6100347 w 6230433"/>
              <a:gd name="connsiteY607" fmla="*/ 287285 h 2110992"/>
              <a:gd name="connsiteX608" fmla="*/ 6134385 w 6230433"/>
              <a:gd name="connsiteY608" fmla="*/ 326189 h 2110992"/>
              <a:gd name="connsiteX609" fmla="*/ 6149577 w 6230433"/>
              <a:gd name="connsiteY609" fmla="*/ 351090 h 2110992"/>
              <a:gd name="connsiteX610" fmla="*/ 6149823 w 6230433"/>
              <a:gd name="connsiteY610" fmla="*/ 351565 h 2110992"/>
              <a:gd name="connsiteX611" fmla="*/ 6143310 w 6230433"/>
              <a:gd name="connsiteY611" fmla="*/ 354901 h 2110992"/>
              <a:gd name="connsiteX612" fmla="*/ 6143310 w 6230433"/>
              <a:gd name="connsiteY612" fmla="*/ 354901 h 2110992"/>
              <a:gd name="connsiteX613" fmla="*/ 6128126 w 6230433"/>
              <a:gd name="connsiteY613" fmla="*/ 330009 h 2110992"/>
              <a:gd name="connsiteX614" fmla="*/ 6159365 w 6230433"/>
              <a:gd name="connsiteY614" fmla="*/ 371396 h 2110992"/>
              <a:gd name="connsiteX615" fmla="*/ 6172084 w 6230433"/>
              <a:gd name="connsiteY615" fmla="*/ 397828 h 2110992"/>
              <a:gd name="connsiteX616" fmla="*/ 6165474 w 6230433"/>
              <a:gd name="connsiteY616" fmla="*/ 401014 h 2110992"/>
              <a:gd name="connsiteX617" fmla="*/ 6152755 w 6230433"/>
              <a:gd name="connsiteY617" fmla="*/ 374573 h 2110992"/>
              <a:gd name="connsiteX618" fmla="*/ 6180939 w 6230433"/>
              <a:gd name="connsiteY618" fmla="*/ 418354 h 2110992"/>
              <a:gd name="connsiteX619" fmla="*/ 6190886 w 6230433"/>
              <a:gd name="connsiteY619" fmla="*/ 445956 h 2110992"/>
              <a:gd name="connsiteX620" fmla="*/ 6183985 w 6230433"/>
              <a:gd name="connsiteY620" fmla="*/ 448447 h 2110992"/>
              <a:gd name="connsiteX621" fmla="*/ 6174038 w 6230433"/>
              <a:gd name="connsiteY621" fmla="*/ 420845 h 2110992"/>
              <a:gd name="connsiteX622" fmla="*/ 6198349 w 6230433"/>
              <a:gd name="connsiteY622" fmla="*/ 466659 h 2110992"/>
              <a:gd name="connsiteX623" fmla="*/ 6199951 w 6230433"/>
              <a:gd name="connsiteY623" fmla="*/ 471130 h 2110992"/>
              <a:gd name="connsiteX624" fmla="*/ 6206166 w 6230433"/>
              <a:gd name="connsiteY624" fmla="*/ 495282 h 2110992"/>
              <a:gd name="connsiteX625" fmla="*/ 6199063 w 6230433"/>
              <a:gd name="connsiteY625" fmla="*/ 497104 h 2110992"/>
              <a:gd name="connsiteX626" fmla="*/ 6193051 w 6230433"/>
              <a:gd name="connsiteY626" fmla="*/ 473612 h 2110992"/>
              <a:gd name="connsiteX627" fmla="*/ 6191449 w 6230433"/>
              <a:gd name="connsiteY627" fmla="*/ 469150 h 2110992"/>
              <a:gd name="connsiteX628" fmla="*/ 6211632 w 6230433"/>
              <a:gd name="connsiteY628" fmla="*/ 516600 h 2110992"/>
              <a:gd name="connsiteX629" fmla="*/ 6216561 w 6230433"/>
              <a:gd name="connsiteY629" fmla="*/ 535824 h 2110992"/>
              <a:gd name="connsiteX630" fmla="*/ 6218119 w 6230433"/>
              <a:gd name="connsiteY630" fmla="*/ 545532 h 2110992"/>
              <a:gd name="connsiteX631" fmla="*/ 6210875 w 6230433"/>
              <a:gd name="connsiteY631" fmla="*/ 546685 h 2110992"/>
              <a:gd name="connsiteX632" fmla="*/ 6209458 w 6230433"/>
              <a:gd name="connsiteY632" fmla="*/ 537646 h 2110992"/>
              <a:gd name="connsiteX633" fmla="*/ 6204529 w 6230433"/>
              <a:gd name="connsiteY633" fmla="*/ 518422 h 2110992"/>
              <a:gd name="connsiteX634" fmla="*/ 6221561 w 6230433"/>
              <a:gd name="connsiteY634" fmla="*/ 567264 h 2110992"/>
              <a:gd name="connsiteX635" fmla="*/ 6226147 w 6230433"/>
              <a:gd name="connsiteY635" fmla="*/ 596249 h 2110992"/>
              <a:gd name="connsiteX636" fmla="*/ 6218903 w 6230433"/>
              <a:gd name="connsiteY636" fmla="*/ 597393 h 2110992"/>
              <a:gd name="connsiteX637" fmla="*/ 6214317 w 6230433"/>
              <a:gd name="connsiteY637" fmla="*/ 568417 h 2110992"/>
              <a:gd name="connsiteX638" fmla="*/ 6227899 w 6230433"/>
              <a:gd name="connsiteY638" fmla="*/ 618553 h 2110992"/>
              <a:gd name="connsiteX639" fmla="*/ 6229315 w 6230433"/>
              <a:gd name="connsiteY639" fmla="*/ 647863 h 2110992"/>
              <a:gd name="connsiteX640" fmla="*/ 6221992 w 6230433"/>
              <a:gd name="connsiteY640" fmla="*/ 648215 h 2110992"/>
              <a:gd name="connsiteX641" fmla="*/ 6220575 w 6230433"/>
              <a:gd name="connsiteY641" fmla="*/ 618914 h 2110992"/>
              <a:gd name="connsiteX642" fmla="*/ 6230381 w 6230433"/>
              <a:gd name="connsiteY642" fmla="*/ 669841 h 2110992"/>
              <a:gd name="connsiteX643" fmla="*/ 6230425 w 6230433"/>
              <a:gd name="connsiteY643" fmla="*/ 670783 h 2110992"/>
              <a:gd name="connsiteX644" fmla="*/ 6230433 w 6230433"/>
              <a:gd name="connsiteY644" fmla="*/ 699354 h 2110992"/>
              <a:gd name="connsiteX645" fmla="*/ 6223092 w 6230433"/>
              <a:gd name="connsiteY645" fmla="*/ 699354 h 2110992"/>
              <a:gd name="connsiteX646" fmla="*/ 6223101 w 6230433"/>
              <a:gd name="connsiteY646" fmla="*/ 671144 h 2110992"/>
              <a:gd name="connsiteX647" fmla="*/ 6223057 w 6230433"/>
              <a:gd name="connsiteY647" fmla="*/ 670194 h 2110992"/>
              <a:gd name="connsiteX648" fmla="*/ 6230433 w 6230433"/>
              <a:gd name="connsiteY648" fmla="*/ 721359 h 2110992"/>
              <a:gd name="connsiteX649" fmla="*/ 6230433 w 6230433"/>
              <a:gd name="connsiteY649" fmla="*/ 750704 h 2110992"/>
              <a:gd name="connsiteX650" fmla="*/ 6223092 w 6230433"/>
              <a:gd name="connsiteY650" fmla="*/ 750704 h 2110992"/>
              <a:gd name="connsiteX651" fmla="*/ 6223092 w 6230433"/>
              <a:gd name="connsiteY651" fmla="*/ 721359 h 2110992"/>
              <a:gd name="connsiteX652" fmla="*/ 6230433 w 6230433"/>
              <a:gd name="connsiteY652" fmla="*/ 772709 h 2110992"/>
              <a:gd name="connsiteX653" fmla="*/ 6230433 w 6230433"/>
              <a:gd name="connsiteY653" fmla="*/ 802046 h 2110992"/>
              <a:gd name="connsiteX654" fmla="*/ 6223092 w 6230433"/>
              <a:gd name="connsiteY654" fmla="*/ 802046 h 2110992"/>
              <a:gd name="connsiteX655" fmla="*/ 6223092 w 6230433"/>
              <a:gd name="connsiteY655" fmla="*/ 772709 h 2110992"/>
              <a:gd name="connsiteX656" fmla="*/ 6230433 w 6230433"/>
              <a:gd name="connsiteY656" fmla="*/ 824050 h 2110992"/>
              <a:gd name="connsiteX657" fmla="*/ 6230433 w 6230433"/>
              <a:gd name="connsiteY657" fmla="*/ 853387 h 2110992"/>
              <a:gd name="connsiteX658" fmla="*/ 6223092 w 6230433"/>
              <a:gd name="connsiteY658" fmla="*/ 853387 h 2110992"/>
              <a:gd name="connsiteX659" fmla="*/ 6223092 w 6230433"/>
              <a:gd name="connsiteY659" fmla="*/ 824050 h 2110992"/>
              <a:gd name="connsiteX660" fmla="*/ 6230433 w 6230433"/>
              <a:gd name="connsiteY660" fmla="*/ 875392 h 2110992"/>
              <a:gd name="connsiteX661" fmla="*/ 6230433 w 6230433"/>
              <a:gd name="connsiteY661" fmla="*/ 904737 h 2110992"/>
              <a:gd name="connsiteX662" fmla="*/ 6223092 w 6230433"/>
              <a:gd name="connsiteY662" fmla="*/ 904737 h 2110992"/>
              <a:gd name="connsiteX663" fmla="*/ 6223092 w 6230433"/>
              <a:gd name="connsiteY663" fmla="*/ 875392 h 2110992"/>
              <a:gd name="connsiteX664" fmla="*/ 6230433 w 6230433"/>
              <a:gd name="connsiteY664" fmla="*/ 926742 h 2110992"/>
              <a:gd name="connsiteX665" fmla="*/ 6230433 w 6230433"/>
              <a:gd name="connsiteY665" fmla="*/ 956079 h 2110992"/>
              <a:gd name="connsiteX666" fmla="*/ 6223092 w 6230433"/>
              <a:gd name="connsiteY666" fmla="*/ 956079 h 2110992"/>
              <a:gd name="connsiteX667" fmla="*/ 6223092 w 6230433"/>
              <a:gd name="connsiteY667" fmla="*/ 926742 h 2110992"/>
              <a:gd name="connsiteX668" fmla="*/ 6230433 w 6230433"/>
              <a:gd name="connsiteY668" fmla="*/ 978083 h 2110992"/>
              <a:gd name="connsiteX669" fmla="*/ 6230433 w 6230433"/>
              <a:gd name="connsiteY669" fmla="*/ 1007420 h 2110992"/>
              <a:gd name="connsiteX670" fmla="*/ 6223092 w 6230433"/>
              <a:gd name="connsiteY670" fmla="*/ 1007420 h 2110992"/>
              <a:gd name="connsiteX671" fmla="*/ 6223092 w 6230433"/>
              <a:gd name="connsiteY671" fmla="*/ 978083 h 2110992"/>
              <a:gd name="connsiteX672" fmla="*/ 6230433 w 6230433"/>
              <a:gd name="connsiteY672" fmla="*/ 1029425 h 2110992"/>
              <a:gd name="connsiteX673" fmla="*/ 6230433 w 6230433"/>
              <a:gd name="connsiteY673" fmla="*/ 1058771 h 2110992"/>
              <a:gd name="connsiteX674" fmla="*/ 6223092 w 6230433"/>
              <a:gd name="connsiteY674" fmla="*/ 1058771 h 2110992"/>
              <a:gd name="connsiteX675" fmla="*/ 6223092 w 6230433"/>
              <a:gd name="connsiteY675" fmla="*/ 1029425 h 2110992"/>
              <a:gd name="connsiteX676" fmla="*/ 6230433 w 6230433"/>
              <a:gd name="connsiteY676" fmla="*/ 1080775 h 2110992"/>
              <a:gd name="connsiteX677" fmla="*/ 6230433 w 6230433"/>
              <a:gd name="connsiteY677" fmla="*/ 1110112 h 2110992"/>
              <a:gd name="connsiteX678" fmla="*/ 6223092 w 6230433"/>
              <a:gd name="connsiteY678" fmla="*/ 1110112 h 2110992"/>
              <a:gd name="connsiteX679" fmla="*/ 6223092 w 6230433"/>
              <a:gd name="connsiteY679" fmla="*/ 1080775 h 2110992"/>
              <a:gd name="connsiteX680" fmla="*/ 6230433 w 6230433"/>
              <a:gd name="connsiteY680" fmla="*/ 1132116 h 2110992"/>
              <a:gd name="connsiteX681" fmla="*/ 6230433 w 6230433"/>
              <a:gd name="connsiteY681" fmla="*/ 1161453 h 2110992"/>
              <a:gd name="connsiteX682" fmla="*/ 6223092 w 6230433"/>
              <a:gd name="connsiteY682" fmla="*/ 1161453 h 2110992"/>
              <a:gd name="connsiteX683" fmla="*/ 6223092 w 6230433"/>
              <a:gd name="connsiteY683" fmla="*/ 1132116 h 2110992"/>
              <a:gd name="connsiteX684" fmla="*/ 6230433 w 6230433"/>
              <a:gd name="connsiteY684" fmla="*/ 1183458 h 2110992"/>
              <a:gd name="connsiteX685" fmla="*/ 6230433 w 6230433"/>
              <a:gd name="connsiteY685" fmla="*/ 1212804 h 2110992"/>
              <a:gd name="connsiteX686" fmla="*/ 6223092 w 6230433"/>
              <a:gd name="connsiteY686" fmla="*/ 1212804 h 2110992"/>
              <a:gd name="connsiteX687" fmla="*/ 6223092 w 6230433"/>
              <a:gd name="connsiteY687" fmla="*/ 1183458 h 2110992"/>
              <a:gd name="connsiteX688" fmla="*/ 6230433 w 6230433"/>
              <a:gd name="connsiteY688" fmla="*/ 1234808 h 2110992"/>
              <a:gd name="connsiteX689" fmla="*/ 6230433 w 6230433"/>
              <a:gd name="connsiteY689" fmla="*/ 1264145 h 2110992"/>
              <a:gd name="connsiteX690" fmla="*/ 6223092 w 6230433"/>
              <a:gd name="connsiteY690" fmla="*/ 1264145 h 2110992"/>
              <a:gd name="connsiteX691" fmla="*/ 6223092 w 6230433"/>
              <a:gd name="connsiteY691" fmla="*/ 1234808 h 2110992"/>
              <a:gd name="connsiteX692" fmla="*/ 6230433 w 6230433"/>
              <a:gd name="connsiteY692" fmla="*/ 1286150 h 2110992"/>
              <a:gd name="connsiteX693" fmla="*/ 6230433 w 6230433"/>
              <a:gd name="connsiteY693" fmla="*/ 1315486 h 2110992"/>
              <a:gd name="connsiteX694" fmla="*/ 6223092 w 6230433"/>
              <a:gd name="connsiteY694" fmla="*/ 1315486 h 2110992"/>
              <a:gd name="connsiteX695" fmla="*/ 6223092 w 6230433"/>
              <a:gd name="connsiteY695" fmla="*/ 1286150 h 2110992"/>
              <a:gd name="connsiteX696" fmla="*/ 6230433 w 6230433"/>
              <a:gd name="connsiteY696" fmla="*/ 1337491 h 2110992"/>
              <a:gd name="connsiteX697" fmla="*/ 6230433 w 6230433"/>
              <a:gd name="connsiteY697" fmla="*/ 1366837 h 2110992"/>
              <a:gd name="connsiteX698" fmla="*/ 6223092 w 6230433"/>
              <a:gd name="connsiteY698" fmla="*/ 1366837 h 2110992"/>
              <a:gd name="connsiteX699" fmla="*/ 6223092 w 6230433"/>
              <a:gd name="connsiteY699" fmla="*/ 1337491 h 2110992"/>
              <a:gd name="connsiteX700" fmla="*/ 6230433 w 6230433"/>
              <a:gd name="connsiteY700" fmla="*/ 1388841 h 2110992"/>
              <a:gd name="connsiteX701" fmla="*/ 6230433 w 6230433"/>
              <a:gd name="connsiteY701" fmla="*/ 1418178 h 2110992"/>
              <a:gd name="connsiteX702" fmla="*/ 6223092 w 6230433"/>
              <a:gd name="connsiteY702" fmla="*/ 1418178 h 2110992"/>
              <a:gd name="connsiteX703" fmla="*/ 6223092 w 6230433"/>
              <a:gd name="connsiteY703" fmla="*/ 1388841 h 2110992"/>
              <a:gd name="connsiteX704" fmla="*/ 6230433 w 6230433"/>
              <a:gd name="connsiteY704" fmla="*/ 1440183 h 2110992"/>
              <a:gd name="connsiteX705" fmla="*/ 6230433 w 6230433"/>
              <a:gd name="connsiteY705" fmla="*/ 1440579 h 2110992"/>
              <a:gd name="connsiteX706" fmla="*/ 6229025 w 6230433"/>
              <a:gd name="connsiteY706" fmla="*/ 1469669 h 2110992"/>
              <a:gd name="connsiteX707" fmla="*/ 6221702 w 6230433"/>
              <a:gd name="connsiteY707" fmla="*/ 1469308 h 2110992"/>
              <a:gd name="connsiteX708" fmla="*/ 6223092 w 6230433"/>
              <a:gd name="connsiteY708" fmla="*/ 1440579 h 2110992"/>
              <a:gd name="connsiteX709" fmla="*/ 6223092 w 6230433"/>
              <a:gd name="connsiteY709" fmla="*/ 1440183 h 2110992"/>
              <a:gd name="connsiteX710" fmla="*/ 6227960 w 6230433"/>
              <a:gd name="connsiteY710" fmla="*/ 1491647 h 2110992"/>
              <a:gd name="connsiteX711" fmla="*/ 6227124 w 6230433"/>
              <a:gd name="connsiteY711" fmla="*/ 1508969 h 2110992"/>
              <a:gd name="connsiteX712" fmla="*/ 6225205 w 6230433"/>
              <a:gd name="connsiteY712" fmla="*/ 1521213 h 2110992"/>
              <a:gd name="connsiteX713" fmla="*/ 6217961 w 6230433"/>
              <a:gd name="connsiteY713" fmla="*/ 1520069 h 2110992"/>
              <a:gd name="connsiteX714" fmla="*/ 6219800 w 6230433"/>
              <a:gd name="connsiteY714" fmla="*/ 1508617 h 2110992"/>
              <a:gd name="connsiteX715" fmla="*/ 6220637 w 6230433"/>
              <a:gd name="connsiteY715" fmla="*/ 1491286 h 2110992"/>
              <a:gd name="connsiteX716" fmla="*/ 6221763 w 6230433"/>
              <a:gd name="connsiteY716" fmla="*/ 1542945 h 2110992"/>
              <a:gd name="connsiteX717" fmla="*/ 6217177 w 6230433"/>
              <a:gd name="connsiteY717" fmla="*/ 1571921 h 2110992"/>
              <a:gd name="connsiteX718" fmla="*/ 6209933 w 6230433"/>
              <a:gd name="connsiteY718" fmla="*/ 1570776 h 2110992"/>
              <a:gd name="connsiteX719" fmla="*/ 6214519 w 6230433"/>
              <a:gd name="connsiteY719" fmla="*/ 1541800 h 2110992"/>
              <a:gd name="connsiteX720" fmla="*/ 6211931 w 6230433"/>
              <a:gd name="connsiteY720" fmla="*/ 1593644 h 2110992"/>
              <a:gd name="connsiteX721" fmla="*/ 6204581 w 6230433"/>
              <a:gd name="connsiteY721" fmla="*/ 1622047 h 2110992"/>
              <a:gd name="connsiteX722" fmla="*/ 6197478 w 6230433"/>
              <a:gd name="connsiteY722" fmla="*/ 1620208 h 2110992"/>
              <a:gd name="connsiteX723" fmla="*/ 6204828 w 6230433"/>
              <a:gd name="connsiteY723" fmla="*/ 1591804 h 2110992"/>
              <a:gd name="connsiteX724" fmla="*/ 6198631 w 6230433"/>
              <a:gd name="connsiteY724" fmla="*/ 1643559 h 2110992"/>
              <a:gd name="connsiteX725" fmla="*/ 6188764 w 6230433"/>
              <a:gd name="connsiteY725" fmla="*/ 1671188 h 2110992"/>
              <a:gd name="connsiteX726" fmla="*/ 6181863 w 6230433"/>
              <a:gd name="connsiteY726" fmla="*/ 1668724 h 2110992"/>
              <a:gd name="connsiteX727" fmla="*/ 6191731 w 6230433"/>
              <a:gd name="connsiteY727" fmla="*/ 1641095 h 2110992"/>
              <a:gd name="connsiteX728" fmla="*/ 6181371 w 6230433"/>
              <a:gd name="connsiteY728" fmla="*/ 1691917 h 2110992"/>
              <a:gd name="connsiteX729" fmla="*/ 6177955 w 6230433"/>
              <a:gd name="connsiteY729" fmla="*/ 1701467 h 2110992"/>
              <a:gd name="connsiteX730" fmla="*/ 6169479 w 6230433"/>
              <a:gd name="connsiteY730" fmla="*/ 1719123 h 2110992"/>
              <a:gd name="connsiteX731" fmla="*/ 6162877 w 6230433"/>
              <a:gd name="connsiteY731" fmla="*/ 1715946 h 2110992"/>
              <a:gd name="connsiteX732" fmla="*/ 6171045 w 6230433"/>
              <a:gd name="connsiteY732" fmla="*/ 1699002 h 2110992"/>
              <a:gd name="connsiteX733" fmla="*/ 6174461 w 6230433"/>
              <a:gd name="connsiteY733" fmla="*/ 1689443 h 2110992"/>
              <a:gd name="connsiteX734" fmla="*/ 6159946 w 6230433"/>
              <a:gd name="connsiteY734" fmla="*/ 1738954 h 2110992"/>
              <a:gd name="connsiteX735" fmla="*/ 6149744 w 6230433"/>
              <a:gd name="connsiteY735" fmla="*/ 1760140 h 2110992"/>
              <a:gd name="connsiteX736" fmla="*/ 6146505 w 6230433"/>
              <a:gd name="connsiteY736" fmla="*/ 1765430 h 2110992"/>
              <a:gd name="connsiteX737" fmla="*/ 6140264 w 6230433"/>
              <a:gd name="connsiteY737" fmla="*/ 1761584 h 2110992"/>
              <a:gd name="connsiteX738" fmla="*/ 6143143 w 6230433"/>
              <a:gd name="connsiteY738" fmla="*/ 1756954 h 2110992"/>
              <a:gd name="connsiteX739" fmla="*/ 6153336 w 6230433"/>
              <a:gd name="connsiteY739" fmla="*/ 1735768 h 2110992"/>
              <a:gd name="connsiteX740" fmla="*/ 6134965 w 6230433"/>
              <a:gd name="connsiteY740" fmla="*/ 1784169 h 2110992"/>
              <a:gd name="connsiteX741" fmla="*/ 6119571 w 6230433"/>
              <a:gd name="connsiteY741" fmla="*/ 1809149 h 2110992"/>
              <a:gd name="connsiteX742" fmla="*/ 6113330 w 6230433"/>
              <a:gd name="connsiteY742" fmla="*/ 1805294 h 2110992"/>
              <a:gd name="connsiteX743" fmla="*/ 6128716 w 6230433"/>
              <a:gd name="connsiteY743" fmla="*/ 1780323 h 2110992"/>
              <a:gd name="connsiteX744" fmla="*/ 6106746 w 6230433"/>
              <a:gd name="connsiteY744" fmla="*/ 1827395 h 2110992"/>
              <a:gd name="connsiteX745" fmla="*/ 6089221 w 6230433"/>
              <a:gd name="connsiteY745" fmla="*/ 1850932 h 2110992"/>
              <a:gd name="connsiteX746" fmla="*/ 6083333 w 6230433"/>
              <a:gd name="connsiteY746" fmla="*/ 1846548 h 2110992"/>
              <a:gd name="connsiteX747" fmla="*/ 6100857 w 6230433"/>
              <a:gd name="connsiteY747" fmla="*/ 1823012 h 2110992"/>
              <a:gd name="connsiteX748" fmla="*/ 6075701 w 6230433"/>
              <a:gd name="connsiteY748" fmla="*/ 1868720 h 2110992"/>
              <a:gd name="connsiteX749" fmla="*/ 6055984 w 6230433"/>
              <a:gd name="connsiteY749" fmla="*/ 1890452 h 2110992"/>
              <a:gd name="connsiteX750" fmla="*/ 6050554 w 6230433"/>
              <a:gd name="connsiteY750" fmla="*/ 1885532 h 2110992"/>
              <a:gd name="connsiteX751" fmla="*/ 6070261 w 6230433"/>
              <a:gd name="connsiteY751" fmla="*/ 1863791 h 2110992"/>
              <a:gd name="connsiteX752" fmla="*/ 6041206 w 6230433"/>
              <a:gd name="connsiteY752" fmla="*/ 1906753 h 2110992"/>
              <a:gd name="connsiteX753" fmla="*/ 6034181 w 6230433"/>
              <a:gd name="connsiteY753" fmla="*/ 1914490 h 2110992"/>
              <a:gd name="connsiteX754" fmla="*/ 6019940 w 6230433"/>
              <a:gd name="connsiteY754" fmla="*/ 1927438 h 2110992"/>
              <a:gd name="connsiteX755" fmla="*/ 6015010 w 6230433"/>
              <a:gd name="connsiteY755" fmla="*/ 1922007 h 2110992"/>
              <a:gd name="connsiteX756" fmla="*/ 6028751 w 6230433"/>
              <a:gd name="connsiteY756" fmla="*/ 1909570 h 2110992"/>
              <a:gd name="connsiteX757" fmla="*/ 6035766 w 6230433"/>
              <a:gd name="connsiteY757" fmla="*/ 1901824 h 2110992"/>
              <a:gd name="connsiteX758" fmla="*/ 6003638 w 6230433"/>
              <a:gd name="connsiteY758" fmla="*/ 1942225 h 2110992"/>
              <a:gd name="connsiteX759" fmla="*/ 5986615 w 6230433"/>
              <a:gd name="connsiteY759" fmla="*/ 1957655 h 2110992"/>
              <a:gd name="connsiteX760" fmla="*/ 5981237 w 6230433"/>
              <a:gd name="connsiteY760" fmla="*/ 1961686 h 2110992"/>
              <a:gd name="connsiteX761" fmla="*/ 5976862 w 6230433"/>
              <a:gd name="connsiteY761" fmla="*/ 1955797 h 2110992"/>
              <a:gd name="connsiteX762" fmla="*/ 5981695 w 6230433"/>
              <a:gd name="connsiteY762" fmla="*/ 1952224 h 2110992"/>
              <a:gd name="connsiteX763" fmla="*/ 5998709 w 6230433"/>
              <a:gd name="connsiteY763" fmla="*/ 1936785 h 2110992"/>
              <a:gd name="connsiteX764" fmla="*/ 5963589 w 6230433"/>
              <a:gd name="connsiteY764" fmla="*/ 1974827 h 2110992"/>
              <a:gd name="connsiteX765" fmla="*/ 5940060 w 6230433"/>
              <a:gd name="connsiteY765" fmla="*/ 1992351 h 2110992"/>
              <a:gd name="connsiteX766" fmla="*/ 5935677 w 6230433"/>
              <a:gd name="connsiteY766" fmla="*/ 1986463 h 2110992"/>
              <a:gd name="connsiteX767" fmla="*/ 5959205 w 6230433"/>
              <a:gd name="connsiteY767" fmla="*/ 1968939 h 2110992"/>
              <a:gd name="connsiteX768" fmla="*/ 5921391 w 6230433"/>
              <a:gd name="connsiteY768" fmla="*/ 2004568 h 2110992"/>
              <a:gd name="connsiteX769" fmla="*/ 5896411 w 6230433"/>
              <a:gd name="connsiteY769" fmla="*/ 2019954 h 2110992"/>
              <a:gd name="connsiteX770" fmla="*/ 5892564 w 6230433"/>
              <a:gd name="connsiteY770" fmla="*/ 2013714 h 2110992"/>
              <a:gd name="connsiteX771" fmla="*/ 5917545 w 6230433"/>
              <a:gd name="connsiteY771" fmla="*/ 1998319 h 2110992"/>
              <a:gd name="connsiteX772" fmla="*/ 5877214 w 6230433"/>
              <a:gd name="connsiteY772" fmla="*/ 2031441 h 2110992"/>
              <a:gd name="connsiteX773" fmla="*/ 5850772 w 6230433"/>
              <a:gd name="connsiteY773" fmla="*/ 2044159 h 2110992"/>
              <a:gd name="connsiteX774" fmla="*/ 5847594 w 6230433"/>
              <a:gd name="connsiteY774" fmla="*/ 2037549 h 2110992"/>
              <a:gd name="connsiteX775" fmla="*/ 5874036 w 6230433"/>
              <a:gd name="connsiteY775" fmla="*/ 2024830 h 2110992"/>
              <a:gd name="connsiteX776" fmla="*/ 5830941 w 6230433"/>
              <a:gd name="connsiteY776" fmla="*/ 2053701 h 2110992"/>
              <a:gd name="connsiteX777" fmla="*/ 5821259 w 6230433"/>
              <a:gd name="connsiteY777" fmla="*/ 2058366 h 2110992"/>
              <a:gd name="connsiteX778" fmla="*/ 5803390 w 6230433"/>
              <a:gd name="connsiteY778" fmla="*/ 2064765 h 2110992"/>
              <a:gd name="connsiteX779" fmla="*/ 5800925 w 6230433"/>
              <a:gd name="connsiteY779" fmla="*/ 2057855 h 2110992"/>
              <a:gd name="connsiteX780" fmla="*/ 5818072 w 6230433"/>
              <a:gd name="connsiteY780" fmla="*/ 2051756 h 2110992"/>
              <a:gd name="connsiteX781" fmla="*/ 5827763 w 6230433"/>
              <a:gd name="connsiteY781" fmla="*/ 2047091 h 2110992"/>
              <a:gd name="connsiteX782" fmla="*/ 5782670 w 6230433"/>
              <a:gd name="connsiteY782" fmla="*/ 2072167 h 2110992"/>
              <a:gd name="connsiteX783" fmla="*/ 5759283 w 6230433"/>
              <a:gd name="connsiteY783" fmla="*/ 2080520 h 2110992"/>
              <a:gd name="connsiteX784" fmla="*/ 5754609 w 6230433"/>
              <a:gd name="connsiteY784" fmla="*/ 2081743 h 2110992"/>
              <a:gd name="connsiteX785" fmla="*/ 5752769 w 6230433"/>
              <a:gd name="connsiteY785" fmla="*/ 2074640 h 2110992"/>
              <a:gd name="connsiteX786" fmla="*/ 5756818 w 6230433"/>
              <a:gd name="connsiteY786" fmla="*/ 2073611 h 2110992"/>
              <a:gd name="connsiteX787" fmla="*/ 5780205 w 6230433"/>
              <a:gd name="connsiteY787" fmla="*/ 2065258 h 2110992"/>
              <a:gd name="connsiteX788" fmla="*/ 5733299 w 6230433"/>
              <a:gd name="connsiteY788" fmla="*/ 2087254 h 2110992"/>
              <a:gd name="connsiteX789" fmla="*/ 5704894 w 6230433"/>
              <a:gd name="connsiteY789" fmla="*/ 2094603 h 2110992"/>
              <a:gd name="connsiteX790" fmla="*/ 5703055 w 6230433"/>
              <a:gd name="connsiteY790" fmla="*/ 2087500 h 2110992"/>
              <a:gd name="connsiteX791" fmla="*/ 5731468 w 6230433"/>
              <a:gd name="connsiteY791" fmla="*/ 2080150 h 2110992"/>
              <a:gd name="connsiteX792" fmla="*/ 5683012 w 6230433"/>
              <a:gd name="connsiteY792" fmla="*/ 2099057 h 2110992"/>
              <a:gd name="connsiteX793" fmla="*/ 5654036 w 6230433"/>
              <a:gd name="connsiteY793" fmla="*/ 2103652 h 2110992"/>
              <a:gd name="connsiteX794" fmla="*/ 5652883 w 6230433"/>
              <a:gd name="connsiteY794" fmla="*/ 2096399 h 2110992"/>
              <a:gd name="connsiteX795" fmla="*/ 5681868 w 6230433"/>
              <a:gd name="connsiteY795" fmla="*/ 2091813 h 2110992"/>
              <a:gd name="connsiteX796" fmla="*/ 5632295 w 6230433"/>
              <a:gd name="connsiteY796" fmla="*/ 2107084 h 2110992"/>
              <a:gd name="connsiteX797" fmla="*/ 5628791 w 6230433"/>
              <a:gd name="connsiteY797" fmla="*/ 2107647 h 2110992"/>
              <a:gd name="connsiteX798" fmla="*/ 5602632 w 6230433"/>
              <a:gd name="connsiteY798" fmla="*/ 2108933 h 2110992"/>
              <a:gd name="connsiteX799" fmla="*/ 5602279 w 6230433"/>
              <a:gd name="connsiteY799" fmla="*/ 2101601 h 2110992"/>
              <a:gd name="connsiteX800" fmla="*/ 5627647 w 6230433"/>
              <a:gd name="connsiteY800" fmla="*/ 2100395 h 2110992"/>
              <a:gd name="connsiteX801" fmla="*/ 5631150 w 6230433"/>
              <a:gd name="connsiteY801" fmla="*/ 2099840 h 2110992"/>
              <a:gd name="connsiteX802" fmla="*/ 5580653 w 6230433"/>
              <a:gd name="connsiteY802" fmla="*/ 2109998 h 2110992"/>
              <a:gd name="connsiteX803" fmla="*/ 5560179 w 6230433"/>
              <a:gd name="connsiteY803" fmla="*/ 2110983 h 2110992"/>
              <a:gd name="connsiteX804" fmla="*/ 5551165 w 6230433"/>
              <a:gd name="connsiteY804" fmla="*/ 2110992 h 2110992"/>
              <a:gd name="connsiteX805" fmla="*/ 5551165 w 6230433"/>
              <a:gd name="connsiteY805" fmla="*/ 2103652 h 2110992"/>
              <a:gd name="connsiteX806" fmla="*/ 5559827 w 6230433"/>
              <a:gd name="connsiteY806" fmla="*/ 2103660 h 2110992"/>
              <a:gd name="connsiteX807" fmla="*/ 5580301 w 6230433"/>
              <a:gd name="connsiteY807" fmla="*/ 2102666 h 2110992"/>
              <a:gd name="connsiteX808" fmla="*/ 5529160 w 6230433"/>
              <a:gd name="connsiteY808" fmla="*/ 2110992 h 2110992"/>
              <a:gd name="connsiteX809" fmla="*/ 5499814 w 6230433"/>
              <a:gd name="connsiteY809" fmla="*/ 2110992 h 2110992"/>
              <a:gd name="connsiteX810" fmla="*/ 5499814 w 6230433"/>
              <a:gd name="connsiteY810" fmla="*/ 2103652 h 2110992"/>
              <a:gd name="connsiteX811" fmla="*/ 5529160 w 6230433"/>
              <a:gd name="connsiteY811" fmla="*/ 2103652 h 2110992"/>
              <a:gd name="connsiteX812" fmla="*/ 5477808 w 6230433"/>
              <a:gd name="connsiteY812" fmla="*/ 2110992 h 2110992"/>
              <a:gd name="connsiteX813" fmla="*/ 5448471 w 6230433"/>
              <a:gd name="connsiteY813" fmla="*/ 2110992 h 2110992"/>
              <a:gd name="connsiteX814" fmla="*/ 5448471 w 6230433"/>
              <a:gd name="connsiteY814" fmla="*/ 2103652 h 2110992"/>
              <a:gd name="connsiteX815" fmla="*/ 5477808 w 6230433"/>
              <a:gd name="connsiteY815" fmla="*/ 2103652 h 2110992"/>
              <a:gd name="connsiteX816" fmla="*/ 5426466 w 6230433"/>
              <a:gd name="connsiteY816" fmla="*/ 2110992 h 2110992"/>
              <a:gd name="connsiteX817" fmla="*/ 5397128 w 6230433"/>
              <a:gd name="connsiteY817" fmla="*/ 2110992 h 2110992"/>
              <a:gd name="connsiteX818" fmla="*/ 5397128 w 6230433"/>
              <a:gd name="connsiteY818" fmla="*/ 2103652 h 2110992"/>
              <a:gd name="connsiteX819" fmla="*/ 5426466 w 6230433"/>
              <a:gd name="connsiteY819" fmla="*/ 2103652 h 2110992"/>
              <a:gd name="connsiteX820" fmla="*/ 5375123 w 6230433"/>
              <a:gd name="connsiteY820" fmla="*/ 2110992 h 2110992"/>
              <a:gd name="connsiteX821" fmla="*/ 5345777 w 6230433"/>
              <a:gd name="connsiteY821" fmla="*/ 2110992 h 2110992"/>
              <a:gd name="connsiteX822" fmla="*/ 5345777 w 6230433"/>
              <a:gd name="connsiteY822" fmla="*/ 2103652 h 2110992"/>
              <a:gd name="connsiteX823" fmla="*/ 5375123 w 6230433"/>
              <a:gd name="connsiteY823" fmla="*/ 2103652 h 2110992"/>
              <a:gd name="connsiteX824" fmla="*/ 5323771 w 6230433"/>
              <a:gd name="connsiteY824" fmla="*/ 2110992 h 2110992"/>
              <a:gd name="connsiteX825" fmla="*/ 5294434 w 6230433"/>
              <a:gd name="connsiteY825" fmla="*/ 2110992 h 2110992"/>
              <a:gd name="connsiteX826" fmla="*/ 5294434 w 6230433"/>
              <a:gd name="connsiteY826" fmla="*/ 2103652 h 2110992"/>
              <a:gd name="connsiteX827" fmla="*/ 5323771 w 6230433"/>
              <a:gd name="connsiteY827" fmla="*/ 2103652 h 2110992"/>
              <a:gd name="connsiteX828" fmla="*/ 5272429 w 6230433"/>
              <a:gd name="connsiteY828" fmla="*/ 2110992 h 2110992"/>
              <a:gd name="connsiteX829" fmla="*/ 5243091 w 6230433"/>
              <a:gd name="connsiteY829" fmla="*/ 2110992 h 2110992"/>
              <a:gd name="connsiteX830" fmla="*/ 5243091 w 6230433"/>
              <a:gd name="connsiteY830" fmla="*/ 2103652 h 2110992"/>
              <a:gd name="connsiteX831" fmla="*/ 5272429 w 6230433"/>
              <a:gd name="connsiteY831" fmla="*/ 2103652 h 2110992"/>
              <a:gd name="connsiteX832" fmla="*/ 5221086 w 6230433"/>
              <a:gd name="connsiteY832" fmla="*/ 2110992 h 2110992"/>
              <a:gd name="connsiteX833" fmla="*/ 5191740 w 6230433"/>
              <a:gd name="connsiteY833" fmla="*/ 2110992 h 2110992"/>
              <a:gd name="connsiteX834" fmla="*/ 5191740 w 6230433"/>
              <a:gd name="connsiteY834" fmla="*/ 2103652 h 2110992"/>
              <a:gd name="connsiteX835" fmla="*/ 5221086 w 6230433"/>
              <a:gd name="connsiteY835" fmla="*/ 2103652 h 2110992"/>
              <a:gd name="connsiteX836" fmla="*/ 5169734 w 6230433"/>
              <a:gd name="connsiteY836" fmla="*/ 2110992 h 2110992"/>
              <a:gd name="connsiteX837" fmla="*/ 5140397 w 6230433"/>
              <a:gd name="connsiteY837" fmla="*/ 2110992 h 2110992"/>
              <a:gd name="connsiteX838" fmla="*/ 5140397 w 6230433"/>
              <a:gd name="connsiteY838" fmla="*/ 2103652 h 2110992"/>
              <a:gd name="connsiteX839" fmla="*/ 5169734 w 6230433"/>
              <a:gd name="connsiteY839" fmla="*/ 2103652 h 2110992"/>
              <a:gd name="connsiteX840" fmla="*/ 5118392 w 6230433"/>
              <a:gd name="connsiteY840" fmla="*/ 2110992 h 2110992"/>
              <a:gd name="connsiteX841" fmla="*/ 5089054 w 6230433"/>
              <a:gd name="connsiteY841" fmla="*/ 2110992 h 2110992"/>
              <a:gd name="connsiteX842" fmla="*/ 5089054 w 6230433"/>
              <a:gd name="connsiteY842" fmla="*/ 2103652 h 2110992"/>
              <a:gd name="connsiteX843" fmla="*/ 5118392 w 6230433"/>
              <a:gd name="connsiteY843" fmla="*/ 2103652 h 2110992"/>
              <a:gd name="connsiteX844" fmla="*/ 5067049 w 6230433"/>
              <a:gd name="connsiteY844" fmla="*/ 2110992 h 2110992"/>
              <a:gd name="connsiteX845" fmla="*/ 5037703 w 6230433"/>
              <a:gd name="connsiteY845" fmla="*/ 2110992 h 2110992"/>
              <a:gd name="connsiteX846" fmla="*/ 5037703 w 6230433"/>
              <a:gd name="connsiteY846" fmla="*/ 2103652 h 2110992"/>
              <a:gd name="connsiteX847" fmla="*/ 5067049 w 6230433"/>
              <a:gd name="connsiteY847" fmla="*/ 2103652 h 2110992"/>
              <a:gd name="connsiteX848" fmla="*/ 5015697 w 6230433"/>
              <a:gd name="connsiteY848" fmla="*/ 2110992 h 2110992"/>
              <a:gd name="connsiteX849" fmla="*/ 4986360 w 6230433"/>
              <a:gd name="connsiteY849" fmla="*/ 2110992 h 2110992"/>
              <a:gd name="connsiteX850" fmla="*/ 4986360 w 6230433"/>
              <a:gd name="connsiteY850" fmla="*/ 2103652 h 2110992"/>
              <a:gd name="connsiteX851" fmla="*/ 5015697 w 6230433"/>
              <a:gd name="connsiteY851" fmla="*/ 2103652 h 2110992"/>
              <a:gd name="connsiteX852" fmla="*/ 4964355 w 6230433"/>
              <a:gd name="connsiteY852" fmla="*/ 2110992 h 2110992"/>
              <a:gd name="connsiteX853" fmla="*/ 4935017 w 6230433"/>
              <a:gd name="connsiteY853" fmla="*/ 2110992 h 2110992"/>
              <a:gd name="connsiteX854" fmla="*/ 4935017 w 6230433"/>
              <a:gd name="connsiteY854" fmla="*/ 2103652 h 2110992"/>
              <a:gd name="connsiteX855" fmla="*/ 4964355 w 6230433"/>
              <a:gd name="connsiteY855" fmla="*/ 2103652 h 2110992"/>
              <a:gd name="connsiteX856" fmla="*/ 4913012 w 6230433"/>
              <a:gd name="connsiteY856" fmla="*/ 2110992 h 2110992"/>
              <a:gd name="connsiteX857" fmla="*/ 4883666 w 6230433"/>
              <a:gd name="connsiteY857" fmla="*/ 2110992 h 2110992"/>
              <a:gd name="connsiteX858" fmla="*/ 4883666 w 6230433"/>
              <a:gd name="connsiteY858" fmla="*/ 2103652 h 2110992"/>
              <a:gd name="connsiteX859" fmla="*/ 4913012 w 6230433"/>
              <a:gd name="connsiteY859" fmla="*/ 2103652 h 2110992"/>
              <a:gd name="connsiteX860" fmla="*/ 4861660 w 6230433"/>
              <a:gd name="connsiteY860" fmla="*/ 2110992 h 2110992"/>
              <a:gd name="connsiteX861" fmla="*/ 4832323 w 6230433"/>
              <a:gd name="connsiteY861" fmla="*/ 2110992 h 2110992"/>
              <a:gd name="connsiteX862" fmla="*/ 4832323 w 6230433"/>
              <a:gd name="connsiteY862" fmla="*/ 2103652 h 2110992"/>
              <a:gd name="connsiteX863" fmla="*/ 4861660 w 6230433"/>
              <a:gd name="connsiteY863" fmla="*/ 2103652 h 2110992"/>
              <a:gd name="connsiteX864" fmla="*/ 4810318 w 6230433"/>
              <a:gd name="connsiteY864" fmla="*/ 2110992 h 2110992"/>
              <a:gd name="connsiteX865" fmla="*/ 4780980 w 6230433"/>
              <a:gd name="connsiteY865" fmla="*/ 2110992 h 2110992"/>
              <a:gd name="connsiteX866" fmla="*/ 4780980 w 6230433"/>
              <a:gd name="connsiteY866" fmla="*/ 2103652 h 2110992"/>
              <a:gd name="connsiteX867" fmla="*/ 4810318 w 6230433"/>
              <a:gd name="connsiteY867" fmla="*/ 2103652 h 2110992"/>
              <a:gd name="connsiteX868" fmla="*/ 4758975 w 6230433"/>
              <a:gd name="connsiteY868" fmla="*/ 2110992 h 2110992"/>
              <a:gd name="connsiteX869" fmla="*/ 4729629 w 6230433"/>
              <a:gd name="connsiteY869" fmla="*/ 2110992 h 2110992"/>
              <a:gd name="connsiteX870" fmla="*/ 4729629 w 6230433"/>
              <a:gd name="connsiteY870" fmla="*/ 2103652 h 2110992"/>
              <a:gd name="connsiteX871" fmla="*/ 4758975 w 6230433"/>
              <a:gd name="connsiteY871" fmla="*/ 2103652 h 2110992"/>
              <a:gd name="connsiteX872" fmla="*/ 4707623 w 6230433"/>
              <a:gd name="connsiteY872" fmla="*/ 2110992 h 2110992"/>
              <a:gd name="connsiteX873" fmla="*/ 4678286 w 6230433"/>
              <a:gd name="connsiteY873" fmla="*/ 2110992 h 2110992"/>
              <a:gd name="connsiteX874" fmla="*/ 4678286 w 6230433"/>
              <a:gd name="connsiteY874" fmla="*/ 2103652 h 2110992"/>
              <a:gd name="connsiteX875" fmla="*/ 4707623 w 6230433"/>
              <a:gd name="connsiteY875" fmla="*/ 2103652 h 2110992"/>
              <a:gd name="connsiteX876" fmla="*/ 4656281 w 6230433"/>
              <a:gd name="connsiteY876" fmla="*/ 2110992 h 2110992"/>
              <a:gd name="connsiteX877" fmla="*/ 4626943 w 6230433"/>
              <a:gd name="connsiteY877" fmla="*/ 2110992 h 2110992"/>
              <a:gd name="connsiteX878" fmla="*/ 4626943 w 6230433"/>
              <a:gd name="connsiteY878" fmla="*/ 2103652 h 2110992"/>
              <a:gd name="connsiteX879" fmla="*/ 4656281 w 6230433"/>
              <a:gd name="connsiteY879" fmla="*/ 2103652 h 2110992"/>
              <a:gd name="connsiteX880" fmla="*/ 4604938 w 6230433"/>
              <a:gd name="connsiteY880" fmla="*/ 2110992 h 2110992"/>
              <a:gd name="connsiteX881" fmla="*/ 4575592 w 6230433"/>
              <a:gd name="connsiteY881" fmla="*/ 2110992 h 2110992"/>
              <a:gd name="connsiteX882" fmla="*/ 4575592 w 6230433"/>
              <a:gd name="connsiteY882" fmla="*/ 2103652 h 2110992"/>
              <a:gd name="connsiteX883" fmla="*/ 4604938 w 6230433"/>
              <a:gd name="connsiteY883" fmla="*/ 2103652 h 2110992"/>
              <a:gd name="connsiteX884" fmla="*/ 4553586 w 6230433"/>
              <a:gd name="connsiteY884" fmla="*/ 2110992 h 2110992"/>
              <a:gd name="connsiteX885" fmla="*/ 4524249 w 6230433"/>
              <a:gd name="connsiteY885" fmla="*/ 2110992 h 2110992"/>
              <a:gd name="connsiteX886" fmla="*/ 4524249 w 6230433"/>
              <a:gd name="connsiteY886" fmla="*/ 2103652 h 2110992"/>
              <a:gd name="connsiteX887" fmla="*/ 4553586 w 6230433"/>
              <a:gd name="connsiteY887" fmla="*/ 2103652 h 2110992"/>
              <a:gd name="connsiteX888" fmla="*/ 4502244 w 6230433"/>
              <a:gd name="connsiteY888" fmla="*/ 2110992 h 2110992"/>
              <a:gd name="connsiteX889" fmla="*/ 4472906 w 6230433"/>
              <a:gd name="connsiteY889" fmla="*/ 2110992 h 2110992"/>
              <a:gd name="connsiteX890" fmla="*/ 4472906 w 6230433"/>
              <a:gd name="connsiteY890" fmla="*/ 2103652 h 2110992"/>
              <a:gd name="connsiteX891" fmla="*/ 4502244 w 6230433"/>
              <a:gd name="connsiteY891" fmla="*/ 2103652 h 2110992"/>
              <a:gd name="connsiteX892" fmla="*/ 4450901 w 6230433"/>
              <a:gd name="connsiteY892" fmla="*/ 2110992 h 2110992"/>
              <a:gd name="connsiteX893" fmla="*/ 4421555 w 6230433"/>
              <a:gd name="connsiteY893" fmla="*/ 2110992 h 2110992"/>
              <a:gd name="connsiteX894" fmla="*/ 4421555 w 6230433"/>
              <a:gd name="connsiteY894" fmla="*/ 2103652 h 2110992"/>
              <a:gd name="connsiteX895" fmla="*/ 4450901 w 6230433"/>
              <a:gd name="connsiteY895" fmla="*/ 2103652 h 2110992"/>
              <a:gd name="connsiteX896" fmla="*/ 4399549 w 6230433"/>
              <a:gd name="connsiteY896" fmla="*/ 2110992 h 2110992"/>
              <a:gd name="connsiteX897" fmla="*/ 4370212 w 6230433"/>
              <a:gd name="connsiteY897" fmla="*/ 2110992 h 2110992"/>
              <a:gd name="connsiteX898" fmla="*/ 4370212 w 6230433"/>
              <a:gd name="connsiteY898" fmla="*/ 2103652 h 2110992"/>
              <a:gd name="connsiteX899" fmla="*/ 4399549 w 6230433"/>
              <a:gd name="connsiteY899" fmla="*/ 2103652 h 2110992"/>
              <a:gd name="connsiteX900" fmla="*/ 4348207 w 6230433"/>
              <a:gd name="connsiteY900" fmla="*/ 2110992 h 2110992"/>
              <a:gd name="connsiteX901" fmla="*/ 4318869 w 6230433"/>
              <a:gd name="connsiteY901" fmla="*/ 2110992 h 2110992"/>
              <a:gd name="connsiteX902" fmla="*/ 4318869 w 6230433"/>
              <a:gd name="connsiteY902" fmla="*/ 2103652 h 2110992"/>
              <a:gd name="connsiteX903" fmla="*/ 4348207 w 6230433"/>
              <a:gd name="connsiteY903" fmla="*/ 2103652 h 2110992"/>
              <a:gd name="connsiteX904" fmla="*/ 4296864 w 6230433"/>
              <a:gd name="connsiteY904" fmla="*/ 2110992 h 2110992"/>
              <a:gd name="connsiteX905" fmla="*/ 4267518 w 6230433"/>
              <a:gd name="connsiteY905" fmla="*/ 2110992 h 2110992"/>
              <a:gd name="connsiteX906" fmla="*/ 4267518 w 6230433"/>
              <a:gd name="connsiteY906" fmla="*/ 2103652 h 2110992"/>
              <a:gd name="connsiteX907" fmla="*/ 4296864 w 6230433"/>
              <a:gd name="connsiteY907" fmla="*/ 2103652 h 2110992"/>
              <a:gd name="connsiteX908" fmla="*/ 4245512 w 6230433"/>
              <a:gd name="connsiteY908" fmla="*/ 2110992 h 2110992"/>
              <a:gd name="connsiteX909" fmla="*/ 4216175 w 6230433"/>
              <a:gd name="connsiteY909" fmla="*/ 2110992 h 2110992"/>
              <a:gd name="connsiteX910" fmla="*/ 4216175 w 6230433"/>
              <a:gd name="connsiteY910" fmla="*/ 2103652 h 2110992"/>
              <a:gd name="connsiteX911" fmla="*/ 4245512 w 6230433"/>
              <a:gd name="connsiteY911" fmla="*/ 2103652 h 2110992"/>
              <a:gd name="connsiteX912" fmla="*/ 4194170 w 6230433"/>
              <a:gd name="connsiteY912" fmla="*/ 2110992 h 2110992"/>
              <a:gd name="connsiteX913" fmla="*/ 4164832 w 6230433"/>
              <a:gd name="connsiteY913" fmla="*/ 2110992 h 2110992"/>
              <a:gd name="connsiteX914" fmla="*/ 4164832 w 6230433"/>
              <a:gd name="connsiteY914" fmla="*/ 2103652 h 2110992"/>
              <a:gd name="connsiteX915" fmla="*/ 4194170 w 6230433"/>
              <a:gd name="connsiteY915" fmla="*/ 2103652 h 2110992"/>
              <a:gd name="connsiteX916" fmla="*/ 4142827 w 6230433"/>
              <a:gd name="connsiteY916" fmla="*/ 2110992 h 2110992"/>
              <a:gd name="connsiteX917" fmla="*/ 4113481 w 6230433"/>
              <a:gd name="connsiteY917" fmla="*/ 2110992 h 2110992"/>
              <a:gd name="connsiteX918" fmla="*/ 4113481 w 6230433"/>
              <a:gd name="connsiteY918" fmla="*/ 2103652 h 2110992"/>
              <a:gd name="connsiteX919" fmla="*/ 4142827 w 6230433"/>
              <a:gd name="connsiteY919" fmla="*/ 2103652 h 2110992"/>
              <a:gd name="connsiteX920" fmla="*/ 4091475 w 6230433"/>
              <a:gd name="connsiteY920" fmla="*/ 2110992 h 2110992"/>
              <a:gd name="connsiteX921" fmla="*/ 4062138 w 6230433"/>
              <a:gd name="connsiteY921" fmla="*/ 2110992 h 2110992"/>
              <a:gd name="connsiteX922" fmla="*/ 4062138 w 6230433"/>
              <a:gd name="connsiteY922" fmla="*/ 2103652 h 2110992"/>
              <a:gd name="connsiteX923" fmla="*/ 4091475 w 6230433"/>
              <a:gd name="connsiteY923" fmla="*/ 2103652 h 2110992"/>
              <a:gd name="connsiteX924" fmla="*/ 4040133 w 6230433"/>
              <a:gd name="connsiteY924" fmla="*/ 2110992 h 2110992"/>
              <a:gd name="connsiteX925" fmla="*/ 4010795 w 6230433"/>
              <a:gd name="connsiteY925" fmla="*/ 2110992 h 2110992"/>
              <a:gd name="connsiteX926" fmla="*/ 4010795 w 6230433"/>
              <a:gd name="connsiteY926" fmla="*/ 2103652 h 2110992"/>
              <a:gd name="connsiteX927" fmla="*/ 4040133 w 6230433"/>
              <a:gd name="connsiteY927" fmla="*/ 2103652 h 2110992"/>
              <a:gd name="connsiteX928" fmla="*/ 3988790 w 6230433"/>
              <a:gd name="connsiteY928" fmla="*/ 2110992 h 2110992"/>
              <a:gd name="connsiteX929" fmla="*/ 3959444 w 6230433"/>
              <a:gd name="connsiteY929" fmla="*/ 2110992 h 2110992"/>
              <a:gd name="connsiteX930" fmla="*/ 3959444 w 6230433"/>
              <a:gd name="connsiteY930" fmla="*/ 2103652 h 2110992"/>
              <a:gd name="connsiteX931" fmla="*/ 3988790 w 6230433"/>
              <a:gd name="connsiteY931" fmla="*/ 2103652 h 2110992"/>
              <a:gd name="connsiteX932" fmla="*/ 3937438 w 6230433"/>
              <a:gd name="connsiteY932" fmla="*/ 2110992 h 2110992"/>
              <a:gd name="connsiteX933" fmla="*/ 3908101 w 6230433"/>
              <a:gd name="connsiteY933" fmla="*/ 2110992 h 2110992"/>
              <a:gd name="connsiteX934" fmla="*/ 3908101 w 6230433"/>
              <a:gd name="connsiteY934" fmla="*/ 2103652 h 2110992"/>
              <a:gd name="connsiteX935" fmla="*/ 3937438 w 6230433"/>
              <a:gd name="connsiteY935" fmla="*/ 2103652 h 2110992"/>
              <a:gd name="connsiteX936" fmla="*/ 3886096 w 6230433"/>
              <a:gd name="connsiteY936" fmla="*/ 2110992 h 2110992"/>
              <a:gd name="connsiteX937" fmla="*/ 3856758 w 6230433"/>
              <a:gd name="connsiteY937" fmla="*/ 2110992 h 2110992"/>
              <a:gd name="connsiteX938" fmla="*/ 3856758 w 6230433"/>
              <a:gd name="connsiteY938" fmla="*/ 2103652 h 2110992"/>
              <a:gd name="connsiteX939" fmla="*/ 3886096 w 6230433"/>
              <a:gd name="connsiteY939" fmla="*/ 2103652 h 2110992"/>
              <a:gd name="connsiteX940" fmla="*/ 3834753 w 6230433"/>
              <a:gd name="connsiteY940" fmla="*/ 2110992 h 2110992"/>
              <a:gd name="connsiteX941" fmla="*/ 3805407 w 6230433"/>
              <a:gd name="connsiteY941" fmla="*/ 2110992 h 2110992"/>
              <a:gd name="connsiteX942" fmla="*/ 3805407 w 6230433"/>
              <a:gd name="connsiteY942" fmla="*/ 2103652 h 2110992"/>
              <a:gd name="connsiteX943" fmla="*/ 3834753 w 6230433"/>
              <a:gd name="connsiteY943" fmla="*/ 2103652 h 2110992"/>
              <a:gd name="connsiteX944" fmla="*/ 3783401 w 6230433"/>
              <a:gd name="connsiteY944" fmla="*/ 2110992 h 2110992"/>
              <a:gd name="connsiteX945" fmla="*/ 3754064 w 6230433"/>
              <a:gd name="connsiteY945" fmla="*/ 2110992 h 2110992"/>
              <a:gd name="connsiteX946" fmla="*/ 3754064 w 6230433"/>
              <a:gd name="connsiteY946" fmla="*/ 2103652 h 2110992"/>
              <a:gd name="connsiteX947" fmla="*/ 3783401 w 6230433"/>
              <a:gd name="connsiteY947" fmla="*/ 2103652 h 2110992"/>
              <a:gd name="connsiteX948" fmla="*/ 3732059 w 6230433"/>
              <a:gd name="connsiteY948" fmla="*/ 2110992 h 2110992"/>
              <a:gd name="connsiteX949" fmla="*/ 3702721 w 6230433"/>
              <a:gd name="connsiteY949" fmla="*/ 2110992 h 2110992"/>
              <a:gd name="connsiteX950" fmla="*/ 3702721 w 6230433"/>
              <a:gd name="connsiteY950" fmla="*/ 2103652 h 2110992"/>
              <a:gd name="connsiteX951" fmla="*/ 3732059 w 6230433"/>
              <a:gd name="connsiteY951" fmla="*/ 2103652 h 2110992"/>
              <a:gd name="connsiteX952" fmla="*/ 3680716 w 6230433"/>
              <a:gd name="connsiteY952" fmla="*/ 2110992 h 2110992"/>
              <a:gd name="connsiteX953" fmla="*/ 3651370 w 6230433"/>
              <a:gd name="connsiteY953" fmla="*/ 2110992 h 2110992"/>
              <a:gd name="connsiteX954" fmla="*/ 3651370 w 6230433"/>
              <a:gd name="connsiteY954" fmla="*/ 2103652 h 2110992"/>
              <a:gd name="connsiteX955" fmla="*/ 3680716 w 6230433"/>
              <a:gd name="connsiteY955" fmla="*/ 2103652 h 2110992"/>
              <a:gd name="connsiteX956" fmla="*/ 3629364 w 6230433"/>
              <a:gd name="connsiteY956" fmla="*/ 2110992 h 2110992"/>
              <a:gd name="connsiteX957" fmla="*/ 3600027 w 6230433"/>
              <a:gd name="connsiteY957" fmla="*/ 2110992 h 2110992"/>
              <a:gd name="connsiteX958" fmla="*/ 3600027 w 6230433"/>
              <a:gd name="connsiteY958" fmla="*/ 2103652 h 2110992"/>
              <a:gd name="connsiteX959" fmla="*/ 3629364 w 6230433"/>
              <a:gd name="connsiteY959" fmla="*/ 2103652 h 2110992"/>
              <a:gd name="connsiteX960" fmla="*/ 3578022 w 6230433"/>
              <a:gd name="connsiteY960" fmla="*/ 2110992 h 2110992"/>
              <a:gd name="connsiteX961" fmla="*/ 3548684 w 6230433"/>
              <a:gd name="connsiteY961" fmla="*/ 2110992 h 2110992"/>
              <a:gd name="connsiteX962" fmla="*/ 3548684 w 6230433"/>
              <a:gd name="connsiteY962" fmla="*/ 2103652 h 2110992"/>
              <a:gd name="connsiteX963" fmla="*/ 3578022 w 6230433"/>
              <a:gd name="connsiteY963" fmla="*/ 2103652 h 2110992"/>
              <a:gd name="connsiteX964" fmla="*/ 3526679 w 6230433"/>
              <a:gd name="connsiteY964" fmla="*/ 2110992 h 2110992"/>
              <a:gd name="connsiteX965" fmla="*/ 3497333 w 6230433"/>
              <a:gd name="connsiteY965" fmla="*/ 2110992 h 2110992"/>
              <a:gd name="connsiteX966" fmla="*/ 3497333 w 6230433"/>
              <a:gd name="connsiteY966" fmla="*/ 2103652 h 2110992"/>
              <a:gd name="connsiteX967" fmla="*/ 3526679 w 6230433"/>
              <a:gd name="connsiteY967" fmla="*/ 2103652 h 2110992"/>
              <a:gd name="connsiteX968" fmla="*/ 3475327 w 6230433"/>
              <a:gd name="connsiteY968" fmla="*/ 2110992 h 2110992"/>
              <a:gd name="connsiteX969" fmla="*/ 3445990 w 6230433"/>
              <a:gd name="connsiteY969" fmla="*/ 2110992 h 2110992"/>
              <a:gd name="connsiteX970" fmla="*/ 3445990 w 6230433"/>
              <a:gd name="connsiteY970" fmla="*/ 2103652 h 2110992"/>
              <a:gd name="connsiteX971" fmla="*/ 3475327 w 6230433"/>
              <a:gd name="connsiteY971" fmla="*/ 2103652 h 2110992"/>
              <a:gd name="connsiteX972" fmla="*/ 3423985 w 6230433"/>
              <a:gd name="connsiteY972" fmla="*/ 2110992 h 2110992"/>
              <a:gd name="connsiteX973" fmla="*/ 3394647 w 6230433"/>
              <a:gd name="connsiteY973" fmla="*/ 2110992 h 2110992"/>
              <a:gd name="connsiteX974" fmla="*/ 3394647 w 6230433"/>
              <a:gd name="connsiteY974" fmla="*/ 2103652 h 2110992"/>
              <a:gd name="connsiteX975" fmla="*/ 3423985 w 6230433"/>
              <a:gd name="connsiteY975" fmla="*/ 2103652 h 2110992"/>
              <a:gd name="connsiteX976" fmla="*/ 3372642 w 6230433"/>
              <a:gd name="connsiteY976" fmla="*/ 2110992 h 2110992"/>
              <a:gd name="connsiteX977" fmla="*/ 3343296 w 6230433"/>
              <a:gd name="connsiteY977" fmla="*/ 2110992 h 2110992"/>
              <a:gd name="connsiteX978" fmla="*/ 3343296 w 6230433"/>
              <a:gd name="connsiteY978" fmla="*/ 2103652 h 2110992"/>
              <a:gd name="connsiteX979" fmla="*/ 3372642 w 6230433"/>
              <a:gd name="connsiteY979" fmla="*/ 2103652 h 2110992"/>
              <a:gd name="connsiteX980" fmla="*/ 3321290 w 6230433"/>
              <a:gd name="connsiteY980" fmla="*/ 2110992 h 2110992"/>
              <a:gd name="connsiteX981" fmla="*/ 3291953 w 6230433"/>
              <a:gd name="connsiteY981" fmla="*/ 2110992 h 2110992"/>
              <a:gd name="connsiteX982" fmla="*/ 3291953 w 6230433"/>
              <a:gd name="connsiteY982" fmla="*/ 2103652 h 2110992"/>
              <a:gd name="connsiteX983" fmla="*/ 3321290 w 6230433"/>
              <a:gd name="connsiteY983" fmla="*/ 2103652 h 2110992"/>
              <a:gd name="connsiteX984" fmla="*/ 3269948 w 6230433"/>
              <a:gd name="connsiteY984" fmla="*/ 2110992 h 2110992"/>
              <a:gd name="connsiteX985" fmla="*/ 3240610 w 6230433"/>
              <a:gd name="connsiteY985" fmla="*/ 2110992 h 2110992"/>
              <a:gd name="connsiteX986" fmla="*/ 3240610 w 6230433"/>
              <a:gd name="connsiteY986" fmla="*/ 2103652 h 2110992"/>
              <a:gd name="connsiteX987" fmla="*/ 3269948 w 6230433"/>
              <a:gd name="connsiteY987" fmla="*/ 2103652 h 2110992"/>
              <a:gd name="connsiteX988" fmla="*/ 3218605 w 6230433"/>
              <a:gd name="connsiteY988" fmla="*/ 2110992 h 2110992"/>
              <a:gd name="connsiteX989" fmla="*/ 3189259 w 6230433"/>
              <a:gd name="connsiteY989" fmla="*/ 2110992 h 2110992"/>
              <a:gd name="connsiteX990" fmla="*/ 3189259 w 6230433"/>
              <a:gd name="connsiteY990" fmla="*/ 2103652 h 2110992"/>
              <a:gd name="connsiteX991" fmla="*/ 3218605 w 6230433"/>
              <a:gd name="connsiteY991" fmla="*/ 2103652 h 2110992"/>
              <a:gd name="connsiteX992" fmla="*/ 3167253 w 6230433"/>
              <a:gd name="connsiteY992" fmla="*/ 2110992 h 2110992"/>
              <a:gd name="connsiteX993" fmla="*/ 3137916 w 6230433"/>
              <a:gd name="connsiteY993" fmla="*/ 2110992 h 2110992"/>
              <a:gd name="connsiteX994" fmla="*/ 3137916 w 6230433"/>
              <a:gd name="connsiteY994" fmla="*/ 2103652 h 2110992"/>
              <a:gd name="connsiteX995" fmla="*/ 3167253 w 6230433"/>
              <a:gd name="connsiteY995" fmla="*/ 2103652 h 2110992"/>
              <a:gd name="connsiteX996" fmla="*/ 3115911 w 6230433"/>
              <a:gd name="connsiteY996" fmla="*/ 2110992 h 2110992"/>
              <a:gd name="connsiteX997" fmla="*/ 3086573 w 6230433"/>
              <a:gd name="connsiteY997" fmla="*/ 2110992 h 2110992"/>
              <a:gd name="connsiteX998" fmla="*/ 3086573 w 6230433"/>
              <a:gd name="connsiteY998" fmla="*/ 2103652 h 2110992"/>
              <a:gd name="connsiteX999" fmla="*/ 3115911 w 6230433"/>
              <a:gd name="connsiteY999" fmla="*/ 2103652 h 2110992"/>
              <a:gd name="connsiteX1000" fmla="*/ 3064568 w 6230433"/>
              <a:gd name="connsiteY1000" fmla="*/ 2110992 h 2110992"/>
              <a:gd name="connsiteX1001" fmla="*/ 3035222 w 6230433"/>
              <a:gd name="connsiteY1001" fmla="*/ 2110992 h 2110992"/>
              <a:gd name="connsiteX1002" fmla="*/ 3035222 w 6230433"/>
              <a:gd name="connsiteY1002" fmla="*/ 2103652 h 2110992"/>
              <a:gd name="connsiteX1003" fmla="*/ 3064568 w 6230433"/>
              <a:gd name="connsiteY1003" fmla="*/ 2103652 h 2110992"/>
              <a:gd name="connsiteX1004" fmla="*/ 3013216 w 6230433"/>
              <a:gd name="connsiteY1004" fmla="*/ 2110992 h 2110992"/>
              <a:gd name="connsiteX1005" fmla="*/ 2983879 w 6230433"/>
              <a:gd name="connsiteY1005" fmla="*/ 2110992 h 2110992"/>
              <a:gd name="connsiteX1006" fmla="*/ 2983879 w 6230433"/>
              <a:gd name="connsiteY1006" fmla="*/ 2103652 h 2110992"/>
              <a:gd name="connsiteX1007" fmla="*/ 3013216 w 6230433"/>
              <a:gd name="connsiteY1007" fmla="*/ 2103652 h 2110992"/>
              <a:gd name="connsiteX1008" fmla="*/ 2961874 w 6230433"/>
              <a:gd name="connsiteY1008" fmla="*/ 2110992 h 2110992"/>
              <a:gd name="connsiteX1009" fmla="*/ 2932536 w 6230433"/>
              <a:gd name="connsiteY1009" fmla="*/ 2110992 h 2110992"/>
              <a:gd name="connsiteX1010" fmla="*/ 2932536 w 6230433"/>
              <a:gd name="connsiteY1010" fmla="*/ 2103652 h 2110992"/>
              <a:gd name="connsiteX1011" fmla="*/ 2961874 w 6230433"/>
              <a:gd name="connsiteY1011" fmla="*/ 2103652 h 2110992"/>
              <a:gd name="connsiteX1012" fmla="*/ 2910531 w 6230433"/>
              <a:gd name="connsiteY1012" fmla="*/ 2110992 h 2110992"/>
              <a:gd name="connsiteX1013" fmla="*/ 2881185 w 6230433"/>
              <a:gd name="connsiteY1013" fmla="*/ 2110992 h 2110992"/>
              <a:gd name="connsiteX1014" fmla="*/ 2881185 w 6230433"/>
              <a:gd name="connsiteY1014" fmla="*/ 2103652 h 2110992"/>
              <a:gd name="connsiteX1015" fmla="*/ 2910531 w 6230433"/>
              <a:gd name="connsiteY1015" fmla="*/ 2103652 h 2110992"/>
              <a:gd name="connsiteX1016" fmla="*/ 2859179 w 6230433"/>
              <a:gd name="connsiteY1016" fmla="*/ 2110992 h 2110992"/>
              <a:gd name="connsiteX1017" fmla="*/ 2829842 w 6230433"/>
              <a:gd name="connsiteY1017" fmla="*/ 2110992 h 2110992"/>
              <a:gd name="connsiteX1018" fmla="*/ 2829842 w 6230433"/>
              <a:gd name="connsiteY1018" fmla="*/ 2103652 h 2110992"/>
              <a:gd name="connsiteX1019" fmla="*/ 2859179 w 6230433"/>
              <a:gd name="connsiteY1019" fmla="*/ 2103652 h 2110992"/>
              <a:gd name="connsiteX1020" fmla="*/ 2807837 w 6230433"/>
              <a:gd name="connsiteY1020" fmla="*/ 2110992 h 2110992"/>
              <a:gd name="connsiteX1021" fmla="*/ 2778499 w 6230433"/>
              <a:gd name="connsiteY1021" fmla="*/ 2110992 h 2110992"/>
              <a:gd name="connsiteX1022" fmla="*/ 2778499 w 6230433"/>
              <a:gd name="connsiteY1022" fmla="*/ 2103652 h 2110992"/>
              <a:gd name="connsiteX1023" fmla="*/ 2807837 w 6230433"/>
              <a:gd name="connsiteY1023" fmla="*/ 2103652 h 2110992"/>
              <a:gd name="connsiteX1024" fmla="*/ 2756494 w 6230433"/>
              <a:gd name="connsiteY1024" fmla="*/ 2110992 h 2110992"/>
              <a:gd name="connsiteX1025" fmla="*/ 2727148 w 6230433"/>
              <a:gd name="connsiteY1025" fmla="*/ 2110992 h 2110992"/>
              <a:gd name="connsiteX1026" fmla="*/ 2727148 w 6230433"/>
              <a:gd name="connsiteY1026" fmla="*/ 2103652 h 2110992"/>
              <a:gd name="connsiteX1027" fmla="*/ 2756494 w 6230433"/>
              <a:gd name="connsiteY1027" fmla="*/ 2103652 h 2110992"/>
              <a:gd name="connsiteX1028" fmla="*/ 2705142 w 6230433"/>
              <a:gd name="connsiteY1028" fmla="*/ 2110992 h 2110992"/>
              <a:gd name="connsiteX1029" fmla="*/ 2675805 w 6230433"/>
              <a:gd name="connsiteY1029" fmla="*/ 2110992 h 2110992"/>
              <a:gd name="connsiteX1030" fmla="*/ 2675805 w 6230433"/>
              <a:gd name="connsiteY1030" fmla="*/ 2103652 h 2110992"/>
              <a:gd name="connsiteX1031" fmla="*/ 2705142 w 6230433"/>
              <a:gd name="connsiteY1031" fmla="*/ 2103652 h 2110992"/>
              <a:gd name="connsiteX1032" fmla="*/ 2653800 w 6230433"/>
              <a:gd name="connsiteY1032" fmla="*/ 2110992 h 2110992"/>
              <a:gd name="connsiteX1033" fmla="*/ 2624462 w 6230433"/>
              <a:gd name="connsiteY1033" fmla="*/ 2110992 h 2110992"/>
              <a:gd name="connsiteX1034" fmla="*/ 2624462 w 6230433"/>
              <a:gd name="connsiteY1034" fmla="*/ 2103652 h 2110992"/>
              <a:gd name="connsiteX1035" fmla="*/ 2653800 w 6230433"/>
              <a:gd name="connsiteY1035" fmla="*/ 2103652 h 2110992"/>
              <a:gd name="connsiteX1036" fmla="*/ 2602457 w 6230433"/>
              <a:gd name="connsiteY1036" fmla="*/ 2110992 h 2110992"/>
              <a:gd name="connsiteX1037" fmla="*/ 2573111 w 6230433"/>
              <a:gd name="connsiteY1037" fmla="*/ 2110992 h 2110992"/>
              <a:gd name="connsiteX1038" fmla="*/ 2573111 w 6230433"/>
              <a:gd name="connsiteY1038" fmla="*/ 2103652 h 2110992"/>
              <a:gd name="connsiteX1039" fmla="*/ 2602457 w 6230433"/>
              <a:gd name="connsiteY1039" fmla="*/ 2103652 h 2110992"/>
              <a:gd name="connsiteX1040" fmla="*/ 2551105 w 6230433"/>
              <a:gd name="connsiteY1040" fmla="*/ 2110992 h 2110992"/>
              <a:gd name="connsiteX1041" fmla="*/ 2521768 w 6230433"/>
              <a:gd name="connsiteY1041" fmla="*/ 2110992 h 2110992"/>
              <a:gd name="connsiteX1042" fmla="*/ 2521768 w 6230433"/>
              <a:gd name="connsiteY1042" fmla="*/ 2103652 h 2110992"/>
              <a:gd name="connsiteX1043" fmla="*/ 2551105 w 6230433"/>
              <a:gd name="connsiteY1043" fmla="*/ 2103652 h 2110992"/>
              <a:gd name="connsiteX1044" fmla="*/ 2499763 w 6230433"/>
              <a:gd name="connsiteY1044" fmla="*/ 2110992 h 2110992"/>
              <a:gd name="connsiteX1045" fmla="*/ 2470425 w 6230433"/>
              <a:gd name="connsiteY1045" fmla="*/ 2110992 h 2110992"/>
              <a:gd name="connsiteX1046" fmla="*/ 2470425 w 6230433"/>
              <a:gd name="connsiteY1046" fmla="*/ 2103652 h 2110992"/>
              <a:gd name="connsiteX1047" fmla="*/ 2499763 w 6230433"/>
              <a:gd name="connsiteY1047" fmla="*/ 2103652 h 2110992"/>
              <a:gd name="connsiteX1048" fmla="*/ 2448420 w 6230433"/>
              <a:gd name="connsiteY1048" fmla="*/ 2110992 h 2110992"/>
              <a:gd name="connsiteX1049" fmla="*/ 2419074 w 6230433"/>
              <a:gd name="connsiteY1049" fmla="*/ 2110992 h 2110992"/>
              <a:gd name="connsiteX1050" fmla="*/ 2419074 w 6230433"/>
              <a:gd name="connsiteY1050" fmla="*/ 2103652 h 2110992"/>
              <a:gd name="connsiteX1051" fmla="*/ 2448420 w 6230433"/>
              <a:gd name="connsiteY1051" fmla="*/ 2103652 h 2110992"/>
              <a:gd name="connsiteX1052" fmla="*/ 2397068 w 6230433"/>
              <a:gd name="connsiteY1052" fmla="*/ 2110992 h 2110992"/>
              <a:gd name="connsiteX1053" fmla="*/ 2367731 w 6230433"/>
              <a:gd name="connsiteY1053" fmla="*/ 2110992 h 2110992"/>
              <a:gd name="connsiteX1054" fmla="*/ 2367731 w 6230433"/>
              <a:gd name="connsiteY1054" fmla="*/ 2103652 h 2110992"/>
              <a:gd name="connsiteX1055" fmla="*/ 2397068 w 6230433"/>
              <a:gd name="connsiteY1055" fmla="*/ 2103652 h 2110992"/>
              <a:gd name="connsiteX1056" fmla="*/ 2345726 w 6230433"/>
              <a:gd name="connsiteY1056" fmla="*/ 2110992 h 2110992"/>
              <a:gd name="connsiteX1057" fmla="*/ 2316388 w 6230433"/>
              <a:gd name="connsiteY1057" fmla="*/ 2110992 h 2110992"/>
              <a:gd name="connsiteX1058" fmla="*/ 2316388 w 6230433"/>
              <a:gd name="connsiteY1058" fmla="*/ 2103652 h 2110992"/>
              <a:gd name="connsiteX1059" fmla="*/ 2345726 w 6230433"/>
              <a:gd name="connsiteY1059" fmla="*/ 2103652 h 2110992"/>
              <a:gd name="connsiteX1060" fmla="*/ 2294383 w 6230433"/>
              <a:gd name="connsiteY1060" fmla="*/ 2110992 h 2110992"/>
              <a:gd name="connsiteX1061" fmla="*/ 2265037 w 6230433"/>
              <a:gd name="connsiteY1061" fmla="*/ 2110992 h 2110992"/>
              <a:gd name="connsiteX1062" fmla="*/ 2265037 w 6230433"/>
              <a:gd name="connsiteY1062" fmla="*/ 2103652 h 2110992"/>
              <a:gd name="connsiteX1063" fmla="*/ 2294383 w 6230433"/>
              <a:gd name="connsiteY1063" fmla="*/ 2103652 h 2110992"/>
              <a:gd name="connsiteX1064" fmla="*/ 2243031 w 6230433"/>
              <a:gd name="connsiteY1064" fmla="*/ 2110992 h 2110992"/>
              <a:gd name="connsiteX1065" fmla="*/ 2213694 w 6230433"/>
              <a:gd name="connsiteY1065" fmla="*/ 2110992 h 2110992"/>
              <a:gd name="connsiteX1066" fmla="*/ 2213694 w 6230433"/>
              <a:gd name="connsiteY1066" fmla="*/ 2103652 h 2110992"/>
              <a:gd name="connsiteX1067" fmla="*/ 2243031 w 6230433"/>
              <a:gd name="connsiteY1067" fmla="*/ 2103652 h 2110992"/>
              <a:gd name="connsiteX1068" fmla="*/ 2191689 w 6230433"/>
              <a:gd name="connsiteY1068" fmla="*/ 2110992 h 2110992"/>
              <a:gd name="connsiteX1069" fmla="*/ 2162351 w 6230433"/>
              <a:gd name="connsiteY1069" fmla="*/ 2110992 h 2110992"/>
              <a:gd name="connsiteX1070" fmla="*/ 2162351 w 6230433"/>
              <a:gd name="connsiteY1070" fmla="*/ 2103652 h 2110992"/>
              <a:gd name="connsiteX1071" fmla="*/ 2191689 w 6230433"/>
              <a:gd name="connsiteY1071" fmla="*/ 2103652 h 2110992"/>
              <a:gd name="connsiteX1072" fmla="*/ 2140346 w 6230433"/>
              <a:gd name="connsiteY1072" fmla="*/ 2110992 h 2110992"/>
              <a:gd name="connsiteX1073" fmla="*/ 2111000 w 6230433"/>
              <a:gd name="connsiteY1073" fmla="*/ 2110992 h 2110992"/>
              <a:gd name="connsiteX1074" fmla="*/ 2111000 w 6230433"/>
              <a:gd name="connsiteY1074" fmla="*/ 2103652 h 2110992"/>
              <a:gd name="connsiteX1075" fmla="*/ 2140346 w 6230433"/>
              <a:gd name="connsiteY1075" fmla="*/ 2103652 h 2110992"/>
              <a:gd name="connsiteX1076" fmla="*/ 2088994 w 6230433"/>
              <a:gd name="connsiteY1076" fmla="*/ 2110992 h 2110992"/>
              <a:gd name="connsiteX1077" fmla="*/ 2059657 w 6230433"/>
              <a:gd name="connsiteY1077" fmla="*/ 2110992 h 2110992"/>
              <a:gd name="connsiteX1078" fmla="*/ 2059657 w 6230433"/>
              <a:gd name="connsiteY1078" fmla="*/ 2103652 h 2110992"/>
              <a:gd name="connsiteX1079" fmla="*/ 2088994 w 6230433"/>
              <a:gd name="connsiteY1079" fmla="*/ 2103652 h 2110992"/>
              <a:gd name="connsiteX1080" fmla="*/ 2037652 w 6230433"/>
              <a:gd name="connsiteY1080" fmla="*/ 2110992 h 2110992"/>
              <a:gd name="connsiteX1081" fmla="*/ 2008314 w 6230433"/>
              <a:gd name="connsiteY1081" fmla="*/ 2110992 h 2110992"/>
              <a:gd name="connsiteX1082" fmla="*/ 2008314 w 6230433"/>
              <a:gd name="connsiteY1082" fmla="*/ 2103652 h 2110992"/>
              <a:gd name="connsiteX1083" fmla="*/ 2037652 w 6230433"/>
              <a:gd name="connsiteY1083" fmla="*/ 2103652 h 2110992"/>
              <a:gd name="connsiteX1084" fmla="*/ 1986309 w 6230433"/>
              <a:gd name="connsiteY1084" fmla="*/ 2110992 h 2110992"/>
              <a:gd name="connsiteX1085" fmla="*/ 1956963 w 6230433"/>
              <a:gd name="connsiteY1085" fmla="*/ 2110992 h 2110992"/>
              <a:gd name="connsiteX1086" fmla="*/ 1956963 w 6230433"/>
              <a:gd name="connsiteY1086" fmla="*/ 2103652 h 2110992"/>
              <a:gd name="connsiteX1087" fmla="*/ 1986309 w 6230433"/>
              <a:gd name="connsiteY1087" fmla="*/ 2103652 h 2110992"/>
              <a:gd name="connsiteX1088" fmla="*/ 1934957 w 6230433"/>
              <a:gd name="connsiteY1088" fmla="*/ 2110992 h 2110992"/>
              <a:gd name="connsiteX1089" fmla="*/ 1905620 w 6230433"/>
              <a:gd name="connsiteY1089" fmla="*/ 2110992 h 2110992"/>
              <a:gd name="connsiteX1090" fmla="*/ 1905620 w 6230433"/>
              <a:gd name="connsiteY1090" fmla="*/ 2103652 h 2110992"/>
              <a:gd name="connsiteX1091" fmla="*/ 1934957 w 6230433"/>
              <a:gd name="connsiteY1091" fmla="*/ 2103652 h 2110992"/>
              <a:gd name="connsiteX1092" fmla="*/ 1883615 w 6230433"/>
              <a:gd name="connsiteY1092" fmla="*/ 2110992 h 2110992"/>
              <a:gd name="connsiteX1093" fmla="*/ 1854277 w 6230433"/>
              <a:gd name="connsiteY1093" fmla="*/ 2110992 h 2110992"/>
              <a:gd name="connsiteX1094" fmla="*/ 1854277 w 6230433"/>
              <a:gd name="connsiteY1094" fmla="*/ 2103652 h 2110992"/>
              <a:gd name="connsiteX1095" fmla="*/ 1883615 w 6230433"/>
              <a:gd name="connsiteY1095" fmla="*/ 2103652 h 2110992"/>
              <a:gd name="connsiteX1096" fmla="*/ 1832272 w 6230433"/>
              <a:gd name="connsiteY1096" fmla="*/ 2110992 h 2110992"/>
              <a:gd name="connsiteX1097" fmla="*/ 1802926 w 6230433"/>
              <a:gd name="connsiteY1097" fmla="*/ 2110992 h 2110992"/>
              <a:gd name="connsiteX1098" fmla="*/ 1802926 w 6230433"/>
              <a:gd name="connsiteY1098" fmla="*/ 2103652 h 2110992"/>
              <a:gd name="connsiteX1099" fmla="*/ 1832272 w 6230433"/>
              <a:gd name="connsiteY1099" fmla="*/ 2103652 h 2110992"/>
              <a:gd name="connsiteX1100" fmla="*/ 1780920 w 6230433"/>
              <a:gd name="connsiteY1100" fmla="*/ 2110992 h 2110992"/>
              <a:gd name="connsiteX1101" fmla="*/ 1751583 w 6230433"/>
              <a:gd name="connsiteY1101" fmla="*/ 2110992 h 2110992"/>
              <a:gd name="connsiteX1102" fmla="*/ 1751583 w 6230433"/>
              <a:gd name="connsiteY1102" fmla="*/ 2103652 h 2110992"/>
              <a:gd name="connsiteX1103" fmla="*/ 1780920 w 6230433"/>
              <a:gd name="connsiteY1103" fmla="*/ 2103652 h 2110992"/>
              <a:gd name="connsiteX1104" fmla="*/ 1729578 w 6230433"/>
              <a:gd name="connsiteY1104" fmla="*/ 2110992 h 2110992"/>
              <a:gd name="connsiteX1105" fmla="*/ 1700240 w 6230433"/>
              <a:gd name="connsiteY1105" fmla="*/ 2110992 h 2110992"/>
              <a:gd name="connsiteX1106" fmla="*/ 1700240 w 6230433"/>
              <a:gd name="connsiteY1106" fmla="*/ 2103652 h 2110992"/>
              <a:gd name="connsiteX1107" fmla="*/ 1729578 w 6230433"/>
              <a:gd name="connsiteY1107" fmla="*/ 2103652 h 2110992"/>
              <a:gd name="connsiteX1108" fmla="*/ 1678235 w 6230433"/>
              <a:gd name="connsiteY1108" fmla="*/ 2110992 h 2110992"/>
              <a:gd name="connsiteX1109" fmla="*/ 1648889 w 6230433"/>
              <a:gd name="connsiteY1109" fmla="*/ 2110992 h 2110992"/>
              <a:gd name="connsiteX1110" fmla="*/ 1648889 w 6230433"/>
              <a:gd name="connsiteY1110" fmla="*/ 2103652 h 2110992"/>
              <a:gd name="connsiteX1111" fmla="*/ 1678235 w 6230433"/>
              <a:gd name="connsiteY1111" fmla="*/ 2103652 h 2110992"/>
              <a:gd name="connsiteX1112" fmla="*/ 1626883 w 6230433"/>
              <a:gd name="connsiteY1112" fmla="*/ 2110992 h 2110992"/>
              <a:gd name="connsiteX1113" fmla="*/ 1597546 w 6230433"/>
              <a:gd name="connsiteY1113" fmla="*/ 2110992 h 2110992"/>
              <a:gd name="connsiteX1114" fmla="*/ 1597546 w 6230433"/>
              <a:gd name="connsiteY1114" fmla="*/ 2103652 h 2110992"/>
              <a:gd name="connsiteX1115" fmla="*/ 1626883 w 6230433"/>
              <a:gd name="connsiteY1115" fmla="*/ 2103652 h 2110992"/>
              <a:gd name="connsiteX1116" fmla="*/ 1575541 w 6230433"/>
              <a:gd name="connsiteY1116" fmla="*/ 2110992 h 2110992"/>
              <a:gd name="connsiteX1117" fmla="*/ 1546203 w 6230433"/>
              <a:gd name="connsiteY1117" fmla="*/ 2110992 h 2110992"/>
              <a:gd name="connsiteX1118" fmla="*/ 1546203 w 6230433"/>
              <a:gd name="connsiteY1118" fmla="*/ 2103652 h 2110992"/>
              <a:gd name="connsiteX1119" fmla="*/ 1575541 w 6230433"/>
              <a:gd name="connsiteY1119" fmla="*/ 2103652 h 2110992"/>
              <a:gd name="connsiteX1120" fmla="*/ 1524198 w 6230433"/>
              <a:gd name="connsiteY1120" fmla="*/ 2110992 h 2110992"/>
              <a:gd name="connsiteX1121" fmla="*/ 1494852 w 6230433"/>
              <a:gd name="connsiteY1121" fmla="*/ 2110992 h 2110992"/>
              <a:gd name="connsiteX1122" fmla="*/ 1494852 w 6230433"/>
              <a:gd name="connsiteY1122" fmla="*/ 2103652 h 2110992"/>
              <a:gd name="connsiteX1123" fmla="*/ 1524198 w 6230433"/>
              <a:gd name="connsiteY1123" fmla="*/ 2103652 h 2110992"/>
              <a:gd name="connsiteX1124" fmla="*/ 1472846 w 6230433"/>
              <a:gd name="connsiteY1124" fmla="*/ 2110992 h 2110992"/>
              <a:gd name="connsiteX1125" fmla="*/ 1443509 w 6230433"/>
              <a:gd name="connsiteY1125" fmla="*/ 2110992 h 2110992"/>
              <a:gd name="connsiteX1126" fmla="*/ 1443509 w 6230433"/>
              <a:gd name="connsiteY1126" fmla="*/ 2103652 h 2110992"/>
              <a:gd name="connsiteX1127" fmla="*/ 1472846 w 6230433"/>
              <a:gd name="connsiteY1127" fmla="*/ 2103652 h 2110992"/>
              <a:gd name="connsiteX1128" fmla="*/ 1421504 w 6230433"/>
              <a:gd name="connsiteY1128" fmla="*/ 2110992 h 2110992"/>
              <a:gd name="connsiteX1129" fmla="*/ 1392166 w 6230433"/>
              <a:gd name="connsiteY1129" fmla="*/ 2110992 h 2110992"/>
              <a:gd name="connsiteX1130" fmla="*/ 1392166 w 6230433"/>
              <a:gd name="connsiteY1130" fmla="*/ 2103652 h 2110992"/>
              <a:gd name="connsiteX1131" fmla="*/ 1421504 w 6230433"/>
              <a:gd name="connsiteY1131" fmla="*/ 2103652 h 2110992"/>
              <a:gd name="connsiteX1132" fmla="*/ 1370161 w 6230433"/>
              <a:gd name="connsiteY1132" fmla="*/ 2110992 h 2110992"/>
              <a:gd name="connsiteX1133" fmla="*/ 1340815 w 6230433"/>
              <a:gd name="connsiteY1133" fmla="*/ 2110992 h 2110992"/>
              <a:gd name="connsiteX1134" fmla="*/ 1340815 w 6230433"/>
              <a:gd name="connsiteY1134" fmla="*/ 2103652 h 2110992"/>
              <a:gd name="connsiteX1135" fmla="*/ 1370161 w 6230433"/>
              <a:gd name="connsiteY1135" fmla="*/ 2103652 h 2110992"/>
              <a:gd name="connsiteX1136" fmla="*/ 1318809 w 6230433"/>
              <a:gd name="connsiteY1136" fmla="*/ 2110992 h 2110992"/>
              <a:gd name="connsiteX1137" fmla="*/ 1289472 w 6230433"/>
              <a:gd name="connsiteY1137" fmla="*/ 2110992 h 2110992"/>
              <a:gd name="connsiteX1138" fmla="*/ 1289472 w 6230433"/>
              <a:gd name="connsiteY1138" fmla="*/ 2103652 h 2110992"/>
              <a:gd name="connsiteX1139" fmla="*/ 1318809 w 6230433"/>
              <a:gd name="connsiteY1139" fmla="*/ 2103652 h 2110992"/>
              <a:gd name="connsiteX1140" fmla="*/ 1267467 w 6230433"/>
              <a:gd name="connsiteY1140" fmla="*/ 2110992 h 2110992"/>
              <a:gd name="connsiteX1141" fmla="*/ 1238129 w 6230433"/>
              <a:gd name="connsiteY1141" fmla="*/ 2110992 h 2110992"/>
              <a:gd name="connsiteX1142" fmla="*/ 1238129 w 6230433"/>
              <a:gd name="connsiteY1142" fmla="*/ 2103652 h 2110992"/>
              <a:gd name="connsiteX1143" fmla="*/ 1267467 w 6230433"/>
              <a:gd name="connsiteY1143" fmla="*/ 2103652 h 2110992"/>
              <a:gd name="connsiteX1144" fmla="*/ 1216124 w 6230433"/>
              <a:gd name="connsiteY1144" fmla="*/ 2110992 h 2110992"/>
              <a:gd name="connsiteX1145" fmla="*/ 1186778 w 6230433"/>
              <a:gd name="connsiteY1145" fmla="*/ 2110992 h 2110992"/>
              <a:gd name="connsiteX1146" fmla="*/ 1186778 w 6230433"/>
              <a:gd name="connsiteY1146" fmla="*/ 2103652 h 2110992"/>
              <a:gd name="connsiteX1147" fmla="*/ 1216124 w 6230433"/>
              <a:gd name="connsiteY1147" fmla="*/ 2103652 h 2110992"/>
              <a:gd name="connsiteX1148" fmla="*/ 1164772 w 6230433"/>
              <a:gd name="connsiteY1148" fmla="*/ 2110992 h 2110992"/>
              <a:gd name="connsiteX1149" fmla="*/ 1135435 w 6230433"/>
              <a:gd name="connsiteY1149" fmla="*/ 2110992 h 2110992"/>
              <a:gd name="connsiteX1150" fmla="*/ 1135435 w 6230433"/>
              <a:gd name="connsiteY1150" fmla="*/ 2103652 h 2110992"/>
              <a:gd name="connsiteX1151" fmla="*/ 1164772 w 6230433"/>
              <a:gd name="connsiteY1151" fmla="*/ 2103652 h 2110992"/>
              <a:gd name="connsiteX1152" fmla="*/ 1113430 w 6230433"/>
              <a:gd name="connsiteY1152" fmla="*/ 2110992 h 2110992"/>
              <a:gd name="connsiteX1153" fmla="*/ 1084092 w 6230433"/>
              <a:gd name="connsiteY1153" fmla="*/ 2110992 h 2110992"/>
              <a:gd name="connsiteX1154" fmla="*/ 1084092 w 6230433"/>
              <a:gd name="connsiteY1154" fmla="*/ 2103652 h 2110992"/>
              <a:gd name="connsiteX1155" fmla="*/ 1113430 w 6230433"/>
              <a:gd name="connsiteY1155" fmla="*/ 2103652 h 2110992"/>
              <a:gd name="connsiteX1156" fmla="*/ 1062087 w 6230433"/>
              <a:gd name="connsiteY1156" fmla="*/ 2110992 h 2110992"/>
              <a:gd name="connsiteX1157" fmla="*/ 1032741 w 6230433"/>
              <a:gd name="connsiteY1157" fmla="*/ 2110992 h 2110992"/>
              <a:gd name="connsiteX1158" fmla="*/ 1032741 w 6230433"/>
              <a:gd name="connsiteY1158" fmla="*/ 2103652 h 2110992"/>
              <a:gd name="connsiteX1159" fmla="*/ 1062087 w 6230433"/>
              <a:gd name="connsiteY1159" fmla="*/ 2103652 h 2110992"/>
              <a:gd name="connsiteX1160" fmla="*/ 1010735 w 6230433"/>
              <a:gd name="connsiteY1160" fmla="*/ 2110992 h 2110992"/>
              <a:gd name="connsiteX1161" fmla="*/ 981398 w 6230433"/>
              <a:gd name="connsiteY1161" fmla="*/ 2110992 h 2110992"/>
              <a:gd name="connsiteX1162" fmla="*/ 981398 w 6230433"/>
              <a:gd name="connsiteY1162" fmla="*/ 2103652 h 2110992"/>
              <a:gd name="connsiteX1163" fmla="*/ 1010735 w 6230433"/>
              <a:gd name="connsiteY1163" fmla="*/ 2103652 h 2110992"/>
              <a:gd name="connsiteX1164" fmla="*/ 959393 w 6230433"/>
              <a:gd name="connsiteY1164" fmla="*/ 2110992 h 2110992"/>
              <a:gd name="connsiteX1165" fmla="*/ 930055 w 6230433"/>
              <a:gd name="connsiteY1165" fmla="*/ 2110992 h 2110992"/>
              <a:gd name="connsiteX1166" fmla="*/ 930055 w 6230433"/>
              <a:gd name="connsiteY1166" fmla="*/ 2103652 h 2110992"/>
              <a:gd name="connsiteX1167" fmla="*/ 959393 w 6230433"/>
              <a:gd name="connsiteY1167" fmla="*/ 2103652 h 2110992"/>
              <a:gd name="connsiteX1168" fmla="*/ 908050 w 6230433"/>
              <a:gd name="connsiteY1168" fmla="*/ 2110992 h 2110992"/>
              <a:gd name="connsiteX1169" fmla="*/ 878704 w 6230433"/>
              <a:gd name="connsiteY1169" fmla="*/ 2110992 h 2110992"/>
              <a:gd name="connsiteX1170" fmla="*/ 878704 w 6230433"/>
              <a:gd name="connsiteY1170" fmla="*/ 2103652 h 2110992"/>
              <a:gd name="connsiteX1171" fmla="*/ 908050 w 6230433"/>
              <a:gd name="connsiteY1171" fmla="*/ 2103652 h 2110992"/>
              <a:gd name="connsiteX1172" fmla="*/ 856698 w 6230433"/>
              <a:gd name="connsiteY1172" fmla="*/ 2110992 h 2110992"/>
              <a:gd name="connsiteX1173" fmla="*/ 827361 w 6230433"/>
              <a:gd name="connsiteY1173" fmla="*/ 2110992 h 2110992"/>
              <a:gd name="connsiteX1174" fmla="*/ 827361 w 6230433"/>
              <a:gd name="connsiteY1174" fmla="*/ 2103652 h 2110992"/>
              <a:gd name="connsiteX1175" fmla="*/ 856698 w 6230433"/>
              <a:gd name="connsiteY1175" fmla="*/ 2103652 h 2110992"/>
              <a:gd name="connsiteX1176" fmla="*/ 805356 w 6230433"/>
              <a:gd name="connsiteY1176" fmla="*/ 2110992 h 2110992"/>
              <a:gd name="connsiteX1177" fmla="*/ 776018 w 6230433"/>
              <a:gd name="connsiteY1177" fmla="*/ 2110992 h 2110992"/>
              <a:gd name="connsiteX1178" fmla="*/ 776018 w 6230433"/>
              <a:gd name="connsiteY1178" fmla="*/ 2103652 h 2110992"/>
              <a:gd name="connsiteX1179" fmla="*/ 805356 w 6230433"/>
              <a:gd name="connsiteY1179" fmla="*/ 2103652 h 2110992"/>
              <a:gd name="connsiteX1180" fmla="*/ 754013 w 6230433"/>
              <a:gd name="connsiteY1180" fmla="*/ 2110992 h 2110992"/>
              <a:gd name="connsiteX1181" fmla="*/ 724667 w 6230433"/>
              <a:gd name="connsiteY1181" fmla="*/ 2110992 h 2110992"/>
              <a:gd name="connsiteX1182" fmla="*/ 724667 w 6230433"/>
              <a:gd name="connsiteY1182" fmla="*/ 2103652 h 2110992"/>
              <a:gd name="connsiteX1183" fmla="*/ 754013 w 6230433"/>
              <a:gd name="connsiteY1183" fmla="*/ 2103652 h 2110992"/>
              <a:gd name="connsiteX1184" fmla="*/ 702661 w 6230433"/>
              <a:gd name="connsiteY1184" fmla="*/ 2110992 h 2110992"/>
              <a:gd name="connsiteX1185" fmla="*/ 673324 w 6230433"/>
              <a:gd name="connsiteY1185" fmla="*/ 2110992 h 2110992"/>
              <a:gd name="connsiteX1186" fmla="*/ 673324 w 6230433"/>
              <a:gd name="connsiteY1186" fmla="*/ 2103652 h 2110992"/>
              <a:gd name="connsiteX1187" fmla="*/ 702661 w 6230433"/>
              <a:gd name="connsiteY1187" fmla="*/ 2103652 h 2110992"/>
              <a:gd name="connsiteX1188" fmla="*/ 651160 w 6230433"/>
              <a:gd name="connsiteY1188" fmla="*/ 2110033 h 2110992"/>
              <a:gd name="connsiteX1189" fmla="*/ 621858 w 6230433"/>
              <a:gd name="connsiteY1189" fmla="*/ 2108616 h 2110992"/>
              <a:gd name="connsiteX1190" fmla="*/ 622210 w 6230433"/>
              <a:gd name="connsiteY1190" fmla="*/ 2101293 h 2110992"/>
              <a:gd name="connsiteX1191" fmla="*/ 651521 w 6230433"/>
              <a:gd name="connsiteY1191" fmla="*/ 2102710 h 2110992"/>
              <a:gd name="connsiteX1192" fmla="*/ 599509 w 6230433"/>
              <a:gd name="connsiteY1192" fmla="*/ 2107216 h 2110992"/>
              <a:gd name="connsiteX1193" fmla="*/ 570533 w 6230433"/>
              <a:gd name="connsiteY1193" fmla="*/ 2102631 h 2110992"/>
              <a:gd name="connsiteX1194" fmla="*/ 571677 w 6230433"/>
              <a:gd name="connsiteY1194" fmla="*/ 2095387 h 2110992"/>
              <a:gd name="connsiteX1195" fmla="*/ 600662 w 6230433"/>
              <a:gd name="connsiteY1195" fmla="*/ 2099972 h 2110992"/>
              <a:gd name="connsiteX1196" fmla="*/ 548800 w 6230433"/>
              <a:gd name="connsiteY1196" fmla="*/ 2099189 h 2110992"/>
              <a:gd name="connsiteX1197" fmla="*/ 536169 w 6230433"/>
              <a:gd name="connsiteY1197" fmla="*/ 2097191 h 2110992"/>
              <a:gd name="connsiteX1198" fmla="*/ 519797 w 6230433"/>
              <a:gd name="connsiteY1198" fmla="*/ 2093010 h 2110992"/>
              <a:gd name="connsiteX1199" fmla="*/ 521619 w 6230433"/>
              <a:gd name="connsiteY1199" fmla="*/ 2085907 h 2110992"/>
              <a:gd name="connsiteX1200" fmla="*/ 537322 w 6230433"/>
              <a:gd name="connsiteY1200" fmla="*/ 2089947 h 2110992"/>
              <a:gd name="connsiteX1201" fmla="*/ 549945 w 6230433"/>
              <a:gd name="connsiteY1201" fmla="*/ 2091945 h 2110992"/>
              <a:gd name="connsiteX1202" fmla="*/ 498479 w 6230433"/>
              <a:gd name="connsiteY1202" fmla="*/ 2087544 h 2110992"/>
              <a:gd name="connsiteX1203" fmla="*/ 471474 w 6230433"/>
              <a:gd name="connsiteY1203" fmla="*/ 2080617 h 2110992"/>
              <a:gd name="connsiteX1204" fmla="*/ 469766 w 6230433"/>
              <a:gd name="connsiteY1204" fmla="*/ 2080018 h 2110992"/>
              <a:gd name="connsiteX1205" fmla="*/ 472257 w 6230433"/>
              <a:gd name="connsiteY1205" fmla="*/ 2073118 h 2110992"/>
              <a:gd name="connsiteX1206" fmla="*/ 473287 w 6230433"/>
              <a:gd name="connsiteY1206" fmla="*/ 2073514 h 2110992"/>
              <a:gd name="connsiteX1207" fmla="*/ 500301 w 6230433"/>
              <a:gd name="connsiteY1207" fmla="*/ 2080441 h 2110992"/>
              <a:gd name="connsiteX1208" fmla="*/ 449064 w 6230433"/>
              <a:gd name="connsiteY1208" fmla="*/ 2072563 h 2110992"/>
              <a:gd name="connsiteX1209" fmla="*/ 421460 w 6230433"/>
              <a:gd name="connsiteY1209" fmla="*/ 2062617 h 2110992"/>
              <a:gd name="connsiteX1210" fmla="*/ 423951 w 6230433"/>
              <a:gd name="connsiteY1210" fmla="*/ 2055716 h 2110992"/>
              <a:gd name="connsiteX1211" fmla="*/ 451555 w 6230433"/>
              <a:gd name="connsiteY1211" fmla="*/ 2065662 h 2110992"/>
              <a:gd name="connsiteX1212" fmla="*/ 400807 w 6230433"/>
              <a:gd name="connsiteY1212" fmla="*/ 2054070 h 2110992"/>
              <a:gd name="connsiteX1213" fmla="*/ 374367 w 6230433"/>
              <a:gd name="connsiteY1213" fmla="*/ 2041352 h 2110992"/>
              <a:gd name="connsiteX1214" fmla="*/ 377547 w 6230433"/>
              <a:gd name="connsiteY1214" fmla="*/ 2034741 h 2110992"/>
              <a:gd name="connsiteX1215" fmla="*/ 403987 w 6230433"/>
              <a:gd name="connsiteY1215" fmla="*/ 2047469 h 2110992"/>
              <a:gd name="connsiteX1216" fmla="*/ 354538 w 6230433"/>
              <a:gd name="connsiteY1216" fmla="*/ 2031810 h 2110992"/>
              <a:gd name="connsiteX1217" fmla="*/ 351412 w 6230433"/>
              <a:gd name="connsiteY1217" fmla="*/ 2030305 h 2110992"/>
              <a:gd name="connsiteX1218" fmla="*/ 329005 w 6230433"/>
              <a:gd name="connsiteY1218" fmla="*/ 2016662 h 2110992"/>
              <a:gd name="connsiteX1219" fmla="*/ 332826 w 6230433"/>
              <a:gd name="connsiteY1219" fmla="*/ 2010404 h 2110992"/>
              <a:gd name="connsiteX1220" fmla="*/ 354591 w 6230433"/>
              <a:gd name="connsiteY1220" fmla="*/ 2023704 h 2110992"/>
              <a:gd name="connsiteX1221" fmla="*/ 357718 w 6230433"/>
              <a:gd name="connsiteY1221" fmla="*/ 2025200 h 2110992"/>
              <a:gd name="connsiteX1222" fmla="*/ 310220 w 6230433"/>
              <a:gd name="connsiteY1222" fmla="*/ 2005202 h 2110992"/>
              <a:gd name="connsiteX1223" fmla="*/ 296078 w 6230433"/>
              <a:gd name="connsiteY1223" fmla="*/ 1996576 h 2110992"/>
              <a:gd name="connsiteX1224" fmla="*/ 285551 w 6230433"/>
              <a:gd name="connsiteY1224" fmla="*/ 1988760 h 2110992"/>
              <a:gd name="connsiteX1225" fmla="*/ 289932 w 6230433"/>
              <a:gd name="connsiteY1225" fmla="*/ 1982872 h 2110992"/>
              <a:gd name="connsiteX1226" fmla="*/ 299899 w 6230433"/>
              <a:gd name="connsiteY1226" fmla="*/ 1990318 h 2110992"/>
              <a:gd name="connsiteX1227" fmla="*/ 314039 w 6230433"/>
              <a:gd name="connsiteY1227" fmla="*/ 1998944 h 2110992"/>
              <a:gd name="connsiteX1228" fmla="*/ 267902 w 6230433"/>
              <a:gd name="connsiteY1228" fmla="*/ 1975619 h 2110992"/>
              <a:gd name="connsiteX1229" fmla="*/ 244370 w 6230433"/>
              <a:gd name="connsiteY1229" fmla="*/ 1958095 h 2110992"/>
              <a:gd name="connsiteX1230" fmla="*/ 248750 w 6230433"/>
              <a:gd name="connsiteY1230" fmla="*/ 1952206 h 2110992"/>
              <a:gd name="connsiteX1231" fmla="*/ 272283 w 6230433"/>
              <a:gd name="connsiteY1231" fmla="*/ 1969731 h 2110992"/>
              <a:gd name="connsiteX1232" fmla="*/ 227775 w 6230433"/>
              <a:gd name="connsiteY1232" fmla="*/ 1943114 h 2110992"/>
              <a:gd name="connsiteX1233" fmla="*/ 206042 w 6230433"/>
              <a:gd name="connsiteY1233" fmla="*/ 1923398 h 2110992"/>
              <a:gd name="connsiteX1234" fmla="*/ 210970 w 6230433"/>
              <a:gd name="connsiteY1234" fmla="*/ 1917967 h 2110992"/>
              <a:gd name="connsiteX1235" fmla="*/ 232702 w 6230433"/>
              <a:gd name="connsiteY1235" fmla="*/ 1937674 h 2110992"/>
              <a:gd name="connsiteX1236" fmla="*/ 190118 w 6230433"/>
              <a:gd name="connsiteY1236" fmla="*/ 1907739 h 2110992"/>
              <a:gd name="connsiteX1237" fmla="*/ 170407 w 6230433"/>
              <a:gd name="connsiteY1237" fmla="*/ 1886007 h 2110992"/>
              <a:gd name="connsiteX1238" fmla="*/ 175840 w 6230433"/>
              <a:gd name="connsiteY1238" fmla="*/ 1881078 h 2110992"/>
              <a:gd name="connsiteX1239" fmla="*/ 195551 w 6230433"/>
              <a:gd name="connsiteY1239" fmla="*/ 1902810 h 2110992"/>
              <a:gd name="connsiteX1240" fmla="*/ 155623 w 6230433"/>
              <a:gd name="connsiteY1240" fmla="*/ 1869706 h 2110992"/>
              <a:gd name="connsiteX1241" fmla="*/ 153338 w 6230433"/>
              <a:gd name="connsiteY1241" fmla="*/ 1867180 h 2110992"/>
              <a:gd name="connsiteX1242" fmla="*/ 137621 w 6230433"/>
              <a:gd name="connsiteY1242" fmla="*/ 1846108 h 2110992"/>
              <a:gd name="connsiteX1243" fmla="*/ 143503 w 6230433"/>
              <a:gd name="connsiteY1243" fmla="*/ 1841725 h 2110992"/>
              <a:gd name="connsiteX1244" fmla="*/ 158771 w 6230433"/>
              <a:gd name="connsiteY1244" fmla="*/ 1862260 h 2110992"/>
              <a:gd name="connsiteX1245" fmla="*/ 161057 w 6230433"/>
              <a:gd name="connsiteY1245" fmla="*/ 1864777 h 2110992"/>
              <a:gd name="connsiteX1246" fmla="*/ 124478 w 6230433"/>
              <a:gd name="connsiteY1246" fmla="*/ 1828460 h 2110992"/>
              <a:gd name="connsiteX1247" fmla="*/ 114604 w 6230433"/>
              <a:gd name="connsiteY1247" fmla="*/ 1815196 h 2110992"/>
              <a:gd name="connsiteX1248" fmla="*/ 107704 w 6230433"/>
              <a:gd name="connsiteY1248" fmla="*/ 1804026 h 2110992"/>
              <a:gd name="connsiteX1249" fmla="*/ 113949 w 6230433"/>
              <a:gd name="connsiteY1249" fmla="*/ 1800180 h 2110992"/>
              <a:gd name="connsiteX1250" fmla="*/ 120487 w 6230433"/>
              <a:gd name="connsiteY1250" fmla="*/ 1810821 h 2110992"/>
              <a:gd name="connsiteX1251" fmla="*/ 130361 w 6230433"/>
              <a:gd name="connsiteY1251" fmla="*/ 1824077 h 2110992"/>
              <a:gd name="connsiteX1252" fmla="*/ 96160 w 6230433"/>
              <a:gd name="connsiteY1252" fmla="*/ 1785296 h 2110992"/>
              <a:gd name="connsiteX1253" fmla="*/ 80865 w 6230433"/>
              <a:gd name="connsiteY1253" fmla="*/ 1760475 h 2110992"/>
              <a:gd name="connsiteX1254" fmla="*/ 80604 w 6230433"/>
              <a:gd name="connsiteY1254" fmla="*/ 1759973 h 2110992"/>
              <a:gd name="connsiteX1255" fmla="*/ 87109 w 6230433"/>
              <a:gd name="connsiteY1255" fmla="*/ 1756619 h 2110992"/>
              <a:gd name="connsiteX1256" fmla="*/ 87109 w 6230433"/>
              <a:gd name="connsiteY1256" fmla="*/ 1756619 h 2110992"/>
              <a:gd name="connsiteX1257" fmla="*/ 102406 w 6230433"/>
              <a:gd name="connsiteY1257" fmla="*/ 1781449 h 2110992"/>
              <a:gd name="connsiteX1258" fmla="*/ 71063 w 6230433"/>
              <a:gd name="connsiteY1258" fmla="*/ 1740142 h 2110992"/>
              <a:gd name="connsiteX1259" fmla="*/ 58342 w 6230433"/>
              <a:gd name="connsiteY1259" fmla="*/ 1713701 h 2110992"/>
              <a:gd name="connsiteX1260" fmla="*/ 64952 w 6230433"/>
              <a:gd name="connsiteY1260" fmla="*/ 1710524 h 2110992"/>
              <a:gd name="connsiteX1261" fmla="*/ 77672 w 6230433"/>
              <a:gd name="connsiteY1261" fmla="*/ 1736965 h 2110992"/>
              <a:gd name="connsiteX1262" fmla="*/ 49510 w 6230433"/>
              <a:gd name="connsiteY1262" fmla="*/ 1693158 h 2110992"/>
              <a:gd name="connsiteX1263" fmla="*/ 39641 w 6230433"/>
              <a:gd name="connsiteY1263" fmla="*/ 1665529 h 2110992"/>
              <a:gd name="connsiteX1264" fmla="*/ 46549 w 6230433"/>
              <a:gd name="connsiteY1264" fmla="*/ 1663064 h 2110992"/>
              <a:gd name="connsiteX1265" fmla="*/ 56417 w 6230433"/>
              <a:gd name="connsiteY1265" fmla="*/ 1690693 h 2110992"/>
              <a:gd name="connsiteX1266" fmla="*/ 32240 w 6230433"/>
              <a:gd name="connsiteY1266" fmla="*/ 1644809 h 2110992"/>
              <a:gd name="connsiteX1267" fmla="*/ 30471 w 6230433"/>
              <a:gd name="connsiteY1267" fmla="*/ 1639854 h 2110992"/>
              <a:gd name="connsiteX1268" fmla="*/ 24345 w 6230433"/>
              <a:gd name="connsiteY1268" fmla="*/ 1616229 h 2110992"/>
              <a:gd name="connsiteX1269" fmla="*/ 31446 w 6230433"/>
              <a:gd name="connsiteY1269" fmla="*/ 1614390 h 2110992"/>
              <a:gd name="connsiteX1270" fmla="*/ 37379 w 6230433"/>
              <a:gd name="connsiteY1270" fmla="*/ 1637389 h 2110992"/>
              <a:gd name="connsiteX1271" fmla="*/ 39148 w 6230433"/>
              <a:gd name="connsiteY1271" fmla="*/ 1642344 h 2110992"/>
              <a:gd name="connsiteX1272" fmla="*/ 18836 w 6230433"/>
              <a:gd name="connsiteY1272" fmla="*/ 1594920 h 2110992"/>
              <a:gd name="connsiteX1273" fmla="*/ 13870 w 6230433"/>
              <a:gd name="connsiteY1273" fmla="*/ 1575723 h 2110992"/>
              <a:gd name="connsiteX1274" fmla="*/ 12311 w 6230433"/>
              <a:gd name="connsiteY1274" fmla="*/ 1565988 h 2110992"/>
              <a:gd name="connsiteX1275" fmla="*/ 19557 w 6230433"/>
              <a:gd name="connsiteY1275" fmla="*/ 1564844 h 2110992"/>
              <a:gd name="connsiteX1276" fmla="*/ 20972 w 6230433"/>
              <a:gd name="connsiteY1276" fmla="*/ 1573892 h 2110992"/>
              <a:gd name="connsiteX1277" fmla="*/ 25937 w 6230433"/>
              <a:gd name="connsiteY1277" fmla="*/ 1593089 h 2110992"/>
              <a:gd name="connsiteX1278" fmla="*/ 8870 w 6230433"/>
              <a:gd name="connsiteY1278" fmla="*/ 1544256 h 2110992"/>
              <a:gd name="connsiteX1279" fmla="*/ 4281 w 6230433"/>
              <a:gd name="connsiteY1279" fmla="*/ 1515272 h 2110992"/>
              <a:gd name="connsiteX1280" fmla="*/ 11526 w 6230433"/>
              <a:gd name="connsiteY1280" fmla="*/ 1514127 h 2110992"/>
              <a:gd name="connsiteX1281" fmla="*/ 16115 w 6230433"/>
              <a:gd name="connsiteY1281" fmla="*/ 1543103 h 2110992"/>
              <a:gd name="connsiteX1282" fmla="*/ 2531 w 6230433"/>
              <a:gd name="connsiteY1282" fmla="*/ 1492968 h 2110992"/>
              <a:gd name="connsiteX1283" fmla="*/ 1113 w 6230433"/>
              <a:gd name="connsiteY1283" fmla="*/ 1463657 h 2110992"/>
              <a:gd name="connsiteX1284" fmla="*/ 8439 w 6230433"/>
              <a:gd name="connsiteY1284" fmla="*/ 1463305 h 2110992"/>
              <a:gd name="connsiteX1285" fmla="*/ 9857 w 6230433"/>
              <a:gd name="connsiteY1285" fmla="*/ 1492615 h 2110992"/>
              <a:gd name="connsiteX1286" fmla="*/ 49 w 6230433"/>
              <a:gd name="connsiteY1286" fmla="*/ 1441679 h 2110992"/>
              <a:gd name="connsiteX1287" fmla="*/ 4 w 6230433"/>
              <a:gd name="connsiteY1287" fmla="*/ 1440755 h 2110992"/>
              <a:gd name="connsiteX1288" fmla="*/ 7331 w 6230433"/>
              <a:gd name="connsiteY1288" fmla="*/ 1440403 h 2110992"/>
              <a:gd name="connsiteX1289" fmla="*/ 7376 w 6230433"/>
              <a:gd name="connsiteY1289" fmla="*/ 1441327 h 211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Lst>
            <a:rect l="l" t="t" r="r" b="b"/>
            <a:pathLst>
              <a:path w="6230433" h="2110992">
                <a:moveTo>
                  <a:pt x="0" y="1440579"/>
                </a:moveTo>
                <a:lnTo>
                  <a:pt x="0" y="1411242"/>
                </a:lnTo>
                <a:lnTo>
                  <a:pt x="7336" y="1411242"/>
                </a:lnTo>
                <a:lnTo>
                  <a:pt x="7336" y="1440579"/>
                </a:lnTo>
                <a:close/>
                <a:moveTo>
                  <a:pt x="0" y="1389237"/>
                </a:moveTo>
                <a:lnTo>
                  <a:pt x="0" y="1359892"/>
                </a:lnTo>
                <a:lnTo>
                  <a:pt x="7336" y="1359892"/>
                </a:lnTo>
                <a:lnTo>
                  <a:pt x="7336" y="1389237"/>
                </a:lnTo>
                <a:close/>
                <a:moveTo>
                  <a:pt x="0" y="1337887"/>
                </a:moveTo>
                <a:lnTo>
                  <a:pt x="0" y="1308550"/>
                </a:lnTo>
                <a:lnTo>
                  <a:pt x="7336" y="1308550"/>
                </a:lnTo>
                <a:lnTo>
                  <a:pt x="7336" y="1337887"/>
                </a:lnTo>
                <a:close/>
                <a:moveTo>
                  <a:pt x="0" y="1286546"/>
                </a:moveTo>
                <a:lnTo>
                  <a:pt x="0" y="1257209"/>
                </a:lnTo>
                <a:lnTo>
                  <a:pt x="7336" y="1257209"/>
                </a:lnTo>
                <a:lnTo>
                  <a:pt x="7336" y="1286546"/>
                </a:lnTo>
                <a:close/>
                <a:moveTo>
                  <a:pt x="0" y="1235204"/>
                </a:moveTo>
                <a:lnTo>
                  <a:pt x="0" y="1205859"/>
                </a:lnTo>
                <a:lnTo>
                  <a:pt x="7336" y="1205859"/>
                </a:lnTo>
                <a:lnTo>
                  <a:pt x="7336" y="1235204"/>
                </a:lnTo>
                <a:close/>
                <a:moveTo>
                  <a:pt x="0" y="1183854"/>
                </a:moveTo>
                <a:lnTo>
                  <a:pt x="0" y="1154517"/>
                </a:lnTo>
                <a:lnTo>
                  <a:pt x="7336" y="1154517"/>
                </a:lnTo>
                <a:lnTo>
                  <a:pt x="7336" y="1183854"/>
                </a:lnTo>
                <a:close/>
                <a:moveTo>
                  <a:pt x="0" y="1132513"/>
                </a:moveTo>
                <a:lnTo>
                  <a:pt x="0" y="1103176"/>
                </a:lnTo>
                <a:lnTo>
                  <a:pt x="7336" y="1103176"/>
                </a:lnTo>
                <a:lnTo>
                  <a:pt x="7336" y="1132513"/>
                </a:lnTo>
                <a:close/>
                <a:moveTo>
                  <a:pt x="0" y="1081171"/>
                </a:moveTo>
                <a:lnTo>
                  <a:pt x="0" y="1051826"/>
                </a:lnTo>
                <a:lnTo>
                  <a:pt x="7336" y="1051826"/>
                </a:lnTo>
                <a:lnTo>
                  <a:pt x="7336" y="1081171"/>
                </a:lnTo>
                <a:close/>
                <a:moveTo>
                  <a:pt x="0" y="1029821"/>
                </a:moveTo>
                <a:lnTo>
                  <a:pt x="0" y="1000484"/>
                </a:lnTo>
                <a:lnTo>
                  <a:pt x="7336" y="1000484"/>
                </a:lnTo>
                <a:lnTo>
                  <a:pt x="7336" y="1029821"/>
                </a:lnTo>
                <a:close/>
                <a:moveTo>
                  <a:pt x="0" y="978480"/>
                </a:moveTo>
                <a:lnTo>
                  <a:pt x="0" y="949143"/>
                </a:lnTo>
                <a:lnTo>
                  <a:pt x="7336" y="949143"/>
                </a:lnTo>
                <a:lnTo>
                  <a:pt x="7336" y="978480"/>
                </a:lnTo>
                <a:close/>
                <a:moveTo>
                  <a:pt x="0" y="927138"/>
                </a:moveTo>
                <a:lnTo>
                  <a:pt x="0" y="897793"/>
                </a:lnTo>
                <a:lnTo>
                  <a:pt x="7336" y="897793"/>
                </a:lnTo>
                <a:lnTo>
                  <a:pt x="7336" y="927138"/>
                </a:lnTo>
                <a:close/>
                <a:moveTo>
                  <a:pt x="0" y="875788"/>
                </a:moveTo>
                <a:lnTo>
                  <a:pt x="0" y="846451"/>
                </a:lnTo>
                <a:lnTo>
                  <a:pt x="7336" y="846451"/>
                </a:lnTo>
                <a:lnTo>
                  <a:pt x="7336" y="875788"/>
                </a:lnTo>
                <a:close/>
                <a:moveTo>
                  <a:pt x="0" y="824447"/>
                </a:moveTo>
                <a:lnTo>
                  <a:pt x="0" y="795110"/>
                </a:lnTo>
                <a:lnTo>
                  <a:pt x="7336" y="795110"/>
                </a:lnTo>
                <a:lnTo>
                  <a:pt x="7336" y="824447"/>
                </a:lnTo>
                <a:close/>
                <a:moveTo>
                  <a:pt x="0" y="773105"/>
                </a:moveTo>
                <a:lnTo>
                  <a:pt x="0" y="743760"/>
                </a:lnTo>
                <a:lnTo>
                  <a:pt x="7336" y="743760"/>
                </a:lnTo>
                <a:lnTo>
                  <a:pt x="7336" y="773105"/>
                </a:lnTo>
                <a:close/>
                <a:moveTo>
                  <a:pt x="0" y="721755"/>
                </a:moveTo>
                <a:lnTo>
                  <a:pt x="0" y="692418"/>
                </a:lnTo>
                <a:lnTo>
                  <a:pt x="7336" y="692418"/>
                </a:lnTo>
                <a:lnTo>
                  <a:pt x="7336" y="721755"/>
                </a:lnTo>
                <a:close/>
                <a:moveTo>
                  <a:pt x="31" y="670238"/>
                </a:moveTo>
                <a:lnTo>
                  <a:pt x="1449" y="640936"/>
                </a:lnTo>
                <a:lnTo>
                  <a:pt x="8776" y="641288"/>
                </a:lnTo>
                <a:lnTo>
                  <a:pt x="7358" y="670589"/>
                </a:lnTo>
                <a:close/>
                <a:moveTo>
                  <a:pt x="2513" y="618949"/>
                </a:moveTo>
                <a:lnTo>
                  <a:pt x="3305" y="602568"/>
                </a:lnTo>
                <a:lnTo>
                  <a:pt x="5370" y="589392"/>
                </a:lnTo>
                <a:lnTo>
                  <a:pt x="12614" y="590545"/>
                </a:lnTo>
                <a:lnTo>
                  <a:pt x="10632" y="602930"/>
                </a:lnTo>
                <a:lnTo>
                  <a:pt x="9839" y="619310"/>
                </a:lnTo>
                <a:close/>
                <a:moveTo>
                  <a:pt x="8811" y="567660"/>
                </a:moveTo>
                <a:lnTo>
                  <a:pt x="13399" y="538684"/>
                </a:lnTo>
                <a:lnTo>
                  <a:pt x="20644" y="539829"/>
                </a:lnTo>
                <a:lnTo>
                  <a:pt x="16056" y="568804"/>
                </a:lnTo>
                <a:close/>
                <a:moveTo>
                  <a:pt x="18700" y="516979"/>
                </a:moveTo>
                <a:lnTo>
                  <a:pt x="25987" y="488558"/>
                </a:lnTo>
                <a:lnTo>
                  <a:pt x="33092" y="490380"/>
                </a:lnTo>
                <a:lnTo>
                  <a:pt x="25805" y="518801"/>
                </a:lnTo>
                <a:close/>
                <a:moveTo>
                  <a:pt x="31950" y="467037"/>
                </a:moveTo>
                <a:lnTo>
                  <a:pt x="41896" y="439434"/>
                </a:lnTo>
                <a:lnTo>
                  <a:pt x="48797" y="441916"/>
                </a:lnTo>
                <a:lnTo>
                  <a:pt x="38851" y="469519"/>
                </a:lnTo>
                <a:close/>
                <a:moveTo>
                  <a:pt x="49357" y="418732"/>
                </a:moveTo>
                <a:lnTo>
                  <a:pt x="52480" y="410062"/>
                </a:lnTo>
                <a:lnTo>
                  <a:pt x="61352" y="391578"/>
                </a:lnTo>
                <a:lnTo>
                  <a:pt x="67962" y="394765"/>
                </a:lnTo>
                <a:lnTo>
                  <a:pt x="59381" y="412553"/>
                </a:lnTo>
                <a:lnTo>
                  <a:pt x="56258" y="421214"/>
                </a:lnTo>
                <a:close/>
                <a:moveTo>
                  <a:pt x="70893" y="371748"/>
                </a:moveTo>
                <a:lnTo>
                  <a:pt x="80682" y="351407"/>
                </a:lnTo>
                <a:lnTo>
                  <a:pt x="84377" y="345316"/>
                </a:lnTo>
                <a:lnTo>
                  <a:pt x="90639" y="349136"/>
                </a:lnTo>
                <a:lnTo>
                  <a:pt x="87292" y="354584"/>
                </a:lnTo>
                <a:lnTo>
                  <a:pt x="77503" y="374934"/>
                </a:lnTo>
                <a:close/>
                <a:moveTo>
                  <a:pt x="95837" y="326524"/>
                </a:moveTo>
                <a:lnTo>
                  <a:pt x="111116" y="301482"/>
                </a:lnTo>
                <a:lnTo>
                  <a:pt x="117378" y="305302"/>
                </a:lnTo>
                <a:lnTo>
                  <a:pt x="102098" y="330344"/>
                </a:lnTo>
                <a:close/>
                <a:moveTo>
                  <a:pt x="123964" y="283227"/>
                </a:moveTo>
                <a:lnTo>
                  <a:pt x="141488" y="259691"/>
                </a:lnTo>
                <a:lnTo>
                  <a:pt x="147371" y="264074"/>
                </a:lnTo>
                <a:lnTo>
                  <a:pt x="129847" y="287602"/>
                </a:lnTo>
                <a:close/>
                <a:moveTo>
                  <a:pt x="155045" y="241929"/>
                </a:moveTo>
                <a:lnTo>
                  <a:pt x="174756" y="220197"/>
                </a:lnTo>
                <a:lnTo>
                  <a:pt x="180190" y="225117"/>
                </a:lnTo>
                <a:lnTo>
                  <a:pt x="160478" y="246858"/>
                </a:lnTo>
                <a:close/>
                <a:moveTo>
                  <a:pt x="189540" y="203896"/>
                </a:moveTo>
                <a:lnTo>
                  <a:pt x="196248" y="196502"/>
                </a:lnTo>
                <a:lnTo>
                  <a:pt x="210838" y="183247"/>
                </a:lnTo>
                <a:lnTo>
                  <a:pt x="215765" y="188677"/>
                </a:lnTo>
                <a:lnTo>
                  <a:pt x="201681" y="201422"/>
                </a:lnTo>
                <a:lnTo>
                  <a:pt x="194973" y="208825"/>
                </a:lnTo>
                <a:close/>
                <a:moveTo>
                  <a:pt x="227138" y="168459"/>
                </a:moveTo>
                <a:lnTo>
                  <a:pt x="243812" y="153338"/>
                </a:lnTo>
                <a:lnTo>
                  <a:pt x="249563" y="149034"/>
                </a:lnTo>
                <a:lnTo>
                  <a:pt x="253944" y="154913"/>
                </a:lnTo>
                <a:lnTo>
                  <a:pt x="248740" y="158769"/>
                </a:lnTo>
                <a:lnTo>
                  <a:pt x="232065" y="173890"/>
                </a:lnTo>
                <a:close/>
                <a:moveTo>
                  <a:pt x="267212" y="135892"/>
                </a:moveTo>
                <a:lnTo>
                  <a:pt x="290744" y="118368"/>
                </a:lnTo>
                <a:lnTo>
                  <a:pt x="295125" y="124248"/>
                </a:lnTo>
                <a:lnTo>
                  <a:pt x="271593" y="141772"/>
                </a:lnTo>
                <a:close/>
                <a:moveTo>
                  <a:pt x="309485" y="106239"/>
                </a:moveTo>
                <a:lnTo>
                  <a:pt x="334533" y="90959"/>
                </a:lnTo>
                <a:lnTo>
                  <a:pt x="338353" y="97217"/>
                </a:lnTo>
                <a:lnTo>
                  <a:pt x="313305" y="112497"/>
                </a:lnTo>
                <a:close/>
                <a:moveTo>
                  <a:pt x="353762" y="79552"/>
                </a:moveTo>
                <a:lnTo>
                  <a:pt x="380202" y="66833"/>
                </a:lnTo>
                <a:lnTo>
                  <a:pt x="383382" y="73443"/>
                </a:lnTo>
                <a:lnTo>
                  <a:pt x="356942" y="86162"/>
                </a:lnTo>
                <a:close/>
                <a:moveTo>
                  <a:pt x="400031" y="57292"/>
                </a:moveTo>
                <a:lnTo>
                  <a:pt x="409727" y="52627"/>
                </a:lnTo>
                <a:lnTo>
                  <a:pt x="427551" y="46184"/>
                </a:lnTo>
                <a:lnTo>
                  <a:pt x="430042" y="53084"/>
                </a:lnTo>
                <a:lnTo>
                  <a:pt x="412905" y="59237"/>
                </a:lnTo>
                <a:lnTo>
                  <a:pt x="403212" y="63902"/>
                </a:lnTo>
                <a:close/>
                <a:moveTo>
                  <a:pt x="448254" y="38720"/>
                </a:moveTo>
                <a:lnTo>
                  <a:pt x="471139" y="30481"/>
                </a:lnTo>
                <a:lnTo>
                  <a:pt x="476333" y="29125"/>
                </a:lnTo>
                <a:lnTo>
                  <a:pt x="478155" y="36229"/>
                </a:lnTo>
                <a:lnTo>
                  <a:pt x="473622" y="37373"/>
                </a:lnTo>
                <a:lnTo>
                  <a:pt x="450745" y="45620"/>
                </a:lnTo>
                <a:close/>
                <a:moveTo>
                  <a:pt x="497651" y="23660"/>
                </a:moveTo>
                <a:lnTo>
                  <a:pt x="526065" y="16372"/>
                </a:lnTo>
                <a:lnTo>
                  <a:pt x="527887" y="23484"/>
                </a:lnTo>
                <a:lnTo>
                  <a:pt x="499473" y="30771"/>
                </a:lnTo>
                <a:close/>
                <a:moveTo>
                  <a:pt x="547947" y="11935"/>
                </a:moveTo>
                <a:lnTo>
                  <a:pt x="576932" y="7350"/>
                </a:lnTo>
                <a:lnTo>
                  <a:pt x="578076" y="14594"/>
                </a:lnTo>
                <a:lnTo>
                  <a:pt x="549100" y="19179"/>
                </a:lnTo>
                <a:close/>
                <a:moveTo>
                  <a:pt x="598664" y="3908"/>
                </a:moveTo>
                <a:lnTo>
                  <a:pt x="602185" y="3345"/>
                </a:lnTo>
                <a:lnTo>
                  <a:pt x="628328" y="2060"/>
                </a:lnTo>
                <a:lnTo>
                  <a:pt x="628680" y="9392"/>
                </a:lnTo>
                <a:lnTo>
                  <a:pt x="603338" y="10598"/>
                </a:lnTo>
                <a:lnTo>
                  <a:pt x="599809" y="11152"/>
                </a:lnTo>
                <a:close/>
                <a:moveTo>
                  <a:pt x="650306" y="995"/>
                </a:moveTo>
                <a:lnTo>
                  <a:pt x="670798" y="9"/>
                </a:lnTo>
                <a:lnTo>
                  <a:pt x="679802" y="0"/>
                </a:lnTo>
                <a:lnTo>
                  <a:pt x="679802" y="7341"/>
                </a:lnTo>
                <a:lnTo>
                  <a:pt x="671159" y="7332"/>
                </a:lnTo>
                <a:lnTo>
                  <a:pt x="650658" y="8327"/>
                </a:lnTo>
                <a:close/>
                <a:moveTo>
                  <a:pt x="701808" y="0"/>
                </a:moveTo>
                <a:lnTo>
                  <a:pt x="731145" y="0"/>
                </a:lnTo>
                <a:lnTo>
                  <a:pt x="731145" y="7341"/>
                </a:lnTo>
                <a:lnTo>
                  <a:pt x="701808" y="7341"/>
                </a:lnTo>
                <a:close/>
                <a:moveTo>
                  <a:pt x="753150" y="0"/>
                </a:moveTo>
                <a:lnTo>
                  <a:pt x="782488" y="0"/>
                </a:lnTo>
                <a:lnTo>
                  <a:pt x="782488" y="7341"/>
                </a:lnTo>
                <a:lnTo>
                  <a:pt x="753150" y="7341"/>
                </a:lnTo>
                <a:close/>
                <a:moveTo>
                  <a:pt x="804493" y="0"/>
                </a:moveTo>
                <a:lnTo>
                  <a:pt x="833839" y="0"/>
                </a:lnTo>
                <a:lnTo>
                  <a:pt x="833839" y="7341"/>
                </a:lnTo>
                <a:lnTo>
                  <a:pt x="804493" y="7341"/>
                </a:lnTo>
                <a:close/>
                <a:moveTo>
                  <a:pt x="855845" y="0"/>
                </a:moveTo>
                <a:lnTo>
                  <a:pt x="885182" y="0"/>
                </a:lnTo>
                <a:lnTo>
                  <a:pt x="885182" y="7341"/>
                </a:lnTo>
                <a:lnTo>
                  <a:pt x="855845" y="7341"/>
                </a:lnTo>
                <a:close/>
                <a:moveTo>
                  <a:pt x="907187" y="0"/>
                </a:moveTo>
                <a:lnTo>
                  <a:pt x="936525" y="0"/>
                </a:lnTo>
                <a:lnTo>
                  <a:pt x="936525" y="7341"/>
                </a:lnTo>
                <a:lnTo>
                  <a:pt x="907187" y="7341"/>
                </a:lnTo>
                <a:close/>
                <a:moveTo>
                  <a:pt x="958530" y="0"/>
                </a:moveTo>
                <a:lnTo>
                  <a:pt x="987876" y="0"/>
                </a:lnTo>
                <a:lnTo>
                  <a:pt x="987876" y="7341"/>
                </a:lnTo>
                <a:lnTo>
                  <a:pt x="958530" y="7341"/>
                </a:lnTo>
                <a:close/>
                <a:moveTo>
                  <a:pt x="1009882" y="0"/>
                </a:moveTo>
                <a:lnTo>
                  <a:pt x="1039219" y="0"/>
                </a:lnTo>
                <a:lnTo>
                  <a:pt x="1039219" y="7341"/>
                </a:lnTo>
                <a:lnTo>
                  <a:pt x="1009882" y="7341"/>
                </a:lnTo>
                <a:close/>
                <a:moveTo>
                  <a:pt x="1061224" y="0"/>
                </a:moveTo>
                <a:lnTo>
                  <a:pt x="1090562" y="0"/>
                </a:lnTo>
                <a:lnTo>
                  <a:pt x="1090562" y="7341"/>
                </a:lnTo>
                <a:lnTo>
                  <a:pt x="1061224" y="7341"/>
                </a:lnTo>
                <a:close/>
                <a:moveTo>
                  <a:pt x="1112567" y="0"/>
                </a:moveTo>
                <a:lnTo>
                  <a:pt x="1141913" y="0"/>
                </a:lnTo>
                <a:lnTo>
                  <a:pt x="1141913" y="7341"/>
                </a:lnTo>
                <a:lnTo>
                  <a:pt x="1112567" y="7341"/>
                </a:lnTo>
                <a:close/>
                <a:moveTo>
                  <a:pt x="1163919" y="0"/>
                </a:moveTo>
                <a:lnTo>
                  <a:pt x="1193256" y="0"/>
                </a:lnTo>
                <a:lnTo>
                  <a:pt x="1193256" y="7341"/>
                </a:lnTo>
                <a:lnTo>
                  <a:pt x="1163919" y="7341"/>
                </a:lnTo>
                <a:close/>
                <a:moveTo>
                  <a:pt x="1215261" y="0"/>
                </a:moveTo>
                <a:lnTo>
                  <a:pt x="1244599" y="0"/>
                </a:lnTo>
                <a:lnTo>
                  <a:pt x="1244599" y="7341"/>
                </a:lnTo>
                <a:lnTo>
                  <a:pt x="1215261" y="7341"/>
                </a:lnTo>
                <a:close/>
                <a:moveTo>
                  <a:pt x="1266604" y="0"/>
                </a:moveTo>
                <a:lnTo>
                  <a:pt x="1295950" y="0"/>
                </a:lnTo>
                <a:lnTo>
                  <a:pt x="1295950" y="7341"/>
                </a:lnTo>
                <a:lnTo>
                  <a:pt x="1266604" y="7341"/>
                </a:lnTo>
                <a:close/>
                <a:moveTo>
                  <a:pt x="1317956" y="0"/>
                </a:moveTo>
                <a:lnTo>
                  <a:pt x="1347293" y="0"/>
                </a:lnTo>
                <a:lnTo>
                  <a:pt x="1347293" y="7341"/>
                </a:lnTo>
                <a:lnTo>
                  <a:pt x="1317956" y="7341"/>
                </a:lnTo>
                <a:close/>
                <a:moveTo>
                  <a:pt x="1369298" y="0"/>
                </a:moveTo>
                <a:lnTo>
                  <a:pt x="1398636" y="0"/>
                </a:lnTo>
                <a:lnTo>
                  <a:pt x="1398636" y="7341"/>
                </a:lnTo>
                <a:lnTo>
                  <a:pt x="1369298" y="7341"/>
                </a:lnTo>
                <a:close/>
                <a:moveTo>
                  <a:pt x="1420641" y="0"/>
                </a:moveTo>
                <a:lnTo>
                  <a:pt x="1449987" y="0"/>
                </a:lnTo>
                <a:lnTo>
                  <a:pt x="1449987" y="7341"/>
                </a:lnTo>
                <a:lnTo>
                  <a:pt x="1420641" y="7341"/>
                </a:lnTo>
                <a:close/>
                <a:moveTo>
                  <a:pt x="1471993" y="0"/>
                </a:moveTo>
                <a:lnTo>
                  <a:pt x="1501330" y="0"/>
                </a:lnTo>
                <a:lnTo>
                  <a:pt x="1501330" y="7341"/>
                </a:lnTo>
                <a:lnTo>
                  <a:pt x="1471993" y="7341"/>
                </a:lnTo>
                <a:close/>
                <a:moveTo>
                  <a:pt x="1523335" y="0"/>
                </a:moveTo>
                <a:lnTo>
                  <a:pt x="1552673" y="0"/>
                </a:lnTo>
                <a:lnTo>
                  <a:pt x="1552673" y="7341"/>
                </a:lnTo>
                <a:lnTo>
                  <a:pt x="1523335" y="7341"/>
                </a:lnTo>
                <a:close/>
                <a:moveTo>
                  <a:pt x="1574678" y="0"/>
                </a:moveTo>
                <a:lnTo>
                  <a:pt x="1604024" y="0"/>
                </a:lnTo>
                <a:lnTo>
                  <a:pt x="1604024" y="7341"/>
                </a:lnTo>
                <a:lnTo>
                  <a:pt x="1574678" y="7341"/>
                </a:lnTo>
                <a:close/>
                <a:moveTo>
                  <a:pt x="1626030" y="0"/>
                </a:moveTo>
                <a:lnTo>
                  <a:pt x="1655367" y="0"/>
                </a:lnTo>
                <a:lnTo>
                  <a:pt x="1655367" y="7341"/>
                </a:lnTo>
                <a:lnTo>
                  <a:pt x="1626030" y="7341"/>
                </a:lnTo>
                <a:close/>
                <a:moveTo>
                  <a:pt x="1677372" y="0"/>
                </a:moveTo>
                <a:lnTo>
                  <a:pt x="1706710" y="0"/>
                </a:lnTo>
                <a:lnTo>
                  <a:pt x="1706710" y="7341"/>
                </a:lnTo>
                <a:lnTo>
                  <a:pt x="1677372" y="7341"/>
                </a:lnTo>
                <a:close/>
                <a:moveTo>
                  <a:pt x="1728715" y="0"/>
                </a:moveTo>
                <a:lnTo>
                  <a:pt x="1758061" y="0"/>
                </a:lnTo>
                <a:lnTo>
                  <a:pt x="1758061" y="7341"/>
                </a:lnTo>
                <a:lnTo>
                  <a:pt x="1728715" y="7341"/>
                </a:lnTo>
                <a:close/>
                <a:moveTo>
                  <a:pt x="1780067" y="0"/>
                </a:moveTo>
                <a:lnTo>
                  <a:pt x="1809404" y="0"/>
                </a:lnTo>
                <a:lnTo>
                  <a:pt x="1809404" y="7341"/>
                </a:lnTo>
                <a:lnTo>
                  <a:pt x="1780067" y="7341"/>
                </a:lnTo>
                <a:close/>
                <a:moveTo>
                  <a:pt x="1831409" y="0"/>
                </a:moveTo>
                <a:lnTo>
                  <a:pt x="1860747" y="0"/>
                </a:lnTo>
                <a:lnTo>
                  <a:pt x="1860747" y="7341"/>
                </a:lnTo>
                <a:lnTo>
                  <a:pt x="1831409" y="7341"/>
                </a:lnTo>
                <a:close/>
                <a:moveTo>
                  <a:pt x="1882752" y="0"/>
                </a:moveTo>
                <a:lnTo>
                  <a:pt x="1912098" y="0"/>
                </a:lnTo>
                <a:lnTo>
                  <a:pt x="1912098" y="7341"/>
                </a:lnTo>
                <a:lnTo>
                  <a:pt x="1882752" y="7341"/>
                </a:lnTo>
                <a:close/>
                <a:moveTo>
                  <a:pt x="1934104" y="0"/>
                </a:moveTo>
                <a:lnTo>
                  <a:pt x="1963441" y="0"/>
                </a:lnTo>
                <a:lnTo>
                  <a:pt x="1963441" y="7341"/>
                </a:lnTo>
                <a:lnTo>
                  <a:pt x="1934104" y="7341"/>
                </a:lnTo>
                <a:close/>
                <a:moveTo>
                  <a:pt x="1985446" y="0"/>
                </a:moveTo>
                <a:lnTo>
                  <a:pt x="2014784" y="0"/>
                </a:lnTo>
                <a:lnTo>
                  <a:pt x="2014784" y="7341"/>
                </a:lnTo>
                <a:lnTo>
                  <a:pt x="1985446" y="7341"/>
                </a:lnTo>
                <a:close/>
                <a:moveTo>
                  <a:pt x="2036789" y="0"/>
                </a:moveTo>
                <a:lnTo>
                  <a:pt x="2066135" y="0"/>
                </a:lnTo>
                <a:lnTo>
                  <a:pt x="2066135" y="7341"/>
                </a:lnTo>
                <a:lnTo>
                  <a:pt x="2036789" y="7341"/>
                </a:lnTo>
                <a:close/>
                <a:moveTo>
                  <a:pt x="2088141" y="0"/>
                </a:moveTo>
                <a:lnTo>
                  <a:pt x="2117478" y="0"/>
                </a:lnTo>
                <a:lnTo>
                  <a:pt x="2117478" y="7341"/>
                </a:lnTo>
                <a:lnTo>
                  <a:pt x="2088141" y="7341"/>
                </a:lnTo>
                <a:close/>
                <a:moveTo>
                  <a:pt x="2139483" y="0"/>
                </a:moveTo>
                <a:lnTo>
                  <a:pt x="2168821" y="0"/>
                </a:lnTo>
                <a:lnTo>
                  <a:pt x="2168821" y="7341"/>
                </a:lnTo>
                <a:lnTo>
                  <a:pt x="2139483" y="7341"/>
                </a:lnTo>
                <a:close/>
                <a:moveTo>
                  <a:pt x="2190826" y="0"/>
                </a:moveTo>
                <a:lnTo>
                  <a:pt x="2220172" y="0"/>
                </a:lnTo>
                <a:lnTo>
                  <a:pt x="2220172" y="7341"/>
                </a:lnTo>
                <a:lnTo>
                  <a:pt x="2190826" y="7341"/>
                </a:lnTo>
                <a:close/>
                <a:moveTo>
                  <a:pt x="2242178" y="0"/>
                </a:moveTo>
                <a:lnTo>
                  <a:pt x="2271515" y="0"/>
                </a:lnTo>
                <a:lnTo>
                  <a:pt x="2271515" y="7341"/>
                </a:lnTo>
                <a:lnTo>
                  <a:pt x="2242178" y="7341"/>
                </a:lnTo>
                <a:close/>
                <a:moveTo>
                  <a:pt x="2293520" y="0"/>
                </a:moveTo>
                <a:lnTo>
                  <a:pt x="2322858" y="0"/>
                </a:lnTo>
                <a:lnTo>
                  <a:pt x="2322858" y="7341"/>
                </a:lnTo>
                <a:lnTo>
                  <a:pt x="2293520" y="7341"/>
                </a:lnTo>
                <a:close/>
                <a:moveTo>
                  <a:pt x="2344863" y="0"/>
                </a:moveTo>
                <a:lnTo>
                  <a:pt x="2374209" y="0"/>
                </a:lnTo>
                <a:lnTo>
                  <a:pt x="2374209" y="7341"/>
                </a:lnTo>
                <a:lnTo>
                  <a:pt x="2344863" y="7341"/>
                </a:lnTo>
                <a:close/>
                <a:moveTo>
                  <a:pt x="2396215" y="0"/>
                </a:moveTo>
                <a:lnTo>
                  <a:pt x="2425552" y="0"/>
                </a:lnTo>
                <a:lnTo>
                  <a:pt x="2425552" y="7341"/>
                </a:lnTo>
                <a:lnTo>
                  <a:pt x="2396215" y="7341"/>
                </a:lnTo>
                <a:close/>
                <a:moveTo>
                  <a:pt x="2447557" y="0"/>
                </a:moveTo>
                <a:lnTo>
                  <a:pt x="2476895" y="0"/>
                </a:lnTo>
                <a:lnTo>
                  <a:pt x="2476895" y="7341"/>
                </a:lnTo>
                <a:lnTo>
                  <a:pt x="2447557" y="7341"/>
                </a:lnTo>
                <a:close/>
                <a:moveTo>
                  <a:pt x="2498900" y="0"/>
                </a:moveTo>
                <a:lnTo>
                  <a:pt x="2528246" y="0"/>
                </a:lnTo>
                <a:lnTo>
                  <a:pt x="2528246" y="7341"/>
                </a:lnTo>
                <a:lnTo>
                  <a:pt x="2498900" y="7341"/>
                </a:lnTo>
                <a:close/>
                <a:moveTo>
                  <a:pt x="2550252" y="0"/>
                </a:moveTo>
                <a:lnTo>
                  <a:pt x="2579589" y="0"/>
                </a:lnTo>
                <a:lnTo>
                  <a:pt x="2579589" y="7341"/>
                </a:lnTo>
                <a:lnTo>
                  <a:pt x="2550252" y="7341"/>
                </a:lnTo>
                <a:close/>
                <a:moveTo>
                  <a:pt x="2601594" y="0"/>
                </a:moveTo>
                <a:lnTo>
                  <a:pt x="2630932" y="0"/>
                </a:lnTo>
                <a:lnTo>
                  <a:pt x="2630932" y="7341"/>
                </a:lnTo>
                <a:lnTo>
                  <a:pt x="2601594" y="7341"/>
                </a:lnTo>
                <a:close/>
                <a:moveTo>
                  <a:pt x="2652937" y="0"/>
                </a:moveTo>
                <a:lnTo>
                  <a:pt x="2682283" y="0"/>
                </a:lnTo>
                <a:lnTo>
                  <a:pt x="2682283" y="7341"/>
                </a:lnTo>
                <a:lnTo>
                  <a:pt x="2652937" y="7341"/>
                </a:lnTo>
                <a:close/>
                <a:moveTo>
                  <a:pt x="2704289" y="0"/>
                </a:moveTo>
                <a:lnTo>
                  <a:pt x="2733626" y="0"/>
                </a:lnTo>
                <a:lnTo>
                  <a:pt x="2733626" y="7341"/>
                </a:lnTo>
                <a:lnTo>
                  <a:pt x="2704289" y="7341"/>
                </a:lnTo>
                <a:close/>
                <a:moveTo>
                  <a:pt x="2755631" y="0"/>
                </a:moveTo>
                <a:lnTo>
                  <a:pt x="2784969" y="0"/>
                </a:lnTo>
                <a:lnTo>
                  <a:pt x="2784969" y="7341"/>
                </a:lnTo>
                <a:lnTo>
                  <a:pt x="2755631" y="7341"/>
                </a:lnTo>
                <a:close/>
                <a:moveTo>
                  <a:pt x="2806974" y="0"/>
                </a:moveTo>
                <a:lnTo>
                  <a:pt x="2836320" y="0"/>
                </a:lnTo>
                <a:lnTo>
                  <a:pt x="2836320" y="7341"/>
                </a:lnTo>
                <a:lnTo>
                  <a:pt x="2806974" y="7341"/>
                </a:lnTo>
                <a:close/>
                <a:moveTo>
                  <a:pt x="2858326" y="0"/>
                </a:moveTo>
                <a:lnTo>
                  <a:pt x="2887663" y="0"/>
                </a:lnTo>
                <a:lnTo>
                  <a:pt x="2887663" y="7341"/>
                </a:lnTo>
                <a:lnTo>
                  <a:pt x="2858326" y="7341"/>
                </a:lnTo>
                <a:close/>
                <a:moveTo>
                  <a:pt x="2909668" y="0"/>
                </a:moveTo>
                <a:lnTo>
                  <a:pt x="2939006" y="0"/>
                </a:lnTo>
                <a:lnTo>
                  <a:pt x="2939006" y="7341"/>
                </a:lnTo>
                <a:lnTo>
                  <a:pt x="2909668" y="7341"/>
                </a:lnTo>
                <a:close/>
                <a:moveTo>
                  <a:pt x="2961011" y="0"/>
                </a:moveTo>
                <a:lnTo>
                  <a:pt x="2990357" y="0"/>
                </a:lnTo>
                <a:lnTo>
                  <a:pt x="2990357" y="7341"/>
                </a:lnTo>
                <a:lnTo>
                  <a:pt x="2961011" y="7341"/>
                </a:lnTo>
                <a:close/>
                <a:moveTo>
                  <a:pt x="3012363" y="0"/>
                </a:moveTo>
                <a:lnTo>
                  <a:pt x="3041700" y="0"/>
                </a:lnTo>
                <a:lnTo>
                  <a:pt x="3041700" y="7341"/>
                </a:lnTo>
                <a:lnTo>
                  <a:pt x="3012363" y="7341"/>
                </a:lnTo>
                <a:close/>
                <a:moveTo>
                  <a:pt x="3063705" y="0"/>
                </a:moveTo>
                <a:lnTo>
                  <a:pt x="3093043" y="0"/>
                </a:lnTo>
                <a:lnTo>
                  <a:pt x="3093043" y="7341"/>
                </a:lnTo>
                <a:lnTo>
                  <a:pt x="3063705" y="7341"/>
                </a:lnTo>
                <a:close/>
                <a:moveTo>
                  <a:pt x="3115048" y="0"/>
                </a:moveTo>
                <a:lnTo>
                  <a:pt x="3144394" y="0"/>
                </a:lnTo>
                <a:lnTo>
                  <a:pt x="3144394" y="7341"/>
                </a:lnTo>
                <a:lnTo>
                  <a:pt x="3115048" y="7341"/>
                </a:lnTo>
                <a:close/>
                <a:moveTo>
                  <a:pt x="3166400" y="0"/>
                </a:moveTo>
                <a:lnTo>
                  <a:pt x="3195737" y="0"/>
                </a:lnTo>
                <a:lnTo>
                  <a:pt x="3195737" y="7341"/>
                </a:lnTo>
                <a:lnTo>
                  <a:pt x="3166400" y="7341"/>
                </a:lnTo>
                <a:close/>
                <a:moveTo>
                  <a:pt x="3217742" y="0"/>
                </a:moveTo>
                <a:lnTo>
                  <a:pt x="3247080" y="0"/>
                </a:lnTo>
                <a:lnTo>
                  <a:pt x="3247080" y="7341"/>
                </a:lnTo>
                <a:lnTo>
                  <a:pt x="3217742" y="7341"/>
                </a:lnTo>
                <a:close/>
                <a:moveTo>
                  <a:pt x="3269085" y="0"/>
                </a:moveTo>
                <a:lnTo>
                  <a:pt x="3298431" y="0"/>
                </a:lnTo>
                <a:lnTo>
                  <a:pt x="3298431" y="7341"/>
                </a:lnTo>
                <a:lnTo>
                  <a:pt x="3269085" y="7341"/>
                </a:lnTo>
                <a:close/>
                <a:moveTo>
                  <a:pt x="3320437" y="0"/>
                </a:moveTo>
                <a:lnTo>
                  <a:pt x="3349774" y="0"/>
                </a:lnTo>
                <a:lnTo>
                  <a:pt x="3349774" y="7341"/>
                </a:lnTo>
                <a:lnTo>
                  <a:pt x="3320437" y="7341"/>
                </a:lnTo>
                <a:close/>
                <a:moveTo>
                  <a:pt x="3371779" y="0"/>
                </a:moveTo>
                <a:lnTo>
                  <a:pt x="3401117" y="0"/>
                </a:lnTo>
                <a:lnTo>
                  <a:pt x="3401117" y="7341"/>
                </a:lnTo>
                <a:lnTo>
                  <a:pt x="3371779" y="7341"/>
                </a:lnTo>
                <a:close/>
                <a:moveTo>
                  <a:pt x="3423122" y="0"/>
                </a:moveTo>
                <a:lnTo>
                  <a:pt x="3452468" y="0"/>
                </a:lnTo>
                <a:lnTo>
                  <a:pt x="3452468" y="7341"/>
                </a:lnTo>
                <a:lnTo>
                  <a:pt x="3423122" y="7341"/>
                </a:lnTo>
                <a:close/>
                <a:moveTo>
                  <a:pt x="3474474" y="0"/>
                </a:moveTo>
                <a:lnTo>
                  <a:pt x="3503811" y="0"/>
                </a:lnTo>
                <a:lnTo>
                  <a:pt x="3503811" y="7341"/>
                </a:lnTo>
                <a:lnTo>
                  <a:pt x="3474474" y="7341"/>
                </a:lnTo>
                <a:close/>
                <a:moveTo>
                  <a:pt x="3525816" y="0"/>
                </a:moveTo>
                <a:lnTo>
                  <a:pt x="3555154" y="0"/>
                </a:lnTo>
                <a:lnTo>
                  <a:pt x="3555154" y="7341"/>
                </a:lnTo>
                <a:lnTo>
                  <a:pt x="3525816" y="7341"/>
                </a:lnTo>
                <a:close/>
                <a:moveTo>
                  <a:pt x="3577159" y="0"/>
                </a:moveTo>
                <a:lnTo>
                  <a:pt x="3606505" y="0"/>
                </a:lnTo>
                <a:lnTo>
                  <a:pt x="3606505" y="7341"/>
                </a:lnTo>
                <a:lnTo>
                  <a:pt x="3577159" y="7341"/>
                </a:lnTo>
                <a:close/>
                <a:moveTo>
                  <a:pt x="3628511" y="0"/>
                </a:moveTo>
                <a:lnTo>
                  <a:pt x="3657848" y="0"/>
                </a:lnTo>
                <a:lnTo>
                  <a:pt x="3657848" y="7341"/>
                </a:lnTo>
                <a:lnTo>
                  <a:pt x="3628511" y="7341"/>
                </a:lnTo>
                <a:close/>
                <a:moveTo>
                  <a:pt x="3679853" y="0"/>
                </a:moveTo>
                <a:lnTo>
                  <a:pt x="3709191" y="0"/>
                </a:lnTo>
                <a:lnTo>
                  <a:pt x="3709191" y="7341"/>
                </a:lnTo>
                <a:lnTo>
                  <a:pt x="3679853" y="7341"/>
                </a:lnTo>
                <a:close/>
                <a:moveTo>
                  <a:pt x="3731196" y="0"/>
                </a:moveTo>
                <a:lnTo>
                  <a:pt x="3760542" y="0"/>
                </a:lnTo>
                <a:lnTo>
                  <a:pt x="3760542" y="7341"/>
                </a:lnTo>
                <a:lnTo>
                  <a:pt x="3731196" y="7341"/>
                </a:lnTo>
                <a:close/>
                <a:moveTo>
                  <a:pt x="3782548" y="0"/>
                </a:moveTo>
                <a:lnTo>
                  <a:pt x="3811885" y="0"/>
                </a:lnTo>
                <a:lnTo>
                  <a:pt x="3811885" y="7341"/>
                </a:lnTo>
                <a:lnTo>
                  <a:pt x="3782548" y="7341"/>
                </a:lnTo>
                <a:close/>
                <a:moveTo>
                  <a:pt x="3833890" y="0"/>
                </a:moveTo>
                <a:lnTo>
                  <a:pt x="3863228" y="0"/>
                </a:lnTo>
                <a:lnTo>
                  <a:pt x="3863228" y="7341"/>
                </a:lnTo>
                <a:lnTo>
                  <a:pt x="3833890" y="7341"/>
                </a:lnTo>
                <a:close/>
                <a:moveTo>
                  <a:pt x="3885233" y="0"/>
                </a:moveTo>
                <a:lnTo>
                  <a:pt x="3914579" y="0"/>
                </a:lnTo>
                <a:lnTo>
                  <a:pt x="3914579" y="7341"/>
                </a:lnTo>
                <a:lnTo>
                  <a:pt x="3885233" y="7341"/>
                </a:lnTo>
                <a:close/>
                <a:moveTo>
                  <a:pt x="3936585" y="0"/>
                </a:moveTo>
                <a:lnTo>
                  <a:pt x="3965922" y="0"/>
                </a:lnTo>
                <a:lnTo>
                  <a:pt x="3965922" y="7341"/>
                </a:lnTo>
                <a:lnTo>
                  <a:pt x="3936585" y="7341"/>
                </a:lnTo>
                <a:close/>
                <a:moveTo>
                  <a:pt x="3987927" y="0"/>
                </a:moveTo>
                <a:lnTo>
                  <a:pt x="4017265" y="0"/>
                </a:lnTo>
                <a:lnTo>
                  <a:pt x="4017265" y="7341"/>
                </a:lnTo>
                <a:lnTo>
                  <a:pt x="3987927" y="7341"/>
                </a:lnTo>
                <a:close/>
                <a:moveTo>
                  <a:pt x="4039270" y="0"/>
                </a:moveTo>
                <a:lnTo>
                  <a:pt x="4068616" y="0"/>
                </a:lnTo>
                <a:lnTo>
                  <a:pt x="4068616" y="7341"/>
                </a:lnTo>
                <a:lnTo>
                  <a:pt x="4039270" y="7341"/>
                </a:lnTo>
                <a:close/>
                <a:moveTo>
                  <a:pt x="4090622" y="0"/>
                </a:moveTo>
                <a:lnTo>
                  <a:pt x="4119959" y="0"/>
                </a:lnTo>
                <a:lnTo>
                  <a:pt x="4119959" y="7341"/>
                </a:lnTo>
                <a:lnTo>
                  <a:pt x="4090622" y="7341"/>
                </a:lnTo>
                <a:close/>
                <a:moveTo>
                  <a:pt x="4141964" y="0"/>
                </a:moveTo>
                <a:lnTo>
                  <a:pt x="4171302" y="0"/>
                </a:lnTo>
                <a:lnTo>
                  <a:pt x="4171302" y="7341"/>
                </a:lnTo>
                <a:lnTo>
                  <a:pt x="4141964" y="7341"/>
                </a:lnTo>
                <a:close/>
                <a:moveTo>
                  <a:pt x="4193307" y="0"/>
                </a:moveTo>
                <a:lnTo>
                  <a:pt x="4222654" y="0"/>
                </a:lnTo>
                <a:lnTo>
                  <a:pt x="4222654" y="7341"/>
                </a:lnTo>
                <a:lnTo>
                  <a:pt x="4193307" y="7341"/>
                </a:lnTo>
                <a:close/>
                <a:moveTo>
                  <a:pt x="4244659" y="0"/>
                </a:moveTo>
                <a:lnTo>
                  <a:pt x="4273996" y="0"/>
                </a:lnTo>
                <a:lnTo>
                  <a:pt x="4273996" y="7341"/>
                </a:lnTo>
                <a:lnTo>
                  <a:pt x="4244659" y="7341"/>
                </a:lnTo>
                <a:close/>
                <a:moveTo>
                  <a:pt x="4296002" y="0"/>
                </a:moveTo>
                <a:lnTo>
                  <a:pt x="4325339" y="0"/>
                </a:lnTo>
                <a:lnTo>
                  <a:pt x="4325339" y="7341"/>
                </a:lnTo>
                <a:lnTo>
                  <a:pt x="4296002" y="7341"/>
                </a:lnTo>
                <a:close/>
                <a:moveTo>
                  <a:pt x="4347344" y="0"/>
                </a:moveTo>
                <a:lnTo>
                  <a:pt x="4376691" y="0"/>
                </a:lnTo>
                <a:lnTo>
                  <a:pt x="4376691" y="7341"/>
                </a:lnTo>
                <a:lnTo>
                  <a:pt x="4347344" y="7341"/>
                </a:lnTo>
                <a:close/>
                <a:moveTo>
                  <a:pt x="4398696" y="0"/>
                </a:moveTo>
                <a:lnTo>
                  <a:pt x="4428033" y="0"/>
                </a:lnTo>
                <a:lnTo>
                  <a:pt x="4428033" y="7341"/>
                </a:lnTo>
                <a:lnTo>
                  <a:pt x="4398696" y="7341"/>
                </a:lnTo>
                <a:close/>
                <a:moveTo>
                  <a:pt x="4450039" y="0"/>
                </a:moveTo>
                <a:lnTo>
                  <a:pt x="4479376" y="0"/>
                </a:lnTo>
                <a:lnTo>
                  <a:pt x="4479376" y="7341"/>
                </a:lnTo>
                <a:lnTo>
                  <a:pt x="4450039" y="7341"/>
                </a:lnTo>
                <a:close/>
                <a:moveTo>
                  <a:pt x="4501381" y="0"/>
                </a:moveTo>
                <a:lnTo>
                  <a:pt x="4530728" y="0"/>
                </a:lnTo>
                <a:lnTo>
                  <a:pt x="4530728" y="7341"/>
                </a:lnTo>
                <a:lnTo>
                  <a:pt x="4501381" y="7341"/>
                </a:lnTo>
                <a:close/>
                <a:moveTo>
                  <a:pt x="4552733" y="0"/>
                </a:moveTo>
                <a:lnTo>
                  <a:pt x="4582070" y="0"/>
                </a:lnTo>
                <a:lnTo>
                  <a:pt x="4582070" y="7341"/>
                </a:lnTo>
                <a:lnTo>
                  <a:pt x="4552733" y="7341"/>
                </a:lnTo>
                <a:close/>
                <a:moveTo>
                  <a:pt x="4604076" y="0"/>
                </a:moveTo>
                <a:lnTo>
                  <a:pt x="4633413" y="0"/>
                </a:lnTo>
                <a:lnTo>
                  <a:pt x="4633413" y="7341"/>
                </a:lnTo>
                <a:lnTo>
                  <a:pt x="4604076" y="7341"/>
                </a:lnTo>
                <a:close/>
                <a:moveTo>
                  <a:pt x="4655418" y="0"/>
                </a:moveTo>
                <a:lnTo>
                  <a:pt x="4684765" y="0"/>
                </a:lnTo>
                <a:lnTo>
                  <a:pt x="4684765" y="7341"/>
                </a:lnTo>
                <a:lnTo>
                  <a:pt x="4655418" y="7341"/>
                </a:lnTo>
                <a:close/>
                <a:moveTo>
                  <a:pt x="4706770" y="0"/>
                </a:moveTo>
                <a:lnTo>
                  <a:pt x="4736107" y="0"/>
                </a:lnTo>
                <a:lnTo>
                  <a:pt x="4736107" y="7341"/>
                </a:lnTo>
                <a:lnTo>
                  <a:pt x="4706770" y="7341"/>
                </a:lnTo>
                <a:close/>
                <a:moveTo>
                  <a:pt x="4758113" y="0"/>
                </a:moveTo>
                <a:lnTo>
                  <a:pt x="4787450" y="0"/>
                </a:lnTo>
                <a:lnTo>
                  <a:pt x="4787450" y="7341"/>
                </a:lnTo>
                <a:lnTo>
                  <a:pt x="4758113" y="7341"/>
                </a:lnTo>
                <a:close/>
                <a:moveTo>
                  <a:pt x="4809455" y="0"/>
                </a:moveTo>
                <a:lnTo>
                  <a:pt x="4838802" y="0"/>
                </a:lnTo>
                <a:lnTo>
                  <a:pt x="4838802" y="7341"/>
                </a:lnTo>
                <a:lnTo>
                  <a:pt x="4809455" y="7341"/>
                </a:lnTo>
                <a:close/>
                <a:moveTo>
                  <a:pt x="4860807" y="0"/>
                </a:moveTo>
                <a:lnTo>
                  <a:pt x="4890144" y="0"/>
                </a:lnTo>
                <a:lnTo>
                  <a:pt x="4890144" y="7341"/>
                </a:lnTo>
                <a:lnTo>
                  <a:pt x="4860807" y="7341"/>
                </a:lnTo>
                <a:close/>
                <a:moveTo>
                  <a:pt x="4912150" y="0"/>
                </a:moveTo>
                <a:lnTo>
                  <a:pt x="4941487" y="0"/>
                </a:lnTo>
                <a:lnTo>
                  <a:pt x="4941487" y="7341"/>
                </a:lnTo>
                <a:lnTo>
                  <a:pt x="4912150" y="7341"/>
                </a:lnTo>
                <a:close/>
                <a:moveTo>
                  <a:pt x="4963492" y="0"/>
                </a:moveTo>
                <a:lnTo>
                  <a:pt x="4992839" y="0"/>
                </a:lnTo>
                <a:lnTo>
                  <a:pt x="4992839" y="7341"/>
                </a:lnTo>
                <a:lnTo>
                  <a:pt x="4963492" y="7341"/>
                </a:lnTo>
                <a:close/>
                <a:moveTo>
                  <a:pt x="5014844" y="0"/>
                </a:moveTo>
                <a:lnTo>
                  <a:pt x="5044181" y="0"/>
                </a:lnTo>
                <a:lnTo>
                  <a:pt x="5044181" y="7341"/>
                </a:lnTo>
                <a:lnTo>
                  <a:pt x="5014844" y="7341"/>
                </a:lnTo>
                <a:close/>
                <a:moveTo>
                  <a:pt x="5066187" y="0"/>
                </a:moveTo>
                <a:lnTo>
                  <a:pt x="5095524" y="0"/>
                </a:lnTo>
                <a:lnTo>
                  <a:pt x="5095524" y="7341"/>
                </a:lnTo>
                <a:lnTo>
                  <a:pt x="5066187" y="7341"/>
                </a:lnTo>
                <a:close/>
                <a:moveTo>
                  <a:pt x="5117529" y="0"/>
                </a:moveTo>
                <a:lnTo>
                  <a:pt x="5146876" y="0"/>
                </a:lnTo>
                <a:lnTo>
                  <a:pt x="5146876" y="7341"/>
                </a:lnTo>
                <a:lnTo>
                  <a:pt x="5117529" y="7341"/>
                </a:lnTo>
                <a:close/>
                <a:moveTo>
                  <a:pt x="5168881" y="0"/>
                </a:moveTo>
                <a:lnTo>
                  <a:pt x="5198218" y="0"/>
                </a:lnTo>
                <a:lnTo>
                  <a:pt x="5198218" y="7341"/>
                </a:lnTo>
                <a:lnTo>
                  <a:pt x="5168881" y="7341"/>
                </a:lnTo>
                <a:close/>
                <a:moveTo>
                  <a:pt x="5220224" y="0"/>
                </a:moveTo>
                <a:lnTo>
                  <a:pt x="5249561" y="0"/>
                </a:lnTo>
                <a:lnTo>
                  <a:pt x="5249561" y="7341"/>
                </a:lnTo>
                <a:lnTo>
                  <a:pt x="5220224" y="7341"/>
                </a:lnTo>
                <a:close/>
                <a:moveTo>
                  <a:pt x="5271566" y="0"/>
                </a:moveTo>
                <a:lnTo>
                  <a:pt x="5300913" y="0"/>
                </a:lnTo>
                <a:lnTo>
                  <a:pt x="5300913" y="7341"/>
                </a:lnTo>
                <a:lnTo>
                  <a:pt x="5271566" y="7341"/>
                </a:lnTo>
                <a:close/>
                <a:moveTo>
                  <a:pt x="5322918" y="0"/>
                </a:moveTo>
                <a:lnTo>
                  <a:pt x="5352255" y="0"/>
                </a:lnTo>
                <a:lnTo>
                  <a:pt x="5352255" y="7341"/>
                </a:lnTo>
                <a:lnTo>
                  <a:pt x="5322918" y="7341"/>
                </a:lnTo>
                <a:close/>
                <a:moveTo>
                  <a:pt x="5374261" y="0"/>
                </a:moveTo>
                <a:lnTo>
                  <a:pt x="5403598" y="0"/>
                </a:lnTo>
                <a:lnTo>
                  <a:pt x="5403598" y="7341"/>
                </a:lnTo>
                <a:lnTo>
                  <a:pt x="5374261" y="7341"/>
                </a:lnTo>
                <a:close/>
                <a:moveTo>
                  <a:pt x="5425603" y="0"/>
                </a:moveTo>
                <a:lnTo>
                  <a:pt x="5454950" y="0"/>
                </a:lnTo>
                <a:lnTo>
                  <a:pt x="5454950" y="7341"/>
                </a:lnTo>
                <a:lnTo>
                  <a:pt x="5425603" y="7341"/>
                </a:lnTo>
                <a:close/>
                <a:moveTo>
                  <a:pt x="5476955" y="0"/>
                </a:moveTo>
                <a:lnTo>
                  <a:pt x="5506292" y="0"/>
                </a:lnTo>
                <a:lnTo>
                  <a:pt x="5506292" y="7341"/>
                </a:lnTo>
                <a:lnTo>
                  <a:pt x="5476955" y="7341"/>
                </a:lnTo>
                <a:close/>
                <a:moveTo>
                  <a:pt x="5528298" y="0"/>
                </a:moveTo>
                <a:lnTo>
                  <a:pt x="5557635" y="0"/>
                </a:lnTo>
                <a:lnTo>
                  <a:pt x="5557635" y="7341"/>
                </a:lnTo>
                <a:lnTo>
                  <a:pt x="5528298" y="7341"/>
                </a:lnTo>
                <a:close/>
                <a:moveTo>
                  <a:pt x="5579799" y="959"/>
                </a:moveTo>
                <a:lnTo>
                  <a:pt x="5609101" y="2377"/>
                </a:lnTo>
                <a:lnTo>
                  <a:pt x="5608749" y="9700"/>
                </a:lnTo>
                <a:lnTo>
                  <a:pt x="5579438" y="8283"/>
                </a:lnTo>
                <a:close/>
                <a:moveTo>
                  <a:pt x="5631450" y="3767"/>
                </a:moveTo>
                <a:lnTo>
                  <a:pt x="5660426" y="8362"/>
                </a:lnTo>
                <a:lnTo>
                  <a:pt x="5659282" y="15606"/>
                </a:lnTo>
                <a:lnTo>
                  <a:pt x="5630305" y="11011"/>
                </a:lnTo>
                <a:close/>
                <a:moveTo>
                  <a:pt x="5682158" y="11795"/>
                </a:moveTo>
                <a:lnTo>
                  <a:pt x="5694807" y="13801"/>
                </a:lnTo>
                <a:lnTo>
                  <a:pt x="5711161" y="18009"/>
                </a:lnTo>
                <a:lnTo>
                  <a:pt x="5709322" y="25112"/>
                </a:lnTo>
                <a:lnTo>
                  <a:pt x="5693663" y="21045"/>
                </a:lnTo>
                <a:lnTo>
                  <a:pt x="5681014" y="19047"/>
                </a:lnTo>
                <a:close/>
                <a:moveTo>
                  <a:pt x="5732471" y="23519"/>
                </a:moveTo>
                <a:lnTo>
                  <a:pt x="5758966" y="30375"/>
                </a:lnTo>
                <a:lnTo>
                  <a:pt x="5761140" y="31132"/>
                </a:lnTo>
                <a:lnTo>
                  <a:pt x="5758667" y="38042"/>
                </a:lnTo>
                <a:lnTo>
                  <a:pt x="5757135" y="37479"/>
                </a:lnTo>
                <a:lnTo>
                  <a:pt x="5730632" y="30622"/>
                </a:lnTo>
                <a:close/>
                <a:moveTo>
                  <a:pt x="5781860" y="38535"/>
                </a:moveTo>
                <a:lnTo>
                  <a:pt x="5809490" y="48402"/>
                </a:lnTo>
                <a:lnTo>
                  <a:pt x="5807025" y="55311"/>
                </a:lnTo>
                <a:lnTo>
                  <a:pt x="5779395" y="45444"/>
                </a:lnTo>
                <a:close/>
                <a:moveTo>
                  <a:pt x="5830166" y="56913"/>
                </a:moveTo>
                <a:lnTo>
                  <a:pt x="5856608" y="69632"/>
                </a:lnTo>
                <a:lnTo>
                  <a:pt x="5853430" y="76242"/>
                </a:lnTo>
                <a:lnTo>
                  <a:pt x="5826988" y="63523"/>
                </a:lnTo>
                <a:close/>
                <a:moveTo>
                  <a:pt x="5876439" y="79173"/>
                </a:moveTo>
                <a:lnTo>
                  <a:pt x="5879573" y="80687"/>
                </a:lnTo>
                <a:lnTo>
                  <a:pt x="5901921" y="94435"/>
                </a:lnTo>
                <a:lnTo>
                  <a:pt x="5898075" y="100676"/>
                </a:lnTo>
                <a:lnTo>
                  <a:pt x="5876386" y="87288"/>
                </a:lnTo>
                <a:lnTo>
                  <a:pt x="5873261" y="85783"/>
                </a:lnTo>
                <a:close/>
                <a:moveTo>
                  <a:pt x="5920661" y="105975"/>
                </a:moveTo>
                <a:lnTo>
                  <a:pt x="5934365" y="114425"/>
                </a:lnTo>
                <a:lnTo>
                  <a:pt x="5945254" y="122514"/>
                </a:lnTo>
                <a:lnTo>
                  <a:pt x="5940870" y="128393"/>
                </a:lnTo>
                <a:lnTo>
                  <a:pt x="5930519" y="120665"/>
                </a:lnTo>
                <a:lnTo>
                  <a:pt x="5916814" y="112224"/>
                </a:lnTo>
                <a:close/>
                <a:moveTo>
                  <a:pt x="5962902" y="135655"/>
                </a:moveTo>
                <a:lnTo>
                  <a:pt x="5986342" y="153109"/>
                </a:lnTo>
                <a:lnTo>
                  <a:pt x="5986703" y="153408"/>
                </a:lnTo>
                <a:lnTo>
                  <a:pt x="5981968" y="158997"/>
                </a:lnTo>
                <a:lnTo>
                  <a:pt x="5981968" y="158997"/>
                </a:lnTo>
                <a:lnTo>
                  <a:pt x="5958519" y="141534"/>
                </a:lnTo>
                <a:close/>
                <a:moveTo>
                  <a:pt x="6002996" y="168195"/>
                </a:moveTo>
                <a:lnTo>
                  <a:pt x="6024728" y="187903"/>
                </a:lnTo>
                <a:lnTo>
                  <a:pt x="6019807" y="193334"/>
                </a:lnTo>
                <a:lnTo>
                  <a:pt x="5998066" y="173626"/>
                </a:lnTo>
                <a:close/>
                <a:moveTo>
                  <a:pt x="6040625" y="203597"/>
                </a:moveTo>
                <a:lnTo>
                  <a:pt x="6060332" y="225328"/>
                </a:lnTo>
                <a:lnTo>
                  <a:pt x="6054901" y="230257"/>
                </a:lnTo>
                <a:lnTo>
                  <a:pt x="6035194" y="208526"/>
                </a:lnTo>
                <a:close/>
                <a:moveTo>
                  <a:pt x="6075120" y="241630"/>
                </a:moveTo>
                <a:lnTo>
                  <a:pt x="6077091" y="243812"/>
                </a:lnTo>
                <a:lnTo>
                  <a:pt x="6093085" y="265254"/>
                </a:lnTo>
                <a:lnTo>
                  <a:pt x="6087206" y="269637"/>
                </a:lnTo>
                <a:lnTo>
                  <a:pt x="6071661" y="248733"/>
                </a:lnTo>
                <a:lnTo>
                  <a:pt x="6069689" y="246559"/>
                </a:lnTo>
                <a:close/>
                <a:moveTo>
                  <a:pt x="6106227" y="282902"/>
                </a:moveTo>
                <a:lnTo>
                  <a:pt x="6115830" y="295796"/>
                </a:lnTo>
                <a:lnTo>
                  <a:pt x="6122924" y="307406"/>
                </a:lnTo>
                <a:lnTo>
                  <a:pt x="6116666" y="311226"/>
                </a:lnTo>
                <a:lnTo>
                  <a:pt x="6109941" y="300171"/>
                </a:lnTo>
                <a:lnTo>
                  <a:pt x="6100347" y="287285"/>
                </a:lnTo>
                <a:close/>
                <a:moveTo>
                  <a:pt x="6134385" y="326189"/>
                </a:moveTo>
                <a:lnTo>
                  <a:pt x="6149577" y="351090"/>
                </a:lnTo>
                <a:lnTo>
                  <a:pt x="6149823" y="351565"/>
                </a:lnTo>
                <a:lnTo>
                  <a:pt x="6143310" y="354901"/>
                </a:lnTo>
                <a:lnTo>
                  <a:pt x="6143310" y="354901"/>
                </a:lnTo>
                <a:lnTo>
                  <a:pt x="6128126" y="330009"/>
                </a:lnTo>
                <a:close/>
                <a:moveTo>
                  <a:pt x="6159365" y="371396"/>
                </a:moveTo>
                <a:lnTo>
                  <a:pt x="6172084" y="397828"/>
                </a:lnTo>
                <a:lnTo>
                  <a:pt x="6165474" y="401014"/>
                </a:lnTo>
                <a:lnTo>
                  <a:pt x="6152755" y="374573"/>
                </a:lnTo>
                <a:close/>
                <a:moveTo>
                  <a:pt x="6180939" y="418354"/>
                </a:moveTo>
                <a:lnTo>
                  <a:pt x="6190886" y="445956"/>
                </a:lnTo>
                <a:lnTo>
                  <a:pt x="6183985" y="448447"/>
                </a:lnTo>
                <a:lnTo>
                  <a:pt x="6174038" y="420845"/>
                </a:lnTo>
                <a:close/>
                <a:moveTo>
                  <a:pt x="6198349" y="466659"/>
                </a:moveTo>
                <a:lnTo>
                  <a:pt x="6199951" y="471130"/>
                </a:lnTo>
                <a:lnTo>
                  <a:pt x="6206166" y="495282"/>
                </a:lnTo>
                <a:lnTo>
                  <a:pt x="6199063" y="497104"/>
                </a:lnTo>
                <a:lnTo>
                  <a:pt x="6193051" y="473612"/>
                </a:lnTo>
                <a:lnTo>
                  <a:pt x="6191449" y="469150"/>
                </a:lnTo>
                <a:close/>
                <a:moveTo>
                  <a:pt x="6211632" y="516600"/>
                </a:moveTo>
                <a:lnTo>
                  <a:pt x="6216561" y="535824"/>
                </a:lnTo>
                <a:lnTo>
                  <a:pt x="6218119" y="545532"/>
                </a:lnTo>
                <a:lnTo>
                  <a:pt x="6210875" y="546685"/>
                </a:lnTo>
                <a:lnTo>
                  <a:pt x="6209458" y="537646"/>
                </a:lnTo>
                <a:lnTo>
                  <a:pt x="6204529" y="518422"/>
                </a:lnTo>
                <a:close/>
                <a:moveTo>
                  <a:pt x="6221561" y="567264"/>
                </a:moveTo>
                <a:lnTo>
                  <a:pt x="6226147" y="596249"/>
                </a:lnTo>
                <a:lnTo>
                  <a:pt x="6218903" y="597393"/>
                </a:lnTo>
                <a:lnTo>
                  <a:pt x="6214317" y="568417"/>
                </a:lnTo>
                <a:close/>
                <a:moveTo>
                  <a:pt x="6227899" y="618553"/>
                </a:moveTo>
                <a:lnTo>
                  <a:pt x="6229315" y="647863"/>
                </a:lnTo>
                <a:lnTo>
                  <a:pt x="6221992" y="648215"/>
                </a:lnTo>
                <a:lnTo>
                  <a:pt x="6220575" y="618914"/>
                </a:lnTo>
                <a:close/>
                <a:moveTo>
                  <a:pt x="6230381" y="669841"/>
                </a:moveTo>
                <a:lnTo>
                  <a:pt x="6230425" y="670783"/>
                </a:lnTo>
                <a:lnTo>
                  <a:pt x="6230433" y="699354"/>
                </a:lnTo>
                <a:lnTo>
                  <a:pt x="6223092" y="699354"/>
                </a:lnTo>
                <a:lnTo>
                  <a:pt x="6223101" y="671144"/>
                </a:lnTo>
                <a:lnTo>
                  <a:pt x="6223057" y="670194"/>
                </a:lnTo>
                <a:close/>
                <a:moveTo>
                  <a:pt x="6230433" y="721359"/>
                </a:moveTo>
                <a:lnTo>
                  <a:pt x="6230433" y="750704"/>
                </a:lnTo>
                <a:lnTo>
                  <a:pt x="6223092" y="750704"/>
                </a:lnTo>
                <a:lnTo>
                  <a:pt x="6223092" y="721359"/>
                </a:lnTo>
                <a:close/>
                <a:moveTo>
                  <a:pt x="6230433" y="772709"/>
                </a:moveTo>
                <a:lnTo>
                  <a:pt x="6230433" y="802046"/>
                </a:lnTo>
                <a:lnTo>
                  <a:pt x="6223092" y="802046"/>
                </a:lnTo>
                <a:lnTo>
                  <a:pt x="6223092" y="772709"/>
                </a:lnTo>
                <a:close/>
                <a:moveTo>
                  <a:pt x="6230433" y="824050"/>
                </a:moveTo>
                <a:lnTo>
                  <a:pt x="6230433" y="853387"/>
                </a:lnTo>
                <a:lnTo>
                  <a:pt x="6223092" y="853387"/>
                </a:lnTo>
                <a:lnTo>
                  <a:pt x="6223092" y="824050"/>
                </a:lnTo>
                <a:close/>
                <a:moveTo>
                  <a:pt x="6230433" y="875392"/>
                </a:moveTo>
                <a:lnTo>
                  <a:pt x="6230433" y="904737"/>
                </a:lnTo>
                <a:lnTo>
                  <a:pt x="6223092" y="904737"/>
                </a:lnTo>
                <a:lnTo>
                  <a:pt x="6223092" y="875392"/>
                </a:lnTo>
                <a:close/>
                <a:moveTo>
                  <a:pt x="6230433" y="926742"/>
                </a:moveTo>
                <a:lnTo>
                  <a:pt x="6230433" y="956079"/>
                </a:lnTo>
                <a:lnTo>
                  <a:pt x="6223092" y="956079"/>
                </a:lnTo>
                <a:lnTo>
                  <a:pt x="6223092" y="926742"/>
                </a:lnTo>
                <a:close/>
                <a:moveTo>
                  <a:pt x="6230433" y="978083"/>
                </a:moveTo>
                <a:lnTo>
                  <a:pt x="6230433" y="1007420"/>
                </a:lnTo>
                <a:lnTo>
                  <a:pt x="6223092" y="1007420"/>
                </a:lnTo>
                <a:lnTo>
                  <a:pt x="6223092" y="978083"/>
                </a:lnTo>
                <a:close/>
                <a:moveTo>
                  <a:pt x="6230433" y="1029425"/>
                </a:moveTo>
                <a:lnTo>
                  <a:pt x="6230433" y="1058771"/>
                </a:lnTo>
                <a:lnTo>
                  <a:pt x="6223092" y="1058771"/>
                </a:lnTo>
                <a:lnTo>
                  <a:pt x="6223092" y="1029425"/>
                </a:lnTo>
                <a:close/>
                <a:moveTo>
                  <a:pt x="6230433" y="1080775"/>
                </a:moveTo>
                <a:lnTo>
                  <a:pt x="6230433" y="1110112"/>
                </a:lnTo>
                <a:lnTo>
                  <a:pt x="6223092" y="1110112"/>
                </a:lnTo>
                <a:lnTo>
                  <a:pt x="6223092" y="1080775"/>
                </a:lnTo>
                <a:close/>
                <a:moveTo>
                  <a:pt x="6230433" y="1132116"/>
                </a:moveTo>
                <a:lnTo>
                  <a:pt x="6230433" y="1161453"/>
                </a:lnTo>
                <a:lnTo>
                  <a:pt x="6223092" y="1161453"/>
                </a:lnTo>
                <a:lnTo>
                  <a:pt x="6223092" y="1132116"/>
                </a:lnTo>
                <a:close/>
                <a:moveTo>
                  <a:pt x="6230433" y="1183458"/>
                </a:moveTo>
                <a:lnTo>
                  <a:pt x="6230433" y="1212804"/>
                </a:lnTo>
                <a:lnTo>
                  <a:pt x="6223092" y="1212804"/>
                </a:lnTo>
                <a:lnTo>
                  <a:pt x="6223092" y="1183458"/>
                </a:lnTo>
                <a:close/>
                <a:moveTo>
                  <a:pt x="6230433" y="1234808"/>
                </a:moveTo>
                <a:lnTo>
                  <a:pt x="6230433" y="1264145"/>
                </a:lnTo>
                <a:lnTo>
                  <a:pt x="6223092" y="1264145"/>
                </a:lnTo>
                <a:lnTo>
                  <a:pt x="6223092" y="1234808"/>
                </a:lnTo>
                <a:close/>
                <a:moveTo>
                  <a:pt x="6230433" y="1286150"/>
                </a:moveTo>
                <a:lnTo>
                  <a:pt x="6230433" y="1315486"/>
                </a:lnTo>
                <a:lnTo>
                  <a:pt x="6223092" y="1315486"/>
                </a:lnTo>
                <a:lnTo>
                  <a:pt x="6223092" y="1286150"/>
                </a:lnTo>
                <a:close/>
                <a:moveTo>
                  <a:pt x="6230433" y="1337491"/>
                </a:moveTo>
                <a:lnTo>
                  <a:pt x="6230433" y="1366837"/>
                </a:lnTo>
                <a:lnTo>
                  <a:pt x="6223092" y="1366837"/>
                </a:lnTo>
                <a:lnTo>
                  <a:pt x="6223092" y="1337491"/>
                </a:lnTo>
                <a:close/>
                <a:moveTo>
                  <a:pt x="6230433" y="1388841"/>
                </a:moveTo>
                <a:lnTo>
                  <a:pt x="6230433" y="1418178"/>
                </a:lnTo>
                <a:lnTo>
                  <a:pt x="6223092" y="1418178"/>
                </a:lnTo>
                <a:lnTo>
                  <a:pt x="6223092" y="1388841"/>
                </a:lnTo>
                <a:close/>
                <a:moveTo>
                  <a:pt x="6230433" y="1440183"/>
                </a:moveTo>
                <a:lnTo>
                  <a:pt x="6230433" y="1440579"/>
                </a:lnTo>
                <a:lnTo>
                  <a:pt x="6229025" y="1469669"/>
                </a:lnTo>
                <a:lnTo>
                  <a:pt x="6221702" y="1469308"/>
                </a:lnTo>
                <a:lnTo>
                  <a:pt x="6223092" y="1440579"/>
                </a:lnTo>
                <a:lnTo>
                  <a:pt x="6223092" y="1440183"/>
                </a:lnTo>
                <a:close/>
                <a:moveTo>
                  <a:pt x="6227960" y="1491647"/>
                </a:moveTo>
                <a:lnTo>
                  <a:pt x="6227124" y="1508969"/>
                </a:lnTo>
                <a:lnTo>
                  <a:pt x="6225205" y="1521213"/>
                </a:lnTo>
                <a:lnTo>
                  <a:pt x="6217961" y="1520069"/>
                </a:lnTo>
                <a:lnTo>
                  <a:pt x="6219800" y="1508617"/>
                </a:lnTo>
                <a:lnTo>
                  <a:pt x="6220637" y="1491286"/>
                </a:lnTo>
                <a:close/>
                <a:moveTo>
                  <a:pt x="6221763" y="1542945"/>
                </a:moveTo>
                <a:lnTo>
                  <a:pt x="6217177" y="1571921"/>
                </a:lnTo>
                <a:lnTo>
                  <a:pt x="6209933" y="1570776"/>
                </a:lnTo>
                <a:lnTo>
                  <a:pt x="6214519" y="1541800"/>
                </a:lnTo>
                <a:close/>
                <a:moveTo>
                  <a:pt x="6211931" y="1593644"/>
                </a:moveTo>
                <a:lnTo>
                  <a:pt x="6204581" y="1622047"/>
                </a:lnTo>
                <a:lnTo>
                  <a:pt x="6197478" y="1620208"/>
                </a:lnTo>
                <a:lnTo>
                  <a:pt x="6204828" y="1591804"/>
                </a:lnTo>
                <a:close/>
                <a:moveTo>
                  <a:pt x="6198631" y="1643559"/>
                </a:moveTo>
                <a:lnTo>
                  <a:pt x="6188764" y="1671188"/>
                </a:lnTo>
                <a:lnTo>
                  <a:pt x="6181863" y="1668724"/>
                </a:lnTo>
                <a:lnTo>
                  <a:pt x="6191731" y="1641095"/>
                </a:lnTo>
                <a:close/>
                <a:moveTo>
                  <a:pt x="6181371" y="1691917"/>
                </a:moveTo>
                <a:lnTo>
                  <a:pt x="6177955" y="1701467"/>
                </a:lnTo>
                <a:lnTo>
                  <a:pt x="6169479" y="1719123"/>
                </a:lnTo>
                <a:lnTo>
                  <a:pt x="6162877" y="1715946"/>
                </a:lnTo>
                <a:lnTo>
                  <a:pt x="6171045" y="1699002"/>
                </a:lnTo>
                <a:lnTo>
                  <a:pt x="6174461" y="1689443"/>
                </a:lnTo>
                <a:close/>
                <a:moveTo>
                  <a:pt x="6159946" y="1738954"/>
                </a:moveTo>
                <a:lnTo>
                  <a:pt x="6149744" y="1760140"/>
                </a:lnTo>
                <a:lnTo>
                  <a:pt x="6146505" y="1765430"/>
                </a:lnTo>
                <a:lnTo>
                  <a:pt x="6140264" y="1761584"/>
                </a:lnTo>
                <a:lnTo>
                  <a:pt x="6143143" y="1756954"/>
                </a:lnTo>
                <a:lnTo>
                  <a:pt x="6153336" y="1735768"/>
                </a:lnTo>
                <a:close/>
                <a:moveTo>
                  <a:pt x="6134965" y="1784169"/>
                </a:moveTo>
                <a:lnTo>
                  <a:pt x="6119571" y="1809149"/>
                </a:lnTo>
                <a:lnTo>
                  <a:pt x="6113330" y="1805294"/>
                </a:lnTo>
                <a:lnTo>
                  <a:pt x="6128716" y="1780323"/>
                </a:lnTo>
                <a:close/>
                <a:moveTo>
                  <a:pt x="6106746" y="1827395"/>
                </a:moveTo>
                <a:lnTo>
                  <a:pt x="6089221" y="1850932"/>
                </a:lnTo>
                <a:lnTo>
                  <a:pt x="6083333" y="1846548"/>
                </a:lnTo>
                <a:lnTo>
                  <a:pt x="6100857" y="1823012"/>
                </a:lnTo>
                <a:close/>
                <a:moveTo>
                  <a:pt x="6075701" y="1868720"/>
                </a:moveTo>
                <a:lnTo>
                  <a:pt x="6055984" y="1890452"/>
                </a:lnTo>
                <a:lnTo>
                  <a:pt x="6050554" y="1885532"/>
                </a:lnTo>
                <a:lnTo>
                  <a:pt x="6070261" y="1863791"/>
                </a:lnTo>
                <a:close/>
                <a:moveTo>
                  <a:pt x="6041206" y="1906753"/>
                </a:moveTo>
                <a:lnTo>
                  <a:pt x="6034181" y="1914490"/>
                </a:lnTo>
                <a:lnTo>
                  <a:pt x="6019940" y="1927438"/>
                </a:lnTo>
                <a:lnTo>
                  <a:pt x="6015010" y="1922007"/>
                </a:lnTo>
                <a:lnTo>
                  <a:pt x="6028751" y="1909570"/>
                </a:lnTo>
                <a:lnTo>
                  <a:pt x="6035766" y="1901824"/>
                </a:lnTo>
                <a:close/>
                <a:moveTo>
                  <a:pt x="6003638" y="1942225"/>
                </a:moveTo>
                <a:lnTo>
                  <a:pt x="5986615" y="1957655"/>
                </a:lnTo>
                <a:lnTo>
                  <a:pt x="5981237" y="1961686"/>
                </a:lnTo>
                <a:lnTo>
                  <a:pt x="5976862" y="1955797"/>
                </a:lnTo>
                <a:lnTo>
                  <a:pt x="5981695" y="1952224"/>
                </a:lnTo>
                <a:lnTo>
                  <a:pt x="5998709" y="1936785"/>
                </a:lnTo>
                <a:close/>
                <a:moveTo>
                  <a:pt x="5963589" y="1974827"/>
                </a:moveTo>
                <a:lnTo>
                  <a:pt x="5940060" y="1992351"/>
                </a:lnTo>
                <a:lnTo>
                  <a:pt x="5935677" y="1986463"/>
                </a:lnTo>
                <a:lnTo>
                  <a:pt x="5959205" y="1968939"/>
                </a:lnTo>
                <a:close/>
                <a:moveTo>
                  <a:pt x="5921391" y="2004568"/>
                </a:moveTo>
                <a:lnTo>
                  <a:pt x="5896411" y="2019954"/>
                </a:lnTo>
                <a:lnTo>
                  <a:pt x="5892564" y="2013714"/>
                </a:lnTo>
                <a:lnTo>
                  <a:pt x="5917545" y="1998319"/>
                </a:lnTo>
                <a:close/>
                <a:moveTo>
                  <a:pt x="5877214" y="2031441"/>
                </a:moveTo>
                <a:lnTo>
                  <a:pt x="5850772" y="2044159"/>
                </a:lnTo>
                <a:lnTo>
                  <a:pt x="5847594" y="2037549"/>
                </a:lnTo>
                <a:lnTo>
                  <a:pt x="5874036" y="2024830"/>
                </a:lnTo>
                <a:close/>
                <a:moveTo>
                  <a:pt x="5830941" y="2053701"/>
                </a:moveTo>
                <a:lnTo>
                  <a:pt x="5821259" y="2058366"/>
                </a:lnTo>
                <a:lnTo>
                  <a:pt x="5803390" y="2064765"/>
                </a:lnTo>
                <a:lnTo>
                  <a:pt x="5800925" y="2057855"/>
                </a:lnTo>
                <a:lnTo>
                  <a:pt x="5818072" y="2051756"/>
                </a:lnTo>
                <a:lnTo>
                  <a:pt x="5827763" y="2047091"/>
                </a:lnTo>
                <a:close/>
                <a:moveTo>
                  <a:pt x="5782670" y="2072167"/>
                </a:moveTo>
                <a:lnTo>
                  <a:pt x="5759283" y="2080520"/>
                </a:lnTo>
                <a:lnTo>
                  <a:pt x="5754609" y="2081743"/>
                </a:lnTo>
                <a:lnTo>
                  <a:pt x="5752769" y="2074640"/>
                </a:lnTo>
                <a:lnTo>
                  <a:pt x="5756818" y="2073611"/>
                </a:lnTo>
                <a:lnTo>
                  <a:pt x="5780205" y="2065258"/>
                </a:lnTo>
                <a:close/>
                <a:moveTo>
                  <a:pt x="5733299" y="2087254"/>
                </a:moveTo>
                <a:lnTo>
                  <a:pt x="5704894" y="2094603"/>
                </a:lnTo>
                <a:lnTo>
                  <a:pt x="5703055" y="2087500"/>
                </a:lnTo>
                <a:lnTo>
                  <a:pt x="5731468" y="2080150"/>
                </a:lnTo>
                <a:close/>
                <a:moveTo>
                  <a:pt x="5683012" y="2099057"/>
                </a:moveTo>
                <a:lnTo>
                  <a:pt x="5654036" y="2103652"/>
                </a:lnTo>
                <a:lnTo>
                  <a:pt x="5652883" y="2096399"/>
                </a:lnTo>
                <a:lnTo>
                  <a:pt x="5681868" y="2091813"/>
                </a:lnTo>
                <a:close/>
                <a:moveTo>
                  <a:pt x="5632295" y="2107084"/>
                </a:moveTo>
                <a:lnTo>
                  <a:pt x="5628791" y="2107647"/>
                </a:lnTo>
                <a:lnTo>
                  <a:pt x="5602632" y="2108933"/>
                </a:lnTo>
                <a:lnTo>
                  <a:pt x="5602279" y="2101601"/>
                </a:lnTo>
                <a:lnTo>
                  <a:pt x="5627647" y="2100395"/>
                </a:lnTo>
                <a:lnTo>
                  <a:pt x="5631150" y="2099840"/>
                </a:lnTo>
                <a:close/>
                <a:moveTo>
                  <a:pt x="5580653" y="2109998"/>
                </a:moveTo>
                <a:lnTo>
                  <a:pt x="5560179" y="2110983"/>
                </a:lnTo>
                <a:lnTo>
                  <a:pt x="5551165" y="2110992"/>
                </a:lnTo>
                <a:lnTo>
                  <a:pt x="5551165" y="2103652"/>
                </a:lnTo>
                <a:lnTo>
                  <a:pt x="5559827" y="2103660"/>
                </a:lnTo>
                <a:lnTo>
                  <a:pt x="5580301" y="2102666"/>
                </a:lnTo>
                <a:close/>
                <a:moveTo>
                  <a:pt x="5529160" y="2110992"/>
                </a:moveTo>
                <a:lnTo>
                  <a:pt x="5499814" y="2110992"/>
                </a:lnTo>
                <a:lnTo>
                  <a:pt x="5499814" y="2103652"/>
                </a:lnTo>
                <a:lnTo>
                  <a:pt x="5529160" y="2103652"/>
                </a:lnTo>
                <a:close/>
                <a:moveTo>
                  <a:pt x="5477808" y="2110992"/>
                </a:moveTo>
                <a:lnTo>
                  <a:pt x="5448471" y="2110992"/>
                </a:lnTo>
                <a:lnTo>
                  <a:pt x="5448471" y="2103652"/>
                </a:lnTo>
                <a:lnTo>
                  <a:pt x="5477808" y="2103652"/>
                </a:lnTo>
                <a:close/>
                <a:moveTo>
                  <a:pt x="5426466" y="2110992"/>
                </a:moveTo>
                <a:lnTo>
                  <a:pt x="5397128" y="2110992"/>
                </a:lnTo>
                <a:lnTo>
                  <a:pt x="5397128" y="2103652"/>
                </a:lnTo>
                <a:lnTo>
                  <a:pt x="5426466" y="2103652"/>
                </a:lnTo>
                <a:close/>
                <a:moveTo>
                  <a:pt x="5375123" y="2110992"/>
                </a:moveTo>
                <a:lnTo>
                  <a:pt x="5345777" y="2110992"/>
                </a:lnTo>
                <a:lnTo>
                  <a:pt x="5345777" y="2103652"/>
                </a:lnTo>
                <a:lnTo>
                  <a:pt x="5375123" y="2103652"/>
                </a:lnTo>
                <a:close/>
                <a:moveTo>
                  <a:pt x="5323771" y="2110992"/>
                </a:moveTo>
                <a:lnTo>
                  <a:pt x="5294434" y="2110992"/>
                </a:lnTo>
                <a:lnTo>
                  <a:pt x="5294434" y="2103652"/>
                </a:lnTo>
                <a:lnTo>
                  <a:pt x="5323771" y="2103652"/>
                </a:lnTo>
                <a:close/>
                <a:moveTo>
                  <a:pt x="5272429" y="2110992"/>
                </a:moveTo>
                <a:lnTo>
                  <a:pt x="5243091" y="2110992"/>
                </a:lnTo>
                <a:lnTo>
                  <a:pt x="5243091" y="2103652"/>
                </a:lnTo>
                <a:lnTo>
                  <a:pt x="5272429" y="2103652"/>
                </a:lnTo>
                <a:close/>
                <a:moveTo>
                  <a:pt x="5221086" y="2110992"/>
                </a:moveTo>
                <a:lnTo>
                  <a:pt x="5191740" y="2110992"/>
                </a:lnTo>
                <a:lnTo>
                  <a:pt x="5191740" y="2103652"/>
                </a:lnTo>
                <a:lnTo>
                  <a:pt x="5221086" y="2103652"/>
                </a:lnTo>
                <a:close/>
                <a:moveTo>
                  <a:pt x="5169734" y="2110992"/>
                </a:moveTo>
                <a:lnTo>
                  <a:pt x="5140397" y="2110992"/>
                </a:lnTo>
                <a:lnTo>
                  <a:pt x="5140397" y="2103652"/>
                </a:lnTo>
                <a:lnTo>
                  <a:pt x="5169734" y="2103652"/>
                </a:lnTo>
                <a:close/>
                <a:moveTo>
                  <a:pt x="5118392" y="2110992"/>
                </a:moveTo>
                <a:lnTo>
                  <a:pt x="5089054" y="2110992"/>
                </a:lnTo>
                <a:lnTo>
                  <a:pt x="5089054" y="2103652"/>
                </a:lnTo>
                <a:lnTo>
                  <a:pt x="5118392" y="2103652"/>
                </a:lnTo>
                <a:close/>
                <a:moveTo>
                  <a:pt x="5067049" y="2110992"/>
                </a:moveTo>
                <a:lnTo>
                  <a:pt x="5037703" y="2110992"/>
                </a:lnTo>
                <a:lnTo>
                  <a:pt x="5037703" y="2103652"/>
                </a:lnTo>
                <a:lnTo>
                  <a:pt x="5067049" y="2103652"/>
                </a:lnTo>
                <a:close/>
                <a:moveTo>
                  <a:pt x="5015697" y="2110992"/>
                </a:moveTo>
                <a:lnTo>
                  <a:pt x="4986360" y="2110992"/>
                </a:lnTo>
                <a:lnTo>
                  <a:pt x="4986360" y="2103652"/>
                </a:lnTo>
                <a:lnTo>
                  <a:pt x="5015697" y="2103652"/>
                </a:lnTo>
                <a:close/>
                <a:moveTo>
                  <a:pt x="4964355" y="2110992"/>
                </a:moveTo>
                <a:lnTo>
                  <a:pt x="4935017" y="2110992"/>
                </a:lnTo>
                <a:lnTo>
                  <a:pt x="4935017" y="2103652"/>
                </a:lnTo>
                <a:lnTo>
                  <a:pt x="4964355" y="2103652"/>
                </a:lnTo>
                <a:close/>
                <a:moveTo>
                  <a:pt x="4913012" y="2110992"/>
                </a:moveTo>
                <a:lnTo>
                  <a:pt x="4883666" y="2110992"/>
                </a:lnTo>
                <a:lnTo>
                  <a:pt x="4883666" y="2103652"/>
                </a:lnTo>
                <a:lnTo>
                  <a:pt x="4913012" y="2103652"/>
                </a:lnTo>
                <a:close/>
                <a:moveTo>
                  <a:pt x="4861660" y="2110992"/>
                </a:moveTo>
                <a:lnTo>
                  <a:pt x="4832323" y="2110992"/>
                </a:lnTo>
                <a:lnTo>
                  <a:pt x="4832323" y="2103652"/>
                </a:lnTo>
                <a:lnTo>
                  <a:pt x="4861660" y="2103652"/>
                </a:lnTo>
                <a:close/>
                <a:moveTo>
                  <a:pt x="4810318" y="2110992"/>
                </a:moveTo>
                <a:lnTo>
                  <a:pt x="4780980" y="2110992"/>
                </a:lnTo>
                <a:lnTo>
                  <a:pt x="4780980" y="2103652"/>
                </a:lnTo>
                <a:lnTo>
                  <a:pt x="4810318" y="2103652"/>
                </a:lnTo>
                <a:close/>
                <a:moveTo>
                  <a:pt x="4758975" y="2110992"/>
                </a:moveTo>
                <a:lnTo>
                  <a:pt x="4729629" y="2110992"/>
                </a:lnTo>
                <a:lnTo>
                  <a:pt x="4729629" y="2103652"/>
                </a:lnTo>
                <a:lnTo>
                  <a:pt x="4758975" y="2103652"/>
                </a:lnTo>
                <a:close/>
                <a:moveTo>
                  <a:pt x="4707623" y="2110992"/>
                </a:moveTo>
                <a:lnTo>
                  <a:pt x="4678286" y="2110992"/>
                </a:lnTo>
                <a:lnTo>
                  <a:pt x="4678286" y="2103652"/>
                </a:lnTo>
                <a:lnTo>
                  <a:pt x="4707623" y="2103652"/>
                </a:lnTo>
                <a:close/>
                <a:moveTo>
                  <a:pt x="4656281" y="2110992"/>
                </a:moveTo>
                <a:lnTo>
                  <a:pt x="4626943" y="2110992"/>
                </a:lnTo>
                <a:lnTo>
                  <a:pt x="4626943" y="2103652"/>
                </a:lnTo>
                <a:lnTo>
                  <a:pt x="4656281" y="2103652"/>
                </a:lnTo>
                <a:close/>
                <a:moveTo>
                  <a:pt x="4604938" y="2110992"/>
                </a:moveTo>
                <a:lnTo>
                  <a:pt x="4575592" y="2110992"/>
                </a:lnTo>
                <a:lnTo>
                  <a:pt x="4575592" y="2103652"/>
                </a:lnTo>
                <a:lnTo>
                  <a:pt x="4604938" y="2103652"/>
                </a:lnTo>
                <a:close/>
                <a:moveTo>
                  <a:pt x="4553586" y="2110992"/>
                </a:moveTo>
                <a:lnTo>
                  <a:pt x="4524249" y="2110992"/>
                </a:lnTo>
                <a:lnTo>
                  <a:pt x="4524249" y="2103652"/>
                </a:lnTo>
                <a:lnTo>
                  <a:pt x="4553586" y="2103652"/>
                </a:lnTo>
                <a:close/>
                <a:moveTo>
                  <a:pt x="4502244" y="2110992"/>
                </a:moveTo>
                <a:lnTo>
                  <a:pt x="4472906" y="2110992"/>
                </a:lnTo>
                <a:lnTo>
                  <a:pt x="4472906" y="2103652"/>
                </a:lnTo>
                <a:lnTo>
                  <a:pt x="4502244" y="2103652"/>
                </a:lnTo>
                <a:close/>
                <a:moveTo>
                  <a:pt x="4450901" y="2110992"/>
                </a:moveTo>
                <a:lnTo>
                  <a:pt x="4421555" y="2110992"/>
                </a:lnTo>
                <a:lnTo>
                  <a:pt x="4421555" y="2103652"/>
                </a:lnTo>
                <a:lnTo>
                  <a:pt x="4450901" y="2103652"/>
                </a:lnTo>
                <a:close/>
                <a:moveTo>
                  <a:pt x="4399549" y="2110992"/>
                </a:moveTo>
                <a:lnTo>
                  <a:pt x="4370212" y="2110992"/>
                </a:lnTo>
                <a:lnTo>
                  <a:pt x="4370212" y="2103652"/>
                </a:lnTo>
                <a:lnTo>
                  <a:pt x="4399549" y="2103652"/>
                </a:lnTo>
                <a:close/>
                <a:moveTo>
                  <a:pt x="4348207" y="2110992"/>
                </a:moveTo>
                <a:lnTo>
                  <a:pt x="4318869" y="2110992"/>
                </a:lnTo>
                <a:lnTo>
                  <a:pt x="4318869" y="2103652"/>
                </a:lnTo>
                <a:lnTo>
                  <a:pt x="4348207" y="2103652"/>
                </a:lnTo>
                <a:close/>
                <a:moveTo>
                  <a:pt x="4296864" y="2110992"/>
                </a:moveTo>
                <a:lnTo>
                  <a:pt x="4267518" y="2110992"/>
                </a:lnTo>
                <a:lnTo>
                  <a:pt x="4267518" y="2103652"/>
                </a:lnTo>
                <a:lnTo>
                  <a:pt x="4296864" y="2103652"/>
                </a:lnTo>
                <a:close/>
                <a:moveTo>
                  <a:pt x="4245512" y="2110992"/>
                </a:moveTo>
                <a:lnTo>
                  <a:pt x="4216175" y="2110992"/>
                </a:lnTo>
                <a:lnTo>
                  <a:pt x="4216175" y="2103652"/>
                </a:lnTo>
                <a:lnTo>
                  <a:pt x="4245512" y="2103652"/>
                </a:lnTo>
                <a:close/>
                <a:moveTo>
                  <a:pt x="4194170" y="2110992"/>
                </a:moveTo>
                <a:lnTo>
                  <a:pt x="4164832" y="2110992"/>
                </a:lnTo>
                <a:lnTo>
                  <a:pt x="4164832" y="2103652"/>
                </a:lnTo>
                <a:lnTo>
                  <a:pt x="4194170" y="2103652"/>
                </a:lnTo>
                <a:close/>
                <a:moveTo>
                  <a:pt x="4142827" y="2110992"/>
                </a:moveTo>
                <a:lnTo>
                  <a:pt x="4113481" y="2110992"/>
                </a:lnTo>
                <a:lnTo>
                  <a:pt x="4113481" y="2103652"/>
                </a:lnTo>
                <a:lnTo>
                  <a:pt x="4142827" y="2103652"/>
                </a:lnTo>
                <a:close/>
                <a:moveTo>
                  <a:pt x="4091475" y="2110992"/>
                </a:moveTo>
                <a:lnTo>
                  <a:pt x="4062138" y="2110992"/>
                </a:lnTo>
                <a:lnTo>
                  <a:pt x="4062138" y="2103652"/>
                </a:lnTo>
                <a:lnTo>
                  <a:pt x="4091475" y="2103652"/>
                </a:lnTo>
                <a:close/>
                <a:moveTo>
                  <a:pt x="4040133" y="2110992"/>
                </a:moveTo>
                <a:lnTo>
                  <a:pt x="4010795" y="2110992"/>
                </a:lnTo>
                <a:lnTo>
                  <a:pt x="4010795" y="2103652"/>
                </a:lnTo>
                <a:lnTo>
                  <a:pt x="4040133" y="2103652"/>
                </a:lnTo>
                <a:close/>
                <a:moveTo>
                  <a:pt x="3988790" y="2110992"/>
                </a:moveTo>
                <a:lnTo>
                  <a:pt x="3959444" y="2110992"/>
                </a:lnTo>
                <a:lnTo>
                  <a:pt x="3959444" y="2103652"/>
                </a:lnTo>
                <a:lnTo>
                  <a:pt x="3988790" y="2103652"/>
                </a:lnTo>
                <a:close/>
                <a:moveTo>
                  <a:pt x="3937438" y="2110992"/>
                </a:moveTo>
                <a:lnTo>
                  <a:pt x="3908101" y="2110992"/>
                </a:lnTo>
                <a:lnTo>
                  <a:pt x="3908101" y="2103652"/>
                </a:lnTo>
                <a:lnTo>
                  <a:pt x="3937438" y="2103652"/>
                </a:lnTo>
                <a:close/>
                <a:moveTo>
                  <a:pt x="3886096" y="2110992"/>
                </a:moveTo>
                <a:lnTo>
                  <a:pt x="3856758" y="2110992"/>
                </a:lnTo>
                <a:lnTo>
                  <a:pt x="3856758" y="2103652"/>
                </a:lnTo>
                <a:lnTo>
                  <a:pt x="3886096" y="2103652"/>
                </a:lnTo>
                <a:close/>
                <a:moveTo>
                  <a:pt x="3834753" y="2110992"/>
                </a:moveTo>
                <a:lnTo>
                  <a:pt x="3805407" y="2110992"/>
                </a:lnTo>
                <a:lnTo>
                  <a:pt x="3805407" y="2103652"/>
                </a:lnTo>
                <a:lnTo>
                  <a:pt x="3834753" y="2103652"/>
                </a:lnTo>
                <a:close/>
                <a:moveTo>
                  <a:pt x="3783401" y="2110992"/>
                </a:moveTo>
                <a:lnTo>
                  <a:pt x="3754064" y="2110992"/>
                </a:lnTo>
                <a:lnTo>
                  <a:pt x="3754064" y="2103652"/>
                </a:lnTo>
                <a:lnTo>
                  <a:pt x="3783401" y="2103652"/>
                </a:lnTo>
                <a:close/>
                <a:moveTo>
                  <a:pt x="3732059" y="2110992"/>
                </a:moveTo>
                <a:lnTo>
                  <a:pt x="3702721" y="2110992"/>
                </a:lnTo>
                <a:lnTo>
                  <a:pt x="3702721" y="2103652"/>
                </a:lnTo>
                <a:lnTo>
                  <a:pt x="3732059" y="2103652"/>
                </a:lnTo>
                <a:close/>
                <a:moveTo>
                  <a:pt x="3680716" y="2110992"/>
                </a:moveTo>
                <a:lnTo>
                  <a:pt x="3651370" y="2110992"/>
                </a:lnTo>
                <a:lnTo>
                  <a:pt x="3651370" y="2103652"/>
                </a:lnTo>
                <a:lnTo>
                  <a:pt x="3680716" y="2103652"/>
                </a:lnTo>
                <a:close/>
                <a:moveTo>
                  <a:pt x="3629364" y="2110992"/>
                </a:moveTo>
                <a:lnTo>
                  <a:pt x="3600027" y="2110992"/>
                </a:lnTo>
                <a:lnTo>
                  <a:pt x="3600027" y="2103652"/>
                </a:lnTo>
                <a:lnTo>
                  <a:pt x="3629364" y="2103652"/>
                </a:lnTo>
                <a:close/>
                <a:moveTo>
                  <a:pt x="3578022" y="2110992"/>
                </a:moveTo>
                <a:lnTo>
                  <a:pt x="3548684" y="2110992"/>
                </a:lnTo>
                <a:lnTo>
                  <a:pt x="3548684" y="2103652"/>
                </a:lnTo>
                <a:lnTo>
                  <a:pt x="3578022" y="2103652"/>
                </a:lnTo>
                <a:close/>
                <a:moveTo>
                  <a:pt x="3526679" y="2110992"/>
                </a:moveTo>
                <a:lnTo>
                  <a:pt x="3497333" y="2110992"/>
                </a:lnTo>
                <a:lnTo>
                  <a:pt x="3497333" y="2103652"/>
                </a:lnTo>
                <a:lnTo>
                  <a:pt x="3526679" y="2103652"/>
                </a:lnTo>
                <a:close/>
                <a:moveTo>
                  <a:pt x="3475327" y="2110992"/>
                </a:moveTo>
                <a:lnTo>
                  <a:pt x="3445990" y="2110992"/>
                </a:lnTo>
                <a:lnTo>
                  <a:pt x="3445990" y="2103652"/>
                </a:lnTo>
                <a:lnTo>
                  <a:pt x="3475327" y="2103652"/>
                </a:lnTo>
                <a:close/>
                <a:moveTo>
                  <a:pt x="3423985" y="2110992"/>
                </a:moveTo>
                <a:lnTo>
                  <a:pt x="3394647" y="2110992"/>
                </a:lnTo>
                <a:lnTo>
                  <a:pt x="3394647" y="2103652"/>
                </a:lnTo>
                <a:lnTo>
                  <a:pt x="3423985" y="2103652"/>
                </a:lnTo>
                <a:close/>
                <a:moveTo>
                  <a:pt x="3372642" y="2110992"/>
                </a:moveTo>
                <a:lnTo>
                  <a:pt x="3343296" y="2110992"/>
                </a:lnTo>
                <a:lnTo>
                  <a:pt x="3343296" y="2103652"/>
                </a:lnTo>
                <a:lnTo>
                  <a:pt x="3372642" y="2103652"/>
                </a:lnTo>
                <a:close/>
                <a:moveTo>
                  <a:pt x="3321290" y="2110992"/>
                </a:moveTo>
                <a:lnTo>
                  <a:pt x="3291953" y="2110992"/>
                </a:lnTo>
                <a:lnTo>
                  <a:pt x="3291953" y="2103652"/>
                </a:lnTo>
                <a:lnTo>
                  <a:pt x="3321290" y="2103652"/>
                </a:lnTo>
                <a:close/>
                <a:moveTo>
                  <a:pt x="3269948" y="2110992"/>
                </a:moveTo>
                <a:lnTo>
                  <a:pt x="3240610" y="2110992"/>
                </a:lnTo>
                <a:lnTo>
                  <a:pt x="3240610" y="2103652"/>
                </a:lnTo>
                <a:lnTo>
                  <a:pt x="3269948" y="2103652"/>
                </a:lnTo>
                <a:close/>
                <a:moveTo>
                  <a:pt x="3218605" y="2110992"/>
                </a:moveTo>
                <a:lnTo>
                  <a:pt x="3189259" y="2110992"/>
                </a:lnTo>
                <a:lnTo>
                  <a:pt x="3189259" y="2103652"/>
                </a:lnTo>
                <a:lnTo>
                  <a:pt x="3218605" y="2103652"/>
                </a:lnTo>
                <a:close/>
                <a:moveTo>
                  <a:pt x="3167253" y="2110992"/>
                </a:moveTo>
                <a:lnTo>
                  <a:pt x="3137916" y="2110992"/>
                </a:lnTo>
                <a:lnTo>
                  <a:pt x="3137916" y="2103652"/>
                </a:lnTo>
                <a:lnTo>
                  <a:pt x="3167253" y="2103652"/>
                </a:lnTo>
                <a:close/>
                <a:moveTo>
                  <a:pt x="3115911" y="2110992"/>
                </a:moveTo>
                <a:lnTo>
                  <a:pt x="3086573" y="2110992"/>
                </a:lnTo>
                <a:lnTo>
                  <a:pt x="3086573" y="2103652"/>
                </a:lnTo>
                <a:lnTo>
                  <a:pt x="3115911" y="2103652"/>
                </a:lnTo>
                <a:close/>
                <a:moveTo>
                  <a:pt x="3064568" y="2110992"/>
                </a:moveTo>
                <a:lnTo>
                  <a:pt x="3035222" y="2110992"/>
                </a:lnTo>
                <a:lnTo>
                  <a:pt x="3035222" y="2103652"/>
                </a:lnTo>
                <a:lnTo>
                  <a:pt x="3064568" y="2103652"/>
                </a:lnTo>
                <a:close/>
                <a:moveTo>
                  <a:pt x="3013216" y="2110992"/>
                </a:moveTo>
                <a:lnTo>
                  <a:pt x="2983879" y="2110992"/>
                </a:lnTo>
                <a:lnTo>
                  <a:pt x="2983879" y="2103652"/>
                </a:lnTo>
                <a:lnTo>
                  <a:pt x="3013216" y="2103652"/>
                </a:lnTo>
                <a:close/>
                <a:moveTo>
                  <a:pt x="2961874" y="2110992"/>
                </a:moveTo>
                <a:lnTo>
                  <a:pt x="2932536" y="2110992"/>
                </a:lnTo>
                <a:lnTo>
                  <a:pt x="2932536" y="2103652"/>
                </a:lnTo>
                <a:lnTo>
                  <a:pt x="2961874" y="2103652"/>
                </a:lnTo>
                <a:close/>
                <a:moveTo>
                  <a:pt x="2910531" y="2110992"/>
                </a:moveTo>
                <a:lnTo>
                  <a:pt x="2881185" y="2110992"/>
                </a:lnTo>
                <a:lnTo>
                  <a:pt x="2881185" y="2103652"/>
                </a:lnTo>
                <a:lnTo>
                  <a:pt x="2910531" y="2103652"/>
                </a:lnTo>
                <a:close/>
                <a:moveTo>
                  <a:pt x="2859179" y="2110992"/>
                </a:moveTo>
                <a:lnTo>
                  <a:pt x="2829842" y="2110992"/>
                </a:lnTo>
                <a:lnTo>
                  <a:pt x="2829842" y="2103652"/>
                </a:lnTo>
                <a:lnTo>
                  <a:pt x="2859179" y="2103652"/>
                </a:lnTo>
                <a:close/>
                <a:moveTo>
                  <a:pt x="2807837" y="2110992"/>
                </a:moveTo>
                <a:lnTo>
                  <a:pt x="2778499" y="2110992"/>
                </a:lnTo>
                <a:lnTo>
                  <a:pt x="2778499" y="2103652"/>
                </a:lnTo>
                <a:lnTo>
                  <a:pt x="2807837" y="2103652"/>
                </a:lnTo>
                <a:close/>
                <a:moveTo>
                  <a:pt x="2756494" y="2110992"/>
                </a:moveTo>
                <a:lnTo>
                  <a:pt x="2727148" y="2110992"/>
                </a:lnTo>
                <a:lnTo>
                  <a:pt x="2727148" y="2103652"/>
                </a:lnTo>
                <a:lnTo>
                  <a:pt x="2756494" y="2103652"/>
                </a:lnTo>
                <a:close/>
                <a:moveTo>
                  <a:pt x="2705142" y="2110992"/>
                </a:moveTo>
                <a:lnTo>
                  <a:pt x="2675805" y="2110992"/>
                </a:lnTo>
                <a:lnTo>
                  <a:pt x="2675805" y="2103652"/>
                </a:lnTo>
                <a:lnTo>
                  <a:pt x="2705142" y="2103652"/>
                </a:lnTo>
                <a:close/>
                <a:moveTo>
                  <a:pt x="2653800" y="2110992"/>
                </a:moveTo>
                <a:lnTo>
                  <a:pt x="2624462" y="2110992"/>
                </a:lnTo>
                <a:lnTo>
                  <a:pt x="2624462" y="2103652"/>
                </a:lnTo>
                <a:lnTo>
                  <a:pt x="2653800" y="2103652"/>
                </a:lnTo>
                <a:close/>
                <a:moveTo>
                  <a:pt x="2602457" y="2110992"/>
                </a:moveTo>
                <a:lnTo>
                  <a:pt x="2573111" y="2110992"/>
                </a:lnTo>
                <a:lnTo>
                  <a:pt x="2573111" y="2103652"/>
                </a:lnTo>
                <a:lnTo>
                  <a:pt x="2602457" y="2103652"/>
                </a:lnTo>
                <a:close/>
                <a:moveTo>
                  <a:pt x="2551105" y="2110992"/>
                </a:moveTo>
                <a:lnTo>
                  <a:pt x="2521768" y="2110992"/>
                </a:lnTo>
                <a:lnTo>
                  <a:pt x="2521768" y="2103652"/>
                </a:lnTo>
                <a:lnTo>
                  <a:pt x="2551105" y="2103652"/>
                </a:lnTo>
                <a:close/>
                <a:moveTo>
                  <a:pt x="2499763" y="2110992"/>
                </a:moveTo>
                <a:lnTo>
                  <a:pt x="2470425" y="2110992"/>
                </a:lnTo>
                <a:lnTo>
                  <a:pt x="2470425" y="2103652"/>
                </a:lnTo>
                <a:lnTo>
                  <a:pt x="2499763" y="2103652"/>
                </a:lnTo>
                <a:close/>
                <a:moveTo>
                  <a:pt x="2448420" y="2110992"/>
                </a:moveTo>
                <a:lnTo>
                  <a:pt x="2419074" y="2110992"/>
                </a:lnTo>
                <a:lnTo>
                  <a:pt x="2419074" y="2103652"/>
                </a:lnTo>
                <a:lnTo>
                  <a:pt x="2448420" y="2103652"/>
                </a:lnTo>
                <a:close/>
                <a:moveTo>
                  <a:pt x="2397068" y="2110992"/>
                </a:moveTo>
                <a:lnTo>
                  <a:pt x="2367731" y="2110992"/>
                </a:lnTo>
                <a:lnTo>
                  <a:pt x="2367731" y="2103652"/>
                </a:lnTo>
                <a:lnTo>
                  <a:pt x="2397068" y="2103652"/>
                </a:lnTo>
                <a:close/>
                <a:moveTo>
                  <a:pt x="2345726" y="2110992"/>
                </a:moveTo>
                <a:lnTo>
                  <a:pt x="2316388" y="2110992"/>
                </a:lnTo>
                <a:lnTo>
                  <a:pt x="2316388" y="2103652"/>
                </a:lnTo>
                <a:lnTo>
                  <a:pt x="2345726" y="2103652"/>
                </a:lnTo>
                <a:close/>
                <a:moveTo>
                  <a:pt x="2294383" y="2110992"/>
                </a:moveTo>
                <a:lnTo>
                  <a:pt x="2265037" y="2110992"/>
                </a:lnTo>
                <a:lnTo>
                  <a:pt x="2265037" y="2103652"/>
                </a:lnTo>
                <a:lnTo>
                  <a:pt x="2294383" y="2103652"/>
                </a:lnTo>
                <a:close/>
                <a:moveTo>
                  <a:pt x="2243031" y="2110992"/>
                </a:moveTo>
                <a:lnTo>
                  <a:pt x="2213694" y="2110992"/>
                </a:lnTo>
                <a:lnTo>
                  <a:pt x="2213694" y="2103652"/>
                </a:lnTo>
                <a:lnTo>
                  <a:pt x="2243031" y="2103652"/>
                </a:lnTo>
                <a:close/>
                <a:moveTo>
                  <a:pt x="2191689" y="2110992"/>
                </a:moveTo>
                <a:lnTo>
                  <a:pt x="2162351" y="2110992"/>
                </a:lnTo>
                <a:lnTo>
                  <a:pt x="2162351" y="2103652"/>
                </a:lnTo>
                <a:lnTo>
                  <a:pt x="2191689" y="2103652"/>
                </a:lnTo>
                <a:close/>
                <a:moveTo>
                  <a:pt x="2140346" y="2110992"/>
                </a:moveTo>
                <a:lnTo>
                  <a:pt x="2111000" y="2110992"/>
                </a:lnTo>
                <a:lnTo>
                  <a:pt x="2111000" y="2103652"/>
                </a:lnTo>
                <a:lnTo>
                  <a:pt x="2140346" y="2103652"/>
                </a:lnTo>
                <a:close/>
                <a:moveTo>
                  <a:pt x="2088994" y="2110992"/>
                </a:moveTo>
                <a:lnTo>
                  <a:pt x="2059657" y="2110992"/>
                </a:lnTo>
                <a:lnTo>
                  <a:pt x="2059657" y="2103652"/>
                </a:lnTo>
                <a:lnTo>
                  <a:pt x="2088994" y="2103652"/>
                </a:lnTo>
                <a:close/>
                <a:moveTo>
                  <a:pt x="2037652" y="2110992"/>
                </a:moveTo>
                <a:lnTo>
                  <a:pt x="2008314" y="2110992"/>
                </a:lnTo>
                <a:lnTo>
                  <a:pt x="2008314" y="2103652"/>
                </a:lnTo>
                <a:lnTo>
                  <a:pt x="2037652" y="2103652"/>
                </a:lnTo>
                <a:close/>
                <a:moveTo>
                  <a:pt x="1986309" y="2110992"/>
                </a:moveTo>
                <a:lnTo>
                  <a:pt x="1956963" y="2110992"/>
                </a:lnTo>
                <a:lnTo>
                  <a:pt x="1956963" y="2103652"/>
                </a:lnTo>
                <a:lnTo>
                  <a:pt x="1986309" y="2103652"/>
                </a:lnTo>
                <a:close/>
                <a:moveTo>
                  <a:pt x="1934957" y="2110992"/>
                </a:moveTo>
                <a:lnTo>
                  <a:pt x="1905620" y="2110992"/>
                </a:lnTo>
                <a:lnTo>
                  <a:pt x="1905620" y="2103652"/>
                </a:lnTo>
                <a:lnTo>
                  <a:pt x="1934957" y="2103652"/>
                </a:lnTo>
                <a:close/>
                <a:moveTo>
                  <a:pt x="1883615" y="2110992"/>
                </a:moveTo>
                <a:lnTo>
                  <a:pt x="1854277" y="2110992"/>
                </a:lnTo>
                <a:lnTo>
                  <a:pt x="1854277" y="2103652"/>
                </a:lnTo>
                <a:lnTo>
                  <a:pt x="1883615" y="2103652"/>
                </a:lnTo>
                <a:close/>
                <a:moveTo>
                  <a:pt x="1832272" y="2110992"/>
                </a:moveTo>
                <a:lnTo>
                  <a:pt x="1802926" y="2110992"/>
                </a:lnTo>
                <a:lnTo>
                  <a:pt x="1802926" y="2103652"/>
                </a:lnTo>
                <a:lnTo>
                  <a:pt x="1832272" y="2103652"/>
                </a:lnTo>
                <a:close/>
                <a:moveTo>
                  <a:pt x="1780920" y="2110992"/>
                </a:moveTo>
                <a:lnTo>
                  <a:pt x="1751583" y="2110992"/>
                </a:lnTo>
                <a:lnTo>
                  <a:pt x="1751583" y="2103652"/>
                </a:lnTo>
                <a:lnTo>
                  <a:pt x="1780920" y="2103652"/>
                </a:lnTo>
                <a:close/>
                <a:moveTo>
                  <a:pt x="1729578" y="2110992"/>
                </a:moveTo>
                <a:lnTo>
                  <a:pt x="1700240" y="2110992"/>
                </a:lnTo>
                <a:lnTo>
                  <a:pt x="1700240" y="2103652"/>
                </a:lnTo>
                <a:lnTo>
                  <a:pt x="1729578" y="2103652"/>
                </a:lnTo>
                <a:close/>
                <a:moveTo>
                  <a:pt x="1678235" y="2110992"/>
                </a:moveTo>
                <a:lnTo>
                  <a:pt x="1648889" y="2110992"/>
                </a:lnTo>
                <a:lnTo>
                  <a:pt x="1648889" y="2103652"/>
                </a:lnTo>
                <a:lnTo>
                  <a:pt x="1678235" y="2103652"/>
                </a:lnTo>
                <a:close/>
                <a:moveTo>
                  <a:pt x="1626883" y="2110992"/>
                </a:moveTo>
                <a:lnTo>
                  <a:pt x="1597546" y="2110992"/>
                </a:lnTo>
                <a:lnTo>
                  <a:pt x="1597546" y="2103652"/>
                </a:lnTo>
                <a:lnTo>
                  <a:pt x="1626883" y="2103652"/>
                </a:lnTo>
                <a:close/>
                <a:moveTo>
                  <a:pt x="1575541" y="2110992"/>
                </a:moveTo>
                <a:lnTo>
                  <a:pt x="1546203" y="2110992"/>
                </a:lnTo>
                <a:lnTo>
                  <a:pt x="1546203" y="2103652"/>
                </a:lnTo>
                <a:lnTo>
                  <a:pt x="1575541" y="2103652"/>
                </a:lnTo>
                <a:close/>
                <a:moveTo>
                  <a:pt x="1524198" y="2110992"/>
                </a:moveTo>
                <a:lnTo>
                  <a:pt x="1494852" y="2110992"/>
                </a:lnTo>
                <a:lnTo>
                  <a:pt x="1494852" y="2103652"/>
                </a:lnTo>
                <a:lnTo>
                  <a:pt x="1524198" y="2103652"/>
                </a:lnTo>
                <a:close/>
                <a:moveTo>
                  <a:pt x="1472846" y="2110992"/>
                </a:moveTo>
                <a:lnTo>
                  <a:pt x="1443509" y="2110992"/>
                </a:lnTo>
                <a:lnTo>
                  <a:pt x="1443509" y="2103652"/>
                </a:lnTo>
                <a:lnTo>
                  <a:pt x="1472846" y="2103652"/>
                </a:lnTo>
                <a:close/>
                <a:moveTo>
                  <a:pt x="1421504" y="2110992"/>
                </a:moveTo>
                <a:lnTo>
                  <a:pt x="1392166" y="2110992"/>
                </a:lnTo>
                <a:lnTo>
                  <a:pt x="1392166" y="2103652"/>
                </a:lnTo>
                <a:lnTo>
                  <a:pt x="1421504" y="2103652"/>
                </a:lnTo>
                <a:close/>
                <a:moveTo>
                  <a:pt x="1370161" y="2110992"/>
                </a:moveTo>
                <a:lnTo>
                  <a:pt x="1340815" y="2110992"/>
                </a:lnTo>
                <a:lnTo>
                  <a:pt x="1340815" y="2103652"/>
                </a:lnTo>
                <a:lnTo>
                  <a:pt x="1370161" y="2103652"/>
                </a:lnTo>
                <a:close/>
                <a:moveTo>
                  <a:pt x="1318809" y="2110992"/>
                </a:moveTo>
                <a:lnTo>
                  <a:pt x="1289472" y="2110992"/>
                </a:lnTo>
                <a:lnTo>
                  <a:pt x="1289472" y="2103652"/>
                </a:lnTo>
                <a:lnTo>
                  <a:pt x="1318809" y="2103652"/>
                </a:lnTo>
                <a:close/>
                <a:moveTo>
                  <a:pt x="1267467" y="2110992"/>
                </a:moveTo>
                <a:lnTo>
                  <a:pt x="1238129" y="2110992"/>
                </a:lnTo>
                <a:lnTo>
                  <a:pt x="1238129" y="2103652"/>
                </a:lnTo>
                <a:lnTo>
                  <a:pt x="1267467" y="2103652"/>
                </a:lnTo>
                <a:close/>
                <a:moveTo>
                  <a:pt x="1216124" y="2110992"/>
                </a:moveTo>
                <a:lnTo>
                  <a:pt x="1186778" y="2110992"/>
                </a:lnTo>
                <a:lnTo>
                  <a:pt x="1186778" y="2103652"/>
                </a:lnTo>
                <a:lnTo>
                  <a:pt x="1216124" y="2103652"/>
                </a:lnTo>
                <a:close/>
                <a:moveTo>
                  <a:pt x="1164772" y="2110992"/>
                </a:moveTo>
                <a:lnTo>
                  <a:pt x="1135435" y="2110992"/>
                </a:lnTo>
                <a:lnTo>
                  <a:pt x="1135435" y="2103652"/>
                </a:lnTo>
                <a:lnTo>
                  <a:pt x="1164772" y="2103652"/>
                </a:lnTo>
                <a:close/>
                <a:moveTo>
                  <a:pt x="1113430" y="2110992"/>
                </a:moveTo>
                <a:lnTo>
                  <a:pt x="1084092" y="2110992"/>
                </a:lnTo>
                <a:lnTo>
                  <a:pt x="1084092" y="2103652"/>
                </a:lnTo>
                <a:lnTo>
                  <a:pt x="1113430" y="2103652"/>
                </a:lnTo>
                <a:close/>
                <a:moveTo>
                  <a:pt x="1062087" y="2110992"/>
                </a:moveTo>
                <a:lnTo>
                  <a:pt x="1032741" y="2110992"/>
                </a:lnTo>
                <a:lnTo>
                  <a:pt x="1032741" y="2103652"/>
                </a:lnTo>
                <a:lnTo>
                  <a:pt x="1062087" y="2103652"/>
                </a:lnTo>
                <a:close/>
                <a:moveTo>
                  <a:pt x="1010735" y="2110992"/>
                </a:moveTo>
                <a:lnTo>
                  <a:pt x="981398" y="2110992"/>
                </a:lnTo>
                <a:lnTo>
                  <a:pt x="981398" y="2103652"/>
                </a:lnTo>
                <a:lnTo>
                  <a:pt x="1010735" y="2103652"/>
                </a:lnTo>
                <a:close/>
                <a:moveTo>
                  <a:pt x="959393" y="2110992"/>
                </a:moveTo>
                <a:lnTo>
                  <a:pt x="930055" y="2110992"/>
                </a:lnTo>
                <a:lnTo>
                  <a:pt x="930055" y="2103652"/>
                </a:lnTo>
                <a:lnTo>
                  <a:pt x="959393" y="2103652"/>
                </a:lnTo>
                <a:close/>
                <a:moveTo>
                  <a:pt x="908050" y="2110992"/>
                </a:moveTo>
                <a:lnTo>
                  <a:pt x="878704" y="2110992"/>
                </a:lnTo>
                <a:lnTo>
                  <a:pt x="878704" y="2103652"/>
                </a:lnTo>
                <a:lnTo>
                  <a:pt x="908050" y="2103652"/>
                </a:lnTo>
                <a:close/>
                <a:moveTo>
                  <a:pt x="856698" y="2110992"/>
                </a:moveTo>
                <a:lnTo>
                  <a:pt x="827361" y="2110992"/>
                </a:lnTo>
                <a:lnTo>
                  <a:pt x="827361" y="2103652"/>
                </a:lnTo>
                <a:lnTo>
                  <a:pt x="856698" y="2103652"/>
                </a:lnTo>
                <a:close/>
                <a:moveTo>
                  <a:pt x="805356" y="2110992"/>
                </a:moveTo>
                <a:lnTo>
                  <a:pt x="776018" y="2110992"/>
                </a:lnTo>
                <a:lnTo>
                  <a:pt x="776018" y="2103652"/>
                </a:lnTo>
                <a:lnTo>
                  <a:pt x="805356" y="2103652"/>
                </a:lnTo>
                <a:close/>
                <a:moveTo>
                  <a:pt x="754013" y="2110992"/>
                </a:moveTo>
                <a:lnTo>
                  <a:pt x="724667" y="2110992"/>
                </a:lnTo>
                <a:lnTo>
                  <a:pt x="724667" y="2103652"/>
                </a:lnTo>
                <a:lnTo>
                  <a:pt x="754013" y="2103652"/>
                </a:lnTo>
                <a:close/>
                <a:moveTo>
                  <a:pt x="702661" y="2110992"/>
                </a:moveTo>
                <a:lnTo>
                  <a:pt x="673324" y="2110992"/>
                </a:lnTo>
                <a:lnTo>
                  <a:pt x="673324" y="2103652"/>
                </a:lnTo>
                <a:lnTo>
                  <a:pt x="702661" y="2103652"/>
                </a:lnTo>
                <a:close/>
                <a:moveTo>
                  <a:pt x="651160" y="2110033"/>
                </a:moveTo>
                <a:lnTo>
                  <a:pt x="621858" y="2108616"/>
                </a:lnTo>
                <a:lnTo>
                  <a:pt x="622210" y="2101293"/>
                </a:lnTo>
                <a:lnTo>
                  <a:pt x="651521" y="2102710"/>
                </a:lnTo>
                <a:close/>
                <a:moveTo>
                  <a:pt x="599509" y="2107216"/>
                </a:moveTo>
                <a:lnTo>
                  <a:pt x="570533" y="2102631"/>
                </a:lnTo>
                <a:lnTo>
                  <a:pt x="571677" y="2095387"/>
                </a:lnTo>
                <a:lnTo>
                  <a:pt x="600662" y="2099972"/>
                </a:lnTo>
                <a:close/>
                <a:moveTo>
                  <a:pt x="548800" y="2099189"/>
                </a:moveTo>
                <a:lnTo>
                  <a:pt x="536169" y="2097191"/>
                </a:lnTo>
                <a:lnTo>
                  <a:pt x="519797" y="2093010"/>
                </a:lnTo>
                <a:lnTo>
                  <a:pt x="521619" y="2085907"/>
                </a:lnTo>
                <a:lnTo>
                  <a:pt x="537322" y="2089947"/>
                </a:lnTo>
                <a:lnTo>
                  <a:pt x="549945" y="2091945"/>
                </a:lnTo>
                <a:close/>
                <a:moveTo>
                  <a:pt x="498479" y="2087544"/>
                </a:moveTo>
                <a:lnTo>
                  <a:pt x="471474" y="2080617"/>
                </a:lnTo>
                <a:lnTo>
                  <a:pt x="469766" y="2080018"/>
                </a:lnTo>
                <a:lnTo>
                  <a:pt x="472257" y="2073118"/>
                </a:lnTo>
                <a:lnTo>
                  <a:pt x="473287" y="2073514"/>
                </a:lnTo>
                <a:lnTo>
                  <a:pt x="500301" y="2080441"/>
                </a:lnTo>
                <a:close/>
                <a:moveTo>
                  <a:pt x="449064" y="2072563"/>
                </a:moveTo>
                <a:lnTo>
                  <a:pt x="421460" y="2062617"/>
                </a:lnTo>
                <a:lnTo>
                  <a:pt x="423951" y="2055716"/>
                </a:lnTo>
                <a:lnTo>
                  <a:pt x="451555" y="2065662"/>
                </a:lnTo>
                <a:close/>
                <a:moveTo>
                  <a:pt x="400807" y="2054070"/>
                </a:moveTo>
                <a:lnTo>
                  <a:pt x="374367" y="2041352"/>
                </a:lnTo>
                <a:lnTo>
                  <a:pt x="377547" y="2034741"/>
                </a:lnTo>
                <a:lnTo>
                  <a:pt x="403987" y="2047469"/>
                </a:lnTo>
                <a:close/>
                <a:moveTo>
                  <a:pt x="354538" y="2031810"/>
                </a:moveTo>
                <a:lnTo>
                  <a:pt x="351412" y="2030305"/>
                </a:lnTo>
                <a:lnTo>
                  <a:pt x="329005" y="2016662"/>
                </a:lnTo>
                <a:lnTo>
                  <a:pt x="332826" y="2010404"/>
                </a:lnTo>
                <a:lnTo>
                  <a:pt x="354591" y="2023704"/>
                </a:lnTo>
                <a:lnTo>
                  <a:pt x="357718" y="2025200"/>
                </a:lnTo>
                <a:close/>
                <a:moveTo>
                  <a:pt x="310220" y="2005202"/>
                </a:moveTo>
                <a:lnTo>
                  <a:pt x="296078" y="1996576"/>
                </a:lnTo>
                <a:lnTo>
                  <a:pt x="285551" y="1988760"/>
                </a:lnTo>
                <a:lnTo>
                  <a:pt x="289932" y="1982872"/>
                </a:lnTo>
                <a:lnTo>
                  <a:pt x="299899" y="1990318"/>
                </a:lnTo>
                <a:lnTo>
                  <a:pt x="314039" y="1998944"/>
                </a:lnTo>
                <a:close/>
                <a:moveTo>
                  <a:pt x="267902" y="1975619"/>
                </a:moveTo>
                <a:lnTo>
                  <a:pt x="244370" y="1958095"/>
                </a:lnTo>
                <a:lnTo>
                  <a:pt x="248750" y="1952206"/>
                </a:lnTo>
                <a:lnTo>
                  <a:pt x="272283" y="1969731"/>
                </a:lnTo>
                <a:close/>
                <a:moveTo>
                  <a:pt x="227775" y="1943114"/>
                </a:moveTo>
                <a:lnTo>
                  <a:pt x="206042" y="1923398"/>
                </a:lnTo>
                <a:lnTo>
                  <a:pt x="210970" y="1917967"/>
                </a:lnTo>
                <a:lnTo>
                  <a:pt x="232702" y="1937674"/>
                </a:lnTo>
                <a:close/>
                <a:moveTo>
                  <a:pt x="190118" y="1907739"/>
                </a:moveTo>
                <a:lnTo>
                  <a:pt x="170407" y="1886007"/>
                </a:lnTo>
                <a:lnTo>
                  <a:pt x="175840" y="1881078"/>
                </a:lnTo>
                <a:lnTo>
                  <a:pt x="195551" y="1902810"/>
                </a:lnTo>
                <a:close/>
                <a:moveTo>
                  <a:pt x="155623" y="1869706"/>
                </a:moveTo>
                <a:lnTo>
                  <a:pt x="153338" y="1867180"/>
                </a:lnTo>
                <a:lnTo>
                  <a:pt x="137621" y="1846108"/>
                </a:lnTo>
                <a:lnTo>
                  <a:pt x="143503" y="1841725"/>
                </a:lnTo>
                <a:lnTo>
                  <a:pt x="158771" y="1862260"/>
                </a:lnTo>
                <a:lnTo>
                  <a:pt x="161057" y="1864777"/>
                </a:lnTo>
                <a:close/>
                <a:moveTo>
                  <a:pt x="124478" y="1828460"/>
                </a:moveTo>
                <a:lnTo>
                  <a:pt x="114604" y="1815196"/>
                </a:lnTo>
                <a:lnTo>
                  <a:pt x="107704" y="1804026"/>
                </a:lnTo>
                <a:lnTo>
                  <a:pt x="113949" y="1800180"/>
                </a:lnTo>
                <a:lnTo>
                  <a:pt x="120487" y="1810821"/>
                </a:lnTo>
                <a:lnTo>
                  <a:pt x="130361" y="1824077"/>
                </a:lnTo>
                <a:close/>
                <a:moveTo>
                  <a:pt x="96160" y="1785296"/>
                </a:moveTo>
                <a:lnTo>
                  <a:pt x="80865" y="1760475"/>
                </a:lnTo>
                <a:lnTo>
                  <a:pt x="80604" y="1759973"/>
                </a:lnTo>
                <a:lnTo>
                  <a:pt x="87109" y="1756619"/>
                </a:lnTo>
                <a:lnTo>
                  <a:pt x="87109" y="1756619"/>
                </a:lnTo>
                <a:lnTo>
                  <a:pt x="102406" y="1781449"/>
                </a:lnTo>
                <a:close/>
                <a:moveTo>
                  <a:pt x="71063" y="1740142"/>
                </a:moveTo>
                <a:lnTo>
                  <a:pt x="58342" y="1713701"/>
                </a:lnTo>
                <a:lnTo>
                  <a:pt x="64952" y="1710524"/>
                </a:lnTo>
                <a:lnTo>
                  <a:pt x="77672" y="1736965"/>
                </a:lnTo>
                <a:close/>
                <a:moveTo>
                  <a:pt x="49510" y="1693158"/>
                </a:moveTo>
                <a:lnTo>
                  <a:pt x="39641" y="1665529"/>
                </a:lnTo>
                <a:lnTo>
                  <a:pt x="46549" y="1663064"/>
                </a:lnTo>
                <a:lnTo>
                  <a:pt x="56417" y="1690693"/>
                </a:lnTo>
                <a:close/>
                <a:moveTo>
                  <a:pt x="32240" y="1644809"/>
                </a:moveTo>
                <a:lnTo>
                  <a:pt x="30471" y="1639854"/>
                </a:lnTo>
                <a:lnTo>
                  <a:pt x="24345" y="1616229"/>
                </a:lnTo>
                <a:lnTo>
                  <a:pt x="31446" y="1614390"/>
                </a:lnTo>
                <a:lnTo>
                  <a:pt x="37379" y="1637389"/>
                </a:lnTo>
                <a:lnTo>
                  <a:pt x="39148" y="1642344"/>
                </a:lnTo>
                <a:close/>
                <a:moveTo>
                  <a:pt x="18836" y="1594920"/>
                </a:moveTo>
                <a:lnTo>
                  <a:pt x="13870" y="1575723"/>
                </a:lnTo>
                <a:lnTo>
                  <a:pt x="12311" y="1565988"/>
                </a:lnTo>
                <a:lnTo>
                  <a:pt x="19557" y="1564844"/>
                </a:lnTo>
                <a:lnTo>
                  <a:pt x="20972" y="1573892"/>
                </a:lnTo>
                <a:lnTo>
                  <a:pt x="25937" y="1593089"/>
                </a:lnTo>
                <a:close/>
                <a:moveTo>
                  <a:pt x="8870" y="1544256"/>
                </a:moveTo>
                <a:lnTo>
                  <a:pt x="4281" y="1515272"/>
                </a:lnTo>
                <a:lnTo>
                  <a:pt x="11526" y="1514127"/>
                </a:lnTo>
                <a:lnTo>
                  <a:pt x="16115" y="1543103"/>
                </a:lnTo>
                <a:close/>
                <a:moveTo>
                  <a:pt x="2531" y="1492968"/>
                </a:moveTo>
                <a:lnTo>
                  <a:pt x="1113" y="1463657"/>
                </a:lnTo>
                <a:lnTo>
                  <a:pt x="8439" y="1463305"/>
                </a:lnTo>
                <a:lnTo>
                  <a:pt x="9857" y="1492615"/>
                </a:lnTo>
                <a:close/>
                <a:moveTo>
                  <a:pt x="49" y="1441679"/>
                </a:moveTo>
                <a:lnTo>
                  <a:pt x="4" y="1440755"/>
                </a:lnTo>
                <a:lnTo>
                  <a:pt x="7331" y="1440403"/>
                </a:lnTo>
                <a:lnTo>
                  <a:pt x="7376" y="1441327"/>
                </a:lnTo>
                <a:close/>
              </a:path>
            </a:pathLst>
          </a:custGeom>
          <a:solidFill>
            <a:srgbClr val="0078D4"/>
          </a:solidFill>
          <a:ln w="8799" cap="flat">
            <a:solidFill>
              <a:schemeClr val="accent1"/>
            </a:solidFill>
            <a:prstDash val="solid"/>
            <a:miter/>
          </a:ln>
        </p:spPr>
        <p:txBody>
          <a:bodyPr rtlCol="0" anchor="ctr"/>
          <a:lstStyle/>
          <a:p>
            <a:pPr defTabSz="1039057">
              <a:defRPr/>
            </a:pPr>
            <a:endParaRPr lang="en-US" sz="1020" kern="0">
              <a:solidFill>
                <a:srgbClr val="505050"/>
              </a:solidFill>
              <a:latin typeface="Segoe UI"/>
            </a:endParaRPr>
          </a:p>
        </p:txBody>
      </p:sp>
      <p:sp>
        <p:nvSpPr>
          <p:cNvPr id="201" name="Graphic 7">
            <a:extLst>
              <a:ext uri="{FF2B5EF4-FFF2-40B4-BE49-F238E27FC236}">
                <a16:creationId xmlns:a16="http://schemas.microsoft.com/office/drawing/2014/main" id="{03262B2C-E3D9-1940-A189-E5209CEB4FD3}"/>
              </a:ext>
            </a:extLst>
          </p:cNvPr>
          <p:cNvSpPr/>
          <p:nvPr/>
        </p:nvSpPr>
        <p:spPr>
          <a:xfrm>
            <a:off x="5676060" y="4489609"/>
            <a:ext cx="12415" cy="261821"/>
          </a:xfrm>
          <a:custGeom>
            <a:avLst/>
            <a:gdLst>
              <a:gd name="connsiteX0" fmla="*/ 0 w 8802"/>
              <a:gd name="connsiteY0" fmla="*/ 185632 h 185631"/>
              <a:gd name="connsiteX1" fmla="*/ 0 w 8802"/>
              <a:gd name="connsiteY1" fmla="*/ 0 h 185631"/>
            </a:gdLst>
            <a:ahLst/>
            <a:cxnLst>
              <a:cxn ang="0">
                <a:pos x="connsiteX0" y="connsiteY0"/>
              </a:cxn>
              <a:cxn ang="0">
                <a:pos x="connsiteX1" y="connsiteY1"/>
              </a:cxn>
            </a:cxnLst>
            <a:rect l="l" t="t" r="r" b="b"/>
            <a:pathLst>
              <a:path w="8802" h="185631">
                <a:moveTo>
                  <a:pt x="0" y="185632"/>
                </a:moveTo>
                <a:lnTo>
                  <a:pt x="0" y="0"/>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202" name="Graphic 7">
            <a:extLst>
              <a:ext uri="{FF2B5EF4-FFF2-40B4-BE49-F238E27FC236}">
                <a16:creationId xmlns:a16="http://schemas.microsoft.com/office/drawing/2014/main" id="{5E7E794D-835B-E246-9624-361677ECF74A}"/>
              </a:ext>
            </a:extLst>
          </p:cNvPr>
          <p:cNvSpPr/>
          <p:nvPr/>
        </p:nvSpPr>
        <p:spPr>
          <a:xfrm>
            <a:off x="1585373" y="4654441"/>
            <a:ext cx="2520211" cy="772047"/>
          </a:xfrm>
          <a:custGeom>
            <a:avLst/>
            <a:gdLst>
              <a:gd name="connsiteX0" fmla="*/ 0 w 1760422"/>
              <a:gd name="connsiteY0" fmla="*/ 32321 h 448896"/>
              <a:gd name="connsiteX1" fmla="*/ 32320 w 1760422"/>
              <a:gd name="connsiteY1" fmla="*/ 0 h 448896"/>
              <a:gd name="connsiteX2" fmla="*/ 1728102 w 1760422"/>
              <a:gd name="connsiteY2" fmla="*/ 0 h 448896"/>
              <a:gd name="connsiteX3" fmla="*/ 1760423 w 1760422"/>
              <a:gd name="connsiteY3" fmla="*/ 32321 h 448896"/>
              <a:gd name="connsiteX4" fmla="*/ 1760423 w 1760422"/>
              <a:gd name="connsiteY4" fmla="*/ 416576 h 448896"/>
              <a:gd name="connsiteX5" fmla="*/ 1728102 w 1760422"/>
              <a:gd name="connsiteY5" fmla="*/ 448896 h 448896"/>
              <a:gd name="connsiteX6" fmla="*/ 32320 w 1760422"/>
              <a:gd name="connsiteY6" fmla="*/ 448896 h 448896"/>
              <a:gd name="connsiteX7" fmla="*/ 0 w 1760422"/>
              <a:gd name="connsiteY7" fmla="*/ 416576 h 44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22" h="448896">
                <a:moveTo>
                  <a:pt x="0" y="32321"/>
                </a:moveTo>
                <a:cubicBezTo>
                  <a:pt x="0" y="14470"/>
                  <a:pt x="14471" y="0"/>
                  <a:pt x="32320" y="0"/>
                </a:cubicBezTo>
                <a:lnTo>
                  <a:pt x="1728102" y="0"/>
                </a:lnTo>
                <a:cubicBezTo>
                  <a:pt x="1745952" y="0"/>
                  <a:pt x="1760423" y="14470"/>
                  <a:pt x="1760423" y="32321"/>
                </a:cubicBezTo>
                <a:lnTo>
                  <a:pt x="1760423" y="416576"/>
                </a:lnTo>
                <a:cubicBezTo>
                  <a:pt x="1760423" y="434426"/>
                  <a:pt x="1745952" y="448896"/>
                  <a:pt x="1728102" y="448896"/>
                </a:cubicBezTo>
                <a:lnTo>
                  <a:pt x="32320" y="448896"/>
                </a:lnTo>
                <a:cubicBezTo>
                  <a:pt x="14471" y="448896"/>
                  <a:pt x="0" y="434426"/>
                  <a:pt x="0" y="416576"/>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Plan</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Align cloud adoption plan to business outcomes and create skills plan</a:t>
            </a:r>
          </a:p>
        </p:txBody>
      </p:sp>
      <p:sp>
        <p:nvSpPr>
          <p:cNvPr id="203" name="Graphic 7">
            <a:extLst>
              <a:ext uri="{FF2B5EF4-FFF2-40B4-BE49-F238E27FC236}">
                <a16:creationId xmlns:a16="http://schemas.microsoft.com/office/drawing/2014/main" id="{0D0CB82D-1684-D94A-A453-9A8787E97A6D}"/>
              </a:ext>
            </a:extLst>
          </p:cNvPr>
          <p:cNvSpPr/>
          <p:nvPr/>
        </p:nvSpPr>
        <p:spPr>
          <a:xfrm>
            <a:off x="1585373" y="3633272"/>
            <a:ext cx="2520211" cy="934106"/>
          </a:xfrm>
          <a:custGeom>
            <a:avLst/>
            <a:gdLst>
              <a:gd name="connsiteX0" fmla="*/ 0 w 1760422"/>
              <a:gd name="connsiteY0" fmla="*/ 36123 h 501707"/>
              <a:gd name="connsiteX1" fmla="*/ 36123 w 1760422"/>
              <a:gd name="connsiteY1" fmla="*/ 0 h 501707"/>
              <a:gd name="connsiteX2" fmla="*/ 1724299 w 1760422"/>
              <a:gd name="connsiteY2" fmla="*/ 0 h 501707"/>
              <a:gd name="connsiteX3" fmla="*/ 1760423 w 1760422"/>
              <a:gd name="connsiteY3" fmla="*/ 36123 h 501707"/>
              <a:gd name="connsiteX4" fmla="*/ 1760423 w 1760422"/>
              <a:gd name="connsiteY4" fmla="*/ 465585 h 501707"/>
              <a:gd name="connsiteX5" fmla="*/ 1724299 w 1760422"/>
              <a:gd name="connsiteY5" fmla="*/ 501708 h 501707"/>
              <a:gd name="connsiteX6" fmla="*/ 36123 w 1760422"/>
              <a:gd name="connsiteY6" fmla="*/ 501708 h 501707"/>
              <a:gd name="connsiteX7" fmla="*/ 0 w 1760422"/>
              <a:gd name="connsiteY7" fmla="*/ 465585 h 5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22" h="501707">
                <a:moveTo>
                  <a:pt x="0" y="36123"/>
                </a:moveTo>
                <a:cubicBezTo>
                  <a:pt x="0" y="16169"/>
                  <a:pt x="16173" y="0"/>
                  <a:pt x="36123" y="0"/>
                </a:cubicBezTo>
                <a:lnTo>
                  <a:pt x="1724299" y="0"/>
                </a:lnTo>
                <a:cubicBezTo>
                  <a:pt x="1744253" y="0"/>
                  <a:pt x="1760423" y="16169"/>
                  <a:pt x="1760423" y="36123"/>
                </a:cubicBezTo>
                <a:lnTo>
                  <a:pt x="1760423" y="465585"/>
                </a:lnTo>
                <a:cubicBezTo>
                  <a:pt x="1760423" y="485539"/>
                  <a:pt x="1744253" y="501708"/>
                  <a:pt x="1724299" y="501708"/>
                </a:cubicBezTo>
                <a:lnTo>
                  <a:pt x="36123" y="501708"/>
                </a:lnTo>
                <a:cubicBezTo>
                  <a:pt x="16173" y="501708"/>
                  <a:pt x="0" y="485539"/>
                  <a:pt x="0" y="465585"/>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Strategy</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Document strategy, understand motivations and evaluate financial and technical considerations</a:t>
            </a:r>
          </a:p>
        </p:txBody>
      </p:sp>
      <p:sp>
        <p:nvSpPr>
          <p:cNvPr id="204" name="Graphic 7">
            <a:extLst>
              <a:ext uri="{FF2B5EF4-FFF2-40B4-BE49-F238E27FC236}">
                <a16:creationId xmlns:a16="http://schemas.microsoft.com/office/drawing/2014/main" id="{E92DBD05-CA31-024E-8337-8C8D844C5A61}"/>
              </a:ext>
            </a:extLst>
          </p:cNvPr>
          <p:cNvSpPr/>
          <p:nvPr/>
        </p:nvSpPr>
        <p:spPr>
          <a:xfrm>
            <a:off x="4380782" y="3633272"/>
            <a:ext cx="2513475" cy="934106"/>
          </a:xfrm>
          <a:custGeom>
            <a:avLst/>
            <a:gdLst>
              <a:gd name="connsiteX0" fmla="*/ 0 w 1778027"/>
              <a:gd name="connsiteY0" fmla="*/ 36123 h 501707"/>
              <a:gd name="connsiteX1" fmla="*/ 36124 w 1778027"/>
              <a:gd name="connsiteY1" fmla="*/ 0 h 501707"/>
              <a:gd name="connsiteX2" fmla="*/ 1741903 w 1778027"/>
              <a:gd name="connsiteY2" fmla="*/ 0 h 501707"/>
              <a:gd name="connsiteX3" fmla="*/ 1778027 w 1778027"/>
              <a:gd name="connsiteY3" fmla="*/ 36123 h 501707"/>
              <a:gd name="connsiteX4" fmla="*/ 1778027 w 1778027"/>
              <a:gd name="connsiteY4" fmla="*/ 465585 h 501707"/>
              <a:gd name="connsiteX5" fmla="*/ 1741903 w 1778027"/>
              <a:gd name="connsiteY5" fmla="*/ 501708 h 501707"/>
              <a:gd name="connsiteX6" fmla="*/ 36124 w 1778027"/>
              <a:gd name="connsiteY6" fmla="*/ 501708 h 501707"/>
              <a:gd name="connsiteX7" fmla="*/ 0 w 1778027"/>
              <a:gd name="connsiteY7" fmla="*/ 465585 h 5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27" h="501707">
                <a:moveTo>
                  <a:pt x="0" y="36123"/>
                </a:moveTo>
                <a:cubicBezTo>
                  <a:pt x="0" y="16169"/>
                  <a:pt x="16170" y="0"/>
                  <a:pt x="36124" y="0"/>
                </a:cubicBezTo>
                <a:lnTo>
                  <a:pt x="1741903" y="0"/>
                </a:lnTo>
                <a:cubicBezTo>
                  <a:pt x="1761858" y="0"/>
                  <a:pt x="1778027" y="16169"/>
                  <a:pt x="1778027" y="36123"/>
                </a:cubicBezTo>
                <a:lnTo>
                  <a:pt x="1778027" y="465585"/>
                </a:lnTo>
                <a:cubicBezTo>
                  <a:pt x="1778027" y="485539"/>
                  <a:pt x="1761858" y="501708"/>
                  <a:pt x="1741903" y="501708"/>
                </a:cubicBezTo>
                <a:lnTo>
                  <a:pt x="36124" y="501708"/>
                </a:lnTo>
                <a:cubicBezTo>
                  <a:pt x="16170" y="501708"/>
                  <a:pt x="0" y="485539"/>
                  <a:pt x="0" y="465585"/>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Ready</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Create first landing zone, expand blueprint, and produce best practice validation</a:t>
            </a:r>
          </a:p>
        </p:txBody>
      </p:sp>
      <p:sp>
        <p:nvSpPr>
          <p:cNvPr id="205" name="Graphic 7">
            <a:extLst>
              <a:ext uri="{FF2B5EF4-FFF2-40B4-BE49-F238E27FC236}">
                <a16:creationId xmlns:a16="http://schemas.microsoft.com/office/drawing/2014/main" id="{EFD14C99-261A-BA4B-AAFE-A85B2C29F702}"/>
              </a:ext>
            </a:extLst>
          </p:cNvPr>
          <p:cNvSpPr/>
          <p:nvPr/>
        </p:nvSpPr>
        <p:spPr>
          <a:xfrm>
            <a:off x="4366296" y="4654441"/>
            <a:ext cx="2527962" cy="768685"/>
          </a:xfrm>
          <a:custGeom>
            <a:avLst/>
            <a:gdLst>
              <a:gd name="connsiteX0" fmla="*/ 0 w 1760422"/>
              <a:gd name="connsiteY0" fmla="*/ 32321 h 448896"/>
              <a:gd name="connsiteX1" fmla="*/ 32321 w 1760422"/>
              <a:gd name="connsiteY1" fmla="*/ 0 h 448896"/>
              <a:gd name="connsiteX2" fmla="*/ 1728102 w 1760422"/>
              <a:gd name="connsiteY2" fmla="*/ 0 h 448896"/>
              <a:gd name="connsiteX3" fmla="*/ 1760423 w 1760422"/>
              <a:gd name="connsiteY3" fmla="*/ 32321 h 448896"/>
              <a:gd name="connsiteX4" fmla="*/ 1760423 w 1760422"/>
              <a:gd name="connsiteY4" fmla="*/ 416576 h 448896"/>
              <a:gd name="connsiteX5" fmla="*/ 1728102 w 1760422"/>
              <a:gd name="connsiteY5" fmla="*/ 448896 h 448896"/>
              <a:gd name="connsiteX6" fmla="*/ 32321 w 1760422"/>
              <a:gd name="connsiteY6" fmla="*/ 448896 h 448896"/>
              <a:gd name="connsiteX7" fmla="*/ 0 w 1760422"/>
              <a:gd name="connsiteY7" fmla="*/ 416576 h 44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22" h="448896">
                <a:moveTo>
                  <a:pt x="0" y="32321"/>
                </a:moveTo>
                <a:cubicBezTo>
                  <a:pt x="0" y="14470"/>
                  <a:pt x="14471" y="0"/>
                  <a:pt x="32321" y="0"/>
                </a:cubicBezTo>
                <a:lnTo>
                  <a:pt x="1728102" y="0"/>
                </a:lnTo>
                <a:cubicBezTo>
                  <a:pt x="1745952" y="0"/>
                  <a:pt x="1760423" y="14470"/>
                  <a:pt x="1760423" y="32321"/>
                </a:cubicBezTo>
                <a:lnTo>
                  <a:pt x="1760423" y="416576"/>
                </a:lnTo>
                <a:cubicBezTo>
                  <a:pt x="1760423" y="434426"/>
                  <a:pt x="1745952" y="448896"/>
                  <a:pt x="1728102" y="448896"/>
                </a:cubicBezTo>
                <a:lnTo>
                  <a:pt x="32321" y="448896"/>
                </a:lnTo>
                <a:cubicBezTo>
                  <a:pt x="14471" y="448896"/>
                  <a:pt x="0" y="434426"/>
                  <a:pt x="0" y="416576"/>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dirty="0">
                <a:solidFill>
                  <a:srgbClr val="000000"/>
                </a:solidFill>
                <a:latin typeface="Segoe Semibold"/>
                <a:cs typeface="Segoe UI"/>
                <a:sym typeface="Segoe UI"/>
                <a:rtl val="0"/>
              </a:rPr>
              <a:t>Govern</a:t>
            </a:r>
            <a:br>
              <a:rPr lang="en-US" sz="1020" kern="0" dirty="0">
                <a:solidFill>
                  <a:srgbClr val="000000"/>
                </a:solidFill>
                <a:latin typeface="Segoe Semibold"/>
                <a:cs typeface="Segoe UI"/>
                <a:sym typeface="Segoe UI"/>
                <a:rtl val="0"/>
              </a:rPr>
            </a:br>
            <a:r>
              <a:rPr lang="en-US" sz="1020" kern="0" dirty="0">
                <a:solidFill>
                  <a:srgbClr val="000000"/>
                </a:solidFill>
                <a:latin typeface="Segoe UI"/>
                <a:cs typeface="Segoe UI"/>
                <a:sym typeface="Segoe UI"/>
                <a:rtl val="0"/>
              </a:rPr>
              <a:t>Implement governance baseline controls</a:t>
            </a:r>
          </a:p>
        </p:txBody>
      </p:sp>
      <p:sp>
        <p:nvSpPr>
          <p:cNvPr id="206" name="Graphic 7">
            <a:extLst>
              <a:ext uri="{FF2B5EF4-FFF2-40B4-BE49-F238E27FC236}">
                <a16:creationId xmlns:a16="http://schemas.microsoft.com/office/drawing/2014/main" id="{5A0D3034-0157-1542-885F-3F5AB99BDB3F}"/>
              </a:ext>
            </a:extLst>
          </p:cNvPr>
          <p:cNvSpPr/>
          <p:nvPr/>
        </p:nvSpPr>
        <p:spPr>
          <a:xfrm rot="10800000" flipV="1">
            <a:off x="9034015" y="5079563"/>
            <a:ext cx="348220" cy="0"/>
          </a:xfrm>
          <a:custGeom>
            <a:avLst/>
            <a:gdLst>
              <a:gd name="connsiteX0" fmla="*/ 605 w 927320"/>
              <a:gd name="connsiteY0" fmla="*/ 357 h 0"/>
              <a:gd name="connsiteX1" fmla="*/ 927925 w 927320"/>
              <a:gd name="connsiteY1" fmla="*/ 357 h 0"/>
            </a:gdLst>
            <a:ahLst/>
            <a:cxnLst>
              <a:cxn ang="0">
                <a:pos x="connsiteX0" y="connsiteY0"/>
              </a:cxn>
              <a:cxn ang="0">
                <a:pos x="connsiteX1" y="connsiteY1"/>
              </a:cxn>
            </a:cxnLst>
            <a:rect l="l" t="t" r="r" b="b"/>
            <a:pathLst>
              <a:path w="927320">
                <a:moveTo>
                  <a:pt x="605" y="357"/>
                </a:moveTo>
                <a:lnTo>
                  <a:pt x="927925" y="357"/>
                </a:lnTo>
              </a:path>
            </a:pathLst>
          </a:custGeom>
          <a:noFill/>
          <a:ln w="12700" cap="flat">
            <a:solidFill>
              <a:srgbClr val="0078D4"/>
            </a:solidFill>
            <a:prstDash val="solid"/>
            <a:round/>
            <a:headEnd type="triangle" w="med" len="sm"/>
            <a:tailEnd type="triangle" w="med" len="sm"/>
          </a:ln>
        </p:spPr>
        <p:txBody>
          <a:bodyPr rtlCol="0" anchor="ctr"/>
          <a:lstStyle/>
          <a:p>
            <a:pPr defTabSz="1039057">
              <a:defRPr/>
            </a:pPr>
            <a:endParaRPr lang="en-US" sz="1020" kern="0">
              <a:solidFill>
                <a:srgbClr val="505050"/>
              </a:solidFill>
              <a:latin typeface="Segoe UI"/>
            </a:endParaRPr>
          </a:p>
        </p:txBody>
      </p:sp>
      <p:sp>
        <p:nvSpPr>
          <p:cNvPr id="207" name="Graphic 7">
            <a:extLst>
              <a:ext uri="{FF2B5EF4-FFF2-40B4-BE49-F238E27FC236}">
                <a16:creationId xmlns:a16="http://schemas.microsoft.com/office/drawing/2014/main" id="{8D0179A4-71ED-C84B-B1B9-03A1F9B5941A}"/>
              </a:ext>
            </a:extLst>
          </p:cNvPr>
          <p:cNvSpPr/>
          <p:nvPr/>
        </p:nvSpPr>
        <p:spPr>
          <a:xfrm rot="10800000" flipV="1">
            <a:off x="9034015" y="4247789"/>
            <a:ext cx="348220" cy="0"/>
          </a:xfrm>
          <a:custGeom>
            <a:avLst/>
            <a:gdLst>
              <a:gd name="connsiteX0" fmla="*/ 632 w 711574"/>
              <a:gd name="connsiteY0" fmla="*/ 290 h 0"/>
              <a:gd name="connsiteX1" fmla="*/ 712207 w 711574"/>
              <a:gd name="connsiteY1" fmla="*/ 290 h 0"/>
            </a:gdLst>
            <a:ahLst/>
            <a:cxnLst>
              <a:cxn ang="0">
                <a:pos x="connsiteX0" y="connsiteY0"/>
              </a:cxn>
              <a:cxn ang="0">
                <a:pos x="connsiteX1" y="connsiteY1"/>
              </a:cxn>
            </a:cxnLst>
            <a:rect l="l" t="t" r="r" b="b"/>
            <a:pathLst>
              <a:path w="711574">
                <a:moveTo>
                  <a:pt x="632" y="290"/>
                </a:moveTo>
                <a:lnTo>
                  <a:pt x="712207" y="290"/>
                </a:lnTo>
              </a:path>
            </a:pathLst>
          </a:custGeom>
          <a:noFill/>
          <a:ln w="12700" cap="flat">
            <a:solidFill>
              <a:srgbClr val="0078D4"/>
            </a:solidFill>
            <a:prstDash val="solid"/>
            <a:round/>
            <a:headEnd type="triangle" w="med" len="sm"/>
            <a:tailEnd type="triangle" w="med" len="sm"/>
          </a:ln>
        </p:spPr>
        <p:txBody>
          <a:bodyPr rtlCol="0" anchor="ctr"/>
          <a:lstStyle/>
          <a:p>
            <a:pPr defTabSz="1039057">
              <a:defRPr/>
            </a:pPr>
            <a:endParaRPr lang="en-US" sz="1020" kern="0">
              <a:solidFill>
                <a:srgbClr val="505050"/>
              </a:solidFill>
              <a:latin typeface="Segoe UI"/>
            </a:endParaRPr>
          </a:p>
        </p:txBody>
      </p:sp>
      <p:sp>
        <p:nvSpPr>
          <p:cNvPr id="208" name="Graphic 7">
            <a:extLst>
              <a:ext uri="{FF2B5EF4-FFF2-40B4-BE49-F238E27FC236}">
                <a16:creationId xmlns:a16="http://schemas.microsoft.com/office/drawing/2014/main" id="{2D284301-40A3-5445-B612-59C5914D5644}"/>
              </a:ext>
            </a:extLst>
          </p:cNvPr>
          <p:cNvSpPr txBox="1"/>
          <p:nvPr/>
        </p:nvSpPr>
        <p:spPr>
          <a:xfrm>
            <a:off x="7441696" y="4230532"/>
            <a:ext cx="474125" cy="160091"/>
          </a:xfrm>
          <a:prstGeom prst="rect">
            <a:avLst/>
          </a:prstGeom>
          <a:noFill/>
        </p:spPr>
        <p:txBody>
          <a:bodyPr wrap="none" lIns="0" tIns="0" rIns="0" bIns="0" rtlCol="0">
            <a:spAutoFit/>
          </a:bodyPr>
          <a:lstStyle/>
          <a:p>
            <a:pPr defTabSz="1039057">
              <a:defRPr/>
            </a:pPr>
            <a:r>
              <a:rPr lang="en-US" sz="1020" kern="0">
                <a:solidFill>
                  <a:srgbClr val="000000"/>
                </a:solidFill>
                <a:latin typeface="Segoe Semibold"/>
                <a:cs typeface="Segoe UI"/>
                <a:sym typeface="Segoe UI"/>
                <a:rtl val="0"/>
              </a:rPr>
              <a:t>Migrate</a:t>
            </a:r>
          </a:p>
        </p:txBody>
      </p:sp>
      <p:sp>
        <p:nvSpPr>
          <p:cNvPr id="209" name="Graphic 7">
            <a:extLst>
              <a:ext uri="{FF2B5EF4-FFF2-40B4-BE49-F238E27FC236}">
                <a16:creationId xmlns:a16="http://schemas.microsoft.com/office/drawing/2014/main" id="{AB601B95-BC61-1D49-87DB-619570F35FD4}"/>
              </a:ext>
            </a:extLst>
          </p:cNvPr>
          <p:cNvSpPr txBox="1"/>
          <p:nvPr/>
        </p:nvSpPr>
        <p:spPr>
          <a:xfrm>
            <a:off x="7441696" y="4459901"/>
            <a:ext cx="531347" cy="160091"/>
          </a:xfrm>
          <a:prstGeom prst="rect">
            <a:avLst/>
          </a:prstGeom>
          <a:noFill/>
        </p:spPr>
        <p:txBody>
          <a:bodyPr wrap="none" lIns="0" tIns="0" rIns="0" bIns="0" rtlCol="0">
            <a:spAutoFit/>
          </a:bodyPr>
          <a:lstStyle/>
          <a:p>
            <a:pPr defTabSz="1039057">
              <a:defRPr/>
            </a:pPr>
            <a:r>
              <a:rPr lang="en-US" sz="1020" kern="0">
                <a:solidFill>
                  <a:srgbClr val="000000"/>
                </a:solidFill>
                <a:latin typeface="Segoe Semibold"/>
                <a:cs typeface="Segoe UI"/>
                <a:sym typeface="Segoe UI"/>
                <a:rtl val="0"/>
              </a:rPr>
              <a:t>Innovate</a:t>
            </a:r>
          </a:p>
        </p:txBody>
      </p:sp>
      <p:sp>
        <p:nvSpPr>
          <p:cNvPr id="210" name="Graphic 7">
            <a:extLst>
              <a:ext uri="{FF2B5EF4-FFF2-40B4-BE49-F238E27FC236}">
                <a16:creationId xmlns:a16="http://schemas.microsoft.com/office/drawing/2014/main" id="{1ED7B52B-B33B-E94E-A216-D1658212CE6B}"/>
              </a:ext>
            </a:extLst>
          </p:cNvPr>
          <p:cNvSpPr/>
          <p:nvPr/>
        </p:nvSpPr>
        <p:spPr>
          <a:xfrm>
            <a:off x="9396664" y="3633271"/>
            <a:ext cx="1842965" cy="1837348"/>
          </a:xfrm>
          <a:custGeom>
            <a:avLst/>
            <a:gdLst>
              <a:gd name="connsiteX0" fmla="*/ 0 w 1100264"/>
              <a:gd name="connsiteY0" fmla="*/ 79217 h 1302679"/>
              <a:gd name="connsiteX1" fmla="*/ 79219 w 1100264"/>
              <a:gd name="connsiteY1" fmla="*/ 0 h 1302679"/>
              <a:gd name="connsiteX2" fmla="*/ 1021045 w 1100264"/>
              <a:gd name="connsiteY2" fmla="*/ 0 h 1302679"/>
              <a:gd name="connsiteX3" fmla="*/ 1100264 w 1100264"/>
              <a:gd name="connsiteY3" fmla="*/ 79217 h 1302679"/>
              <a:gd name="connsiteX4" fmla="*/ 1100264 w 1100264"/>
              <a:gd name="connsiteY4" fmla="*/ 1223463 h 1302679"/>
              <a:gd name="connsiteX5" fmla="*/ 1021045 w 1100264"/>
              <a:gd name="connsiteY5" fmla="*/ 1302680 h 1302679"/>
              <a:gd name="connsiteX6" fmla="*/ 79219 w 1100264"/>
              <a:gd name="connsiteY6" fmla="*/ 1302680 h 1302679"/>
              <a:gd name="connsiteX7" fmla="*/ 0 w 1100264"/>
              <a:gd name="connsiteY7" fmla="*/ 1223463 h 13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264" h="1302679">
                <a:moveTo>
                  <a:pt x="0" y="79217"/>
                </a:moveTo>
                <a:cubicBezTo>
                  <a:pt x="0" y="35463"/>
                  <a:pt x="35464" y="0"/>
                  <a:pt x="79219" y="0"/>
                </a:cubicBezTo>
                <a:lnTo>
                  <a:pt x="1021045" y="0"/>
                </a:lnTo>
                <a:cubicBezTo>
                  <a:pt x="1064801" y="0"/>
                  <a:pt x="1100264" y="35463"/>
                  <a:pt x="1100264" y="79217"/>
                </a:cubicBezTo>
                <a:lnTo>
                  <a:pt x="1100264" y="1223463"/>
                </a:lnTo>
                <a:cubicBezTo>
                  <a:pt x="1100264" y="1267217"/>
                  <a:pt x="1064801" y="1302680"/>
                  <a:pt x="1021045" y="1302680"/>
                </a:cubicBezTo>
                <a:lnTo>
                  <a:pt x="79219" y="1302680"/>
                </a:lnTo>
                <a:cubicBezTo>
                  <a:pt x="35464" y="1302680"/>
                  <a:pt x="0" y="1267217"/>
                  <a:pt x="0" y="1223463"/>
                </a:cubicBezTo>
                <a:close/>
              </a:path>
            </a:pathLst>
          </a:custGeom>
          <a:solidFill>
            <a:schemeClr val="tx2"/>
          </a:solidFill>
          <a:ln w="8799" cap="flat">
            <a:noFill/>
            <a:prstDash val="solid"/>
            <a:miter/>
          </a:ln>
        </p:spPr>
        <p:txBody>
          <a:bodyPr lIns="77717" tIns="77717" rIns="38858" bIns="23315" rtlCol="0" anchor="t"/>
          <a:lstStyle/>
          <a:p>
            <a:pPr defTabSz="1039057">
              <a:defRPr/>
            </a:pPr>
            <a:r>
              <a:rPr lang="en-US" sz="1020" kern="0">
                <a:solidFill>
                  <a:srgbClr val="FFFFFF"/>
                </a:solidFill>
                <a:latin typeface="Segoe Semibold"/>
                <a:cs typeface="Segoe UI"/>
                <a:sym typeface="Segoe UI"/>
                <a:rtl val="0"/>
              </a:rPr>
              <a:t>Azure Well-Architected</a:t>
            </a:r>
            <a:br>
              <a:rPr lang="en-US" sz="1020" kern="0">
                <a:solidFill>
                  <a:srgbClr val="FFFFFF"/>
                </a:solidFill>
                <a:latin typeface="Segoe Semibold"/>
                <a:cs typeface="Segoe UI"/>
                <a:sym typeface="Segoe UI"/>
                <a:rtl val="0"/>
              </a:rPr>
            </a:br>
            <a:r>
              <a:rPr lang="en-US" sz="1020" kern="0">
                <a:solidFill>
                  <a:srgbClr val="FFFFFF"/>
                </a:solidFill>
                <a:latin typeface="Segoe Semibold"/>
                <a:cs typeface="Segoe UI"/>
                <a:sym typeface="Segoe UI"/>
                <a:rtl val="0"/>
              </a:rPr>
              <a:t>Framework </a:t>
            </a:r>
          </a:p>
        </p:txBody>
      </p:sp>
      <p:sp>
        <p:nvSpPr>
          <p:cNvPr id="211" name="Graphic 7">
            <a:extLst>
              <a:ext uri="{FF2B5EF4-FFF2-40B4-BE49-F238E27FC236}">
                <a16:creationId xmlns:a16="http://schemas.microsoft.com/office/drawing/2014/main" id="{70BA1F88-2061-934E-AE4C-671D3C5CCBD9}"/>
              </a:ext>
            </a:extLst>
          </p:cNvPr>
          <p:cNvSpPr txBox="1"/>
          <p:nvPr/>
        </p:nvSpPr>
        <p:spPr>
          <a:xfrm>
            <a:off x="2352575" y="2965024"/>
            <a:ext cx="1252362" cy="320182"/>
          </a:xfrm>
          <a:prstGeom prst="rect">
            <a:avLst/>
          </a:prstGeom>
          <a:noFill/>
        </p:spPr>
        <p:txBody>
          <a:bodyPr wrap="square" lIns="0" tIns="0" rIns="0" bIns="0" rtlCol="0">
            <a:spAutoFit/>
          </a:bodyPr>
          <a:lstStyle/>
          <a:p>
            <a:pPr defTabSz="1039057">
              <a:defRPr/>
            </a:pPr>
            <a:r>
              <a:rPr lang="en-US" sz="1020" i="1" kern="0" dirty="0">
                <a:solidFill>
                  <a:srgbClr val="000000"/>
                </a:solidFill>
                <a:latin typeface="Segoe UI"/>
                <a:cs typeface="Segoe UI"/>
                <a:sym typeface="Segoe UI"/>
                <a:rtl val="0"/>
              </a:rPr>
              <a:t>Business Leader,</a:t>
            </a:r>
            <a:br>
              <a:rPr lang="en-US" sz="1020" i="1" kern="0" dirty="0">
                <a:solidFill>
                  <a:srgbClr val="000000"/>
                </a:solidFill>
                <a:latin typeface="Segoe UI"/>
                <a:cs typeface="Segoe UI"/>
                <a:sym typeface="Segoe UI"/>
                <a:rtl val="0"/>
              </a:rPr>
            </a:br>
            <a:r>
              <a:rPr lang="en-US" sz="1020" i="1" kern="0" dirty="0">
                <a:solidFill>
                  <a:srgbClr val="000000"/>
                </a:solidFill>
                <a:latin typeface="Segoe UI"/>
                <a:cs typeface="Segoe UI"/>
                <a:sym typeface="Segoe UI"/>
                <a:rtl val="0"/>
              </a:rPr>
              <a:t>Technology Leader</a:t>
            </a:r>
          </a:p>
        </p:txBody>
      </p:sp>
      <p:sp>
        <p:nvSpPr>
          <p:cNvPr id="212" name="Graphic 7">
            <a:extLst>
              <a:ext uri="{FF2B5EF4-FFF2-40B4-BE49-F238E27FC236}">
                <a16:creationId xmlns:a16="http://schemas.microsoft.com/office/drawing/2014/main" id="{D397DB6A-CFAC-8A42-B26E-DC35DF3C9D1B}"/>
              </a:ext>
            </a:extLst>
          </p:cNvPr>
          <p:cNvSpPr txBox="1"/>
          <p:nvPr/>
        </p:nvSpPr>
        <p:spPr>
          <a:xfrm>
            <a:off x="4450973" y="2965024"/>
            <a:ext cx="2025660" cy="320182"/>
          </a:xfrm>
          <a:prstGeom prst="rect">
            <a:avLst/>
          </a:prstGeom>
          <a:noFill/>
        </p:spPr>
        <p:txBody>
          <a:bodyPr wrap="none" lIns="0" tIns="0" rIns="0" bIns="0" rtlCol="0">
            <a:spAutoFit/>
          </a:bodyPr>
          <a:lstStyle/>
          <a:p>
            <a:pPr defTabSz="1039057">
              <a:defRPr/>
            </a:pPr>
            <a:r>
              <a:rPr lang="en-US" sz="1020" i="1" kern="0" dirty="0">
                <a:solidFill>
                  <a:srgbClr val="000000"/>
                </a:solidFill>
                <a:latin typeface="Segoe UI"/>
                <a:cs typeface="Segoe UI"/>
                <a:sym typeface="Segoe UI"/>
                <a:rtl val="0"/>
              </a:rPr>
              <a:t>Cloud &amp; Platform Team, Architects,</a:t>
            </a:r>
            <a:br>
              <a:rPr lang="en-US" sz="1020" i="1" kern="0" dirty="0">
                <a:solidFill>
                  <a:srgbClr val="000000"/>
                </a:solidFill>
                <a:latin typeface="Segoe UI"/>
                <a:cs typeface="Segoe UI"/>
                <a:sym typeface="Segoe UI"/>
                <a:rtl val="0"/>
              </a:rPr>
            </a:br>
            <a:r>
              <a:rPr lang="en-US" sz="1020" i="1" kern="0" dirty="0">
                <a:solidFill>
                  <a:srgbClr val="000000"/>
                </a:solidFill>
                <a:latin typeface="Segoe UI"/>
                <a:cs typeface="Segoe UI"/>
                <a:sym typeface="Segoe UI"/>
                <a:rtl val="0"/>
              </a:rPr>
              <a:t>CCOE, Governance</a:t>
            </a:r>
          </a:p>
        </p:txBody>
      </p:sp>
      <p:sp>
        <p:nvSpPr>
          <p:cNvPr id="213" name="Graphic 7">
            <a:extLst>
              <a:ext uri="{FF2B5EF4-FFF2-40B4-BE49-F238E27FC236}">
                <a16:creationId xmlns:a16="http://schemas.microsoft.com/office/drawing/2014/main" id="{B20CCFD2-3155-2D40-A636-8640B15D5522}"/>
              </a:ext>
            </a:extLst>
          </p:cNvPr>
          <p:cNvSpPr txBox="1"/>
          <p:nvPr/>
        </p:nvSpPr>
        <p:spPr>
          <a:xfrm>
            <a:off x="7400413" y="2965024"/>
            <a:ext cx="1888327" cy="320182"/>
          </a:xfrm>
          <a:prstGeom prst="rect">
            <a:avLst/>
          </a:prstGeom>
          <a:noFill/>
        </p:spPr>
        <p:txBody>
          <a:bodyPr wrap="none" lIns="0" tIns="0" rIns="0" bIns="0" rtlCol="0">
            <a:spAutoFit/>
          </a:bodyPr>
          <a:lstStyle/>
          <a:p>
            <a:pPr defTabSz="1039057">
              <a:defRPr/>
            </a:pPr>
            <a:r>
              <a:rPr lang="en-US" sz="1020" i="1" kern="0">
                <a:solidFill>
                  <a:srgbClr val="000000"/>
                </a:solidFill>
                <a:latin typeface="Segoe UI"/>
                <a:cs typeface="Segoe UI"/>
                <a:sym typeface="Segoe UI"/>
                <a:rtl val="0"/>
              </a:rPr>
              <a:t>Business, Platform &amp; Ops Teams,</a:t>
            </a:r>
            <a:br>
              <a:rPr lang="en-US" sz="1020" i="1" kern="0">
                <a:solidFill>
                  <a:srgbClr val="000000"/>
                </a:solidFill>
                <a:latin typeface="Segoe UI"/>
                <a:cs typeface="Segoe UI"/>
                <a:sym typeface="Segoe UI"/>
                <a:rtl val="0"/>
              </a:rPr>
            </a:br>
            <a:r>
              <a:rPr lang="en-US" sz="1020" i="1" kern="0">
                <a:solidFill>
                  <a:srgbClr val="000000"/>
                </a:solidFill>
                <a:latin typeface="Segoe UI"/>
                <a:cs typeface="Segoe UI"/>
                <a:sym typeface="Segoe UI"/>
                <a:rtl val="0"/>
              </a:rPr>
              <a:t>CCOE, Architects</a:t>
            </a:r>
          </a:p>
        </p:txBody>
      </p:sp>
      <p:sp>
        <p:nvSpPr>
          <p:cNvPr id="219" name="Graphic 7">
            <a:extLst>
              <a:ext uri="{FF2B5EF4-FFF2-40B4-BE49-F238E27FC236}">
                <a16:creationId xmlns:a16="http://schemas.microsoft.com/office/drawing/2014/main" id="{5A8F313A-42E4-9048-A99B-8FD198E627A8}"/>
              </a:ext>
            </a:extLst>
          </p:cNvPr>
          <p:cNvSpPr txBox="1"/>
          <p:nvPr/>
        </p:nvSpPr>
        <p:spPr>
          <a:xfrm>
            <a:off x="4658427" y="2277228"/>
            <a:ext cx="2799548" cy="186773"/>
          </a:xfrm>
          <a:prstGeom prst="rect">
            <a:avLst/>
          </a:prstGeom>
          <a:noFill/>
        </p:spPr>
        <p:txBody>
          <a:bodyPr wrap="square" lIns="0" tIns="0" rIns="0" bIns="0" rtlCol="0">
            <a:spAutoFit/>
          </a:bodyPr>
          <a:lstStyle/>
          <a:p>
            <a:pPr algn="ctr" defTabSz="1039057">
              <a:defRPr/>
            </a:pPr>
            <a:r>
              <a:rPr lang="en-US" sz="1190" kern="0" dirty="0">
                <a:solidFill>
                  <a:srgbClr val="8661C5"/>
                </a:solidFill>
                <a:latin typeface="Segoe Semibold"/>
                <a:cs typeface="Segoe UI"/>
                <a:sym typeface="Segoe UI"/>
                <a:rtl val="0"/>
              </a:rPr>
              <a:t>Cloud Adoption Framework</a:t>
            </a:r>
          </a:p>
        </p:txBody>
      </p:sp>
      <p:grpSp>
        <p:nvGrpSpPr>
          <p:cNvPr id="221" name="Group 220">
            <a:extLst>
              <a:ext uri="{FF2B5EF4-FFF2-40B4-BE49-F238E27FC236}">
                <a16:creationId xmlns:a16="http://schemas.microsoft.com/office/drawing/2014/main" id="{3EE1C2A9-A24D-2245-BD65-CDD2D5D891BB}"/>
              </a:ext>
            </a:extLst>
          </p:cNvPr>
          <p:cNvGrpSpPr>
            <a:grpSpLocks/>
          </p:cNvGrpSpPr>
          <p:nvPr/>
        </p:nvGrpSpPr>
        <p:grpSpPr>
          <a:xfrm>
            <a:off x="4527551" y="1953312"/>
            <a:ext cx="116074" cy="116074"/>
            <a:chOff x="2871010" y="5685294"/>
            <a:chExt cx="114427" cy="114424"/>
          </a:xfrm>
          <a:solidFill>
            <a:schemeClr val="accent1"/>
          </a:solidFill>
        </p:grpSpPr>
        <p:sp>
          <p:nvSpPr>
            <p:cNvPr id="340" name="Graphic 7">
              <a:extLst>
                <a:ext uri="{FF2B5EF4-FFF2-40B4-BE49-F238E27FC236}">
                  <a16:creationId xmlns:a16="http://schemas.microsoft.com/office/drawing/2014/main" id="{B6AAF7EC-68F6-9448-90C9-13F88320765C}"/>
                </a:ext>
              </a:extLst>
            </p:cNvPr>
            <p:cNvSpPr>
              <a:spLocks/>
            </p:cNvSpPr>
            <p:nvPr/>
          </p:nvSpPr>
          <p:spPr>
            <a:xfrm>
              <a:off x="2871010" y="5685294"/>
              <a:ext cx="114427" cy="114424"/>
            </a:xfrm>
            <a:custGeom>
              <a:avLst/>
              <a:gdLst>
                <a:gd name="connsiteX0" fmla="*/ 114427 w 114427"/>
                <a:gd name="connsiteY0" fmla="*/ 57212 h 114424"/>
                <a:gd name="connsiteX1" fmla="*/ 57214 w 114427"/>
                <a:gd name="connsiteY1" fmla="*/ 114425 h 114424"/>
                <a:gd name="connsiteX2" fmla="*/ 0 w 114427"/>
                <a:gd name="connsiteY2" fmla="*/ 57212 h 114424"/>
                <a:gd name="connsiteX3" fmla="*/ 57214 w 114427"/>
                <a:gd name="connsiteY3" fmla="*/ 0 h 114424"/>
                <a:gd name="connsiteX4" fmla="*/ 114427 w 114427"/>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27" h="114424">
                  <a:moveTo>
                    <a:pt x="114427" y="57212"/>
                  </a:moveTo>
                  <a:cubicBezTo>
                    <a:pt x="114427" y="88811"/>
                    <a:pt x="88813" y="114425"/>
                    <a:pt x="57214" y="114425"/>
                  </a:cubicBezTo>
                  <a:cubicBezTo>
                    <a:pt x="25614" y="114425"/>
                    <a:pt x="0" y="88811"/>
                    <a:pt x="0" y="57212"/>
                  </a:cubicBezTo>
                  <a:cubicBezTo>
                    <a:pt x="0" y="25614"/>
                    <a:pt x="25614" y="0"/>
                    <a:pt x="57214" y="0"/>
                  </a:cubicBezTo>
                  <a:cubicBezTo>
                    <a:pt x="88813" y="0"/>
                    <a:pt x="114427" y="25614"/>
                    <a:pt x="114427"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41" name="Graphic 7">
              <a:extLst>
                <a:ext uri="{FF2B5EF4-FFF2-40B4-BE49-F238E27FC236}">
                  <a16:creationId xmlns:a16="http://schemas.microsoft.com/office/drawing/2014/main" id="{D8862E52-425F-1C4D-920B-03D5C0D2BF7A}"/>
                </a:ext>
              </a:extLst>
            </p:cNvPr>
            <p:cNvSpPr/>
            <p:nvPr/>
          </p:nvSpPr>
          <p:spPr>
            <a:xfrm>
              <a:off x="2910620" y="5707298"/>
              <a:ext cx="35206" cy="70417"/>
            </a:xfrm>
            <a:custGeom>
              <a:avLst/>
              <a:gdLst>
                <a:gd name="connsiteX0" fmla="*/ 3906 w 35206"/>
                <a:gd name="connsiteY0" fmla="*/ 70417 h 70417"/>
                <a:gd name="connsiteX1" fmla="*/ 1168 w 35206"/>
                <a:gd name="connsiteY1" fmla="*/ 68947 h 70417"/>
                <a:gd name="connsiteX2" fmla="*/ 1168 w 35206"/>
                <a:gd name="connsiteY2" fmla="*/ 62108 h 70417"/>
                <a:gd name="connsiteX3" fmla="*/ 23860 w 35206"/>
                <a:gd name="connsiteY3" fmla="*/ 35210 h 70417"/>
                <a:gd name="connsiteX4" fmla="*/ 1168 w 35206"/>
                <a:gd name="connsiteY4" fmla="*/ 8311 h 70417"/>
                <a:gd name="connsiteX5" fmla="*/ 1168 w 35206"/>
                <a:gd name="connsiteY5" fmla="*/ 1472 h 70417"/>
                <a:gd name="connsiteX6" fmla="*/ 6652 w 35206"/>
                <a:gd name="connsiteY6" fmla="*/ 1472 h 70417"/>
                <a:gd name="connsiteX7" fmla="*/ 35206 w 35206"/>
                <a:gd name="connsiteY7" fmla="*/ 35703 h 70417"/>
                <a:gd name="connsiteX8" fmla="*/ 6652 w 35206"/>
                <a:gd name="connsiteY8" fmla="*/ 69924 h 70417"/>
                <a:gd name="connsiteX9" fmla="*/ 3906 w 35206"/>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06" h="70417">
                  <a:moveTo>
                    <a:pt x="3906" y="70417"/>
                  </a:moveTo>
                  <a:cubicBezTo>
                    <a:pt x="2735" y="70417"/>
                    <a:pt x="1952" y="69924"/>
                    <a:pt x="1168" y="68947"/>
                  </a:cubicBezTo>
                  <a:cubicBezTo>
                    <a:pt x="-389" y="66993"/>
                    <a:pt x="-389" y="63569"/>
                    <a:pt x="1168" y="62108"/>
                  </a:cubicBezTo>
                  <a:lnTo>
                    <a:pt x="23860" y="35210"/>
                  </a:lnTo>
                  <a:lnTo>
                    <a:pt x="1168" y="8311"/>
                  </a:lnTo>
                  <a:cubicBezTo>
                    <a:pt x="-389" y="6357"/>
                    <a:pt x="-389" y="3426"/>
                    <a:pt x="1168" y="1472"/>
                  </a:cubicBezTo>
                  <a:cubicBezTo>
                    <a:pt x="2735" y="-491"/>
                    <a:pt x="5085" y="-491"/>
                    <a:pt x="6652" y="1472"/>
                  </a:cubicBezTo>
                  <a:lnTo>
                    <a:pt x="35206" y="35703"/>
                  </a:lnTo>
                  <a:lnTo>
                    <a:pt x="6652" y="69924"/>
                  </a:lnTo>
                  <a:cubicBezTo>
                    <a:pt x="5869" y="69924"/>
                    <a:pt x="4689" y="70417"/>
                    <a:pt x="3906"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2" name="Group 221">
            <a:extLst>
              <a:ext uri="{FF2B5EF4-FFF2-40B4-BE49-F238E27FC236}">
                <a16:creationId xmlns:a16="http://schemas.microsoft.com/office/drawing/2014/main" id="{222DC527-2CFC-D54D-9379-FDC56D8C5BFB}"/>
              </a:ext>
            </a:extLst>
          </p:cNvPr>
          <p:cNvGrpSpPr>
            <a:grpSpLocks/>
          </p:cNvGrpSpPr>
          <p:nvPr/>
        </p:nvGrpSpPr>
        <p:grpSpPr>
          <a:xfrm>
            <a:off x="6392804" y="1953312"/>
            <a:ext cx="116074" cy="116074"/>
            <a:chOff x="4622630" y="5685294"/>
            <a:chExt cx="114427" cy="114424"/>
          </a:xfrm>
          <a:solidFill>
            <a:schemeClr val="accent1"/>
          </a:solidFill>
        </p:grpSpPr>
        <p:sp>
          <p:nvSpPr>
            <p:cNvPr id="338" name="Graphic 7">
              <a:extLst>
                <a:ext uri="{FF2B5EF4-FFF2-40B4-BE49-F238E27FC236}">
                  <a16:creationId xmlns:a16="http://schemas.microsoft.com/office/drawing/2014/main" id="{77B4490B-7B59-C140-A05C-F02B8C19A7FD}"/>
                </a:ext>
              </a:extLst>
            </p:cNvPr>
            <p:cNvSpPr>
              <a:spLocks/>
            </p:cNvSpPr>
            <p:nvPr/>
          </p:nvSpPr>
          <p:spPr>
            <a:xfrm>
              <a:off x="4622630" y="5685294"/>
              <a:ext cx="114427" cy="114424"/>
            </a:xfrm>
            <a:custGeom>
              <a:avLst/>
              <a:gdLst>
                <a:gd name="connsiteX0" fmla="*/ 105625 w 105625"/>
                <a:gd name="connsiteY0" fmla="*/ 57212 h 114424"/>
                <a:gd name="connsiteX1" fmla="*/ 52813 w 105625"/>
                <a:gd name="connsiteY1" fmla="*/ 114425 h 114424"/>
                <a:gd name="connsiteX2" fmla="*/ 0 w 105625"/>
                <a:gd name="connsiteY2" fmla="*/ 57212 h 114424"/>
                <a:gd name="connsiteX3" fmla="*/ 52813 w 105625"/>
                <a:gd name="connsiteY3" fmla="*/ 0 h 114424"/>
                <a:gd name="connsiteX4" fmla="*/ 105625 w 105625"/>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25" h="114424">
                  <a:moveTo>
                    <a:pt x="105625" y="57212"/>
                  </a:moveTo>
                  <a:cubicBezTo>
                    <a:pt x="105625" y="88811"/>
                    <a:pt x="81983" y="114425"/>
                    <a:pt x="52813" y="114425"/>
                  </a:cubicBezTo>
                  <a:cubicBezTo>
                    <a:pt x="23643" y="114425"/>
                    <a:pt x="0" y="88811"/>
                    <a:pt x="0" y="57212"/>
                  </a:cubicBezTo>
                  <a:cubicBezTo>
                    <a:pt x="0" y="25614"/>
                    <a:pt x="23643" y="0"/>
                    <a:pt x="52813" y="0"/>
                  </a:cubicBezTo>
                  <a:cubicBezTo>
                    <a:pt x="81983" y="0"/>
                    <a:pt x="105625" y="25614"/>
                    <a:pt x="105625"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9" name="Graphic 7">
              <a:extLst>
                <a:ext uri="{FF2B5EF4-FFF2-40B4-BE49-F238E27FC236}">
                  <a16:creationId xmlns:a16="http://schemas.microsoft.com/office/drawing/2014/main" id="{9CCF9182-BB4C-8248-938E-E228988366AB}"/>
                </a:ext>
              </a:extLst>
            </p:cNvPr>
            <p:cNvSpPr/>
            <p:nvPr/>
          </p:nvSpPr>
          <p:spPr>
            <a:xfrm>
              <a:off x="4657837" y="5707298"/>
              <a:ext cx="44012" cy="70417"/>
            </a:xfrm>
            <a:custGeom>
              <a:avLst/>
              <a:gdLst>
                <a:gd name="connsiteX0" fmla="*/ 4896 w 44012"/>
                <a:gd name="connsiteY0" fmla="*/ 70417 h 70417"/>
                <a:gd name="connsiteX1" fmla="*/ 1472 w 44012"/>
                <a:gd name="connsiteY1" fmla="*/ 68947 h 70417"/>
                <a:gd name="connsiteX2" fmla="*/ 1472 w 44012"/>
                <a:gd name="connsiteY2" fmla="*/ 62108 h 70417"/>
                <a:gd name="connsiteX3" fmla="*/ 29832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6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6" y="70417"/>
                  </a:moveTo>
                  <a:cubicBezTo>
                    <a:pt x="3426" y="70417"/>
                    <a:pt x="2449" y="69924"/>
                    <a:pt x="1472" y="68947"/>
                  </a:cubicBezTo>
                  <a:cubicBezTo>
                    <a:pt x="-491" y="66993"/>
                    <a:pt x="-491" y="63569"/>
                    <a:pt x="1472" y="62108"/>
                  </a:cubicBezTo>
                  <a:lnTo>
                    <a:pt x="29832" y="35210"/>
                  </a:lnTo>
                  <a:lnTo>
                    <a:pt x="1472" y="8311"/>
                  </a:lnTo>
                  <a:cubicBezTo>
                    <a:pt x="-491" y="6357"/>
                    <a:pt x="-491" y="3426"/>
                    <a:pt x="1472" y="1472"/>
                  </a:cubicBezTo>
                  <a:cubicBezTo>
                    <a:pt x="3426" y="-491"/>
                    <a:pt x="6357" y="-491"/>
                    <a:pt x="8311" y="1472"/>
                  </a:cubicBezTo>
                  <a:lnTo>
                    <a:pt x="44013" y="35703"/>
                  </a:lnTo>
                  <a:lnTo>
                    <a:pt x="8311" y="69924"/>
                  </a:lnTo>
                  <a:cubicBezTo>
                    <a:pt x="7334" y="69924"/>
                    <a:pt x="5873" y="70417"/>
                    <a:pt x="4896"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3" name="Group 222">
            <a:extLst>
              <a:ext uri="{FF2B5EF4-FFF2-40B4-BE49-F238E27FC236}">
                <a16:creationId xmlns:a16="http://schemas.microsoft.com/office/drawing/2014/main" id="{C0390738-1492-564E-A028-371980E92598}"/>
              </a:ext>
            </a:extLst>
          </p:cNvPr>
          <p:cNvGrpSpPr>
            <a:grpSpLocks/>
          </p:cNvGrpSpPr>
          <p:nvPr/>
        </p:nvGrpSpPr>
        <p:grpSpPr>
          <a:xfrm>
            <a:off x="3067004" y="1953314"/>
            <a:ext cx="116074" cy="116074"/>
            <a:chOff x="1770744" y="5685294"/>
            <a:chExt cx="118872" cy="114424"/>
          </a:xfrm>
          <a:solidFill>
            <a:schemeClr val="accent1"/>
          </a:solidFill>
        </p:grpSpPr>
        <p:sp>
          <p:nvSpPr>
            <p:cNvPr id="336" name="Graphic 7">
              <a:extLst>
                <a:ext uri="{FF2B5EF4-FFF2-40B4-BE49-F238E27FC236}">
                  <a16:creationId xmlns:a16="http://schemas.microsoft.com/office/drawing/2014/main" id="{9B24EAE7-489F-4D48-ACDD-CBB38F5C70AC}"/>
                </a:ext>
              </a:extLst>
            </p:cNvPr>
            <p:cNvSpPr/>
            <p:nvPr/>
          </p:nvSpPr>
          <p:spPr>
            <a:xfrm>
              <a:off x="1770744" y="5685294"/>
              <a:ext cx="118872" cy="114424"/>
            </a:xfrm>
            <a:custGeom>
              <a:avLst/>
              <a:gdLst>
                <a:gd name="connsiteX0" fmla="*/ 105625 w 105625"/>
                <a:gd name="connsiteY0" fmla="*/ 57212 h 114424"/>
                <a:gd name="connsiteX1" fmla="*/ 52813 w 105625"/>
                <a:gd name="connsiteY1" fmla="*/ 114425 h 114424"/>
                <a:gd name="connsiteX2" fmla="*/ 0 w 105625"/>
                <a:gd name="connsiteY2" fmla="*/ 57212 h 114424"/>
                <a:gd name="connsiteX3" fmla="*/ 52813 w 105625"/>
                <a:gd name="connsiteY3" fmla="*/ 0 h 114424"/>
                <a:gd name="connsiteX4" fmla="*/ 105625 w 105625"/>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25" h="114424">
                  <a:moveTo>
                    <a:pt x="105625" y="57212"/>
                  </a:moveTo>
                  <a:cubicBezTo>
                    <a:pt x="105625" y="88811"/>
                    <a:pt x="81983" y="114425"/>
                    <a:pt x="52813" y="114425"/>
                  </a:cubicBezTo>
                  <a:cubicBezTo>
                    <a:pt x="23643" y="114425"/>
                    <a:pt x="0" y="88811"/>
                    <a:pt x="0" y="57212"/>
                  </a:cubicBezTo>
                  <a:cubicBezTo>
                    <a:pt x="0" y="25614"/>
                    <a:pt x="23643" y="0"/>
                    <a:pt x="52813" y="0"/>
                  </a:cubicBezTo>
                  <a:cubicBezTo>
                    <a:pt x="81983" y="0"/>
                    <a:pt x="105625" y="25614"/>
                    <a:pt x="105625"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7" name="Graphic 7">
              <a:extLst>
                <a:ext uri="{FF2B5EF4-FFF2-40B4-BE49-F238E27FC236}">
                  <a16:creationId xmlns:a16="http://schemas.microsoft.com/office/drawing/2014/main" id="{4E55FC2C-D038-274C-9E92-9BF2FA651394}"/>
                </a:ext>
              </a:extLst>
            </p:cNvPr>
            <p:cNvSpPr/>
            <p:nvPr/>
          </p:nvSpPr>
          <p:spPr>
            <a:xfrm>
              <a:off x="1808174" y="5707298"/>
              <a:ext cx="44012" cy="70417"/>
            </a:xfrm>
            <a:custGeom>
              <a:avLst/>
              <a:gdLst>
                <a:gd name="connsiteX0" fmla="*/ 4896 w 44012"/>
                <a:gd name="connsiteY0" fmla="*/ 70417 h 70417"/>
                <a:gd name="connsiteX1" fmla="*/ 1472 w 44012"/>
                <a:gd name="connsiteY1" fmla="*/ 68947 h 70417"/>
                <a:gd name="connsiteX2" fmla="*/ 1472 w 44012"/>
                <a:gd name="connsiteY2" fmla="*/ 62108 h 70417"/>
                <a:gd name="connsiteX3" fmla="*/ 29833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6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6" y="70417"/>
                  </a:moveTo>
                  <a:cubicBezTo>
                    <a:pt x="3426" y="70417"/>
                    <a:pt x="2449" y="69924"/>
                    <a:pt x="1472" y="68947"/>
                  </a:cubicBezTo>
                  <a:cubicBezTo>
                    <a:pt x="-491" y="66993"/>
                    <a:pt x="-491" y="63569"/>
                    <a:pt x="1472" y="62108"/>
                  </a:cubicBezTo>
                  <a:lnTo>
                    <a:pt x="29833" y="35210"/>
                  </a:lnTo>
                  <a:lnTo>
                    <a:pt x="1472" y="8311"/>
                  </a:lnTo>
                  <a:cubicBezTo>
                    <a:pt x="-491" y="6357"/>
                    <a:pt x="-491" y="3426"/>
                    <a:pt x="1472" y="1472"/>
                  </a:cubicBezTo>
                  <a:cubicBezTo>
                    <a:pt x="3426" y="-491"/>
                    <a:pt x="6357" y="-491"/>
                    <a:pt x="8311" y="1472"/>
                  </a:cubicBezTo>
                  <a:lnTo>
                    <a:pt x="44013" y="35703"/>
                  </a:lnTo>
                  <a:lnTo>
                    <a:pt x="8311" y="69924"/>
                  </a:lnTo>
                  <a:cubicBezTo>
                    <a:pt x="7334" y="69924"/>
                    <a:pt x="5873" y="70417"/>
                    <a:pt x="4896"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4" name="Group 223">
            <a:extLst>
              <a:ext uri="{FF2B5EF4-FFF2-40B4-BE49-F238E27FC236}">
                <a16:creationId xmlns:a16="http://schemas.microsoft.com/office/drawing/2014/main" id="{521235F2-A7CF-BA4E-80A8-02F57AEEB53A}"/>
              </a:ext>
            </a:extLst>
          </p:cNvPr>
          <p:cNvGrpSpPr>
            <a:grpSpLocks/>
          </p:cNvGrpSpPr>
          <p:nvPr/>
        </p:nvGrpSpPr>
        <p:grpSpPr>
          <a:xfrm>
            <a:off x="8371103" y="1953312"/>
            <a:ext cx="116074" cy="116074"/>
            <a:chOff x="5793312" y="5685294"/>
            <a:chExt cx="114427" cy="114424"/>
          </a:xfrm>
          <a:solidFill>
            <a:schemeClr val="accent1"/>
          </a:solidFill>
        </p:grpSpPr>
        <p:sp>
          <p:nvSpPr>
            <p:cNvPr id="334" name="Graphic 7">
              <a:extLst>
                <a:ext uri="{FF2B5EF4-FFF2-40B4-BE49-F238E27FC236}">
                  <a16:creationId xmlns:a16="http://schemas.microsoft.com/office/drawing/2014/main" id="{BEAD545E-4B3D-D14B-AC74-16D87AF47C9C}"/>
                </a:ext>
              </a:extLst>
            </p:cNvPr>
            <p:cNvSpPr>
              <a:spLocks/>
            </p:cNvSpPr>
            <p:nvPr/>
          </p:nvSpPr>
          <p:spPr>
            <a:xfrm>
              <a:off x="5793312" y="5685294"/>
              <a:ext cx="114427" cy="114424"/>
            </a:xfrm>
            <a:custGeom>
              <a:avLst/>
              <a:gdLst>
                <a:gd name="connsiteX0" fmla="*/ 114427 w 114427"/>
                <a:gd name="connsiteY0" fmla="*/ 57212 h 114424"/>
                <a:gd name="connsiteX1" fmla="*/ 57214 w 114427"/>
                <a:gd name="connsiteY1" fmla="*/ 114425 h 114424"/>
                <a:gd name="connsiteX2" fmla="*/ 0 w 114427"/>
                <a:gd name="connsiteY2" fmla="*/ 57212 h 114424"/>
                <a:gd name="connsiteX3" fmla="*/ 57214 w 114427"/>
                <a:gd name="connsiteY3" fmla="*/ 0 h 114424"/>
                <a:gd name="connsiteX4" fmla="*/ 114427 w 114427"/>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27" h="114424">
                  <a:moveTo>
                    <a:pt x="114427" y="57212"/>
                  </a:moveTo>
                  <a:cubicBezTo>
                    <a:pt x="114427" y="88811"/>
                    <a:pt x="88814" y="114425"/>
                    <a:pt x="57214" y="114425"/>
                  </a:cubicBezTo>
                  <a:cubicBezTo>
                    <a:pt x="25614" y="114425"/>
                    <a:pt x="0" y="88811"/>
                    <a:pt x="0" y="57212"/>
                  </a:cubicBezTo>
                  <a:cubicBezTo>
                    <a:pt x="0" y="25614"/>
                    <a:pt x="25614" y="0"/>
                    <a:pt x="57214" y="0"/>
                  </a:cubicBezTo>
                  <a:cubicBezTo>
                    <a:pt x="88814" y="0"/>
                    <a:pt x="114427" y="25614"/>
                    <a:pt x="114427"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5" name="Graphic 7">
              <a:extLst>
                <a:ext uri="{FF2B5EF4-FFF2-40B4-BE49-F238E27FC236}">
                  <a16:creationId xmlns:a16="http://schemas.microsoft.com/office/drawing/2014/main" id="{ECCD40E9-6559-B247-B834-2E3EB7842BA3}"/>
                </a:ext>
              </a:extLst>
            </p:cNvPr>
            <p:cNvSpPr/>
            <p:nvPr/>
          </p:nvSpPr>
          <p:spPr>
            <a:xfrm>
              <a:off x="5828519" y="5707298"/>
              <a:ext cx="44012" cy="70417"/>
            </a:xfrm>
            <a:custGeom>
              <a:avLst/>
              <a:gdLst>
                <a:gd name="connsiteX0" fmla="*/ 4897 w 44012"/>
                <a:gd name="connsiteY0" fmla="*/ 70417 h 70417"/>
                <a:gd name="connsiteX1" fmla="*/ 1472 w 44012"/>
                <a:gd name="connsiteY1" fmla="*/ 68947 h 70417"/>
                <a:gd name="connsiteX2" fmla="*/ 1472 w 44012"/>
                <a:gd name="connsiteY2" fmla="*/ 62108 h 70417"/>
                <a:gd name="connsiteX3" fmla="*/ 29833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7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7" y="70417"/>
                  </a:moveTo>
                  <a:cubicBezTo>
                    <a:pt x="3426" y="70417"/>
                    <a:pt x="2450" y="69924"/>
                    <a:pt x="1472" y="68947"/>
                  </a:cubicBezTo>
                  <a:cubicBezTo>
                    <a:pt x="-491" y="66993"/>
                    <a:pt x="-491" y="63569"/>
                    <a:pt x="1472" y="62108"/>
                  </a:cubicBezTo>
                  <a:lnTo>
                    <a:pt x="29833" y="35210"/>
                  </a:lnTo>
                  <a:lnTo>
                    <a:pt x="1472" y="8311"/>
                  </a:lnTo>
                  <a:cubicBezTo>
                    <a:pt x="-491" y="6357"/>
                    <a:pt x="-491" y="3426"/>
                    <a:pt x="1472" y="1472"/>
                  </a:cubicBezTo>
                  <a:cubicBezTo>
                    <a:pt x="3426" y="-491"/>
                    <a:pt x="6357" y="-491"/>
                    <a:pt x="8311" y="1472"/>
                  </a:cubicBezTo>
                  <a:lnTo>
                    <a:pt x="44013" y="35703"/>
                  </a:lnTo>
                  <a:lnTo>
                    <a:pt x="8311" y="69924"/>
                  </a:lnTo>
                  <a:cubicBezTo>
                    <a:pt x="7335" y="69924"/>
                    <a:pt x="5873" y="70417"/>
                    <a:pt x="4897"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5" name="Group 224">
            <a:extLst>
              <a:ext uri="{FF2B5EF4-FFF2-40B4-BE49-F238E27FC236}">
                <a16:creationId xmlns:a16="http://schemas.microsoft.com/office/drawing/2014/main" id="{A66A1EEC-6BFB-4940-AF3D-08B331C2ED64}"/>
              </a:ext>
            </a:extLst>
          </p:cNvPr>
          <p:cNvGrpSpPr>
            <a:grpSpLocks/>
          </p:cNvGrpSpPr>
          <p:nvPr/>
        </p:nvGrpSpPr>
        <p:grpSpPr>
          <a:xfrm>
            <a:off x="10297396" y="1959520"/>
            <a:ext cx="116074" cy="116074"/>
            <a:chOff x="6955191" y="5685294"/>
            <a:chExt cx="114427" cy="114424"/>
          </a:xfrm>
          <a:solidFill>
            <a:schemeClr val="accent1"/>
          </a:solidFill>
        </p:grpSpPr>
        <p:sp>
          <p:nvSpPr>
            <p:cNvPr id="332" name="Graphic 7">
              <a:extLst>
                <a:ext uri="{FF2B5EF4-FFF2-40B4-BE49-F238E27FC236}">
                  <a16:creationId xmlns:a16="http://schemas.microsoft.com/office/drawing/2014/main" id="{4BD65BC3-6CD9-6145-A557-E453BC525890}"/>
                </a:ext>
              </a:extLst>
            </p:cNvPr>
            <p:cNvSpPr>
              <a:spLocks/>
            </p:cNvSpPr>
            <p:nvPr/>
          </p:nvSpPr>
          <p:spPr>
            <a:xfrm>
              <a:off x="6955191" y="5685294"/>
              <a:ext cx="114427" cy="114424"/>
            </a:xfrm>
            <a:custGeom>
              <a:avLst/>
              <a:gdLst>
                <a:gd name="connsiteX0" fmla="*/ 114427 w 114427"/>
                <a:gd name="connsiteY0" fmla="*/ 57212 h 114424"/>
                <a:gd name="connsiteX1" fmla="*/ 57214 w 114427"/>
                <a:gd name="connsiteY1" fmla="*/ 114425 h 114424"/>
                <a:gd name="connsiteX2" fmla="*/ 0 w 114427"/>
                <a:gd name="connsiteY2" fmla="*/ 57212 h 114424"/>
                <a:gd name="connsiteX3" fmla="*/ 57214 w 114427"/>
                <a:gd name="connsiteY3" fmla="*/ 0 h 114424"/>
                <a:gd name="connsiteX4" fmla="*/ 114427 w 114427"/>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27" h="114424">
                  <a:moveTo>
                    <a:pt x="114427" y="57212"/>
                  </a:moveTo>
                  <a:cubicBezTo>
                    <a:pt x="114427" y="88811"/>
                    <a:pt x="88814" y="114425"/>
                    <a:pt x="57214" y="114425"/>
                  </a:cubicBezTo>
                  <a:cubicBezTo>
                    <a:pt x="25614" y="114425"/>
                    <a:pt x="0" y="88811"/>
                    <a:pt x="0" y="57212"/>
                  </a:cubicBezTo>
                  <a:cubicBezTo>
                    <a:pt x="0" y="25614"/>
                    <a:pt x="25614" y="0"/>
                    <a:pt x="57214" y="0"/>
                  </a:cubicBezTo>
                  <a:cubicBezTo>
                    <a:pt x="88814" y="0"/>
                    <a:pt x="114427" y="25614"/>
                    <a:pt x="114427"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3" name="Graphic 7">
              <a:extLst>
                <a:ext uri="{FF2B5EF4-FFF2-40B4-BE49-F238E27FC236}">
                  <a16:creationId xmlns:a16="http://schemas.microsoft.com/office/drawing/2014/main" id="{D2BE9DFD-4929-AA43-924E-FF8A81A43A0D}"/>
                </a:ext>
              </a:extLst>
            </p:cNvPr>
            <p:cNvSpPr/>
            <p:nvPr/>
          </p:nvSpPr>
          <p:spPr>
            <a:xfrm>
              <a:off x="6990398" y="5707298"/>
              <a:ext cx="44012" cy="70417"/>
            </a:xfrm>
            <a:custGeom>
              <a:avLst/>
              <a:gdLst>
                <a:gd name="connsiteX0" fmla="*/ 4897 w 44012"/>
                <a:gd name="connsiteY0" fmla="*/ 70417 h 70417"/>
                <a:gd name="connsiteX1" fmla="*/ 1472 w 44012"/>
                <a:gd name="connsiteY1" fmla="*/ 68947 h 70417"/>
                <a:gd name="connsiteX2" fmla="*/ 1472 w 44012"/>
                <a:gd name="connsiteY2" fmla="*/ 62108 h 70417"/>
                <a:gd name="connsiteX3" fmla="*/ 29833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7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7" y="70417"/>
                  </a:moveTo>
                  <a:cubicBezTo>
                    <a:pt x="3426" y="70417"/>
                    <a:pt x="2450" y="69924"/>
                    <a:pt x="1472" y="68947"/>
                  </a:cubicBezTo>
                  <a:cubicBezTo>
                    <a:pt x="-491" y="66993"/>
                    <a:pt x="-491" y="63569"/>
                    <a:pt x="1472" y="62108"/>
                  </a:cubicBezTo>
                  <a:lnTo>
                    <a:pt x="29833" y="35210"/>
                  </a:lnTo>
                  <a:lnTo>
                    <a:pt x="1472" y="8311"/>
                  </a:lnTo>
                  <a:cubicBezTo>
                    <a:pt x="-491" y="6357"/>
                    <a:pt x="-491" y="3426"/>
                    <a:pt x="1472" y="1472"/>
                  </a:cubicBezTo>
                  <a:cubicBezTo>
                    <a:pt x="3426" y="-491"/>
                    <a:pt x="6357" y="-491"/>
                    <a:pt x="8311" y="1472"/>
                  </a:cubicBezTo>
                  <a:lnTo>
                    <a:pt x="44013" y="35703"/>
                  </a:lnTo>
                  <a:lnTo>
                    <a:pt x="8311" y="69924"/>
                  </a:lnTo>
                  <a:cubicBezTo>
                    <a:pt x="7335" y="69924"/>
                    <a:pt x="5873" y="70417"/>
                    <a:pt x="4897"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sp>
        <p:nvSpPr>
          <p:cNvPr id="226" name="Graphic 7">
            <a:extLst>
              <a:ext uri="{FF2B5EF4-FFF2-40B4-BE49-F238E27FC236}">
                <a16:creationId xmlns:a16="http://schemas.microsoft.com/office/drawing/2014/main" id="{752159D2-969F-3D47-8F62-2D979BB60CAB}"/>
              </a:ext>
            </a:extLst>
          </p:cNvPr>
          <p:cNvSpPr/>
          <p:nvPr/>
        </p:nvSpPr>
        <p:spPr>
          <a:xfrm>
            <a:off x="4068339" y="2795614"/>
            <a:ext cx="86903" cy="186218"/>
          </a:xfrm>
          <a:custGeom>
            <a:avLst/>
            <a:gdLst>
              <a:gd name="connsiteX0" fmla="*/ 0 w 61614"/>
              <a:gd name="connsiteY0" fmla="*/ 0 h 132028"/>
              <a:gd name="connsiteX1" fmla="*/ 61615 w 61614"/>
              <a:gd name="connsiteY1" fmla="*/ 66014 h 132028"/>
              <a:gd name="connsiteX2" fmla="*/ 0 w 61614"/>
              <a:gd name="connsiteY2" fmla="*/ 132028 h 132028"/>
            </a:gdLst>
            <a:ahLst/>
            <a:cxnLst>
              <a:cxn ang="0">
                <a:pos x="connsiteX0" y="connsiteY0"/>
              </a:cxn>
              <a:cxn ang="0">
                <a:pos x="connsiteX1" y="connsiteY1"/>
              </a:cxn>
              <a:cxn ang="0">
                <a:pos x="connsiteX2" y="connsiteY2"/>
              </a:cxn>
            </a:cxnLst>
            <a:rect l="l" t="t" r="r" b="b"/>
            <a:pathLst>
              <a:path w="61614" h="132028">
                <a:moveTo>
                  <a:pt x="0" y="0"/>
                </a:moveTo>
                <a:lnTo>
                  <a:pt x="61615" y="66014"/>
                </a:lnTo>
                <a:lnTo>
                  <a:pt x="0" y="132028"/>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27" name="Graphic 7">
            <a:extLst>
              <a:ext uri="{FF2B5EF4-FFF2-40B4-BE49-F238E27FC236}">
                <a16:creationId xmlns:a16="http://schemas.microsoft.com/office/drawing/2014/main" id="{879D1C74-D8A3-3F44-8B3C-CFDC3E230E3A}"/>
              </a:ext>
            </a:extLst>
          </p:cNvPr>
          <p:cNvSpPr/>
          <p:nvPr/>
        </p:nvSpPr>
        <p:spPr>
          <a:xfrm>
            <a:off x="7109973" y="2795614"/>
            <a:ext cx="86903" cy="186218"/>
          </a:xfrm>
          <a:custGeom>
            <a:avLst/>
            <a:gdLst>
              <a:gd name="connsiteX0" fmla="*/ 0 w 61614"/>
              <a:gd name="connsiteY0" fmla="*/ 0 h 132028"/>
              <a:gd name="connsiteX1" fmla="*/ 61615 w 61614"/>
              <a:gd name="connsiteY1" fmla="*/ 66014 h 132028"/>
              <a:gd name="connsiteX2" fmla="*/ 0 w 61614"/>
              <a:gd name="connsiteY2" fmla="*/ 132028 h 132028"/>
            </a:gdLst>
            <a:ahLst/>
            <a:cxnLst>
              <a:cxn ang="0">
                <a:pos x="connsiteX0" y="connsiteY0"/>
              </a:cxn>
              <a:cxn ang="0">
                <a:pos x="connsiteX1" y="connsiteY1"/>
              </a:cxn>
              <a:cxn ang="0">
                <a:pos x="connsiteX2" y="connsiteY2"/>
              </a:cxn>
            </a:cxnLst>
            <a:rect l="l" t="t" r="r" b="b"/>
            <a:pathLst>
              <a:path w="61614" h="132028">
                <a:moveTo>
                  <a:pt x="0" y="0"/>
                </a:moveTo>
                <a:lnTo>
                  <a:pt x="61615" y="66014"/>
                </a:lnTo>
                <a:lnTo>
                  <a:pt x="0" y="132028"/>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28" name="Graphic 7">
            <a:extLst>
              <a:ext uri="{FF2B5EF4-FFF2-40B4-BE49-F238E27FC236}">
                <a16:creationId xmlns:a16="http://schemas.microsoft.com/office/drawing/2014/main" id="{7B65FB15-1B07-CD47-AAF6-92E58F44D363}"/>
              </a:ext>
            </a:extLst>
          </p:cNvPr>
          <p:cNvSpPr/>
          <p:nvPr/>
        </p:nvSpPr>
        <p:spPr>
          <a:xfrm rot="5400000" flipV="1">
            <a:off x="4024888" y="6257353"/>
            <a:ext cx="173807" cy="86901"/>
          </a:xfrm>
          <a:custGeom>
            <a:avLst/>
            <a:gdLst>
              <a:gd name="connsiteX0" fmla="*/ 267 w 123229"/>
              <a:gd name="connsiteY0" fmla="*/ 62045 h 61613"/>
              <a:gd name="connsiteX1" fmla="*/ 61881 w 123229"/>
              <a:gd name="connsiteY1" fmla="*/ 432 h 61613"/>
              <a:gd name="connsiteX2" fmla="*/ 123496 w 123229"/>
              <a:gd name="connsiteY2" fmla="*/ 62045 h 61613"/>
            </a:gdLst>
            <a:ahLst/>
            <a:cxnLst>
              <a:cxn ang="0">
                <a:pos x="connsiteX0" y="connsiteY0"/>
              </a:cxn>
              <a:cxn ang="0">
                <a:pos x="connsiteX1" y="connsiteY1"/>
              </a:cxn>
              <a:cxn ang="0">
                <a:pos x="connsiteX2" y="connsiteY2"/>
              </a:cxn>
            </a:cxnLst>
            <a:rect l="l" t="t" r="r" b="b"/>
            <a:pathLst>
              <a:path w="123229" h="61613">
                <a:moveTo>
                  <a:pt x="267" y="62045"/>
                </a:moveTo>
                <a:lnTo>
                  <a:pt x="61881" y="432"/>
                </a:lnTo>
                <a:lnTo>
                  <a:pt x="123496" y="62045"/>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29" name="Graphic 7">
            <a:extLst>
              <a:ext uri="{FF2B5EF4-FFF2-40B4-BE49-F238E27FC236}">
                <a16:creationId xmlns:a16="http://schemas.microsoft.com/office/drawing/2014/main" id="{AF838ED0-87C2-2B49-AA10-A911814B6A40}"/>
              </a:ext>
            </a:extLst>
          </p:cNvPr>
          <p:cNvSpPr/>
          <p:nvPr/>
        </p:nvSpPr>
        <p:spPr>
          <a:xfrm rot="5400000" flipV="1">
            <a:off x="7066522" y="6257353"/>
            <a:ext cx="173807" cy="86901"/>
          </a:xfrm>
          <a:custGeom>
            <a:avLst/>
            <a:gdLst>
              <a:gd name="connsiteX0" fmla="*/ 512 w 123229"/>
              <a:gd name="connsiteY0" fmla="*/ 62045 h 61613"/>
              <a:gd name="connsiteX1" fmla="*/ 62126 w 123229"/>
              <a:gd name="connsiteY1" fmla="*/ 432 h 61613"/>
              <a:gd name="connsiteX2" fmla="*/ 123741 w 123229"/>
              <a:gd name="connsiteY2" fmla="*/ 62045 h 61613"/>
            </a:gdLst>
            <a:ahLst/>
            <a:cxnLst>
              <a:cxn ang="0">
                <a:pos x="connsiteX0" y="connsiteY0"/>
              </a:cxn>
              <a:cxn ang="0">
                <a:pos x="connsiteX1" y="connsiteY1"/>
              </a:cxn>
              <a:cxn ang="0">
                <a:pos x="connsiteX2" y="connsiteY2"/>
              </a:cxn>
            </a:cxnLst>
            <a:rect l="l" t="t" r="r" b="b"/>
            <a:pathLst>
              <a:path w="123229" h="61613">
                <a:moveTo>
                  <a:pt x="512" y="62045"/>
                </a:moveTo>
                <a:lnTo>
                  <a:pt x="62126" y="432"/>
                </a:lnTo>
                <a:lnTo>
                  <a:pt x="123741" y="62045"/>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30" name="Graphic 7">
            <a:extLst>
              <a:ext uri="{FF2B5EF4-FFF2-40B4-BE49-F238E27FC236}">
                <a16:creationId xmlns:a16="http://schemas.microsoft.com/office/drawing/2014/main" id="{E01FA7EF-2418-5A42-B51F-A1E662EC663B}"/>
              </a:ext>
            </a:extLst>
          </p:cNvPr>
          <p:cNvSpPr txBox="1"/>
          <p:nvPr/>
        </p:nvSpPr>
        <p:spPr>
          <a:xfrm>
            <a:off x="9694893" y="4887543"/>
            <a:ext cx="621758"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Reliability</a:t>
            </a:r>
          </a:p>
        </p:txBody>
      </p:sp>
      <p:grpSp>
        <p:nvGrpSpPr>
          <p:cNvPr id="231" name="Group 230">
            <a:extLst>
              <a:ext uri="{FF2B5EF4-FFF2-40B4-BE49-F238E27FC236}">
                <a16:creationId xmlns:a16="http://schemas.microsoft.com/office/drawing/2014/main" id="{D7F64D01-DA52-FB46-AF5A-1E9D283DC0DE}"/>
              </a:ext>
            </a:extLst>
          </p:cNvPr>
          <p:cNvGrpSpPr/>
          <p:nvPr/>
        </p:nvGrpSpPr>
        <p:grpSpPr>
          <a:xfrm>
            <a:off x="9496739" y="4906083"/>
            <a:ext cx="136564" cy="136558"/>
            <a:chOff x="7635951" y="7665719"/>
            <a:chExt cx="96823" cy="96820"/>
          </a:xfrm>
        </p:grpSpPr>
        <p:sp>
          <p:nvSpPr>
            <p:cNvPr id="320" name="Graphic 7">
              <a:extLst>
                <a:ext uri="{FF2B5EF4-FFF2-40B4-BE49-F238E27FC236}">
                  <a16:creationId xmlns:a16="http://schemas.microsoft.com/office/drawing/2014/main" id="{2E158053-D426-6D46-BB9C-8A6A6368F3E2}"/>
                </a:ext>
              </a:extLst>
            </p:cNvPr>
            <p:cNvSpPr/>
            <p:nvPr/>
          </p:nvSpPr>
          <p:spPr>
            <a:xfrm>
              <a:off x="7635951" y="7736134"/>
              <a:ext cx="17604" cy="26405"/>
            </a:xfrm>
            <a:custGeom>
              <a:avLst/>
              <a:gdLst>
                <a:gd name="connsiteX0" fmla="*/ 0 w 17604"/>
                <a:gd name="connsiteY0" fmla="*/ 1611 h 26405"/>
                <a:gd name="connsiteX1" fmla="*/ 0 w 17604"/>
                <a:gd name="connsiteY1" fmla="*/ 17234 h 26405"/>
                <a:gd name="connsiteX2" fmla="*/ 17604 w 17604"/>
                <a:gd name="connsiteY2" fmla="*/ 26406 h 26405"/>
                <a:gd name="connsiteX3" fmla="*/ 17604 w 17604"/>
                <a:gd name="connsiteY3" fmla="*/ 9171 h 26405"/>
                <a:gd name="connsiteX4" fmla="*/ 0 w 17604"/>
                <a:gd name="connsiteY4" fmla="*/ 0 h 26405"/>
                <a:gd name="connsiteX5" fmla="*/ 0 w 17604"/>
                <a:gd name="connsiteY5" fmla="*/ 1611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04" h="26405">
                  <a:moveTo>
                    <a:pt x="0" y="1611"/>
                  </a:moveTo>
                  <a:lnTo>
                    <a:pt x="0" y="17234"/>
                  </a:lnTo>
                  <a:lnTo>
                    <a:pt x="17604" y="26406"/>
                  </a:lnTo>
                  <a:lnTo>
                    <a:pt x="17604" y="9171"/>
                  </a:lnTo>
                  <a:lnTo>
                    <a:pt x="0" y="0"/>
                  </a:lnTo>
                  <a:lnTo>
                    <a:pt x="0" y="1611"/>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1" name="Graphic 7">
              <a:extLst>
                <a:ext uri="{FF2B5EF4-FFF2-40B4-BE49-F238E27FC236}">
                  <a16:creationId xmlns:a16="http://schemas.microsoft.com/office/drawing/2014/main" id="{F9B3E96B-F325-0545-A4FA-D46393516FEB}"/>
                </a:ext>
              </a:extLst>
            </p:cNvPr>
            <p:cNvSpPr/>
            <p:nvPr/>
          </p:nvSpPr>
          <p:spPr>
            <a:xfrm>
              <a:off x="7715170" y="7736134"/>
              <a:ext cx="17604" cy="26405"/>
            </a:xfrm>
            <a:custGeom>
              <a:avLst/>
              <a:gdLst>
                <a:gd name="connsiteX0" fmla="*/ 0 w 17604"/>
                <a:gd name="connsiteY0" fmla="*/ 26406 h 26405"/>
                <a:gd name="connsiteX1" fmla="*/ 17604 w 17604"/>
                <a:gd name="connsiteY1" fmla="*/ 17234 h 26405"/>
                <a:gd name="connsiteX2" fmla="*/ 17604 w 17604"/>
                <a:gd name="connsiteY2" fmla="*/ 0 h 26405"/>
                <a:gd name="connsiteX3" fmla="*/ 0 w 17604"/>
                <a:gd name="connsiteY3" fmla="*/ 9163 h 26405"/>
                <a:gd name="connsiteX4" fmla="*/ 0 w 17604"/>
                <a:gd name="connsiteY4" fmla="*/ 26406 h 26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04" h="26405">
                  <a:moveTo>
                    <a:pt x="0" y="26406"/>
                  </a:moveTo>
                  <a:lnTo>
                    <a:pt x="17604" y="17234"/>
                  </a:lnTo>
                  <a:lnTo>
                    <a:pt x="17604" y="0"/>
                  </a:lnTo>
                  <a:lnTo>
                    <a:pt x="0" y="9163"/>
                  </a:lnTo>
                  <a:lnTo>
                    <a:pt x="0" y="26406"/>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2" name="Graphic 7">
              <a:extLst>
                <a:ext uri="{FF2B5EF4-FFF2-40B4-BE49-F238E27FC236}">
                  <a16:creationId xmlns:a16="http://schemas.microsoft.com/office/drawing/2014/main" id="{3369A8C9-1A20-964D-B9EE-3F1B467804E2}"/>
                </a:ext>
              </a:extLst>
            </p:cNvPr>
            <p:cNvSpPr/>
            <p:nvPr/>
          </p:nvSpPr>
          <p:spPr>
            <a:xfrm>
              <a:off x="7671159" y="7683323"/>
              <a:ext cx="17604" cy="26405"/>
            </a:xfrm>
            <a:custGeom>
              <a:avLst/>
              <a:gdLst>
                <a:gd name="connsiteX0" fmla="*/ 4877 w 17604"/>
                <a:gd name="connsiteY0" fmla="*/ 10483 h 26405"/>
                <a:gd name="connsiteX1" fmla="*/ 6892 w 17604"/>
                <a:gd name="connsiteY1" fmla="*/ 10096 h 26405"/>
                <a:gd name="connsiteX2" fmla="*/ 11583 w 17604"/>
                <a:gd name="connsiteY2" fmla="*/ 14118 h 26405"/>
                <a:gd name="connsiteX3" fmla="*/ 8917 w 17604"/>
                <a:gd name="connsiteY3" fmla="*/ 17753 h 26405"/>
                <a:gd name="connsiteX4" fmla="*/ 4489 w 17604"/>
                <a:gd name="connsiteY4" fmla="*/ 19575 h 26405"/>
                <a:gd name="connsiteX5" fmla="*/ 17604 w 17604"/>
                <a:gd name="connsiteY5" fmla="*/ 26406 h 26405"/>
                <a:gd name="connsiteX6" fmla="*/ 17604 w 17604"/>
                <a:gd name="connsiteY6" fmla="*/ 9171 h 26405"/>
                <a:gd name="connsiteX7" fmla="*/ 0 w 17604"/>
                <a:gd name="connsiteY7" fmla="*/ 0 h 26405"/>
                <a:gd name="connsiteX8" fmla="*/ 0 w 17604"/>
                <a:gd name="connsiteY8" fmla="*/ 1249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4" h="26405">
                  <a:moveTo>
                    <a:pt x="4877" y="10483"/>
                  </a:moveTo>
                  <a:cubicBezTo>
                    <a:pt x="5510" y="10228"/>
                    <a:pt x="6197" y="10096"/>
                    <a:pt x="6892" y="10096"/>
                  </a:cubicBezTo>
                  <a:cubicBezTo>
                    <a:pt x="9480" y="10096"/>
                    <a:pt x="11583" y="11891"/>
                    <a:pt x="11583" y="14118"/>
                  </a:cubicBezTo>
                  <a:cubicBezTo>
                    <a:pt x="11583" y="15676"/>
                    <a:pt x="10545" y="17085"/>
                    <a:pt x="8917" y="17753"/>
                  </a:cubicBezTo>
                  <a:lnTo>
                    <a:pt x="4489" y="19575"/>
                  </a:lnTo>
                  <a:lnTo>
                    <a:pt x="17604" y="26406"/>
                  </a:lnTo>
                  <a:lnTo>
                    <a:pt x="17604" y="9171"/>
                  </a:lnTo>
                  <a:lnTo>
                    <a:pt x="0" y="0"/>
                  </a:lnTo>
                  <a:lnTo>
                    <a:pt x="0" y="1249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3" name="Graphic 7">
              <a:extLst>
                <a:ext uri="{FF2B5EF4-FFF2-40B4-BE49-F238E27FC236}">
                  <a16:creationId xmlns:a16="http://schemas.microsoft.com/office/drawing/2014/main" id="{3E37C30A-58B5-4F41-BDB4-6BEB3588E313}"/>
                </a:ext>
              </a:extLst>
            </p:cNvPr>
            <p:cNvSpPr/>
            <p:nvPr/>
          </p:nvSpPr>
          <p:spPr>
            <a:xfrm>
              <a:off x="7688764" y="7683323"/>
              <a:ext cx="17604" cy="26405"/>
            </a:xfrm>
            <a:custGeom>
              <a:avLst/>
              <a:gdLst>
                <a:gd name="connsiteX0" fmla="*/ 0 w 17604"/>
                <a:gd name="connsiteY0" fmla="*/ 9163 h 26405"/>
                <a:gd name="connsiteX1" fmla="*/ 0 w 17604"/>
                <a:gd name="connsiteY1" fmla="*/ 26406 h 26405"/>
                <a:gd name="connsiteX2" fmla="*/ 13115 w 17604"/>
                <a:gd name="connsiteY2" fmla="*/ 19575 h 26405"/>
                <a:gd name="connsiteX3" fmla="*/ 8688 w 17604"/>
                <a:gd name="connsiteY3" fmla="*/ 17753 h 26405"/>
                <a:gd name="connsiteX4" fmla="*/ 6487 w 17604"/>
                <a:gd name="connsiteY4" fmla="*/ 12384 h 26405"/>
                <a:gd name="connsiteX5" fmla="*/ 10712 w 17604"/>
                <a:gd name="connsiteY5" fmla="*/ 10096 h 26405"/>
                <a:gd name="connsiteX6" fmla="*/ 12728 w 17604"/>
                <a:gd name="connsiteY6" fmla="*/ 10492 h 26405"/>
                <a:gd name="connsiteX7" fmla="*/ 17604 w 17604"/>
                <a:gd name="connsiteY7" fmla="*/ 12499 h 26405"/>
                <a:gd name="connsiteX8" fmla="*/ 17604 w 17604"/>
                <a:gd name="connsiteY8" fmla="*/ 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4" h="26405">
                  <a:moveTo>
                    <a:pt x="0" y="9163"/>
                  </a:moveTo>
                  <a:lnTo>
                    <a:pt x="0" y="26406"/>
                  </a:lnTo>
                  <a:lnTo>
                    <a:pt x="13115" y="19575"/>
                  </a:lnTo>
                  <a:lnTo>
                    <a:pt x="8688" y="17753"/>
                  </a:lnTo>
                  <a:cubicBezTo>
                    <a:pt x="6355" y="16794"/>
                    <a:pt x="5369" y="14391"/>
                    <a:pt x="6487" y="12384"/>
                  </a:cubicBezTo>
                  <a:cubicBezTo>
                    <a:pt x="7270" y="10993"/>
                    <a:pt x="8908" y="10105"/>
                    <a:pt x="10712" y="10096"/>
                  </a:cubicBezTo>
                  <a:cubicBezTo>
                    <a:pt x="11408" y="10096"/>
                    <a:pt x="12103" y="10237"/>
                    <a:pt x="12728" y="10492"/>
                  </a:cubicBezTo>
                  <a:lnTo>
                    <a:pt x="17604" y="12499"/>
                  </a:lnTo>
                  <a:lnTo>
                    <a:pt x="17604" y="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4" name="Graphic 7">
              <a:extLst>
                <a:ext uri="{FF2B5EF4-FFF2-40B4-BE49-F238E27FC236}">
                  <a16:creationId xmlns:a16="http://schemas.microsoft.com/office/drawing/2014/main" id="{37578144-07B2-A442-9E81-05AC8AE027BF}"/>
                </a:ext>
              </a:extLst>
            </p:cNvPr>
            <p:cNvSpPr/>
            <p:nvPr/>
          </p:nvSpPr>
          <p:spPr>
            <a:xfrm>
              <a:off x="7671159" y="7665719"/>
              <a:ext cx="35208" cy="26405"/>
            </a:xfrm>
            <a:custGeom>
              <a:avLst/>
              <a:gdLst>
                <a:gd name="connsiteX0" fmla="*/ 25579 w 35208"/>
                <a:gd name="connsiteY0" fmla="*/ 20420 h 26405"/>
                <a:gd name="connsiteX1" fmla="*/ 27630 w 35208"/>
                <a:gd name="connsiteY1" fmla="*/ 18880 h 26405"/>
                <a:gd name="connsiteX2" fmla="*/ 35208 w 35208"/>
                <a:gd name="connsiteY2" fmla="*/ 13203 h 26405"/>
                <a:gd name="connsiteX3" fmla="*/ 17604 w 35208"/>
                <a:gd name="connsiteY3" fmla="*/ 0 h 26405"/>
                <a:gd name="connsiteX4" fmla="*/ 10025 w 35208"/>
                <a:gd name="connsiteY4" fmla="*/ 5677 h 26405"/>
                <a:gd name="connsiteX5" fmla="*/ 7975 w 35208"/>
                <a:gd name="connsiteY5" fmla="*/ 7218 h 26405"/>
                <a:gd name="connsiteX6" fmla="*/ 0 w 35208"/>
                <a:gd name="connsiteY6" fmla="*/ 13203 h 26405"/>
                <a:gd name="connsiteX7" fmla="*/ 17604 w 35208"/>
                <a:gd name="connsiteY7" fmla="*/ 26406 h 26405"/>
                <a:gd name="connsiteX8" fmla="*/ 25579 w 35208"/>
                <a:gd name="connsiteY8" fmla="*/ 2042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08" h="26405">
                  <a:moveTo>
                    <a:pt x="25579" y="20420"/>
                  </a:moveTo>
                  <a:lnTo>
                    <a:pt x="27630" y="18880"/>
                  </a:lnTo>
                  <a:lnTo>
                    <a:pt x="35208" y="13203"/>
                  </a:lnTo>
                  <a:lnTo>
                    <a:pt x="17604" y="0"/>
                  </a:lnTo>
                  <a:lnTo>
                    <a:pt x="10025" y="5677"/>
                  </a:lnTo>
                  <a:lnTo>
                    <a:pt x="7975" y="7218"/>
                  </a:lnTo>
                  <a:lnTo>
                    <a:pt x="0" y="13203"/>
                  </a:lnTo>
                  <a:lnTo>
                    <a:pt x="17604" y="26406"/>
                  </a:lnTo>
                  <a:lnTo>
                    <a:pt x="25579" y="2042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5" name="Graphic 7">
              <a:extLst>
                <a:ext uri="{FF2B5EF4-FFF2-40B4-BE49-F238E27FC236}">
                  <a16:creationId xmlns:a16="http://schemas.microsoft.com/office/drawing/2014/main" id="{9FC34946-2E02-5948-9F14-497514C4BDEC}"/>
                </a:ext>
              </a:extLst>
            </p:cNvPr>
            <p:cNvSpPr/>
            <p:nvPr/>
          </p:nvSpPr>
          <p:spPr>
            <a:xfrm>
              <a:off x="7635951" y="7718530"/>
              <a:ext cx="44010" cy="26405"/>
            </a:xfrm>
            <a:custGeom>
              <a:avLst/>
              <a:gdLst>
                <a:gd name="connsiteX0" fmla="*/ 34540 w 44010"/>
                <a:gd name="connsiteY0" fmla="*/ 17797 h 26405"/>
                <a:gd name="connsiteX1" fmla="*/ 44011 w 44010"/>
                <a:gd name="connsiteY1" fmla="*/ 11319 h 26405"/>
                <a:gd name="connsiteX2" fmla="*/ 27507 w 44010"/>
                <a:gd name="connsiteY2" fmla="*/ 0 h 26405"/>
                <a:gd name="connsiteX3" fmla="*/ 27507 w 44010"/>
                <a:gd name="connsiteY3" fmla="*/ 6998 h 26405"/>
                <a:gd name="connsiteX4" fmla="*/ 22005 w 44010"/>
                <a:gd name="connsiteY4" fmla="*/ 13221 h 26405"/>
                <a:gd name="connsiteX5" fmla="*/ 16504 w 44010"/>
                <a:gd name="connsiteY5" fmla="*/ 6998 h 26405"/>
                <a:gd name="connsiteX6" fmla="*/ 16504 w 44010"/>
                <a:gd name="connsiteY6" fmla="*/ 0 h 26405"/>
                <a:gd name="connsiteX7" fmla="*/ 12534 w 44010"/>
                <a:gd name="connsiteY7" fmla="*/ 2720 h 26405"/>
                <a:gd name="connsiteX8" fmla="*/ 9973 w 44010"/>
                <a:gd name="connsiteY8" fmla="*/ 4471 h 26405"/>
                <a:gd name="connsiteX9" fmla="*/ 0 w 44010"/>
                <a:gd name="connsiteY9" fmla="*/ 11319 h 26405"/>
                <a:gd name="connsiteX10" fmla="*/ 22005 w 44010"/>
                <a:gd name="connsiteY10" fmla="*/ 26406 h 26405"/>
                <a:gd name="connsiteX11" fmla="*/ 31978 w 44010"/>
                <a:gd name="connsiteY11" fmla="*/ 19567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10" h="26405">
                  <a:moveTo>
                    <a:pt x="34540" y="17797"/>
                  </a:moveTo>
                  <a:lnTo>
                    <a:pt x="44011" y="11319"/>
                  </a:lnTo>
                  <a:lnTo>
                    <a:pt x="27507" y="0"/>
                  </a:lnTo>
                  <a:lnTo>
                    <a:pt x="27507" y="6998"/>
                  </a:lnTo>
                  <a:cubicBezTo>
                    <a:pt x="27507" y="10439"/>
                    <a:pt x="25042" y="13221"/>
                    <a:pt x="22005" y="13221"/>
                  </a:cubicBezTo>
                  <a:cubicBezTo>
                    <a:pt x="18969" y="13221"/>
                    <a:pt x="16504" y="10439"/>
                    <a:pt x="16504" y="6998"/>
                  </a:cubicBezTo>
                  <a:lnTo>
                    <a:pt x="16504" y="0"/>
                  </a:lnTo>
                  <a:lnTo>
                    <a:pt x="12534" y="2720"/>
                  </a:lnTo>
                  <a:lnTo>
                    <a:pt x="9973" y="4471"/>
                  </a:lnTo>
                  <a:lnTo>
                    <a:pt x="0" y="11319"/>
                  </a:lnTo>
                  <a:lnTo>
                    <a:pt x="22005" y="26406"/>
                  </a:lnTo>
                  <a:lnTo>
                    <a:pt x="31978" y="19567"/>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6" name="Graphic 7">
              <a:extLst>
                <a:ext uri="{FF2B5EF4-FFF2-40B4-BE49-F238E27FC236}">
                  <a16:creationId xmlns:a16="http://schemas.microsoft.com/office/drawing/2014/main" id="{EA589D49-F844-E342-BAD9-7CC5B215CF75}"/>
                </a:ext>
              </a:extLst>
            </p:cNvPr>
            <p:cNvSpPr/>
            <p:nvPr/>
          </p:nvSpPr>
          <p:spPr>
            <a:xfrm>
              <a:off x="7697566" y="7718530"/>
              <a:ext cx="35208" cy="26405"/>
            </a:xfrm>
            <a:custGeom>
              <a:avLst/>
              <a:gdLst>
                <a:gd name="connsiteX0" fmla="*/ 27630 w 35208"/>
                <a:gd name="connsiteY0" fmla="*/ 17797 h 26405"/>
                <a:gd name="connsiteX1" fmla="*/ 35208 w 35208"/>
                <a:gd name="connsiteY1" fmla="*/ 11319 h 26405"/>
                <a:gd name="connsiteX2" fmla="*/ 22005 w 35208"/>
                <a:gd name="connsiteY2" fmla="*/ 0 h 26405"/>
                <a:gd name="connsiteX3" fmla="*/ 22005 w 35208"/>
                <a:gd name="connsiteY3" fmla="*/ 6998 h 26405"/>
                <a:gd name="connsiteX4" fmla="*/ 17604 w 35208"/>
                <a:gd name="connsiteY4" fmla="*/ 13221 h 26405"/>
                <a:gd name="connsiteX5" fmla="*/ 13203 w 35208"/>
                <a:gd name="connsiteY5" fmla="*/ 6998 h 26405"/>
                <a:gd name="connsiteX6" fmla="*/ 13203 w 35208"/>
                <a:gd name="connsiteY6" fmla="*/ 0 h 26405"/>
                <a:gd name="connsiteX7" fmla="*/ 10025 w 35208"/>
                <a:gd name="connsiteY7" fmla="*/ 2720 h 26405"/>
                <a:gd name="connsiteX8" fmla="*/ 7975 w 35208"/>
                <a:gd name="connsiteY8" fmla="*/ 4471 h 26405"/>
                <a:gd name="connsiteX9" fmla="*/ 0 w 35208"/>
                <a:gd name="connsiteY9" fmla="*/ 11319 h 26405"/>
                <a:gd name="connsiteX10" fmla="*/ 17604 w 35208"/>
                <a:gd name="connsiteY10" fmla="*/ 26406 h 26405"/>
                <a:gd name="connsiteX11" fmla="*/ 25579 w 35208"/>
                <a:gd name="connsiteY11" fmla="*/ 19567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08" h="26405">
                  <a:moveTo>
                    <a:pt x="27630" y="17797"/>
                  </a:moveTo>
                  <a:lnTo>
                    <a:pt x="35208" y="11319"/>
                  </a:lnTo>
                  <a:lnTo>
                    <a:pt x="22005" y="0"/>
                  </a:lnTo>
                  <a:lnTo>
                    <a:pt x="22005" y="6998"/>
                  </a:lnTo>
                  <a:cubicBezTo>
                    <a:pt x="22005" y="10439"/>
                    <a:pt x="20034" y="13221"/>
                    <a:pt x="17604" y="13221"/>
                  </a:cubicBezTo>
                  <a:cubicBezTo>
                    <a:pt x="15175" y="13221"/>
                    <a:pt x="13203" y="10439"/>
                    <a:pt x="13203" y="6998"/>
                  </a:cubicBezTo>
                  <a:lnTo>
                    <a:pt x="13203" y="0"/>
                  </a:lnTo>
                  <a:lnTo>
                    <a:pt x="10025" y="2720"/>
                  </a:lnTo>
                  <a:lnTo>
                    <a:pt x="7975" y="4471"/>
                  </a:lnTo>
                  <a:lnTo>
                    <a:pt x="0" y="11319"/>
                  </a:lnTo>
                  <a:lnTo>
                    <a:pt x="17604" y="26406"/>
                  </a:lnTo>
                  <a:lnTo>
                    <a:pt x="25579" y="19567"/>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7" name="Graphic 7">
              <a:extLst>
                <a:ext uri="{FF2B5EF4-FFF2-40B4-BE49-F238E27FC236}">
                  <a16:creationId xmlns:a16="http://schemas.microsoft.com/office/drawing/2014/main" id="{1E2C864F-ADB4-1D4F-BB3E-F4965EC14BC6}"/>
                </a:ext>
              </a:extLst>
            </p:cNvPr>
            <p:cNvSpPr/>
            <p:nvPr/>
          </p:nvSpPr>
          <p:spPr>
            <a:xfrm>
              <a:off x="7697566" y="7736134"/>
              <a:ext cx="17604" cy="26405"/>
            </a:xfrm>
            <a:custGeom>
              <a:avLst/>
              <a:gdLst>
                <a:gd name="connsiteX0" fmla="*/ 0 w 17604"/>
                <a:gd name="connsiteY0" fmla="*/ 1611 h 26405"/>
                <a:gd name="connsiteX1" fmla="*/ 0 w 17604"/>
                <a:gd name="connsiteY1" fmla="*/ 13062 h 26405"/>
                <a:gd name="connsiteX2" fmla="*/ 3407 w 17604"/>
                <a:gd name="connsiteY2" fmla="*/ 11266 h 26405"/>
                <a:gd name="connsiteX3" fmla="*/ 9850 w 17604"/>
                <a:gd name="connsiteY3" fmla="*/ 12587 h 26405"/>
                <a:gd name="connsiteX4" fmla="*/ 8309 w 17604"/>
                <a:gd name="connsiteY4" fmla="*/ 18132 h 26405"/>
                <a:gd name="connsiteX5" fmla="*/ 5035 w 17604"/>
                <a:gd name="connsiteY5" fmla="*/ 19857 h 26405"/>
                <a:gd name="connsiteX6" fmla="*/ 17604 w 17604"/>
                <a:gd name="connsiteY6" fmla="*/ 26406 h 26405"/>
                <a:gd name="connsiteX7" fmla="*/ 17604 w 17604"/>
                <a:gd name="connsiteY7" fmla="*/ 9171 h 26405"/>
                <a:gd name="connsiteX8" fmla="*/ 0 w 17604"/>
                <a:gd name="connsiteY8" fmla="*/ 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4" h="26405">
                  <a:moveTo>
                    <a:pt x="0" y="1611"/>
                  </a:moveTo>
                  <a:lnTo>
                    <a:pt x="0" y="13062"/>
                  </a:lnTo>
                  <a:lnTo>
                    <a:pt x="3407" y="11266"/>
                  </a:lnTo>
                  <a:cubicBezTo>
                    <a:pt x="5616" y="10105"/>
                    <a:pt x="8494" y="10694"/>
                    <a:pt x="9850" y="12587"/>
                  </a:cubicBezTo>
                  <a:cubicBezTo>
                    <a:pt x="11205" y="14488"/>
                    <a:pt x="10509" y="16970"/>
                    <a:pt x="8309" y="18132"/>
                  </a:cubicBezTo>
                  <a:lnTo>
                    <a:pt x="5035" y="19857"/>
                  </a:lnTo>
                  <a:lnTo>
                    <a:pt x="17604" y="26406"/>
                  </a:lnTo>
                  <a:lnTo>
                    <a:pt x="17604" y="9171"/>
                  </a:lnTo>
                  <a:lnTo>
                    <a:pt x="0" y="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8" name="Graphic 7">
              <a:extLst>
                <a:ext uri="{FF2B5EF4-FFF2-40B4-BE49-F238E27FC236}">
                  <a16:creationId xmlns:a16="http://schemas.microsoft.com/office/drawing/2014/main" id="{5C8D8305-F708-4649-A82C-AE9CC461973E}"/>
                </a:ext>
              </a:extLst>
            </p:cNvPr>
            <p:cNvSpPr/>
            <p:nvPr/>
          </p:nvSpPr>
          <p:spPr>
            <a:xfrm>
              <a:off x="7662357" y="7736134"/>
              <a:ext cx="17604" cy="26405"/>
            </a:xfrm>
            <a:custGeom>
              <a:avLst/>
              <a:gdLst>
                <a:gd name="connsiteX0" fmla="*/ 9198 w 17604"/>
                <a:gd name="connsiteY0" fmla="*/ 17683 h 26405"/>
                <a:gd name="connsiteX1" fmla="*/ 7860 w 17604"/>
                <a:gd name="connsiteY1" fmla="*/ 12103 h 26405"/>
                <a:gd name="connsiteX2" fmla="*/ 14295 w 17604"/>
                <a:gd name="connsiteY2" fmla="*/ 10923 h 26405"/>
                <a:gd name="connsiteX3" fmla="*/ 17604 w 17604"/>
                <a:gd name="connsiteY3" fmla="*/ 12763 h 26405"/>
                <a:gd name="connsiteX4" fmla="*/ 17604 w 17604"/>
                <a:gd name="connsiteY4" fmla="*/ 0 h 26405"/>
                <a:gd name="connsiteX5" fmla="*/ 0 w 17604"/>
                <a:gd name="connsiteY5" fmla="*/ 9163 h 26405"/>
                <a:gd name="connsiteX6" fmla="*/ 0 w 17604"/>
                <a:gd name="connsiteY6" fmla="*/ 26406 h 26405"/>
                <a:gd name="connsiteX7" fmla="*/ 12851 w 17604"/>
                <a:gd name="connsiteY7" fmla="*/ 19708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 h="26405">
                  <a:moveTo>
                    <a:pt x="9198" y="17683"/>
                  </a:moveTo>
                  <a:cubicBezTo>
                    <a:pt x="7042" y="16459"/>
                    <a:pt x="6443" y="13960"/>
                    <a:pt x="7860" y="12103"/>
                  </a:cubicBezTo>
                  <a:cubicBezTo>
                    <a:pt x="9268" y="10263"/>
                    <a:pt x="12138" y="9735"/>
                    <a:pt x="14295" y="10923"/>
                  </a:cubicBezTo>
                  <a:lnTo>
                    <a:pt x="17604" y="12763"/>
                  </a:lnTo>
                  <a:lnTo>
                    <a:pt x="17604" y="0"/>
                  </a:lnTo>
                  <a:lnTo>
                    <a:pt x="0" y="9163"/>
                  </a:lnTo>
                  <a:lnTo>
                    <a:pt x="0" y="26406"/>
                  </a:lnTo>
                  <a:lnTo>
                    <a:pt x="12851" y="19708"/>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9" name="Graphic 7">
              <a:extLst>
                <a:ext uri="{FF2B5EF4-FFF2-40B4-BE49-F238E27FC236}">
                  <a16:creationId xmlns:a16="http://schemas.microsoft.com/office/drawing/2014/main" id="{6E24066B-1899-064A-98A9-BD6857536C55}"/>
                </a:ext>
              </a:extLst>
            </p:cNvPr>
            <p:cNvSpPr/>
            <p:nvPr/>
          </p:nvSpPr>
          <p:spPr>
            <a:xfrm>
              <a:off x="7671159" y="7744938"/>
              <a:ext cx="35207" cy="17601"/>
            </a:xfrm>
            <a:custGeom>
              <a:avLst/>
              <a:gdLst>
                <a:gd name="connsiteX0" fmla="*/ 17552 w 35207"/>
                <a:gd name="connsiteY0" fmla="*/ 17602 h 17601"/>
                <a:gd name="connsiteX1" fmla="*/ 16355 w 35207"/>
                <a:gd name="connsiteY1" fmla="*/ 17170 h 17601"/>
                <a:gd name="connsiteX2" fmla="*/ 1030 w 35207"/>
                <a:gd name="connsiteY2" fmla="*/ 4988 h 17601"/>
                <a:gd name="connsiteX3" fmla="*/ 335 w 35207"/>
                <a:gd name="connsiteY3" fmla="*/ 1265 h 17601"/>
                <a:gd name="connsiteX4" fmla="*/ 3363 w 35207"/>
                <a:gd name="connsiteY4" fmla="*/ 412 h 17601"/>
                <a:gd name="connsiteX5" fmla="*/ 3424 w 35207"/>
                <a:gd name="connsiteY5" fmla="*/ 456 h 17601"/>
                <a:gd name="connsiteX6" fmla="*/ 17587 w 35207"/>
                <a:gd name="connsiteY6" fmla="*/ 11713 h 17601"/>
                <a:gd name="connsiteX7" fmla="*/ 31864 w 35207"/>
                <a:gd name="connsiteY7" fmla="*/ 957 h 17601"/>
                <a:gd name="connsiteX8" fmla="*/ 34883 w 35207"/>
                <a:gd name="connsiteY8" fmla="*/ 1846 h 17601"/>
                <a:gd name="connsiteX9" fmla="*/ 34161 w 35207"/>
                <a:gd name="connsiteY9" fmla="*/ 5561 h 17601"/>
                <a:gd name="connsiteX10" fmla="*/ 18696 w 35207"/>
                <a:gd name="connsiteY10" fmla="*/ 17205 h 17601"/>
                <a:gd name="connsiteX11" fmla="*/ 17552 w 35207"/>
                <a:gd name="connsiteY11" fmla="*/ 17602 h 1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07" h="17601">
                  <a:moveTo>
                    <a:pt x="17552" y="17602"/>
                  </a:moveTo>
                  <a:cubicBezTo>
                    <a:pt x="17129" y="17602"/>
                    <a:pt x="16716" y="17452"/>
                    <a:pt x="16355" y="17170"/>
                  </a:cubicBezTo>
                  <a:lnTo>
                    <a:pt x="1030" y="4988"/>
                  </a:lnTo>
                  <a:cubicBezTo>
                    <a:pt x="1" y="4196"/>
                    <a:pt x="-307" y="2533"/>
                    <a:pt x="335" y="1265"/>
                  </a:cubicBezTo>
                  <a:cubicBezTo>
                    <a:pt x="978" y="7"/>
                    <a:pt x="2333" y="-381"/>
                    <a:pt x="3363" y="412"/>
                  </a:cubicBezTo>
                  <a:cubicBezTo>
                    <a:pt x="3380" y="420"/>
                    <a:pt x="3407" y="438"/>
                    <a:pt x="3424" y="456"/>
                  </a:cubicBezTo>
                  <a:lnTo>
                    <a:pt x="17587" y="11713"/>
                  </a:lnTo>
                  <a:lnTo>
                    <a:pt x="31864" y="957"/>
                  </a:lnTo>
                  <a:cubicBezTo>
                    <a:pt x="32894" y="183"/>
                    <a:pt x="34249" y="579"/>
                    <a:pt x="34883" y="1846"/>
                  </a:cubicBezTo>
                  <a:cubicBezTo>
                    <a:pt x="35517" y="3123"/>
                    <a:pt x="35191" y="4777"/>
                    <a:pt x="34161" y="5561"/>
                  </a:cubicBezTo>
                  <a:lnTo>
                    <a:pt x="18696" y="17205"/>
                  </a:lnTo>
                  <a:cubicBezTo>
                    <a:pt x="18353" y="17461"/>
                    <a:pt x="17957" y="17602"/>
                    <a:pt x="17552" y="17602"/>
                  </a:cubicBezTo>
                  <a:close/>
                </a:path>
              </a:pathLst>
            </a:custGeom>
            <a:solidFill>
              <a:srgbClr val="0078D4"/>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0" name="Graphic 7">
              <a:extLst>
                <a:ext uri="{FF2B5EF4-FFF2-40B4-BE49-F238E27FC236}">
                  <a16:creationId xmlns:a16="http://schemas.microsoft.com/office/drawing/2014/main" id="{DBDD8506-D8F7-F348-A878-109AFC32C4E2}"/>
                </a:ext>
              </a:extLst>
            </p:cNvPr>
            <p:cNvSpPr/>
            <p:nvPr/>
          </p:nvSpPr>
          <p:spPr>
            <a:xfrm>
              <a:off x="7653555" y="7692125"/>
              <a:ext cx="26409" cy="35207"/>
            </a:xfrm>
            <a:custGeom>
              <a:avLst/>
              <a:gdLst>
                <a:gd name="connsiteX0" fmla="*/ 5589 w 26409"/>
                <a:gd name="connsiteY0" fmla="*/ 32664 h 35207"/>
                <a:gd name="connsiteX1" fmla="*/ 5589 w 26409"/>
                <a:gd name="connsiteY1" fmla="*/ 13176 h 35207"/>
                <a:gd name="connsiteX2" fmla="*/ 24813 w 26409"/>
                <a:gd name="connsiteY2" fmla="*/ 4832 h 35207"/>
                <a:gd name="connsiteX3" fmla="*/ 26133 w 26409"/>
                <a:gd name="connsiteY3" fmla="*/ 1443 h 35207"/>
                <a:gd name="connsiteX4" fmla="*/ 22401 w 26409"/>
                <a:gd name="connsiteY4" fmla="*/ 246 h 35207"/>
                <a:gd name="connsiteX5" fmla="*/ 1593 w 26409"/>
                <a:gd name="connsiteY5" fmla="*/ 9286 h 35207"/>
                <a:gd name="connsiteX6" fmla="*/ 0 w 26409"/>
                <a:gd name="connsiteY6" fmla="*/ 11574 h 35207"/>
                <a:gd name="connsiteX7" fmla="*/ 0 w 26409"/>
                <a:gd name="connsiteY7" fmla="*/ 32664 h 35207"/>
                <a:gd name="connsiteX8" fmla="*/ 2799 w 26409"/>
                <a:gd name="connsiteY8" fmla="*/ 35207 h 35207"/>
                <a:gd name="connsiteX9" fmla="*/ 2799 w 26409"/>
                <a:gd name="connsiteY9" fmla="*/ 35207 h 35207"/>
                <a:gd name="connsiteX10" fmla="*/ 5589 w 26409"/>
                <a:gd name="connsiteY10" fmla="*/ 32664 h 35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09" h="35207">
                  <a:moveTo>
                    <a:pt x="5589" y="32664"/>
                  </a:moveTo>
                  <a:lnTo>
                    <a:pt x="5589" y="13176"/>
                  </a:lnTo>
                  <a:lnTo>
                    <a:pt x="24813" y="4832"/>
                  </a:lnTo>
                  <a:cubicBezTo>
                    <a:pt x="26213" y="4225"/>
                    <a:pt x="26802" y="2711"/>
                    <a:pt x="26133" y="1443"/>
                  </a:cubicBezTo>
                  <a:cubicBezTo>
                    <a:pt x="25465" y="176"/>
                    <a:pt x="23801" y="-352"/>
                    <a:pt x="22401" y="246"/>
                  </a:cubicBezTo>
                  <a:lnTo>
                    <a:pt x="1593" y="9286"/>
                  </a:lnTo>
                  <a:cubicBezTo>
                    <a:pt x="616" y="9708"/>
                    <a:pt x="0" y="10597"/>
                    <a:pt x="0" y="11574"/>
                  </a:cubicBezTo>
                  <a:lnTo>
                    <a:pt x="0" y="32664"/>
                  </a:lnTo>
                  <a:cubicBezTo>
                    <a:pt x="0" y="34072"/>
                    <a:pt x="1250" y="35207"/>
                    <a:pt x="2799" y="35207"/>
                  </a:cubicBezTo>
                  <a:lnTo>
                    <a:pt x="2799" y="35207"/>
                  </a:lnTo>
                  <a:cubicBezTo>
                    <a:pt x="4339" y="35207"/>
                    <a:pt x="5589" y="34072"/>
                    <a:pt x="5589" y="32664"/>
                  </a:cubicBezTo>
                  <a:close/>
                </a:path>
              </a:pathLst>
            </a:custGeom>
            <a:solidFill>
              <a:srgbClr val="0078D4"/>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1" name="Graphic 7">
              <a:extLst>
                <a:ext uri="{FF2B5EF4-FFF2-40B4-BE49-F238E27FC236}">
                  <a16:creationId xmlns:a16="http://schemas.microsoft.com/office/drawing/2014/main" id="{C8AFD77A-334A-C742-AFCF-FB01733C5D52}"/>
                </a:ext>
              </a:extLst>
            </p:cNvPr>
            <p:cNvSpPr/>
            <p:nvPr/>
          </p:nvSpPr>
          <p:spPr>
            <a:xfrm>
              <a:off x="7697565" y="7692125"/>
              <a:ext cx="17604" cy="35207"/>
            </a:xfrm>
            <a:custGeom>
              <a:avLst/>
              <a:gdLst>
                <a:gd name="connsiteX0" fmla="*/ 17605 w 17604"/>
                <a:gd name="connsiteY0" fmla="*/ 32664 h 35207"/>
                <a:gd name="connsiteX1" fmla="*/ 17605 w 17604"/>
                <a:gd name="connsiteY1" fmla="*/ 11574 h 35207"/>
                <a:gd name="connsiteX2" fmla="*/ 16548 w 17604"/>
                <a:gd name="connsiteY2" fmla="*/ 9286 h 35207"/>
                <a:gd name="connsiteX3" fmla="*/ 2667 w 17604"/>
                <a:gd name="connsiteY3" fmla="*/ 246 h 35207"/>
                <a:gd name="connsiteX4" fmla="*/ 185 w 17604"/>
                <a:gd name="connsiteY4" fmla="*/ 1443 h 35207"/>
                <a:gd name="connsiteX5" fmla="*/ 1065 w 17604"/>
                <a:gd name="connsiteY5" fmla="*/ 4832 h 35207"/>
                <a:gd name="connsiteX6" fmla="*/ 13872 w 17604"/>
                <a:gd name="connsiteY6" fmla="*/ 13176 h 35207"/>
                <a:gd name="connsiteX7" fmla="*/ 13872 w 17604"/>
                <a:gd name="connsiteY7" fmla="*/ 32664 h 35207"/>
                <a:gd name="connsiteX8" fmla="*/ 15739 w 17604"/>
                <a:gd name="connsiteY8" fmla="*/ 35207 h 35207"/>
                <a:gd name="connsiteX9" fmla="*/ 17605 w 17604"/>
                <a:gd name="connsiteY9" fmla="*/ 32664 h 35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04" h="35207">
                  <a:moveTo>
                    <a:pt x="17605" y="32664"/>
                  </a:moveTo>
                  <a:lnTo>
                    <a:pt x="17605" y="11574"/>
                  </a:lnTo>
                  <a:cubicBezTo>
                    <a:pt x="17605" y="10597"/>
                    <a:pt x="17191" y="9708"/>
                    <a:pt x="16548" y="9286"/>
                  </a:cubicBezTo>
                  <a:lnTo>
                    <a:pt x="2667" y="246"/>
                  </a:lnTo>
                  <a:cubicBezTo>
                    <a:pt x="1743" y="-352"/>
                    <a:pt x="625" y="176"/>
                    <a:pt x="185" y="1443"/>
                  </a:cubicBezTo>
                  <a:cubicBezTo>
                    <a:pt x="-264" y="2711"/>
                    <a:pt x="133" y="4233"/>
                    <a:pt x="1065" y="4832"/>
                  </a:cubicBezTo>
                  <a:lnTo>
                    <a:pt x="13872" y="13176"/>
                  </a:lnTo>
                  <a:lnTo>
                    <a:pt x="13872" y="32664"/>
                  </a:lnTo>
                  <a:cubicBezTo>
                    <a:pt x="13872" y="34072"/>
                    <a:pt x="14709" y="35207"/>
                    <a:pt x="15739" y="35207"/>
                  </a:cubicBezTo>
                  <a:cubicBezTo>
                    <a:pt x="16769" y="35207"/>
                    <a:pt x="17605" y="34072"/>
                    <a:pt x="17605" y="32664"/>
                  </a:cubicBezTo>
                  <a:close/>
                </a:path>
              </a:pathLst>
            </a:custGeom>
            <a:solidFill>
              <a:srgbClr val="0078D4"/>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grpSp>
      <p:sp>
        <p:nvSpPr>
          <p:cNvPr id="232" name="Graphic 7">
            <a:extLst>
              <a:ext uri="{FF2B5EF4-FFF2-40B4-BE49-F238E27FC236}">
                <a16:creationId xmlns:a16="http://schemas.microsoft.com/office/drawing/2014/main" id="{B6E28AD4-B115-674C-9CF9-D519F7EA3798}"/>
              </a:ext>
            </a:extLst>
          </p:cNvPr>
          <p:cNvSpPr txBox="1"/>
          <p:nvPr/>
        </p:nvSpPr>
        <p:spPr>
          <a:xfrm>
            <a:off x="9694894" y="5150659"/>
            <a:ext cx="495146"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Security</a:t>
            </a:r>
          </a:p>
        </p:txBody>
      </p:sp>
      <p:sp>
        <p:nvSpPr>
          <p:cNvPr id="233" name="Graphic 7">
            <a:extLst>
              <a:ext uri="{FF2B5EF4-FFF2-40B4-BE49-F238E27FC236}">
                <a16:creationId xmlns:a16="http://schemas.microsoft.com/office/drawing/2014/main" id="{BA0BE715-056B-F44B-9FCF-532DA3DFB054}"/>
              </a:ext>
            </a:extLst>
          </p:cNvPr>
          <p:cNvSpPr/>
          <p:nvPr/>
        </p:nvSpPr>
        <p:spPr>
          <a:xfrm>
            <a:off x="9521569" y="5180845"/>
            <a:ext cx="86903" cy="113269"/>
          </a:xfrm>
          <a:custGeom>
            <a:avLst/>
            <a:gdLst>
              <a:gd name="connsiteX0" fmla="*/ 33008 w 61614"/>
              <a:gd name="connsiteY0" fmla="*/ 63479 h 80308"/>
              <a:gd name="connsiteX1" fmla="*/ 33008 w 61614"/>
              <a:gd name="connsiteY1" fmla="*/ 69306 h 80308"/>
              <a:gd name="connsiteX2" fmla="*/ 28607 w 61614"/>
              <a:gd name="connsiteY2" fmla="*/ 69306 h 80308"/>
              <a:gd name="connsiteX3" fmla="*/ 28607 w 61614"/>
              <a:gd name="connsiteY3" fmla="*/ 63479 h 80308"/>
              <a:gd name="connsiteX4" fmla="*/ 24206 w 61614"/>
              <a:gd name="connsiteY4" fmla="*/ 57212 h 80308"/>
              <a:gd name="connsiteX5" fmla="*/ 30807 w 61614"/>
              <a:gd name="connsiteY5" fmla="*/ 50611 h 80308"/>
              <a:gd name="connsiteX6" fmla="*/ 37409 w 61614"/>
              <a:gd name="connsiteY6" fmla="*/ 57212 h 80308"/>
              <a:gd name="connsiteX7" fmla="*/ 33008 w 61614"/>
              <a:gd name="connsiteY7" fmla="*/ 63479 h 80308"/>
              <a:gd name="connsiteX8" fmla="*/ 14303 w 61614"/>
              <a:gd name="connsiteY8" fmla="*/ 23096 h 80308"/>
              <a:gd name="connsiteX9" fmla="*/ 30807 w 61614"/>
              <a:gd name="connsiteY9" fmla="*/ 6601 h 80308"/>
              <a:gd name="connsiteX10" fmla="*/ 47311 w 61614"/>
              <a:gd name="connsiteY10" fmla="*/ 23096 h 80308"/>
              <a:gd name="connsiteX11" fmla="*/ 47311 w 61614"/>
              <a:gd name="connsiteY11" fmla="*/ 35313 h 80308"/>
              <a:gd name="connsiteX12" fmla="*/ 30807 w 61614"/>
              <a:gd name="connsiteY12" fmla="*/ 34099 h 80308"/>
              <a:gd name="connsiteX13" fmla="*/ 14303 w 61614"/>
              <a:gd name="connsiteY13" fmla="*/ 35313 h 80308"/>
              <a:gd name="connsiteX14" fmla="*/ 14303 w 61614"/>
              <a:gd name="connsiteY14" fmla="*/ 23096 h 80308"/>
              <a:gd name="connsiteX15" fmla="*/ 53913 w 61614"/>
              <a:gd name="connsiteY15" fmla="*/ 35753 h 80308"/>
              <a:gd name="connsiteX16" fmla="*/ 53913 w 61614"/>
              <a:gd name="connsiteY16" fmla="*/ 23096 h 80308"/>
              <a:gd name="connsiteX17" fmla="*/ 30807 w 61614"/>
              <a:gd name="connsiteY17" fmla="*/ 0 h 80308"/>
              <a:gd name="connsiteX18" fmla="*/ 7702 w 61614"/>
              <a:gd name="connsiteY18" fmla="*/ 23096 h 80308"/>
              <a:gd name="connsiteX19" fmla="*/ 7702 w 61614"/>
              <a:gd name="connsiteY19" fmla="*/ 35753 h 80308"/>
              <a:gd name="connsiteX20" fmla="*/ 0 w 61614"/>
              <a:gd name="connsiteY20" fmla="*/ 36299 h 80308"/>
              <a:gd name="connsiteX21" fmla="*/ 0 w 61614"/>
              <a:gd name="connsiteY21" fmla="*/ 78108 h 80308"/>
              <a:gd name="connsiteX22" fmla="*/ 30807 w 61614"/>
              <a:gd name="connsiteY22" fmla="*/ 80309 h 80308"/>
              <a:gd name="connsiteX23" fmla="*/ 61615 w 61614"/>
              <a:gd name="connsiteY23" fmla="*/ 78108 h 80308"/>
              <a:gd name="connsiteX24" fmla="*/ 61615 w 61614"/>
              <a:gd name="connsiteY24" fmla="*/ 36299 h 80308"/>
              <a:gd name="connsiteX25" fmla="*/ 53913 w 61614"/>
              <a:gd name="connsiteY25" fmla="*/ 35753 h 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614" h="80308">
                <a:moveTo>
                  <a:pt x="33008" y="63479"/>
                </a:moveTo>
                <a:lnTo>
                  <a:pt x="33008" y="69306"/>
                </a:lnTo>
                <a:lnTo>
                  <a:pt x="28607" y="69306"/>
                </a:lnTo>
                <a:lnTo>
                  <a:pt x="28607" y="63479"/>
                </a:lnTo>
                <a:cubicBezTo>
                  <a:pt x="26081" y="62599"/>
                  <a:pt x="24206" y="60179"/>
                  <a:pt x="24206" y="57212"/>
                </a:cubicBezTo>
                <a:cubicBezTo>
                  <a:pt x="24206" y="53577"/>
                  <a:pt x="27181" y="50611"/>
                  <a:pt x="30807" y="50611"/>
                </a:cubicBezTo>
                <a:cubicBezTo>
                  <a:pt x="34434" y="50611"/>
                  <a:pt x="37409" y="53577"/>
                  <a:pt x="37409" y="57212"/>
                </a:cubicBezTo>
                <a:cubicBezTo>
                  <a:pt x="37409" y="60073"/>
                  <a:pt x="35534" y="62493"/>
                  <a:pt x="33008" y="63479"/>
                </a:cubicBezTo>
                <a:close/>
                <a:moveTo>
                  <a:pt x="14303" y="23096"/>
                </a:moveTo>
                <a:cubicBezTo>
                  <a:pt x="14303" y="13969"/>
                  <a:pt x="21680" y="6601"/>
                  <a:pt x="30807" y="6601"/>
                </a:cubicBezTo>
                <a:cubicBezTo>
                  <a:pt x="39935" y="6601"/>
                  <a:pt x="47311" y="13969"/>
                  <a:pt x="47311" y="23096"/>
                </a:cubicBezTo>
                <a:lnTo>
                  <a:pt x="47311" y="35313"/>
                </a:lnTo>
                <a:lnTo>
                  <a:pt x="30807" y="34099"/>
                </a:lnTo>
                <a:lnTo>
                  <a:pt x="14303" y="35313"/>
                </a:lnTo>
                <a:lnTo>
                  <a:pt x="14303" y="23096"/>
                </a:lnTo>
                <a:close/>
                <a:moveTo>
                  <a:pt x="53913" y="35753"/>
                </a:moveTo>
                <a:lnTo>
                  <a:pt x="53913" y="23096"/>
                </a:lnTo>
                <a:cubicBezTo>
                  <a:pt x="53913" y="10334"/>
                  <a:pt x="43571" y="0"/>
                  <a:pt x="30807" y="0"/>
                </a:cubicBezTo>
                <a:cubicBezTo>
                  <a:pt x="18044" y="0"/>
                  <a:pt x="7702" y="10334"/>
                  <a:pt x="7702" y="23096"/>
                </a:cubicBezTo>
                <a:lnTo>
                  <a:pt x="7702" y="35753"/>
                </a:lnTo>
                <a:lnTo>
                  <a:pt x="0" y="36299"/>
                </a:lnTo>
                <a:lnTo>
                  <a:pt x="0" y="78108"/>
                </a:lnTo>
                <a:lnTo>
                  <a:pt x="30807" y="80309"/>
                </a:lnTo>
                <a:lnTo>
                  <a:pt x="61615" y="78108"/>
                </a:lnTo>
                <a:lnTo>
                  <a:pt x="61615" y="36299"/>
                </a:lnTo>
                <a:lnTo>
                  <a:pt x="53913" y="35753"/>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35" name="Graphic 7">
            <a:extLst>
              <a:ext uri="{FF2B5EF4-FFF2-40B4-BE49-F238E27FC236}">
                <a16:creationId xmlns:a16="http://schemas.microsoft.com/office/drawing/2014/main" id="{BD1A362C-0CBF-6A43-B4A6-4F79FDEF057F}"/>
              </a:ext>
            </a:extLst>
          </p:cNvPr>
          <p:cNvSpPr/>
          <p:nvPr/>
        </p:nvSpPr>
        <p:spPr>
          <a:xfrm>
            <a:off x="9509401"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6" name="Graphic 7">
            <a:extLst>
              <a:ext uri="{FF2B5EF4-FFF2-40B4-BE49-F238E27FC236}">
                <a16:creationId xmlns:a16="http://schemas.microsoft.com/office/drawing/2014/main" id="{F2C1C399-8546-2B43-AF63-B76E0CB706EA}"/>
              </a:ext>
            </a:extLst>
          </p:cNvPr>
          <p:cNvSpPr/>
          <p:nvPr/>
        </p:nvSpPr>
        <p:spPr>
          <a:xfrm>
            <a:off x="8727266"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7" name="Graphic 7">
            <a:extLst>
              <a:ext uri="{FF2B5EF4-FFF2-40B4-BE49-F238E27FC236}">
                <a16:creationId xmlns:a16="http://schemas.microsoft.com/office/drawing/2014/main" id="{1F7D0657-1957-A342-A4C6-46D5466E60B4}"/>
              </a:ext>
            </a:extLst>
          </p:cNvPr>
          <p:cNvSpPr/>
          <p:nvPr/>
        </p:nvSpPr>
        <p:spPr>
          <a:xfrm>
            <a:off x="7945131"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8" name="Graphic 7">
            <a:extLst>
              <a:ext uri="{FF2B5EF4-FFF2-40B4-BE49-F238E27FC236}">
                <a16:creationId xmlns:a16="http://schemas.microsoft.com/office/drawing/2014/main" id="{82558EC5-AAD5-B24A-8FF5-4B74CE57D53A}"/>
              </a:ext>
            </a:extLst>
          </p:cNvPr>
          <p:cNvSpPr/>
          <p:nvPr/>
        </p:nvSpPr>
        <p:spPr>
          <a:xfrm>
            <a:off x="7162998"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9" name="Graphic 7">
            <a:extLst>
              <a:ext uri="{FF2B5EF4-FFF2-40B4-BE49-F238E27FC236}">
                <a16:creationId xmlns:a16="http://schemas.microsoft.com/office/drawing/2014/main" id="{DB1CA609-C134-8945-9A88-826FA8A71F5D}"/>
              </a:ext>
            </a:extLst>
          </p:cNvPr>
          <p:cNvSpPr/>
          <p:nvPr/>
        </p:nvSpPr>
        <p:spPr>
          <a:xfrm>
            <a:off x="6380858"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0" name="Graphic 7">
            <a:extLst>
              <a:ext uri="{FF2B5EF4-FFF2-40B4-BE49-F238E27FC236}">
                <a16:creationId xmlns:a16="http://schemas.microsoft.com/office/drawing/2014/main" id="{04881C79-FC33-D343-A77A-844D3EBB4D90}"/>
              </a:ext>
            </a:extLst>
          </p:cNvPr>
          <p:cNvSpPr/>
          <p:nvPr/>
        </p:nvSpPr>
        <p:spPr>
          <a:xfrm>
            <a:off x="5586308"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1" name="Graphic 7">
            <a:extLst>
              <a:ext uri="{FF2B5EF4-FFF2-40B4-BE49-F238E27FC236}">
                <a16:creationId xmlns:a16="http://schemas.microsoft.com/office/drawing/2014/main" id="{567FB2E7-F8C2-5F41-B267-DA2C1CF26741}"/>
              </a:ext>
            </a:extLst>
          </p:cNvPr>
          <p:cNvSpPr/>
          <p:nvPr/>
        </p:nvSpPr>
        <p:spPr>
          <a:xfrm>
            <a:off x="4804173"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2" name="Graphic 7">
            <a:extLst>
              <a:ext uri="{FF2B5EF4-FFF2-40B4-BE49-F238E27FC236}">
                <a16:creationId xmlns:a16="http://schemas.microsoft.com/office/drawing/2014/main" id="{284EB65A-5C6D-0A42-A219-EFD8962DD471}"/>
              </a:ext>
            </a:extLst>
          </p:cNvPr>
          <p:cNvSpPr/>
          <p:nvPr/>
        </p:nvSpPr>
        <p:spPr>
          <a:xfrm>
            <a:off x="4022039"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3" name="Graphic 7">
            <a:extLst>
              <a:ext uri="{FF2B5EF4-FFF2-40B4-BE49-F238E27FC236}">
                <a16:creationId xmlns:a16="http://schemas.microsoft.com/office/drawing/2014/main" id="{E55B75A3-3366-5D42-B658-D2D54CD7DEB7}"/>
              </a:ext>
            </a:extLst>
          </p:cNvPr>
          <p:cNvSpPr/>
          <p:nvPr/>
        </p:nvSpPr>
        <p:spPr>
          <a:xfrm>
            <a:off x="3239905"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6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6" y="54536"/>
                </a:lnTo>
                <a:cubicBezTo>
                  <a:pt x="52491" y="53225"/>
                  <a:pt x="54173" y="52785"/>
                  <a:pt x="55484" y="53551"/>
                </a:cubicBezTo>
                <a:cubicBezTo>
                  <a:pt x="56796"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4" name="Graphic 7">
            <a:extLst>
              <a:ext uri="{FF2B5EF4-FFF2-40B4-BE49-F238E27FC236}">
                <a16:creationId xmlns:a16="http://schemas.microsoft.com/office/drawing/2014/main" id="{7F228100-659B-3E46-BDA4-CCB139BE366D}"/>
              </a:ext>
            </a:extLst>
          </p:cNvPr>
          <p:cNvSpPr/>
          <p:nvPr/>
        </p:nvSpPr>
        <p:spPr>
          <a:xfrm>
            <a:off x="2445354"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6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6" y="54536"/>
                </a:lnTo>
                <a:cubicBezTo>
                  <a:pt x="52491" y="53225"/>
                  <a:pt x="54173" y="52785"/>
                  <a:pt x="55484" y="53551"/>
                </a:cubicBezTo>
                <a:cubicBezTo>
                  <a:pt x="56796"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6" name="Graphic 7">
            <a:extLst>
              <a:ext uri="{FF2B5EF4-FFF2-40B4-BE49-F238E27FC236}">
                <a16:creationId xmlns:a16="http://schemas.microsoft.com/office/drawing/2014/main" id="{5B472B2A-A310-E04B-B6D0-D126DDB05A6E}"/>
              </a:ext>
            </a:extLst>
          </p:cNvPr>
          <p:cNvSpPr txBox="1"/>
          <p:nvPr/>
        </p:nvSpPr>
        <p:spPr>
          <a:xfrm>
            <a:off x="9694895" y="4624427"/>
            <a:ext cx="1458303"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Performance efficiency </a:t>
            </a:r>
          </a:p>
        </p:txBody>
      </p:sp>
      <p:pic>
        <p:nvPicPr>
          <p:cNvPr id="247" name="Picture 246">
            <a:extLst>
              <a:ext uri="{FF2B5EF4-FFF2-40B4-BE49-F238E27FC236}">
                <a16:creationId xmlns:a16="http://schemas.microsoft.com/office/drawing/2014/main" id="{5E2C5957-8977-8B4F-BBC9-AC501101E8A6}"/>
              </a:ext>
            </a:extLst>
          </p:cNvPr>
          <p:cNvPicPr>
            <a:picLocks noChangeAspect="1"/>
          </p:cNvPicPr>
          <p:nvPr/>
        </p:nvPicPr>
        <p:blipFill>
          <a:blip r:embed="rId3"/>
          <a:stretch>
            <a:fillRect/>
          </a:stretch>
        </p:blipFill>
        <p:spPr>
          <a:xfrm>
            <a:off x="9503227" y="4649453"/>
            <a:ext cx="123588" cy="123588"/>
          </a:xfrm>
          <a:prstGeom prst="rect">
            <a:avLst/>
          </a:prstGeom>
        </p:spPr>
      </p:pic>
      <p:sp>
        <p:nvSpPr>
          <p:cNvPr id="248" name="Graphic 7">
            <a:extLst>
              <a:ext uri="{FF2B5EF4-FFF2-40B4-BE49-F238E27FC236}">
                <a16:creationId xmlns:a16="http://schemas.microsoft.com/office/drawing/2014/main" id="{4CAEAB1F-97ED-FF4C-89E8-2D2F43FD1FE8}"/>
              </a:ext>
            </a:extLst>
          </p:cNvPr>
          <p:cNvSpPr txBox="1"/>
          <p:nvPr/>
        </p:nvSpPr>
        <p:spPr>
          <a:xfrm>
            <a:off x="9694894" y="4361311"/>
            <a:ext cx="1422129"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Operational excellence</a:t>
            </a:r>
          </a:p>
        </p:txBody>
      </p:sp>
      <p:grpSp>
        <p:nvGrpSpPr>
          <p:cNvPr id="249" name="Group 65" descr="connect modularity, IoT, service experience">
            <a:extLst>
              <a:ext uri="{FF2B5EF4-FFF2-40B4-BE49-F238E27FC236}">
                <a16:creationId xmlns:a16="http://schemas.microsoft.com/office/drawing/2014/main" id="{E54D8F36-72DC-CA43-8512-84808AD897C3}"/>
              </a:ext>
            </a:extLst>
          </p:cNvPr>
          <p:cNvGrpSpPr>
            <a:grpSpLocks noChangeAspect="1"/>
          </p:cNvGrpSpPr>
          <p:nvPr/>
        </p:nvGrpSpPr>
        <p:grpSpPr bwMode="auto">
          <a:xfrm>
            <a:off x="9497684" y="4380999"/>
            <a:ext cx="134675" cy="134263"/>
            <a:chOff x="1021" y="1322"/>
            <a:chExt cx="330" cy="329"/>
          </a:xfrm>
        </p:grpSpPr>
        <p:sp>
          <p:nvSpPr>
            <p:cNvPr id="317" name="AutoShape 64">
              <a:extLst>
                <a:ext uri="{FF2B5EF4-FFF2-40B4-BE49-F238E27FC236}">
                  <a16:creationId xmlns:a16="http://schemas.microsoft.com/office/drawing/2014/main" id="{23756C66-5C61-DC46-8CCE-838B60C4369D}"/>
                </a:ext>
              </a:extLst>
            </p:cNvPr>
            <p:cNvSpPr>
              <a:spLocks noChangeAspect="1" noChangeArrowheads="1" noTextEdit="1"/>
            </p:cNvSpPr>
            <p:nvPr/>
          </p:nvSpPr>
          <p:spPr bwMode="auto">
            <a:xfrm>
              <a:off x="1021" y="1322"/>
              <a:ext cx="33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18" name="Freeform 66">
              <a:extLst>
                <a:ext uri="{FF2B5EF4-FFF2-40B4-BE49-F238E27FC236}">
                  <a16:creationId xmlns:a16="http://schemas.microsoft.com/office/drawing/2014/main" id="{C9637773-CFB7-554F-8B90-AE864764890B}"/>
                </a:ext>
              </a:extLst>
            </p:cNvPr>
            <p:cNvSpPr>
              <a:spLocks noEditPoints="1"/>
            </p:cNvSpPr>
            <p:nvPr/>
          </p:nvSpPr>
          <p:spPr bwMode="auto">
            <a:xfrm>
              <a:off x="1021" y="1322"/>
              <a:ext cx="330" cy="329"/>
            </a:xfrm>
            <a:custGeom>
              <a:avLst/>
              <a:gdLst>
                <a:gd name="T0" fmla="*/ 192 w 192"/>
                <a:gd name="T1" fmla="*/ 106 h 192"/>
                <a:gd name="T2" fmla="*/ 192 w 192"/>
                <a:gd name="T3" fmla="*/ 86 h 192"/>
                <a:gd name="T4" fmla="*/ 171 w 192"/>
                <a:gd name="T5" fmla="*/ 86 h 192"/>
                <a:gd name="T6" fmla="*/ 156 w 192"/>
                <a:gd name="T7" fmla="*/ 50 h 192"/>
                <a:gd name="T8" fmla="*/ 171 w 192"/>
                <a:gd name="T9" fmla="*/ 35 h 192"/>
                <a:gd name="T10" fmla="*/ 157 w 192"/>
                <a:gd name="T11" fmla="*/ 21 h 192"/>
                <a:gd name="T12" fmla="*/ 142 w 192"/>
                <a:gd name="T13" fmla="*/ 36 h 192"/>
                <a:gd name="T14" fmla="*/ 106 w 192"/>
                <a:gd name="T15" fmla="*/ 21 h 192"/>
                <a:gd name="T16" fmla="*/ 106 w 192"/>
                <a:gd name="T17" fmla="*/ 0 h 192"/>
                <a:gd name="T18" fmla="*/ 86 w 192"/>
                <a:gd name="T19" fmla="*/ 0 h 192"/>
                <a:gd name="T20" fmla="*/ 86 w 192"/>
                <a:gd name="T21" fmla="*/ 21 h 192"/>
                <a:gd name="T22" fmla="*/ 50 w 192"/>
                <a:gd name="T23" fmla="*/ 36 h 192"/>
                <a:gd name="T24" fmla="*/ 35 w 192"/>
                <a:gd name="T25" fmla="*/ 21 h 192"/>
                <a:gd name="T26" fmla="*/ 21 w 192"/>
                <a:gd name="T27" fmla="*/ 35 h 192"/>
                <a:gd name="T28" fmla="*/ 36 w 192"/>
                <a:gd name="T29" fmla="*/ 50 h 192"/>
                <a:gd name="T30" fmla="*/ 21 w 192"/>
                <a:gd name="T31" fmla="*/ 86 h 192"/>
                <a:gd name="T32" fmla="*/ 0 w 192"/>
                <a:gd name="T33" fmla="*/ 86 h 192"/>
                <a:gd name="T34" fmla="*/ 0 w 192"/>
                <a:gd name="T35" fmla="*/ 106 h 192"/>
                <a:gd name="T36" fmla="*/ 21 w 192"/>
                <a:gd name="T37" fmla="*/ 106 h 192"/>
                <a:gd name="T38" fmla="*/ 42 w 192"/>
                <a:gd name="T39" fmla="*/ 150 h 192"/>
                <a:gd name="T40" fmla="*/ 86 w 192"/>
                <a:gd name="T41" fmla="*/ 171 h 192"/>
                <a:gd name="T42" fmla="*/ 86 w 192"/>
                <a:gd name="T43" fmla="*/ 192 h 192"/>
                <a:gd name="T44" fmla="*/ 106 w 192"/>
                <a:gd name="T45" fmla="*/ 192 h 192"/>
                <a:gd name="T46" fmla="*/ 106 w 192"/>
                <a:gd name="T47" fmla="*/ 171 h 192"/>
                <a:gd name="T48" fmla="*/ 142 w 192"/>
                <a:gd name="T49" fmla="*/ 156 h 192"/>
                <a:gd name="T50" fmla="*/ 157 w 192"/>
                <a:gd name="T51" fmla="*/ 171 h 192"/>
                <a:gd name="T52" fmla="*/ 171 w 192"/>
                <a:gd name="T53" fmla="*/ 157 h 192"/>
                <a:gd name="T54" fmla="*/ 156 w 192"/>
                <a:gd name="T55" fmla="*/ 142 h 192"/>
                <a:gd name="T56" fmla="*/ 171 w 192"/>
                <a:gd name="T57" fmla="*/ 106 h 192"/>
                <a:gd name="T58" fmla="*/ 192 w 192"/>
                <a:gd name="T59" fmla="*/ 106 h 192"/>
                <a:gd name="T60" fmla="*/ 40 w 192"/>
                <a:gd name="T61" fmla="*/ 96 h 192"/>
                <a:gd name="T62" fmla="*/ 53 w 192"/>
                <a:gd name="T63" fmla="*/ 61 h 192"/>
                <a:gd name="T64" fmla="*/ 85 w 192"/>
                <a:gd name="T65" fmla="*/ 41 h 192"/>
                <a:gd name="T66" fmla="*/ 122 w 192"/>
                <a:gd name="T67" fmla="*/ 47 h 192"/>
                <a:gd name="T68" fmla="*/ 147 w 192"/>
                <a:gd name="T69" fmla="*/ 75 h 192"/>
                <a:gd name="T70" fmla="*/ 149 w 192"/>
                <a:gd name="T71" fmla="*/ 112 h 192"/>
                <a:gd name="T72" fmla="*/ 127 w 192"/>
                <a:gd name="T73" fmla="*/ 142 h 192"/>
                <a:gd name="T74" fmla="*/ 91 w 192"/>
                <a:gd name="T75" fmla="*/ 151 h 192"/>
                <a:gd name="T76" fmla="*/ 57 w 192"/>
                <a:gd name="T77" fmla="*/ 135 h 192"/>
                <a:gd name="T78" fmla="*/ 45 w 192"/>
                <a:gd name="T79" fmla="*/ 117 h 192"/>
                <a:gd name="T80" fmla="*/ 40 w 192"/>
                <a:gd name="T81"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92">
                  <a:moveTo>
                    <a:pt x="192" y="106"/>
                  </a:moveTo>
                  <a:cubicBezTo>
                    <a:pt x="192" y="86"/>
                    <a:pt x="192" y="86"/>
                    <a:pt x="192" y="86"/>
                  </a:cubicBezTo>
                  <a:cubicBezTo>
                    <a:pt x="171" y="86"/>
                    <a:pt x="171" y="86"/>
                    <a:pt x="171" y="86"/>
                  </a:cubicBezTo>
                  <a:cubicBezTo>
                    <a:pt x="169" y="73"/>
                    <a:pt x="164" y="60"/>
                    <a:pt x="156" y="50"/>
                  </a:cubicBezTo>
                  <a:cubicBezTo>
                    <a:pt x="171" y="35"/>
                    <a:pt x="171" y="35"/>
                    <a:pt x="171" y="35"/>
                  </a:cubicBezTo>
                  <a:cubicBezTo>
                    <a:pt x="157" y="21"/>
                    <a:pt x="157" y="21"/>
                    <a:pt x="157" y="21"/>
                  </a:cubicBezTo>
                  <a:cubicBezTo>
                    <a:pt x="142" y="36"/>
                    <a:pt x="142" y="36"/>
                    <a:pt x="142" y="36"/>
                  </a:cubicBezTo>
                  <a:cubicBezTo>
                    <a:pt x="132" y="28"/>
                    <a:pt x="119" y="23"/>
                    <a:pt x="106" y="21"/>
                  </a:cubicBezTo>
                  <a:cubicBezTo>
                    <a:pt x="106" y="0"/>
                    <a:pt x="106" y="0"/>
                    <a:pt x="106" y="0"/>
                  </a:cubicBezTo>
                  <a:cubicBezTo>
                    <a:pt x="86" y="0"/>
                    <a:pt x="86" y="0"/>
                    <a:pt x="86" y="0"/>
                  </a:cubicBezTo>
                  <a:cubicBezTo>
                    <a:pt x="86" y="21"/>
                    <a:pt x="86" y="21"/>
                    <a:pt x="86" y="21"/>
                  </a:cubicBezTo>
                  <a:cubicBezTo>
                    <a:pt x="73" y="23"/>
                    <a:pt x="60" y="28"/>
                    <a:pt x="50" y="36"/>
                  </a:cubicBezTo>
                  <a:cubicBezTo>
                    <a:pt x="35" y="21"/>
                    <a:pt x="35" y="21"/>
                    <a:pt x="35" y="21"/>
                  </a:cubicBezTo>
                  <a:cubicBezTo>
                    <a:pt x="21" y="35"/>
                    <a:pt x="21" y="35"/>
                    <a:pt x="21" y="35"/>
                  </a:cubicBezTo>
                  <a:cubicBezTo>
                    <a:pt x="36" y="50"/>
                    <a:pt x="36" y="50"/>
                    <a:pt x="36" y="50"/>
                  </a:cubicBezTo>
                  <a:cubicBezTo>
                    <a:pt x="28" y="60"/>
                    <a:pt x="23" y="73"/>
                    <a:pt x="21" y="86"/>
                  </a:cubicBezTo>
                  <a:cubicBezTo>
                    <a:pt x="0" y="86"/>
                    <a:pt x="0" y="86"/>
                    <a:pt x="0" y="86"/>
                  </a:cubicBezTo>
                  <a:cubicBezTo>
                    <a:pt x="0" y="106"/>
                    <a:pt x="0" y="106"/>
                    <a:pt x="0" y="106"/>
                  </a:cubicBezTo>
                  <a:cubicBezTo>
                    <a:pt x="21" y="106"/>
                    <a:pt x="21" y="106"/>
                    <a:pt x="21" y="106"/>
                  </a:cubicBezTo>
                  <a:cubicBezTo>
                    <a:pt x="23" y="123"/>
                    <a:pt x="31" y="138"/>
                    <a:pt x="42" y="150"/>
                  </a:cubicBezTo>
                  <a:cubicBezTo>
                    <a:pt x="54" y="161"/>
                    <a:pt x="69" y="169"/>
                    <a:pt x="86" y="171"/>
                  </a:cubicBezTo>
                  <a:cubicBezTo>
                    <a:pt x="86" y="192"/>
                    <a:pt x="86" y="192"/>
                    <a:pt x="86" y="192"/>
                  </a:cubicBezTo>
                  <a:cubicBezTo>
                    <a:pt x="106" y="192"/>
                    <a:pt x="106" y="192"/>
                    <a:pt x="106" y="192"/>
                  </a:cubicBezTo>
                  <a:cubicBezTo>
                    <a:pt x="106" y="171"/>
                    <a:pt x="106" y="171"/>
                    <a:pt x="106" y="171"/>
                  </a:cubicBezTo>
                  <a:cubicBezTo>
                    <a:pt x="119" y="169"/>
                    <a:pt x="132" y="164"/>
                    <a:pt x="142" y="156"/>
                  </a:cubicBezTo>
                  <a:cubicBezTo>
                    <a:pt x="157" y="171"/>
                    <a:pt x="157" y="171"/>
                    <a:pt x="157" y="171"/>
                  </a:cubicBezTo>
                  <a:cubicBezTo>
                    <a:pt x="171" y="157"/>
                    <a:pt x="171" y="157"/>
                    <a:pt x="171" y="157"/>
                  </a:cubicBezTo>
                  <a:cubicBezTo>
                    <a:pt x="156" y="142"/>
                    <a:pt x="156" y="142"/>
                    <a:pt x="156" y="142"/>
                  </a:cubicBezTo>
                  <a:cubicBezTo>
                    <a:pt x="164" y="132"/>
                    <a:pt x="169" y="119"/>
                    <a:pt x="171" y="106"/>
                  </a:cubicBezTo>
                  <a:lnTo>
                    <a:pt x="192" y="106"/>
                  </a:lnTo>
                  <a:close/>
                  <a:moveTo>
                    <a:pt x="40" y="96"/>
                  </a:moveTo>
                  <a:cubicBezTo>
                    <a:pt x="40" y="83"/>
                    <a:pt x="45" y="71"/>
                    <a:pt x="53" y="61"/>
                  </a:cubicBezTo>
                  <a:cubicBezTo>
                    <a:pt x="61" y="51"/>
                    <a:pt x="73" y="44"/>
                    <a:pt x="85" y="41"/>
                  </a:cubicBezTo>
                  <a:cubicBezTo>
                    <a:pt x="98" y="39"/>
                    <a:pt x="111" y="41"/>
                    <a:pt x="122" y="47"/>
                  </a:cubicBezTo>
                  <a:cubicBezTo>
                    <a:pt x="134" y="53"/>
                    <a:pt x="142" y="63"/>
                    <a:pt x="147" y="75"/>
                  </a:cubicBezTo>
                  <a:cubicBezTo>
                    <a:pt x="152" y="87"/>
                    <a:pt x="153" y="100"/>
                    <a:pt x="149" y="112"/>
                  </a:cubicBezTo>
                  <a:cubicBezTo>
                    <a:pt x="145" y="124"/>
                    <a:pt x="138" y="135"/>
                    <a:pt x="127" y="142"/>
                  </a:cubicBezTo>
                  <a:cubicBezTo>
                    <a:pt x="116" y="149"/>
                    <a:pt x="103" y="153"/>
                    <a:pt x="91" y="151"/>
                  </a:cubicBezTo>
                  <a:cubicBezTo>
                    <a:pt x="78" y="150"/>
                    <a:pt x="66" y="144"/>
                    <a:pt x="57" y="135"/>
                  </a:cubicBezTo>
                  <a:cubicBezTo>
                    <a:pt x="52" y="130"/>
                    <a:pt x="47" y="124"/>
                    <a:pt x="45" y="117"/>
                  </a:cubicBezTo>
                  <a:cubicBezTo>
                    <a:pt x="42" y="111"/>
                    <a:pt x="40" y="103"/>
                    <a:pt x="40" y="96"/>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19" name="Freeform 67">
              <a:extLst>
                <a:ext uri="{FF2B5EF4-FFF2-40B4-BE49-F238E27FC236}">
                  <a16:creationId xmlns:a16="http://schemas.microsoft.com/office/drawing/2014/main" id="{432ED2D9-EE90-D943-9452-CE440557CF0F}"/>
                </a:ext>
              </a:extLst>
            </p:cNvPr>
            <p:cNvSpPr>
              <a:spLocks/>
            </p:cNvSpPr>
            <p:nvPr/>
          </p:nvSpPr>
          <p:spPr bwMode="auto">
            <a:xfrm>
              <a:off x="1057" y="1430"/>
              <a:ext cx="186" cy="185"/>
            </a:xfrm>
            <a:custGeom>
              <a:avLst/>
              <a:gdLst>
                <a:gd name="T0" fmla="*/ 151 w 186"/>
                <a:gd name="T1" fmla="*/ 0 h 185"/>
                <a:gd name="T2" fmla="*/ 65 w 186"/>
                <a:gd name="T3" fmla="*/ 0 h 185"/>
                <a:gd name="T4" fmla="*/ 65 w 186"/>
                <a:gd name="T5" fmla="*/ 34 h 185"/>
                <a:gd name="T6" fmla="*/ 127 w 186"/>
                <a:gd name="T7" fmla="*/ 34 h 185"/>
                <a:gd name="T8" fmla="*/ 0 w 186"/>
                <a:gd name="T9" fmla="*/ 161 h 185"/>
                <a:gd name="T10" fmla="*/ 24 w 186"/>
                <a:gd name="T11" fmla="*/ 185 h 185"/>
                <a:gd name="T12" fmla="*/ 151 w 186"/>
                <a:gd name="T13" fmla="*/ 58 h 185"/>
                <a:gd name="T14" fmla="*/ 151 w 186"/>
                <a:gd name="T15" fmla="*/ 120 h 185"/>
                <a:gd name="T16" fmla="*/ 186 w 186"/>
                <a:gd name="T17" fmla="*/ 120 h 185"/>
                <a:gd name="T18" fmla="*/ 186 w 186"/>
                <a:gd name="T19" fmla="*/ 34 h 185"/>
                <a:gd name="T20" fmla="*/ 186 w 186"/>
                <a:gd name="T21" fmla="*/ 0 h 185"/>
                <a:gd name="T22" fmla="*/ 151 w 186"/>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185">
                  <a:moveTo>
                    <a:pt x="151" y="0"/>
                  </a:moveTo>
                  <a:lnTo>
                    <a:pt x="65" y="0"/>
                  </a:lnTo>
                  <a:lnTo>
                    <a:pt x="65" y="34"/>
                  </a:lnTo>
                  <a:lnTo>
                    <a:pt x="127" y="34"/>
                  </a:lnTo>
                  <a:lnTo>
                    <a:pt x="0" y="161"/>
                  </a:lnTo>
                  <a:lnTo>
                    <a:pt x="24" y="185"/>
                  </a:lnTo>
                  <a:lnTo>
                    <a:pt x="151" y="58"/>
                  </a:lnTo>
                  <a:lnTo>
                    <a:pt x="151" y="120"/>
                  </a:lnTo>
                  <a:lnTo>
                    <a:pt x="186" y="120"/>
                  </a:lnTo>
                  <a:lnTo>
                    <a:pt x="186" y="34"/>
                  </a:lnTo>
                  <a:lnTo>
                    <a:pt x="186" y="0"/>
                  </a:lnTo>
                  <a:lnTo>
                    <a:pt x="15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grpSp>
      <p:sp>
        <p:nvSpPr>
          <p:cNvPr id="250" name="Graphic 7">
            <a:extLst>
              <a:ext uri="{FF2B5EF4-FFF2-40B4-BE49-F238E27FC236}">
                <a16:creationId xmlns:a16="http://schemas.microsoft.com/office/drawing/2014/main" id="{D4860FDB-5D10-9B4B-BB76-C553F11E6C22}"/>
              </a:ext>
            </a:extLst>
          </p:cNvPr>
          <p:cNvSpPr txBox="1"/>
          <p:nvPr/>
        </p:nvSpPr>
        <p:spPr>
          <a:xfrm>
            <a:off x="9694894" y="4098195"/>
            <a:ext cx="1107858"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Cost optimization</a:t>
            </a:r>
          </a:p>
        </p:txBody>
      </p:sp>
      <p:grpSp>
        <p:nvGrpSpPr>
          <p:cNvPr id="251" name="Graphic 185" descr="data, profit, cost savings">
            <a:extLst>
              <a:ext uri="{FF2B5EF4-FFF2-40B4-BE49-F238E27FC236}">
                <a16:creationId xmlns:a16="http://schemas.microsoft.com/office/drawing/2014/main" id="{301EA2B0-A96A-0848-BD5C-AD2723AF0400}"/>
              </a:ext>
            </a:extLst>
          </p:cNvPr>
          <p:cNvGrpSpPr/>
          <p:nvPr/>
        </p:nvGrpSpPr>
        <p:grpSpPr>
          <a:xfrm>
            <a:off x="9507528" y="4127522"/>
            <a:ext cx="114987" cy="114987"/>
            <a:chOff x="2631995" y="3078480"/>
            <a:chExt cx="374920" cy="374918"/>
          </a:xfrm>
        </p:grpSpPr>
        <p:sp>
          <p:nvSpPr>
            <p:cNvPr id="311" name="Freeform: Shape 192">
              <a:extLst>
                <a:ext uri="{FF2B5EF4-FFF2-40B4-BE49-F238E27FC236}">
                  <a16:creationId xmlns:a16="http://schemas.microsoft.com/office/drawing/2014/main" id="{702EF56C-0297-2B46-9737-85E83E70A7A2}"/>
                </a:ext>
              </a:extLst>
            </p:cNvPr>
            <p:cNvSpPr/>
            <p:nvPr/>
          </p:nvSpPr>
          <p:spPr>
            <a:xfrm>
              <a:off x="2947497" y="3371850"/>
              <a:ext cx="38652" cy="77303"/>
            </a:xfrm>
            <a:custGeom>
              <a:avLst/>
              <a:gdLst>
                <a:gd name="connsiteX0" fmla="*/ 1166 w 38651"/>
                <a:gd name="connsiteY0" fmla="*/ 79769 h 77302"/>
                <a:gd name="connsiteX1" fmla="*/ 39946 w 38651"/>
                <a:gd name="connsiteY1" fmla="*/ 79769 h 77302"/>
                <a:gd name="connsiteX2" fmla="*/ 39946 w 38651"/>
                <a:gd name="connsiteY2" fmla="*/ 1166 h 77302"/>
                <a:gd name="connsiteX3" fmla="*/ 1166 w 38651"/>
                <a:gd name="connsiteY3" fmla="*/ 1166 h 77302"/>
                <a:gd name="connsiteX4" fmla="*/ 1166 w 38651"/>
                <a:gd name="connsiteY4" fmla="*/ 79769 h 77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77302">
                  <a:moveTo>
                    <a:pt x="1166" y="79769"/>
                  </a:moveTo>
                  <a:lnTo>
                    <a:pt x="39946" y="79769"/>
                  </a:lnTo>
                  <a:lnTo>
                    <a:pt x="39946" y="1166"/>
                  </a:lnTo>
                  <a:lnTo>
                    <a:pt x="1166" y="1166"/>
                  </a:lnTo>
                  <a:lnTo>
                    <a:pt x="1166" y="79769"/>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2" name="Freeform: Shape 193">
              <a:extLst>
                <a:ext uri="{FF2B5EF4-FFF2-40B4-BE49-F238E27FC236}">
                  <a16:creationId xmlns:a16="http://schemas.microsoft.com/office/drawing/2014/main" id="{1FC352C6-24DA-B747-8156-F4A6A65A0534}"/>
                </a:ext>
              </a:extLst>
            </p:cNvPr>
            <p:cNvSpPr/>
            <p:nvPr/>
          </p:nvSpPr>
          <p:spPr>
            <a:xfrm>
              <a:off x="2868955" y="3333395"/>
              <a:ext cx="38652" cy="115954"/>
            </a:xfrm>
            <a:custGeom>
              <a:avLst/>
              <a:gdLst>
                <a:gd name="connsiteX0" fmla="*/ 1166 w 38651"/>
                <a:gd name="connsiteY0" fmla="*/ 118223 h 115954"/>
                <a:gd name="connsiteX1" fmla="*/ 39946 w 38651"/>
                <a:gd name="connsiteY1" fmla="*/ 118223 h 115954"/>
                <a:gd name="connsiteX2" fmla="*/ 39946 w 38651"/>
                <a:gd name="connsiteY2" fmla="*/ 1166 h 115954"/>
                <a:gd name="connsiteX3" fmla="*/ 1166 w 38651"/>
                <a:gd name="connsiteY3" fmla="*/ 1166 h 115954"/>
                <a:gd name="connsiteX4" fmla="*/ 1166 w 38651"/>
                <a:gd name="connsiteY4" fmla="*/ 118223 h 115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115954">
                  <a:moveTo>
                    <a:pt x="1166" y="118223"/>
                  </a:moveTo>
                  <a:lnTo>
                    <a:pt x="39946" y="118223"/>
                  </a:lnTo>
                  <a:lnTo>
                    <a:pt x="39946" y="1166"/>
                  </a:lnTo>
                  <a:lnTo>
                    <a:pt x="1166" y="1166"/>
                  </a:lnTo>
                  <a:lnTo>
                    <a:pt x="1166" y="118223"/>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3" name="Freeform: Shape 194">
              <a:extLst>
                <a:ext uri="{FF2B5EF4-FFF2-40B4-BE49-F238E27FC236}">
                  <a16:creationId xmlns:a16="http://schemas.microsoft.com/office/drawing/2014/main" id="{4F672C4A-3BC1-AD43-971E-FD00EA939E24}"/>
                </a:ext>
              </a:extLst>
            </p:cNvPr>
            <p:cNvSpPr/>
            <p:nvPr/>
          </p:nvSpPr>
          <p:spPr>
            <a:xfrm>
              <a:off x="2713119" y="3157093"/>
              <a:ext cx="38652" cy="293750"/>
            </a:xfrm>
            <a:custGeom>
              <a:avLst/>
              <a:gdLst>
                <a:gd name="connsiteX0" fmla="*/ 1166 w 38651"/>
                <a:gd name="connsiteY0" fmla="*/ 294527 h 293750"/>
                <a:gd name="connsiteX1" fmla="*/ 39946 w 38651"/>
                <a:gd name="connsiteY1" fmla="*/ 294527 h 293750"/>
                <a:gd name="connsiteX2" fmla="*/ 39946 w 38651"/>
                <a:gd name="connsiteY2" fmla="*/ 1166 h 293750"/>
                <a:gd name="connsiteX3" fmla="*/ 1166 w 38651"/>
                <a:gd name="connsiteY3" fmla="*/ 1166 h 293750"/>
                <a:gd name="connsiteX4" fmla="*/ 1166 w 38651"/>
                <a:gd name="connsiteY4" fmla="*/ 294527 h 29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293750">
                  <a:moveTo>
                    <a:pt x="1166" y="294527"/>
                  </a:moveTo>
                  <a:lnTo>
                    <a:pt x="39946" y="294527"/>
                  </a:lnTo>
                  <a:lnTo>
                    <a:pt x="39946" y="1166"/>
                  </a:lnTo>
                  <a:lnTo>
                    <a:pt x="1166" y="1166"/>
                  </a:lnTo>
                  <a:lnTo>
                    <a:pt x="1166" y="294527"/>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4" name="Freeform: Shape 195">
              <a:extLst>
                <a:ext uri="{FF2B5EF4-FFF2-40B4-BE49-F238E27FC236}">
                  <a16:creationId xmlns:a16="http://schemas.microsoft.com/office/drawing/2014/main" id="{741A58D6-B4B8-384F-AE9C-0A7FCA19EB1D}"/>
                </a:ext>
              </a:extLst>
            </p:cNvPr>
            <p:cNvSpPr/>
            <p:nvPr/>
          </p:nvSpPr>
          <p:spPr>
            <a:xfrm>
              <a:off x="2791720" y="3254854"/>
              <a:ext cx="38652" cy="197122"/>
            </a:xfrm>
            <a:custGeom>
              <a:avLst/>
              <a:gdLst>
                <a:gd name="connsiteX0" fmla="*/ 1166 w 38651"/>
                <a:gd name="connsiteY0" fmla="*/ 196762 h 197121"/>
                <a:gd name="connsiteX1" fmla="*/ 39946 w 38651"/>
                <a:gd name="connsiteY1" fmla="*/ 196762 h 197121"/>
                <a:gd name="connsiteX2" fmla="*/ 39946 w 38651"/>
                <a:gd name="connsiteY2" fmla="*/ 1166 h 197121"/>
                <a:gd name="connsiteX3" fmla="*/ 1166 w 38651"/>
                <a:gd name="connsiteY3" fmla="*/ 1166 h 197121"/>
                <a:gd name="connsiteX4" fmla="*/ 1166 w 38651"/>
                <a:gd name="connsiteY4" fmla="*/ 196762 h 19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197121">
                  <a:moveTo>
                    <a:pt x="1166" y="196762"/>
                  </a:moveTo>
                  <a:lnTo>
                    <a:pt x="39946" y="196762"/>
                  </a:lnTo>
                  <a:lnTo>
                    <a:pt x="39946" y="1166"/>
                  </a:lnTo>
                  <a:lnTo>
                    <a:pt x="1166" y="1166"/>
                  </a:lnTo>
                  <a:lnTo>
                    <a:pt x="1166" y="196762"/>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5" name="Freeform: Shape 196">
              <a:extLst>
                <a:ext uri="{FF2B5EF4-FFF2-40B4-BE49-F238E27FC236}">
                  <a16:creationId xmlns:a16="http://schemas.microsoft.com/office/drawing/2014/main" id="{76EF491B-A6A4-A747-BFA3-8CDCA4FDDE21}"/>
                </a:ext>
              </a:extLst>
            </p:cNvPr>
            <p:cNvSpPr/>
            <p:nvPr/>
          </p:nvSpPr>
          <p:spPr>
            <a:xfrm>
              <a:off x="2634513" y="3079730"/>
              <a:ext cx="38652" cy="371053"/>
            </a:xfrm>
            <a:custGeom>
              <a:avLst/>
              <a:gdLst>
                <a:gd name="connsiteX0" fmla="*/ 1166 w 38651"/>
                <a:gd name="connsiteY0" fmla="*/ 371893 h 371052"/>
                <a:gd name="connsiteX1" fmla="*/ 40142 w 38651"/>
                <a:gd name="connsiteY1" fmla="*/ 371893 h 371052"/>
                <a:gd name="connsiteX2" fmla="*/ 40142 w 38651"/>
                <a:gd name="connsiteY2" fmla="*/ 1166 h 371052"/>
                <a:gd name="connsiteX3" fmla="*/ 1166 w 38651"/>
                <a:gd name="connsiteY3" fmla="*/ 1166 h 371052"/>
                <a:gd name="connsiteX4" fmla="*/ 1166 w 38651"/>
                <a:gd name="connsiteY4" fmla="*/ 371893 h 371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371052">
                  <a:moveTo>
                    <a:pt x="1166" y="371893"/>
                  </a:moveTo>
                  <a:lnTo>
                    <a:pt x="40142" y="371893"/>
                  </a:lnTo>
                  <a:lnTo>
                    <a:pt x="40142" y="1166"/>
                  </a:lnTo>
                  <a:lnTo>
                    <a:pt x="1166" y="1166"/>
                  </a:lnTo>
                  <a:lnTo>
                    <a:pt x="1166" y="371893"/>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6" name="Freeform: Shape 197">
              <a:extLst>
                <a:ext uri="{FF2B5EF4-FFF2-40B4-BE49-F238E27FC236}">
                  <a16:creationId xmlns:a16="http://schemas.microsoft.com/office/drawing/2014/main" id="{C426EFEA-3B1F-0A4B-884C-821401F7EA48}"/>
                </a:ext>
              </a:extLst>
            </p:cNvPr>
            <p:cNvSpPr/>
            <p:nvPr/>
          </p:nvSpPr>
          <p:spPr>
            <a:xfrm>
              <a:off x="2890399" y="3079730"/>
              <a:ext cx="88899" cy="177796"/>
            </a:xfrm>
            <a:custGeom>
              <a:avLst/>
              <a:gdLst>
                <a:gd name="connsiteX0" fmla="*/ 66148 w 88898"/>
                <a:gd name="connsiteY0" fmla="*/ 119136 h 177796"/>
                <a:gd name="connsiteX1" fmla="*/ 52721 w 88898"/>
                <a:gd name="connsiteY1" fmla="*/ 104145 h 177796"/>
                <a:gd name="connsiteX2" fmla="*/ 52721 w 88898"/>
                <a:gd name="connsiteY2" fmla="*/ 132562 h 177796"/>
                <a:gd name="connsiteX3" fmla="*/ 66148 w 88898"/>
                <a:gd name="connsiteY3" fmla="*/ 119136 h 177796"/>
                <a:gd name="connsiteX4" fmla="*/ 39034 w 88898"/>
                <a:gd name="connsiteY4" fmla="*/ 72404 h 177796"/>
                <a:gd name="connsiteX5" fmla="*/ 39034 w 88898"/>
                <a:gd name="connsiteY5" fmla="*/ 42683 h 177796"/>
                <a:gd name="connsiteX6" fmla="*/ 25998 w 88898"/>
                <a:gd name="connsiteY6" fmla="*/ 56305 h 177796"/>
                <a:gd name="connsiteX7" fmla="*/ 39034 w 88898"/>
                <a:gd name="connsiteY7" fmla="*/ 72404 h 177796"/>
                <a:gd name="connsiteX8" fmla="*/ 91110 w 88898"/>
                <a:gd name="connsiteY8" fmla="*/ 117832 h 177796"/>
                <a:gd name="connsiteX9" fmla="*/ 81334 w 88898"/>
                <a:gd name="connsiteY9" fmla="*/ 142861 h 177796"/>
                <a:gd name="connsiteX10" fmla="*/ 52786 w 88898"/>
                <a:gd name="connsiteY10" fmla="*/ 154462 h 177796"/>
                <a:gd name="connsiteX11" fmla="*/ 52786 w 88898"/>
                <a:gd name="connsiteY11" fmla="*/ 176752 h 177796"/>
                <a:gd name="connsiteX12" fmla="*/ 39099 w 88898"/>
                <a:gd name="connsiteY12" fmla="*/ 176752 h 177796"/>
                <a:gd name="connsiteX13" fmla="*/ 39099 w 88898"/>
                <a:gd name="connsiteY13" fmla="*/ 155048 h 177796"/>
                <a:gd name="connsiteX14" fmla="*/ 3642 w 88898"/>
                <a:gd name="connsiteY14" fmla="*/ 146445 h 177796"/>
                <a:gd name="connsiteX15" fmla="*/ 3642 w 88898"/>
                <a:gd name="connsiteY15" fmla="*/ 120439 h 177796"/>
                <a:gd name="connsiteX16" fmla="*/ 19806 w 88898"/>
                <a:gd name="connsiteY16" fmla="*/ 128456 h 177796"/>
                <a:gd name="connsiteX17" fmla="*/ 39099 w 88898"/>
                <a:gd name="connsiteY17" fmla="*/ 132889 h 177796"/>
                <a:gd name="connsiteX18" fmla="*/ 39099 w 88898"/>
                <a:gd name="connsiteY18" fmla="*/ 98735 h 177796"/>
                <a:gd name="connsiteX19" fmla="*/ 9769 w 88898"/>
                <a:gd name="connsiteY19" fmla="*/ 81920 h 177796"/>
                <a:gd name="connsiteX20" fmla="*/ 1166 w 88898"/>
                <a:gd name="connsiteY20" fmla="*/ 57869 h 177796"/>
                <a:gd name="connsiteX21" fmla="*/ 11790 w 88898"/>
                <a:gd name="connsiteY21" fmla="*/ 32711 h 177796"/>
                <a:gd name="connsiteX22" fmla="*/ 39164 w 88898"/>
                <a:gd name="connsiteY22" fmla="*/ 20784 h 177796"/>
                <a:gd name="connsiteX23" fmla="*/ 39164 w 88898"/>
                <a:gd name="connsiteY23" fmla="*/ 1166 h 177796"/>
                <a:gd name="connsiteX24" fmla="*/ 52852 w 88898"/>
                <a:gd name="connsiteY24" fmla="*/ 1166 h 177796"/>
                <a:gd name="connsiteX25" fmla="*/ 52852 w 88898"/>
                <a:gd name="connsiteY25" fmla="*/ 20393 h 177796"/>
                <a:gd name="connsiteX26" fmla="*/ 82377 w 88898"/>
                <a:gd name="connsiteY26" fmla="*/ 26780 h 177796"/>
                <a:gd name="connsiteX27" fmla="*/ 82377 w 88898"/>
                <a:gd name="connsiteY27" fmla="*/ 52069 h 177796"/>
                <a:gd name="connsiteX28" fmla="*/ 52852 w 88898"/>
                <a:gd name="connsiteY28" fmla="*/ 42292 h 177796"/>
                <a:gd name="connsiteX29" fmla="*/ 52852 w 88898"/>
                <a:gd name="connsiteY29" fmla="*/ 77814 h 177796"/>
                <a:gd name="connsiteX30" fmla="*/ 82377 w 88898"/>
                <a:gd name="connsiteY30" fmla="*/ 94694 h 177796"/>
                <a:gd name="connsiteX31" fmla="*/ 91110 w 88898"/>
                <a:gd name="connsiteY31" fmla="*/ 117832 h 17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8898" h="177796">
                  <a:moveTo>
                    <a:pt x="66148" y="119136"/>
                  </a:moveTo>
                  <a:cubicBezTo>
                    <a:pt x="66148" y="113075"/>
                    <a:pt x="61650" y="108056"/>
                    <a:pt x="52721" y="104145"/>
                  </a:cubicBezTo>
                  <a:lnTo>
                    <a:pt x="52721" y="132562"/>
                  </a:lnTo>
                  <a:cubicBezTo>
                    <a:pt x="61716" y="131129"/>
                    <a:pt x="66148" y="126631"/>
                    <a:pt x="66148" y="119136"/>
                  </a:cubicBezTo>
                  <a:close/>
                  <a:moveTo>
                    <a:pt x="39034" y="72404"/>
                  </a:moveTo>
                  <a:lnTo>
                    <a:pt x="39034" y="42683"/>
                  </a:lnTo>
                  <a:cubicBezTo>
                    <a:pt x="30365" y="44247"/>
                    <a:pt x="25998" y="48745"/>
                    <a:pt x="25998" y="56305"/>
                  </a:cubicBezTo>
                  <a:cubicBezTo>
                    <a:pt x="25998" y="62888"/>
                    <a:pt x="30365" y="68233"/>
                    <a:pt x="39034" y="72404"/>
                  </a:cubicBezTo>
                  <a:close/>
                  <a:moveTo>
                    <a:pt x="91110" y="117832"/>
                  </a:moveTo>
                  <a:cubicBezTo>
                    <a:pt x="91110" y="128195"/>
                    <a:pt x="87852" y="136538"/>
                    <a:pt x="81334" y="142861"/>
                  </a:cubicBezTo>
                  <a:cubicBezTo>
                    <a:pt x="74816" y="149182"/>
                    <a:pt x="65300" y="153028"/>
                    <a:pt x="52786" y="154462"/>
                  </a:cubicBezTo>
                  <a:lnTo>
                    <a:pt x="52786" y="176752"/>
                  </a:lnTo>
                  <a:lnTo>
                    <a:pt x="39099" y="176752"/>
                  </a:lnTo>
                  <a:lnTo>
                    <a:pt x="39099" y="155048"/>
                  </a:lnTo>
                  <a:cubicBezTo>
                    <a:pt x="26194" y="154918"/>
                    <a:pt x="14397" y="152050"/>
                    <a:pt x="3642" y="146445"/>
                  </a:cubicBezTo>
                  <a:lnTo>
                    <a:pt x="3642" y="120439"/>
                  </a:lnTo>
                  <a:cubicBezTo>
                    <a:pt x="7032" y="123177"/>
                    <a:pt x="12441" y="125849"/>
                    <a:pt x="19806" y="128456"/>
                  </a:cubicBezTo>
                  <a:cubicBezTo>
                    <a:pt x="27237" y="131063"/>
                    <a:pt x="33624" y="132562"/>
                    <a:pt x="39099" y="132889"/>
                  </a:cubicBezTo>
                  <a:lnTo>
                    <a:pt x="39099" y="98735"/>
                  </a:lnTo>
                  <a:cubicBezTo>
                    <a:pt x="25281" y="93587"/>
                    <a:pt x="15505" y="87981"/>
                    <a:pt x="9769" y="81920"/>
                  </a:cubicBezTo>
                  <a:cubicBezTo>
                    <a:pt x="4033" y="75793"/>
                    <a:pt x="1166" y="67776"/>
                    <a:pt x="1166" y="57869"/>
                  </a:cubicBezTo>
                  <a:cubicBezTo>
                    <a:pt x="1166" y="47963"/>
                    <a:pt x="4685" y="39555"/>
                    <a:pt x="11790" y="32711"/>
                  </a:cubicBezTo>
                  <a:cubicBezTo>
                    <a:pt x="18829" y="25868"/>
                    <a:pt x="27954" y="21892"/>
                    <a:pt x="39164" y="20784"/>
                  </a:cubicBezTo>
                  <a:lnTo>
                    <a:pt x="39164" y="1166"/>
                  </a:lnTo>
                  <a:lnTo>
                    <a:pt x="52852" y="1166"/>
                  </a:lnTo>
                  <a:lnTo>
                    <a:pt x="52852" y="20393"/>
                  </a:lnTo>
                  <a:cubicBezTo>
                    <a:pt x="66017" y="21045"/>
                    <a:pt x="75859" y="23130"/>
                    <a:pt x="82377" y="26780"/>
                  </a:cubicBezTo>
                  <a:lnTo>
                    <a:pt x="82377" y="52069"/>
                  </a:lnTo>
                  <a:cubicBezTo>
                    <a:pt x="73708" y="46790"/>
                    <a:pt x="63866" y="43596"/>
                    <a:pt x="52852" y="42292"/>
                  </a:cubicBezTo>
                  <a:lnTo>
                    <a:pt x="52852" y="77814"/>
                  </a:lnTo>
                  <a:cubicBezTo>
                    <a:pt x="66669" y="82832"/>
                    <a:pt x="76511" y="88438"/>
                    <a:pt x="82377" y="94694"/>
                  </a:cubicBezTo>
                  <a:cubicBezTo>
                    <a:pt x="88178" y="101017"/>
                    <a:pt x="91110" y="108707"/>
                    <a:pt x="91110" y="117832"/>
                  </a:cubicBezTo>
                  <a:close/>
                </a:path>
              </a:pathLst>
            </a:custGeom>
            <a:solidFill>
              <a:srgbClr val="50E6FF"/>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52" name="Group 69" descr="approve, thumb, accept">
            <a:extLst>
              <a:ext uri="{FF2B5EF4-FFF2-40B4-BE49-F238E27FC236}">
                <a16:creationId xmlns:a16="http://schemas.microsoft.com/office/drawing/2014/main" id="{1B8D1446-8DBD-2B46-950E-EB6932E4E5CE}"/>
              </a:ext>
            </a:extLst>
          </p:cNvPr>
          <p:cNvGrpSpPr>
            <a:grpSpLocks noChangeAspect="1"/>
          </p:cNvGrpSpPr>
          <p:nvPr/>
        </p:nvGrpSpPr>
        <p:grpSpPr bwMode="auto">
          <a:xfrm>
            <a:off x="6593515" y="4316090"/>
            <a:ext cx="222774" cy="172268"/>
            <a:chOff x="2219" y="830"/>
            <a:chExt cx="247" cy="191"/>
          </a:xfrm>
        </p:grpSpPr>
        <p:sp>
          <p:nvSpPr>
            <p:cNvPr id="303" name="AutoShape 68">
              <a:extLst>
                <a:ext uri="{FF2B5EF4-FFF2-40B4-BE49-F238E27FC236}">
                  <a16:creationId xmlns:a16="http://schemas.microsoft.com/office/drawing/2014/main" id="{EAE108A8-93F1-F543-A861-2175C351F7E2}"/>
                </a:ext>
              </a:extLst>
            </p:cNvPr>
            <p:cNvSpPr>
              <a:spLocks noChangeAspect="1" noChangeArrowheads="1" noTextEdit="1"/>
            </p:cNvSpPr>
            <p:nvPr/>
          </p:nvSpPr>
          <p:spPr bwMode="auto">
            <a:xfrm>
              <a:off x="2219" y="830"/>
              <a:ext cx="24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4" name="Oval 70">
              <a:extLst>
                <a:ext uri="{FF2B5EF4-FFF2-40B4-BE49-F238E27FC236}">
                  <a16:creationId xmlns:a16="http://schemas.microsoft.com/office/drawing/2014/main" id="{1D7817B6-EB97-CD40-B235-6EDEAA703943}"/>
                </a:ext>
              </a:extLst>
            </p:cNvPr>
            <p:cNvSpPr>
              <a:spLocks noChangeArrowheads="1"/>
            </p:cNvSpPr>
            <p:nvPr/>
          </p:nvSpPr>
          <p:spPr bwMode="auto">
            <a:xfrm>
              <a:off x="2436" y="902"/>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5" name="Oval 71">
              <a:extLst>
                <a:ext uri="{FF2B5EF4-FFF2-40B4-BE49-F238E27FC236}">
                  <a16:creationId xmlns:a16="http://schemas.microsoft.com/office/drawing/2014/main" id="{99867B8F-1DEA-3549-863C-2B250D6AE3AB}"/>
                </a:ext>
              </a:extLst>
            </p:cNvPr>
            <p:cNvSpPr>
              <a:spLocks noChangeArrowheads="1"/>
            </p:cNvSpPr>
            <p:nvPr/>
          </p:nvSpPr>
          <p:spPr bwMode="auto">
            <a:xfrm>
              <a:off x="2436" y="931"/>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6" name="Oval 72">
              <a:extLst>
                <a:ext uri="{FF2B5EF4-FFF2-40B4-BE49-F238E27FC236}">
                  <a16:creationId xmlns:a16="http://schemas.microsoft.com/office/drawing/2014/main" id="{D650E135-C308-2A4D-A8D9-8F61DD621F85}"/>
                </a:ext>
              </a:extLst>
            </p:cNvPr>
            <p:cNvSpPr>
              <a:spLocks noChangeArrowheads="1"/>
            </p:cNvSpPr>
            <p:nvPr/>
          </p:nvSpPr>
          <p:spPr bwMode="auto">
            <a:xfrm>
              <a:off x="2436" y="960"/>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7" name="Oval 73">
              <a:extLst>
                <a:ext uri="{FF2B5EF4-FFF2-40B4-BE49-F238E27FC236}">
                  <a16:creationId xmlns:a16="http://schemas.microsoft.com/office/drawing/2014/main" id="{E4F52698-4190-B84B-A9FE-2E84B5647314}"/>
                </a:ext>
              </a:extLst>
            </p:cNvPr>
            <p:cNvSpPr>
              <a:spLocks noChangeArrowheads="1"/>
            </p:cNvSpPr>
            <p:nvPr/>
          </p:nvSpPr>
          <p:spPr bwMode="auto">
            <a:xfrm>
              <a:off x="2421" y="989"/>
              <a:ext cx="29" cy="31"/>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8" name="Freeform 74">
              <a:extLst>
                <a:ext uri="{FF2B5EF4-FFF2-40B4-BE49-F238E27FC236}">
                  <a16:creationId xmlns:a16="http://schemas.microsoft.com/office/drawing/2014/main" id="{94FC7164-4EFD-2445-943E-70147B2C6E72}"/>
                </a:ext>
              </a:extLst>
            </p:cNvPr>
            <p:cNvSpPr>
              <a:spLocks/>
            </p:cNvSpPr>
            <p:nvPr/>
          </p:nvSpPr>
          <p:spPr bwMode="auto">
            <a:xfrm>
              <a:off x="2249" y="830"/>
              <a:ext cx="201" cy="190"/>
            </a:xfrm>
            <a:custGeom>
              <a:avLst/>
              <a:gdLst>
                <a:gd name="T0" fmla="*/ 139 w 139"/>
                <a:gd name="T1" fmla="*/ 50 h 131"/>
                <a:gd name="T2" fmla="*/ 88 w 139"/>
                <a:gd name="T3" fmla="*/ 50 h 131"/>
                <a:gd name="T4" fmla="*/ 97 w 139"/>
                <a:gd name="T5" fmla="*/ 25 h 131"/>
                <a:gd name="T6" fmla="*/ 99 w 139"/>
                <a:gd name="T7" fmla="*/ 13 h 131"/>
                <a:gd name="T8" fmla="*/ 99 w 139"/>
                <a:gd name="T9" fmla="*/ 10 h 131"/>
                <a:gd name="T10" fmla="*/ 99 w 139"/>
                <a:gd name="T11" fmla="*/ 9 h 131"/>
                <a:gd name="T12" fmla="*/ 99 w 139"/>
                <a:gd name="T13" fmla="*/ 9 h 131"/>
                <a:gd name="T14" fmla="*/ 89 w 139"/>
                <a:gd name="T15" fmla="*/ 0 h 131"/>
                <a:gd name="T16" fmla="*/ 79 w 139"/>
                <a:gd name="T17" fmla="*/ 7 h 131"/>
                <a:gd name="T18" fmla="*/ 77 w 139"/>
                <a:gd name="T19" fmla="*/ 13 h 131"/>
                <a:gd name="T20" fmla="*/ 70 w 139"/>
                <a:gd name="T21" fmla="*/ 27 h 131"/>
                <a:gd name="T22" fmla="*/ 65 w 139"/>
                <a:gd name="T23" fmla="*/ 34 h 131"/>
                <a:gd name="T24" fmla="*/ 48 w 139"/>
                <a:gd name="T25" fmla="*/ 50 h 131"/>
                <a:gd name="T26" fmla="*/ 38 w 139"/>
                <a:gd name="T27" fmla="*/ 60 h 131"/>
                <a:gd name="T28" fmla="*/ 28 w 139"/>
                <a:gd name="T29" fmla="*/ 60 h 131"/>
                <a:gd name="T30" fmla="*/ 0 w 139"/>
                <a:gd name="T31" fmla="*/ 85 h 131"/>
                <a:gd name="T32" fmla="*/ 29 w 139"/>
                <a:gd name="T33" fmla="*/ 121 h 131"/>
                <a:gd name="T34" fmla="*/ 38 w 139"/>
                <a:gd name="T35" fmla="*/ 121 h 131"/>
                <a:gd name="T36" fmla="*/ 38 w 139"/>
                <a:gd name="T37" fmla="*/ 121 h 131"/>
                <a:gd name="T38" fmla="*/ 54 w 139"/>
                <a:gd name="T39" fmla="*/ 129 h 131"/>
                <a:gd name="T40" fmla="*/ 60 w 139"/>
                <a:gd name="T41" fmla="*/ 131 h 131"/>
                <a:gd name="T42" fmla="*/ 128 w 139"/>
                <a:gd name="T43" fmla="*/ 131 h 131"/>
                <a:gd name="T44" fmla="*/ 128 w 139"/>
                <a:gd name="T45" fmla="*/ 110 h 131"/>
                <a:gd name="T46" fmla="*/ 139 w 139"/>
                <a:gd name="T47" fmla="*/ 110 h 131"/>
                <a:gd name="T48" fmla="*/ 139 w 139"/>
                <a:gd name="T49" fmla="*/ 5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1">
                  <a:moveTo>
                    <a:pt x="139" y="50"/>
                  </a:moveTo>
                  <a:cubicBezTo>
                    <a:pt x="88" y="50"/>
                    <a:pt x="88" y="50"/>
                    <a:pt x="88" y="50"/>
                  </a:cubicBezTo>
                  <a:cubicBezTo>
                    <a:pt x="97" y="25"/>
                    <a:pt x="97" y="25"/>
                    <a:pt x="97" y="25"/>
                  </a:cubicBezTo>
                  <a:cubicBezTo>
                    <a:pt x="98" y="21"/>
                    <a:pt x="99" y="17"/>
                    <a:pt x="99" y="13"/>
                  </a:cubicBezTo>
                  <a:cubicBezTo>
                    <a:pt x="99" y="10"/>
                    <a:pt x="99" y="10"/>
                    <a:pt x="99" y="10"/>
                  </a:cubicBezTo>
                  <a:cubicBezTo>
                    <a:pt x="99" y="9"/>
                    <a:pt x="99" y="9"/>
                    <a:pt x="99" y="9"/>
                  </a:cubicBezTo>
                  <a:cubicBezTo>
                    <a:pt x="99" y="9"/>
                    <a:pt x="99" y="9"/>
                    <a:pt x="99" y="9"/>
                  </a:cubicBezTo>
                  <a:cubicBezTo>
                    <a:pt x="99" y="4"/>
                    <a:pt x="94" y="0"/>
                    <a:pt x="89" y="0"/>
                  </a:cubicBezTo>
                  <a:cubicBezTo>
                    <a:pt x="84" y="0"/>
                    <a:pt x="81" y="3"/>
                    <a:pt x="79" y="7"/>
                  </a:cubicBezTo>
                  <a:cubicBezTo>
                    <a:pt x="79" y="9"/>
                    <a:pt x="78" y="11"/>
                    <a:pt x="77" y="13"/>
                  </a:cubicBezTo>
                  <a:cubicBezTo>
                    <a:pt x="70" y="27"/>
                    <a:pt x="70" y="27"/>
                    <a:pt x="70" y="27"/>
                  </a:cubicBezTo>
                  <a:cubicBezTo>
                    <a:pt x="69" y="29"/>
                    <a:pt x="67" y="32"/>
                    <a:pt x="65" y="34"/>
                  </a:cubicBezTo>
                  <a:cubicBezTo>
                    <a:pt x="48" y="50"/>
                    <a:pt x="48" y="50"/>
                    <a:pt x="48" y="50"/>
                  </a:cubicBezTo>
                  <a:cubicBezTo>
                    <a:pt x="38" y="60"/>
                    <a:pt x="38" y="60"/>
                    <a:pt x="38" y="60"/>
                  </a:cubicBezTo>
                  <a:cubicBezTo>
                    <a:pt x="28" y="60"/>
                    <a:pt x="28" y="60"/>
                    <a:pt x="28" y="60"/>
                  </a:cubicBezTo>
                  <a:cubicBezTo>
                    <a:pt x="0" y="85"/>
                    <a:pt x="0" y="85"/>
                    <a:pt x="0" y="85"/>
                  </a:cubicBezTo>
                  <a:cubicBezTo>
                    <a:pt x="29" y="121"/>
                    <a:pt x="29" y="121"/>
                    <a:pt x="29" y="121"/>
                  </a:cubicBezTo>
                  <a:cubicBezTo>
                    <a:pt x="38" y="121"/>
                    <a:pt x="38" y="121"/>
                    <a:pt x="38" y="121"/>
                  </a:cubicBezTo>
                  <a:cubicBezTo>
                    <a:pt x="38" y="121"/>
                    <a:pt x="38" y="121"/>
                    <a:pt x="38" y="121"/>
                  </a:cubicBezTo>
                  <a:cubicBezTo>
                    <a:pt x="54" y="129"/>
                    <a:pt x="54" y="129"/>
                    <a:pt x="54" y="129"/>
                  </a:cubicBezTo>
                  <a:cubicBezTo>
                    <a:pt x="56" y="130"/>
                    <a:pt x="58" y="131"/>
                    <a:pt x="60" y="131"/>
                  </a:cubicBezTo>
                  <a:cubicBezTo>
                    <a:pt x="128" y="131"/>
                    <a:pt x="128" y="131"/>
                    <a:pt x="128" y="131"/>
                  </a:cubicBezTo>
                  <a:cubicBezTo>
                    <a:pt x="128" y="110"/>
                    <a:pt x="128" y="110"/>
                    <a:pt x="128" y="110"/>
                  </a:cubicBezTo>
                  <a:cubicBezTo>
                    <a:pt x="139" y="110"/>
                    <a:pt x="139" y="110"/>
                    <a:pt x="139" y="110"/>
                  </a:cubicBezTo>
                  <a:lnTo>
                    <a:pt x="139" y="5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9" name="Freeform 75">
              <a:extLst>
                <a:ext uri="{FF2B5EF4-FFF2-40B4-BE49-F238E27FC236}">
                  <a16:creationId xmlns:a16="http://schemas.microsoft.com/office/drawing/2014/main" id="{923FB62C-3D73-3E47-8497-2F2DEC964D2B}"/>
                </a:ext>
              </a:extLst>
            </p:cNvPr>
            <p:cNvSpPr>
              <a:spLocks/>
            </p:cNvSpPr>
            <p:nvPr/>
          </p:nvSpPr>
          <p:spPr bwMode="auto">
            <a:xfrm>
              <a:off x="2218" y="917"/>
              <a:ext cx="72" cy="101"/>
            </a:xfrm>
            <a:custGeom>
              <a:avLst/>
              <a:gdLst>
                <a:gd name="T0" fmla="*/ 13 w 72"/>
                <a:gd name="T1" fmla="*/ 101 h 101"/>
                <a:gd name="T2" fmla="*/ 72 w 72"/>
                <a:gd name="T3" fmla="*/ 101 h 101"/>
                <a:gd name="T4" fmla="*/ 72 w 72"/>
                <a:gd name="T5" fmla="*/ 0 h 101"/>
                <a:gd name="T6" fmla="*/ 0 w 72"/>
                <a:gd name="T7" fmla="*/ 0 h 101"/>
                <a:gd name="T8" fmla="*/ 13 w 72"/>
                <a:gd name="T9" fmla="*/ 101 h 101"/>
              </a:gdLst>
              <a:ahLst/>
              <a:cxnLst>
                <a:cxn ang="0">
                  <a:pos x="T0" y="T1"/>
                </a:cxn>
                <a:cxn ang="0">
                  <a:pos x="T2" y="T3"/>
                </a:cxn>
                <a:cxn ang="0">
                  <a:pos x="T4" y="T5"/>
                </a:cxn>
                <a:cxn ang="0">
                  <a:pos x="T6" y="T7"/>
                </a:cxn>
                <a:cxn ang="0">
                  <a:pos x="T8" y="T9"/>
                </a:cxn>
              </a:cxnLst>
              <a:rect l="0" t="0" r="r" b="b"/>
              <a:pathLst>
                <a:path w="72" h="101">
                  <a:moveTo>
                    <a:pt x="13" y="101"/>
                  </a:moveTo>
                  <a:lnTo>
                    <a:pt x="72" y="101"/>
                  </a:lnTo>
                  <a:lnTo>
                    <a:pt x="72" y="0"/>
                  </a:lnTo>
                  <a:lnTo>
                    <a:pt x="0" y="0"/>
                  </a:lnTo>
                  <a:lnTo>
                    <a:pt x="13" y="101"/>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10" name="Oval 76">
              <a:extLst>
                <a:ext uri="{FF2B5EF4-FFF2-40B4-BE49-F238E27FC236}">
                  <a16:creationId xmlns:a16="http://schemas.microsoft.com/office/drawing/2014/main" id="{70EA5511-D9E3-7648-81E9-A40D8662D82B}"/>
                </a:ext>
              </a:extLst>
            </p:cNvPr>
            <p:cNvSpPr>
              <a:spLocks noChangeArrowheads="1"/>
            </p:cNvSpPr>
            <p:nvPr/>
          </p:nvSpPr>
          <p:spPr bwMode="auto">
            <a:xfrm>
              <a:off x="2260" y="991"/>
              <a:ext cx="14" cy="14"/>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grpSp>
      <p:grpSp>
        <p:nvGrpSpPr>
          <p:cNvPr id="253" name="Group 252">
            <a:extLst>
              <a:ext uri="{FF2B5EF4-FFF2-40B4-BE49-F238E27FC236}">
                <a16:creationId xmlns:a16="http://schemas.microsoft.com/office/drawing/2014/main" id="{042D3CAD-1AF8-7F4A-A1FC-306A3EEA050C}"/>
              </a:ext>
            </a:extLst>
          </p:cNvPr>
          <p:cNvGrpSpPr/>
          <p:nvPr/>
        </p:nvGrpSpPr>
        <p:grpSpPr>
          <a:xfrm>
            <a:off x="6593516" y="5136170"/>
            <a:ext cx="182464" cy="185931"/>
            <a:chOff x="4203700" y="7442200"/>
            <a:chExt cx="416816" cy="424736"/>
          </a:xfrm>
        </p:grpSpPr>
        <p:sp>
          <p:nvSpPr>
            <p:cNvPr id="301" name="Freeform 5">
              <a:extLst>
                <a:ext uri="{FF2B5EF4-FFF2-40B4-BE49-F238E27FC236}">
                  <a16:creationId xmlns:a16="http://schemas.microsoft.com/office/drawing/2014/main" id="{AA49E6AE-2AFE-D84E-BF21-DE590EB2CCC8}"/>
                </a:ext>
              </a:extLst>
            </p:cNvPr>
            <p:cNvSpPr>
              <a:spLocks noEditPoints="1"/>
            </p:cNvSpPr>
            <p:nvPr/>
          </p:nvSpPr>
          <p:spPr bwMode="auto">
            <a:xfrm>
              <a:off x="4203700" y="7448505"/>
              <a:ext cx="416816" cy="418431"/>
            </a:xfrm>
            <a:custGeom>
              <a:avLst/>
              <a:gdLst>
                <a:gd name="T0" fmla="*/ 304 w 347"/>
                <a:gd name="T1" fmla="*/ 207 h 348"/>
                <a:gd name="T2" fmla="*/ 179 w 347"/>
                <a:gd name="T3" fmla="*/ 76 h 348"/>
                <a:gd name="T4" fmla="*/ 179 w 347"/>
                <a:gd name="T5" fmla="*/ 33 h 348"/>
                <a:gd name="T6" fmla="*/ 228 w 347"/>
                <a:gd name="T7" fmla="*/ 33 h 348"/>
                <a:gd name="T8" fmla="*/ 228 w 347"/>
                <a:gd name="T9" fmla="*/ 0 h 348"/>
                <a:gd name="T10" fmla="*/ 179 w 347"/>
                <a:gd name="T11" fmla="*/ 0 h 348"/>
                <a:gd name="T12" fmla="*/ 168 w 347"/>
                <a:gd name="T13" fmla="*/ 0 h 348"/>
                <a:gd name="T14" fmla="*/ 168 w 347"/>
                <a:gd name="T15" fmla="*/ 33 h 348"/>
                <a:gd name="T16" fmla="*/ 168 w 347"/>
                <a:gd name="T17" fmla="*/ 76 h 348"/>
                <a:gd name="T18" fmla="*/ 43 w 347"/>
                <a:gd name="T19" fmla="*/ 207 h 348"/>
                <a:gd name="T20" fmla="*/ 0 w 347"/>
                <a:gd name="T21" fmla="*/ 207 h 348"/>
                <a:gd name="T22" fmla="*/ 0 w 347"/>
                <a:gd name="T23" fmla="*/ 348 h 348"/>
                <a:gd name="T24" fmla="*/ 347 w 347"/>
                <a:gd name="T25" fmla="*/ 348 h 348"/>
                <a:gd name="T26" fmla="*/ 347 w 347"/>
                <a:gd name="T27" fmla="*/ 207 h 348"/>
                <a:gd name="T28" fmla="*/ 304 w 347"/>
                <a:gd name="T29" fmla="*/ 207 h 348"/>
                <a:gd name="T30" fmla="*/ 54 w 347"/>
                <a:gd name="T31" fmla="*/ 326 h 348"/>
                <a:gd name="T32" fmla="*/ 21 w 347"/>
                <a:gd name="T33" fmla="*/ 326 h 348"/>
                <a:gd name="T34" fmla="*/ 21 w 347"/>
                <a:gd name="T35" fmla="*/ 228 h 348"/>
                <a:gd name="T36" fmla="*/ 54 w 347"/>
                <a:gd name="T37" fmla="*/ 228 h 348"/>
                <a:gd name="T38" fmla="*/ 54 w 347"/>
                <a:gd name="T39" fmla="*/ 326 h 348"/>
                <a:gd name="T40" fmla="*/ 108 w 347"/>
                <a:gd name="T41" fmla="*/ 326 h 348"/>
                <a:gd name="T42" fmla="*/ 76 w 347"/>
                <a:gd name="T43" fmla="*/ 326 h 348"/>
                <a:gd name="T44" fmla="*/ 76 w 347"/>
                <a:gd name="T45" fmla="*/ 228 h 348"/>
                <a:gd name="T46" fmla="*/ 108 w 347"/>
                <a:gd name="T47" fmla="*/ 228 h 348"/>
                <a:gd name="T48" fmla="*/ 108 w 347"/>
                <a:gd name="T49" fmla="*/ 326 h 348"/>
                <a:gd name="T50" fmla="*/ 162 w 347"/>
                <a:gd name="T51" fmla="*/ 326 h 348"/>
                <a:gd name="T52" fmla="*/ 130 w 347"/>
                <a:gd name="T53" fmla="*/ 326 h 348"/>
                <a:gd name="T54" fmla="*/ 130 w 347"/>
                <a:gd name="T55" fmla="*/ 228 h 348"/>
                <a:gd name="T56" fmla="*/ 162 w 347"/>
                <a:gd name="T57" fmla="*/ 228 h 348"/>
                <a:gd name="T58" fmla="*/ 162 w 347"/>
                <a:gd name="T59" fmla="*/ 326 h 348"/>
                <a:gd name="T60" fmla="*/ 217 w 347"/>
                <a:gd name="T61" fmla="*/ 326 h 348"/>
                <a:gd name="T62" fmla="*/ 184 w 347"/>
                <a:gd name="T63" fmla="*/ 326 h 348"/>
                <a:gd name="T64" fmla="*/ 184 w 347"/>
                <a:gd name="T65" fmla="*/ 228 h 348"/>
                <a:gd name="T66" fmla="*/ 217 w 347"/>
                <a:gd name="T67" fmla="*/ 228 h 348"/>
                <a:gd name="T68" fmla="*/ 217 w 347"/>
                <a:gd name="T69" fmla="*/ 326 h 348"/>
                <a:gd name="T70" fmla="*/ 271 w 347"/>
                <a:gd name="T71" fmla="*/ 326 h 348"/>
                <a:gd name="T72" fmla="*/ 238 w 347"/>
                <a:gd name="T73" fmla="*/ 326 h 348"/>
                <a:gd name="T74" fmla="*/ 238 w 347"/>
                <a:gd name="T75" fmla="*/ 228 h 348"/>
                <a:gd name="T76" fmla="*/ 271 w 347"/>
                <a:gd name="T77" fmla="*/ 228 h 348"/>
                <a:gd name="T78" fmla="*/ 271 w 347"/>
                <a:gd name="T79" fmla="*/ 326 h 348"/>
                <a:gd name="T80" fmla="*/ 325 w 347"/>
                <a:gd name="T81" fmla="*/ 326 h 348"/>
                <a:gd name="T82" fmla="*/ 293 w 347"/>
                <a:gd name="T83" fmla="*/ 326 h 348"/>
                <a:gd name="T84" fmla="*/ 293 w 347"/>
                <a:gd name="T85" fmla="*/ 228 h 348"/>
                <a:gd name="T86" fmla="*/ 325 w 347"/>
                <a:gd name="T87" fmla="*/ 228 h 348"/>
                <a:gd name="T88" fmla="*/ 325 w 347"/>
                <a:gd name="T89" fmla="*/ 3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7" h="348">
                  <a:moveTo>
                    <a:pt x="304" y="207"/>
                  </a:moveTo>
                  <a:cubicBezTo>
                    <a:pt x="304" y="136"/>
                    <a:pt x="248" y="79"/>
                    <a:pt x="179" y="76"/>
                  </a:cubicBezTo>
                  <a:cubicBezTo>
                    <a:pt x="179" y="33"/>
                    <a:pt x="179" y="33"/>
                    <a:pt x="179" y="33"/>
                  </a:cubicBezTo>
                  <a:cubicBezTo>
                    <a:pt x="228" y="33"/>
                    <a:pt x="228" y="33"/>
                    <a:pt x="228" y="33"/>
                  </a:cubicBezTo>
                  <a:cubicBezTo>
                    <a:pt x="228" y="0"/>
                    <a:pt x="228" y="0"/>
                    <a:pt x="228" y="0"/>
                  </a:cubicBezTo>
                  <a:cubicBezTo>
                    <a:pt x="179" y="0"/>
                    <a:pt x="179" y="0"/>
                    <a:pt x="179" y="0"/>
                  </a:cubicBezTo>
                  <a:cubicBezTo>
                    <a:pt x="168" y="0"/>
                    <a:pt x="168" y="0"/>
                    <a:pt x="168" y="0"/>
                  </a:cubicBezTo>
                  <a:cubicBezTo>
                    <a:pt x="168" y="33"/>
                    <a:pt x="168" y="33"/>
                    <a:pt x="168" y="33"/>
                  </a:cubicBezTo>
                  <a:cubicBezTo>
                    <a:pt x="168" y="76"/>
                    <a:pt x="168" y="76"/>
                    <a:pt x="168" y="76"/>
                  </a:cubicBezTo>
                  <a:cubicBezTo>
                    <a:pt x="98" y="79"/>
                    <a:pt x="43" y="137"/>
                    <a:pt x="43" y="207"/>
                  </a:cubicBezTo>
                  <a:cubicBezTo>
                    <a:pt x="0" y="207"/>
                    <a:pt x="0" y="207"/>
                    <a:pt x="0" y="207"/>
                  </a:cubicBezTo>
                  <a:cubicBezTo>
                    <a:pt x="0" y="348"/>
                    <a:pt x="0" y="348"/>
                    <a:pt x="0" y="348"/>
                  </a:cubicBezTo>
                  <a:cubicBezTo>
                    <a:pt x="347" y="348"/>
                    <a:pt x="347" y="348"/>
                    <a:pt x="347" y="348"/>
                  </a:cubicBezTo>
                  <a:cubicBezTo>
                    <a:pt x="347" y="207"/>
                    <a:pt x="347" y="207"/>
                    <a:pt x="347" y="207"/>
                  </a:cubicBezTo>
                  <a:lnTo>
                    <a:pt x="304" y="207"/>
                  </a:lnTo>
                  <a:close/>
                  <a:moveTo>
                    <a:pt x="54" y="326"/>
                  </a:moveTo>
                  <a:cubicBezTo>
                    <a:pt x="21" y="326"/>
                    <a:pt x="21" y="326"/>
                    <a:pt x="21" y="326"/>
                  </a:cubicBezTo>
                  <a:cubicBezTo>
                    <a:pt x="21" y="228"/>
                    <a:pt x="21" y="228"/>
                    <a:pt x="21" y="228"/>
                  </a:cubicBezTo>
                  <a:cubicBezTo>
                    <a:pt x="54" y="228"/>
                    <a:pt x="54" y="228"/>
                    <a:pt x="54" y="228"/>
                  </a:cubicBezTo>
                  <a:cubicBezTo>
                    <a:pt x="54" y="326"/>
                    <a:pt x="54" y="326"/>
                    <a:pt x="54" y="326"/>
                  </a:cubicBezTo>
                  <a:close/>
                  <a:moveTo>
                    <a:pt x="108" y="326"/>
                  </a:moveTo>
                  <a:cubicBezTo>
                    <a:pt x="76" y="326"/>
                    <a:pt x="76" y="326"/>
                    <a:pt x="76" y="326"/>
                  </a:cubicBezTo>
                  <a:cubicBezTo>
                    <a:pt x="76" y="228"/>
                    <a:pt x="76" y="228"/>
                    <a:pt x="76" y="228"/>
                  </a:cubicBezTo>
                  <a:cubicBezTo>
                    <a:pt x="108" y="228"/>
                    <a:pt x="108" y="228"/>
                    <a:pt x="108" y="228"/>
                  </a:cubicBezTo>
                  <a:lnTo>
                    <a:pt x="108" y="326"/>
                  </a:lnTo>
                  <a:close/>
                  <a:moveTo>
                    <a:pt x="162" y="326"/>
                  </a:moveTo>
                  <a:cubicBezTo>
                    <a:pt x="130" y="326"/>
                    <a:pt x="130" y="326"/>
                    <a:pt x="130" y="326"/>
                  </a:cubicBezTo>
                  <a:cubicBezTo>
                    <a:pt x="130" y="228"/>
                    <a:pt x="130" y="228"/>
                    <a:pt x="130" y="228"/>
                  </a:cubicBezTo>
                  <a:cubicBezTo>
                    <a:pt x="162" y="228"/>
                    <a:pt x="162" y="228"/>
                    <a:pt x="162" y="228"/>
                  </a:cubicBezTo>
                  <a:lnTo>
                    <a:pt x="162" y="326"/>
                  </a:lnTo>
                  <a:close/>
                  <a:moveTo>
                    <a:pt x="217" y="326"/>
                  </a:moveTo>
                  <a:cubicBezTo>
                    <a:pt x="184" y="326"/>
                    <a:pt x="184" y="326"/>
                    <a:pt x="184" y="326"/>
                  </a:cubicBezTo>
                  <a:cubicBezTo>
                    <a:pt x="184" y="228"/>
                    <a:pt x="184" y="228"/>
                    <a:pt x="184" y="228"/>
                  </a:cubicBezTo>
                  <a:cubicBezTo>
                    <a:pt x="217" y="228"/>
                    <a:pt x="217" y="228"/>
                    <a:pt x="217" y="228"/>
                  </a:cubicBezTo>
                  <a:lnTo>
                    <a:pt x="217" y="326"/>
                  </a:lnTo>
                  <a:close/>
                  <a:moveTo>
                    <a:pt x="271" y="326"/>
                  </a:moveTo>
                  <a:cubicBezTo>
                    <a:pt x="238" y="326"/>
                    <a:pt x="238" y="326"/>
                    <a:pt x="238" y="326"/>
                  </a:cubicBezTo>
                  <a:cubicBezTo>
                    <a:pt x="238" y="228"/>
                    <a:pt x="238" y="228"/>
                    <a:pt x="238" y="228"/>
                  </a:cubicBezTo>
                  <a:cubicBezTo>
                    <a:pt x="271" y="228"/>
                    <a:pt x="271" y="228"/>
                    <a:pt x="271" y="228"/>
                  </a:cubicBezTo>
                  <a:lnTo>
                    <a:pt x="271" y="326"/>
                  </a:lnTo>
                  <a:close/>
                  <a:moveTo>
                    <a:pt x="325" y="326"/>
                  </a:moveTo>
                  <a:cubicBezTo>
                    <a:pt x="293" y="326"/>
                    <a:pt x="293" y="326"/>
                    <a:pt x="293" y="326"/>
                  </a:cubicBezTo>
                  <a:cubicBezTo>
                    <a:pt x="293" y="228"/>
                    <a:pt x="293" y="228"/>
                    <a:pt x="293" y="228"/>
                  </a:cubicBezTo>
                  <a:cubicBezTo>
                    <a:pt x="325" y="228"/>
                    <a:pt x="325" y="228"/>
                    <a:pt x="325" y="228"/>
                  </a:cubicBezTo>
                  <a:lnTo>
                    <a:pt x="325" y="326"/>
                  </a:lnTo>
                  <a:close/>
                </a:path>
              </a:pathLst>
            </a:custGeom>
            <a:solidFill>
              <a:srgbClr val="0078D4"/>
            </a:solidFill>
            <a:ln>
              <a:noFill/>
            </a:ln>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302" name="Rectangle 301">
              <a:extLst>
                <a:ext uri="{FF2B5EF4-FFF2-40B4-BE49-F238E27FC236}">
                  <a16:creationId xmlns:a16="http://schemas.microsoft.com/office/drawing/2014/main" id="{981EDE69-B1F5-4F46-84A0-D7D08BC648DD}"/>
                </a:ext>
              </a:extLst>
            </p:cNvPr>
            <p:cNvSpPr/>
            <p:nvPr/>
          </p:nvSpPr>
          <p:spPr bwMode="auto">
            <a:xfrm>
              <a:off x="4405657" y="7442200"/>
              <a:ext cx="76371" cy="45815"/>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52378" tIns="121902" rIns="152378" bIns="121902" numCol="1" spcCol="0" rtlCol="0" fromWordArt="0" anchor="t" anchorCtr="0" forceAA="0" compatLnSpc="1">
              <a:prstTxWarp prst="textNoShape">
                <a:avLst/>
              </a:prstTxWarp>
              <a:noAutofit/>
            </a:bodyPr>
            <a:lstStyle/>
            <a:p>
              <a:pPr defTabSz="776879" fontAlgn="base">
                <a:spcBef>
                  <a:spcPct val="0"/>
                </a:spcBef>
                <a:spcAft>
                  <a:spcPct val="0"/>
                </a:spcAft>
                <a:defRPr/>
              </a:pPr>
              <a:endParaRPr lang="en-US" sz="1020"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54" name="Graphic 87" descr="list, file, paper, sheet">
            <a:extLst>
              <a:ext uri="{FF2B5EF4-FFF2-40B4-BE49-F238E27FC236}">
                <a16:creationId xmlns:a16="http://schemas.microsoft.com/office/drawing/2014/main" id="{CFC741AD-E9DD-AA4D-BD7B-57146EC2E704}"/>
              </a:ext>
            </a:extLst>
          </p:cNvPr>
          <p:cNvGrpSpPr/>
          <p:nvPr/>
        </p:nvGrpSpPr>
        <p:grpSpPr>
          <a:xfrm>
            <a:off x="8733382" y="5337962"/>
            <a:ext cx="192629" cy="192629"/>
            <a:chOff x="4473209" y="3968750"/>
            <a:chExt cx="370140" cy="370140"/>
          </a:xfrm>
        </p:grpSpPr>
        <p:sp>
          <p:nvSpPr>
            <p:cNvPr id="293" name="Freeform: Shape 185">
              <a:extLst>
                <a:ext uri="{FF2B5EF4-FFF2-40B4-BE49-F238E27FC236}">
                  <a16:creationId xmlns:a16="http://schemas.microsoft.com/office/drawing/2014/main" id="{075F0395-AF16-6C43-B6A7-A1F1F28CC4EB}"/>
                </a:ext>
              </a:extLst>
            </p:cNvPr>
            <p:cNvSpPr/>
            <p:nvPr/>
          </p:nvSpPr>
          <p:spPr>
            <a:xfrm>
              <a:off x="4510839" y="3969537"/>
              <a:ext cx="290007" cy="366324"/>
            </a:xfrm>
            <a:custGeom>
              <a:avLst/>
              <a:gdLst>
                <a:gd name="connsiteX0" fmla="*/ 1121 w 290006"/>
                <a:gd name="connsiteY0" fmla="*/ 367064 h 366324"/>
                <a:gd name="connsiteX1" fmla="*/ 290746 w 290006"/>
                <a:gd name="connsiteY1" fmla="*/ 367064 h 366324"/>
                <a:gd name="connsiteX2" fmla="*/ 290746 w 290006"/>
                <a:gd name="connsiteY2" fmla="*/ 1121 h 366324"/>
                <a:gd name="connsiteX3" fmla="*/ 1121 w 290006"/>
                <a:gd name="connsiteY3" fmla="*/ 1121 h 366324"/>
                <a:gd name="connsiteX4" fmla="*/ 1121 w 290006"/>
                <a:gd name="connsiteY4" fmla="*/ 367064 h 366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06" h="366324">
                  <a:moveTo>
                    <a:pt x="1121" y="367064"/>
                  </a:moveTo>
                  <a:lnTo>
                    <a:pt x="290746" y="367064"/>
                  </a:lnTo>
                  <a:lnTo>
                    <a:pt x="290746" y="1121"/>
                  </a:lnTo>
                  <a:lnTo>
                    <a:pt x="1121" y="1121"/>
                  </a:lnTo>
                  <a:lnTo>
                    <a:pt x="1121" y="367064"/>
                  </a:lnTo>
                  <a:close/>
                </a:path>
              </a:pathLst>
            </a:custGeom>
            <a:solidFill>
              <a:srgbClr val="0078D4"/>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4" name="Freeform: Shape 186">
              <a:extLst>
                <a:ext uri="{FF2B5EF4-FFF2-40B4-BE49-F238E27FC236}">
                  <a16:creationId xmlns:a16="http://schemas.microsoft.com/office/drawing/2014/main" id="{94012F33-BA18-064C-92C7-E1EE19EF23B3}"/>
                </a:ext>
              </a:extLst>
            </p:cNvPr>
            <p:cNvSpPr/>
            <p:nvPr/>
          </p:nvSpPr>
          <p:spPr>
            <a:xfrm>
              <a:off x="4569221" y="4240076"/>
              <a:ext cx="175530" cy="38159"/>
            </a:xfrm>
            <a:custGeom>
              <a:avLst/>
              <a:gdLst>
                <a:gd name="connsiteX0" fmla="*/ 1121 w 175530"/>
                <a:gd name="connsiteY0" fmla="*/ 39280 h 38158"/>
                <a:gd name="connsiteX1" fmla="*/ 174744 w 175530"/>
                <a:gd name="connsiteY1" fmla="*/ 39280 h 38158"/>
                <a:gd name="connsiteX2" fmla="*/ 174744 w 175530"/>
                <a:gd name="connsiteY2" fmla="*/ 1121 h 38158"/>
                <a:gd name="connsiteX3" fmla="*/ 1121 w 175530"/>
                <a:gd name="connsiteY3" fmla="*/ 1121 h 38158"/>
                <a:gd name="connsiteX4" fmla="*/ 1121 w 175530"/>
                <a:gd name="connsiteY4" fmla="*/ 39280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30" h="38158">
                  <a:moveTo>
                    <a:pt x="1121" y="39280"/>
                  </a:moveTo>
                  <a:lnTo>
                    <a:pt x="174744" y="39280"/>
                  </a:lnTo>
                  <a:lnTo>
                    <a:pt x="174744" y="1121"/>
                  </a:lnTo>
                  <a:lnTo>
                    <a:pt x="1121" y="1121"/>
                  </a:lnTo>
                  <a:lnTo>
                    <a:pt x="1121" y="39280"/>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5" name="Freeform: Shape 198">
              <a:extLst>
                <a:ext uri="{FF2B5EF4-FFF2-40B4-BE49-F238E27FC236}">
                  <a16:creationId xmlns:a16="http://schemas.microsoft.com/office/drawing/2014/main" id="{84E260C6-34F8-8743-AF07-A431EEE097F4}"/>
                </a:ext>
              </a:extLst>
            </p:cNvPr>
            <p:cNvSpPr/>
            <p:nvPr/>
          </p:nvSpPr>
          <p:spPr>
            <a:xfrm>
              <a:off x="4569221" y="4182078"/>
              <a:ext cx="175530" cy="38159"/>
            </a:xfrm>
            <a:custGeom>
              <a:avLst/>
              <a:gdLst>
                <a:gd name="connsiteX0" fmla="*/ 1121 w 175530"/>
                <a:gd name="connsiteY0" fmla="*/ 39662 h 38158"/>
                <a:gd name="connsiteX1" fmla="*/ 174744 w 175530"/>
                <a:gd name="connsiteY1" fmla="*/ 39662 h 38158"/>
                <a:gd name="connsiteX2" fmla="*/ 174744 w 175530"/>
                <a:gd name="connsiteY2" fmla="*/ 1121 h 38158"/>
                <a:gd name="connsiteX3" fmla="*/ 1121 w 175530"/>
                <a:gd name="connsiteY3" fmla="*/ 1121 h 38158"/>
                <a:gd name="connsiteX4" fmla="*/ 1121 w 175530"/>
                <a:gd name="connsiteY4" fmla="*/ 39662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30" h="38158">
                  <a:moveTo>
                    <a:pt x="1121" y="39662"/>
                  </a:moveTo>
                  <a:lnTo>
                    <a:pt x="174744" y="39662"/>
                  </a:lnTo>
                  <a:lnTo>
                    <a:pt x="174744" y="1121"/>
                  </a:lnTo>
                  <a:lnTo>
                    <a:pt x="1121" y="1121"/>
                  </a:lnTo>
                  <a:lnTo>
                    <a:pt x="1121" y="39662"/>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6" name="Freeform: Shape 199">
              <a:extLst>
                <a:ext uri="{FF2B5EF4-FFF2-40B4-BE49-F238E27FC236}">
                  <a16:creationId xmlns:a16="http://schemas.microsoft.com/office/drawing/2014/main" id="{229CC777-A3A8-C544-B401-902A65264D37}"/>
                </a:ext>
              </a:extLst>
            </p:cNvPr>
            <p:cNvSpPr/>
            <p:nvPr/>
          </p:nvSpPr>
          <p:spPr>
            <a:xfrm>
              <a:off x="4569221" y="4123692"/>
              <a:ext cx="175530" cy="38159"/>
            </a:xfrm>
            <a:custGeom>
              <a:avLst/>
              <a:gdLst>
                <a:gd name="connsiteX0" fmla="*/ 1121 w 175530"/>
                <a:gd name="connsiteY0" fmla="*/ 39662 h 38158"/>
                <a:gd name="connsiteX1" fmla="*/ 174744 w 175530"/>
                <a:gd name="connsiteY1" fmla="*/ 39662 h 38158"/>
                <a:gd name="connsiteX2" fmla="*/ 174744 w 175530"/>
                <a:gd name="connsiteY2" fmla="*/ 1121 h 38158"/>
                <a:gd name="connsiteX3" fmla="*/ 1121 w 175530"/>
                <a:gd name="connsiteY3" fmla="*/ 1121 h 38158"/>
                <a:gd name="connsiteX4" fmla="*/ 1121 w 175530"/>
                <a:gd name="connsiteY4" fmla="*/ 39662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30" h="38158">
                  <a:moveTo>
                    <a:pt x="1121" y="39662"/>
                  </a:moveTo>
                  <a:lnTo>
                    <a:pt x="174744" y="39662"/>
                  </a:lnTo>
                  <a:lnTo>
                    <a:pt x="174744" y="1121"/>
                  </a:lnTo>
                  <a:lnTo>
                    <a:pt x="1121" y="1121"/>
                  </a:lnTo>
                  <a:lnTo>
                    <a:pt x="1121" y="39662"/>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7" name="Freeform: Shape 200">
              <a:extLst>
                <a:ext uri="{FF2B5EF4-FFF2-40B4-BE49-F238E27FC236}">
                  <a16:creationId xmlns:a16="http://schemas.microsoft.com/office/drawing/2014/main" id="{E9CE928A-B19A-104A-A889-1E54BE734676}"/>
                </a:ext>
              </a:extLst>
            </p:cNvPr>
            <p:cNvSpPr/>
            <p:nvPr/>
          </p:nvSpPr>
          <p:spPr>
            <a:xfrm>
              <a:off x="4684082" y="4065321"/>
              <a:ext cx="57238" cy="38159"/>
            </a:xfrm>
            <a:custGeom>
              <a:avLst/>
              <a:gdLst>
                <a:gd name="connsiteX0" fmla="*/ 1121 w 57238"/>
                <a:gd name="connsiteY0" fmla="*/ 39662 h 38158"/>
                <a:gd name="connsiteX1" fmla="*/ 59886 w 57238"/>
                <a:gd name="connsiteY1" fmla="*/ 39662 h 38158"/>
                <a:gd name="connsiteX2" fmla="*/ 59886 w 57238"/>
                <a:gd name="connsiteY2" fmla="*/ 1121 h 38158"/>
                <a:gd name="connsiteX3" fmla="*/ 1121 w 57238"/>
                <a:gd name="connsiteY3" fmla="*/ 1121 h 38158"/>
                <a:gd name="connsiteX4" fmla="*/ 1121 w 57238"/>
                <a:gd name="connsiteY4" fmla="*/ 39662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38" h="38158">
                  <a:moveTo>
                    <a:pt x="1121" y="39662"/>
                  </a:moveTo>
                  <a:lnTo>
                    <a:pt x="59886" y="39662"/>
                  </a:lnTo>
                  <a:lnTo>
                    <a:pt x="59886" y="1121"/>
                  </a:lnTo>
                  <a:lnTo>
                    <a:pt x="1121" y="1121"/>
                  </a:lnTo>
                  <a:lnTo>
                    <a:pt x="1121" y="39662"/>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8" name="Freeform: Shape 201">
              <a:extLst>
                <a:ext uri="{FF2B5EF4-FFF2-40B4-BE49-F238E27FC236}">
                  <a16:creationId xmlns:a16="http://schemas.microsoft.com/office/drawing/2014/main" id="{12BA03DF-EAB0-CA4D-AD3F-CD0E239F90CF}"/>
                </a:ext>
              </a:extLst>
            </p:cNvPr>
            <p:cNvSpPr/>
            <p:nvPr/>
          </p:nvSpPr>
          <p:spPr>
            <a:xfrm>
              <a:off x="4684082" y="4008083"/>
              <a:ext cx="57238" cy="38159"/>
            </a:xfrm>
            <a:custGeom>
              <a:avLst/>
              <a:gdLst>
                <a:gd name="connsiteX0" fmla="*/ 1121 w 57238"/>
                <a:gd name="connsiteY0" fmla="*/ 39280 h 38158"/>
                <a:gd name="connsiteX1" fmla="*/ 59886 w 57238"/>
                <a:gd name="connsiteY1" fmla="*/ 39280 h 38158"/>
                <a:gd name="connsiteX2" fmla="*/ 59886 w 57238"/>
                <a:gd name="connsiteY2" fmla="*/ 1121 h 38158"/>
                <a:gd name="connsiteX3" fmla="*/ 1121 w 57238"/>
                <a:gd name="connsiteY3" fmla="*/ 1121 h 38158"/>
                <a:gd name="connsiteX4" fmla="*/ 1121 w 57238"/>
                <a:gd name="connsiteY4" fmla="*/ 39280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38" h="38158">
                  <a:moveTo>
                    <a:pt x="1121" y="39280"/>
                  </a:moveTo>
                  <a:lnTo>
                    <a:pt x="59886" y="39280"/>
                  </a:lnTo>
                  <a:lnTo>
                    <a:pt x="59886" y="1121"/>
                  </a:lnTo>
                  <a:lnTo>
                    <a:pt x="1121" y="1121"/>
                  </a:lnTo>
                  <a:lnTo>
                    <a:pt x="1121" y="39280"/>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9" name="Freeform: Shape 202">
              <a:extLst>
                <a:ext uri="{FF2B5EF4-FFF2-40B4-BE49-F238E27FC236}">
                  <a16:creationId xmlns:a16="http://schemas.microsoft.com/office/drawing/2014/main" id="{1D61F99D-831E-3F40-B0B9-FA684D4FB7E0}"/>
                </a:ext>
              </a:extLst>
            </p:cNvPr>
            <p:cNvSpPr/>
            <p:nvPr/>
          </p:nvSpPr>
          <p:spPr>
            <a:xfrm>
              <a:off x="4589829" y="4022571"/>
              <a:ext cx="76318" cy="76318"/>
            </a:xfrm>
            <a:custGeom>
              <a:avLst/>
              <a:gdLst>
                <a:gd name="connsiteX0" fmla="*/ 1121 w 76317"/>
                <a:gd name="connsiteY0" fmla="*/ 66373 h 76317"/>
                <a:gd name="connsiteX1" fmla="*/ 12950 w 76317"/>
                <a:gd name="connsiteY1" fmla="*/ 78202 h 76317"/>
                <a:gd name="connsiteX2" fmla="*/ 78202 w 76317"/>
                <a:gd name="connsiteY2" fmla="*/ 12950 h 76317"/>
                <a:gd name="connsiteX3" fmla="*/ 66373 w 76317"/>
                <a:gd name="connsiteY3" fmla="*/ 1121 h 76317"/>
                <a:gd name="connsiteX4" fmla="*/ 1121 w 76317"/>
                <a:gd name="connsiteY4" fmla="*/ 66373 h 76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17" h="76317">
                  <a:moveTo>
                    <a:pt x="1121" y="66373"/>
                  </a:moveTo>
                  <a:lnTo>
                    <a:pt x="12950" y="78202"/>
                  </a:lnTo>
                  <a:lnTo>
                    <a:pt x="78202" y="12950"/>
                  </a:lnTo>
                  <a:lnTo>
                    <a:pt x="66373" y="1121"/>
                  </a:lnTo>
                  <a:lnTo>
                    <a:pt x="1121" y="66373"/>
                  </a:lnTo>
                  <a:close/>
                </a:path>
              </a:pathLst>
            </a:custGeom>
            <a:solidFill>
              <a:srgbClr val="FFFF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00" name="Freeform: Shape 203">
              <a:extLst>
                <a:ext uri="{FF2B5EF4-FFF2-40B4-BE49-F238E27FC236}">
                  <a16:creationId xmlns:a16="http://schemas.microsoft.com/office/drawing/2014/main" id="{B9B477D1-2840-6740-9504-BFC644A38B11}"/>
                </a:ext>
              </a:extLst>
            </p:cNvPr>
            <p:cNvSpPr/>
            <p:nvPr/>
          </p:nvSpPr>
          <p:spPr>
            <a:xfrm>
              <a:off x="4563878" y="4050430"/>
              <a:ext cx="49606" cy="49606"/>
            </a:xfrm>
            <a:custGeom>
              <a:avLst/>
              <a:gdLst>
                <a:gd name="connsiteX0" fmla="*/ 38517 w 49606"/>
                <a:gd name="connsiteY0" fmla="*/ 49964 h 49606"/>
                <a:gd name="connsiteX1" fmla="*/ 50346 w 49606"/>
                <a:gd name="connsiteY1" fmla="*/ 38135 h 49606"/>
                <a:gd name="connsiteX2" fmla="*/ 12950 w 49606"/>
                <a:gd name="connsiteY2" fmla="*/ 1121 h 49606"/>
                <a:gd name="connsiteX3" fmla="*/ 1121 w 49606"/>
                <a:gd name="connsiteY3" fmla="*/ 12950 h 49606"/>
                <a:gd name="connsiteX4" fmla="*/ 38517 w 49606"/>
                <a:gd name="connsiteY4" fmla="*/ 49964 h 49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06" h="49606">
                  <a:moveTo>
                    <a:pt x="38517" y="49964"/>
                  </a:moveTo>
                  <a:lnTo>
                    <a:pt x="50346" y="38135"/>
                  </a:lnTo>
                  <a:lnTo>
                    <a:pt x="12950" y="1121"/>
                  </a:lnTo>
                  <a:lnTo>
                    <a:pt x="1121" y="12950"/>
                  </a:lnTo>
                  <a:lnTo>
                    <a:pt x="38517" y="49964"/>
                  </a:lnTo>
                  <a:close/>
                </a:path>
              </a:pathLst>
            </a:custGeom>
            <a:solidFill>
              <a:srgbClr val="FFFF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55" name="Group 254" descr="file, paper, sheet">
            <a:extLst>
              <a:ext uri="{FF2B5EF4-FFF2-40B4-BE49-F238E27FC236}">
                <a16:creationId xmlns:a16="http://schemas.microsoft.com/office/drawing/2014/main" id="{E137904F-8A46-3241-89BA-E11B402A5711}"/>
              </a:ext>
            </a:extLst>
          </p:cNvPr>
          <p:cNvGrpSpPr>
            <a:grpSpLocks/>
          </p:cNvGrpSpPr>
          <p:nvPr/>
        </p:nvGrpSpPr>
        <p:grpSpPr>
          <a:xfrm>
            <a:off x="3845689" y="5160143"/>
            <a:ext cx="140099" cy="173642"/>
            <a:chOff x="8018464" y="4649789"/>
            <a:chExt cx="225425" cy="279400"/>
          </a:xfrm>
        </p:grpSpPr>
        <p:sp>
          <p:nvSpPr>
            <p:cNvPr id="289" name="Freeform 88">
              <a:extLst>
                <a:ext uri="{FF2B5EF4-FFF2-40B4-BE49-F238E27FC236}">
                  <a16:creationId xmlns:a16="http://schemas.microsoft.com/office/drawing/2014/main" id="{03039D9C-9106-4F47-BD15-74299D95D1A4}"/>
                </a:ext>
              </a:extLst>
            </p:cNvPr>
            <p:cNvSpPr>
              <a:spLocks/>
            </p:cNvSpPr>
            <p:nvPr/>
          </p:nvSpPr>
          <p:spPr bwMode="auto">
            <a:xfrm>
              <a:off x="8018464" y="4649789"/>
              <a:ext cx="225425" cy="279400"/>
            </a:xfrm>
            <a:custGeom>
              <a:avLst/>
              <a:gdLst>
                <a:gd name="T0" fmla="*/ 52 w 142"/>
                <a:gd name="T1" fmla="*/ 0 h 176"/>
                <a:gd name="T2" fmla="*/ 0 w 142"/>
                <a:gd name="T3" fmla="*/ 52 h 176"/>
                <a:gd name="T4" fmla="*/ 0 w 142"/>
                <a:gd name="T5" fmla="*/ 176 h 176"/>
                <a:gd name="T6" fmla="*/ 142 w 142"/>
                <a:gd name="T7" fmla="*/ 176 h 176"/>
                <a:gd name="T8" fmla="*/ 142 w 142"/>
                <a:gd name="T9" fmla="*/ 0 h 176"/>
                <a:gd name="T10" fmla="*/ 52 w 142"/>
                <a:gd name="T11" fmla="*/ 0 h 176"/>
              </a:gdLst>
              <a:ahLst/>
              <a:cxnLst>
                <a:cxn ang="0">
                  <a:pos x="T0" y="T1"/>
                </a:cxn>
                <a:cxn ang="0">
                  <a:pos x="T2" y="T3"/>
                </a:cxn>
                <a:cxn ang="0">
                  <a:pos x="T4" y="T5"/>
                </a:cxn>
                <a:cxn ang="0">
                  <a:pos x="T6" y="T7"/>
                </a:cxn>
                <a:cxn ang="0">
                  <a:pos x="T8" y="T9"/>
                </a:cxn>
                <a:cxn ang="0">
                  <a:pos x="T10" y="T11"/>
                </a:cxn>
              </a:cxnLst>
              <a:rect l="0" t="0" r="r" b="b"/>
              <a:pathLst>
                <a:path w="142" h="176">
                  <a:moveTo>
                    <a:pt x="52" y="0"/>
                  </a:moveTo>
                  <a:lnTo>
                    <a:pt x="0" y="52"/>
                  </a:lnTo>
                  <a:lnTo>
                    <a:pt x="0" y="176"/>
                  </a:lnTo>
                  <a:lnTo>
                    <a:pt x="142" y="176"/>
                  </a:lnTo>
                  <a:lnTo>
                    <a:pt x="142" y="0"/>
                  </a:lnTo>
                  <a:lnTo>
                    <a:pt x="52"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90" name="Freeform 89">
              <a:extLst>
                <a:ext uri="{FF2B5EF4-FFF2-40B4-BE49-F238E27FC236}">
                  <a16:creationId xmlns:a16="http://schemas.microsoft.com/office/drawing/2014/main" id="{7715736A-7520-5648-9DBE-B50B70381F93}"/>
                </a:ext>
              </a:extLst>
            </p:cNvPr>
            <p:cNvSpPr>
              <a:spLocks/>
            </p:cNvSpPr>
            <p:nvPr/>
          </p:nvSpPr>
          <p:spPr bwMode="auto">
            <a:xfrm>
              <a:off x="8018464" y="4649789"/>
              <a:ext cx="82550" cy="82550"/>
            </a:xfrm>
            <a:custGeom>
              <a:avLst/>
              <a:gdLst>
                <a:gd name="T0" fmla="*/ 52 w 52"/>
                <a:gd name="T1" fmla="*/ 52 h 52"/>
                <a:gd name="T2" fmla="*/ 0 w 52"/>
                <a:gd name="T3" fmla="*/ 52 h 52"/>
                <a:gd name="T4" fmla="*/ 52 w 52"/>
                <a:gd name="T5" fmla="*/ 0 h 52"/>
                <a:gd name="T6" fmla="*/ 52 w 52"/>
                <a:gd name="T7" fmla="*/ 0 h 52"/>
                <a:gd name="T8" fmla="*/ 52 w 52"/>
                <a:gd name="T9" fmla="*/ 52 h 52"/>
              </a:gdLst>
              <a:ahLst/>
              <a:cxnLst>
                <a:cxn ang="0">
                  <a:pos x="T0" y="T1"/>
                </a:cxn>
                <a:cxn ang="0">
                  <a:pos x="T2" y="T3"/>
                </a:cxn>
                <a:cxn ang="0">
                  <a:pos x="T4" y="T5"/>
                </a:cxn>
                <a:cxn ang="0">
                  <a:pos x="T6" y="T7"/>
                </a:cxn>
                <a:cxn ang="0">
                  <a:pos x="T8" y="T9"/>
                </a:cxn>
              </a:cxnLst>
              <a:rect l="0" t="0" r="r" b="b"/>
              <a:pathLst>
                <a:path w="52" h="52">
                  <a:moveTo>
                    <a:pt x="52" y="52"/>
                  </a:moveTo>
                  <a:lnTo>
                    <a:pt x="0" y="52"/>
                  </a:lnTo>
                  <a:lnTo>
                    <a:pt x="52" y="0"/>
                  </a:lnTo>
                  <a:lnTo>
                    <a:pt x="52" y="0"/>
                  </a:lnTo>
                  <a:lnTo>
                    <a:pt x="52" y="52"/>
                  </a:ln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91" name="Line 90">
              <a:extLst>
                <a:ext uri="{FF2B5EF4-FFF2-40B4-BE49-F238E27FC236}">
                  <a16:creationId xmlns:a16="http://schemas.microsoft.com/office/drawing/2014/main" id="{D979A407-8F52-F544-B82A-C6EBD84D3C62}"/>
                </a:ext>
              </a:extLst>
            </p:cNvPr>
            <p:cNvSpPr>
              <a:spLocks noChangeShapeType="1"/>
            </p:cNvSpPr>
            <p:nvPr/>
          </p:nvSpPr>
          <p:spPr bwMode="auto">
            <a:xfrm>
              <a:off x="8077201" y="4795839"/>
              <a:ext cx="10636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92" name="Line 91">
              <a:extLst>
                <a:ext uri="{FF2B5EF4-FFF2-40B4-BE49-F238E27FC236}">
                  <a16:creationId xmlns:a16="http://schemas.microsoft.com/office/drawing/2014/main" id="{0ECB1B67-B2CF-8941-8FD8-A18AF6DA910C}"/>
                </a:ext>
              </a:extLst>
            </p:cNvPr>
            <p:cNvSpPr>
              <a:spLocks noChangeShapeType="1"/>
            </p:cNvSpPr>
            <p:nvPr/>
          </p:nvSpPr>
          <p:spPr bwMode="auto">
            <a:xfrm>
              <a:off x="8077201" y="4849814"/>
              <a:ext cx="10636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grpSp>
      <p:grpSp>
        <p:nvGrpSpPr>
          <p:cNvPr id="256" name="Group 255" descr="component solutions">
            <a:extLst>
              <a:ext uri="{FF2B5EF4-FFF2-40B4-BE49-F238E27FC236}">
                <a16:creationId xmlns:a16="http://schemas.microsoft.com/office/drawing/2014/main" id="{22CE31DC-446E-4645-BA6B-219398120C03}"/>
              </a:ext>
            </a:extLst>
          </p:cNvPr>
          <p:cNvGrpSpPr/>
          <p:nvPr/>
        </p:nvGrpSpPr>
        <p:grpSpPr>
          <a:xfrm>
            <a:off x="3753845" y="4312318"/>
            <a:ext cx="221428" cy="155296"/>
            <a:chOff x="-774701" y="4865688"/>
            <a:chExt cx="473075" cy="331788"/>
          </a:xfrm>
        </p:grpSpPr>
        <p:sp>
          <p:nvSpPr>
            <p:cNvPr id="273" name="Rectangle 932">
              <a:extLst>
                <a:ext uri="{FF2B5EF4-FFF2-40B4-BE49-F238E27FC236}">
                  <a16:creationId xmlns:a16="http://schemas.microsoft.com/office/drawing/2014/main" id="{6F764AF6-78AA-1B4E-87A9-A061BF8E9E71}"/>
                </a:ext>
              </a:extLst>
            </p:cNvPr>
            <p:cNvSpPr>
              <a:spLocks noChangeArrowheads="1"/>
            </p:cNvSpPr>
            <p:nvPr/>
          </p:nvSpPr>
          <p:spPr bwMode="auto">
            <a:xfrm>
              <a:off x="-538163" y="5145088"/>
              <a:ext cx="117475" cy="1270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4" name="Freeform 933">
              <a:extLst>
                <a:ext uri="{FF2B5EF4-FFF2-40B4-BE49-F238E27FC236}">
                  <a16:creationId xmlns:a16="http://schemas.microsoft.com/office/drawing/2014/main" id="{65992BEA-B7EC-9642-837F-2F384497549F}"/>
                </a:ext>
              </a:extLst>
            </p:cNvPr>
            <p:cNvSpPr>
              <a:spLocks/>
            </p:cNvSpPr>
            <p:nvPr/>
          </p:nvSpPr>
          <p:spPr bwMode="auto">
            <a:xfrm>
              <a:off x="-425451" y="5127625"/>
              <a:ext cx="23812" cy="46038"/>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5" name="Freeform 934">
              <a:extLst>
                <a:ext uri="{FF2B5EF4-FFF2-40B4-BE49-F238E27FC236}">
                  <a16:creationId xmlns:a16="http://schemas.microsoft.com/office/drawing/2014/main" id="{E5756806-0D9A-214A-AE39-3B5F8933D5BD}"/>
                </a:ext>
              </a:extLst>
            </p:cNvPr>
            <p:cNvSpPr>
              <a:spLocks/>
            </p:cNvSpPr>
            <p:nvPr/>
          </p:nvSpPr>
          <p:spPr bwMode="auto">
            <a:xfrm>
              <a:off x="-542926" y="4908550"/>
              <a:ext cx="122237" cy="228600"/>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6" name="Rectangle 935">
              <a:extLst>
                <a:ext uri="{FF2B5EF4-FFF2-40B4-BE49-F238E27FC236}">
                  <a16:creationId xmlns:a16="http://schemas.microsoft.com/office/drawing/2014/main" id="{8F172296-F7CF-4F49-AC5B-3B2D32AF7DA0}"/>
                </a:ext>
              </a:extLst>
            </p:cNvPr>
            <p:cNvSpPr>
              <a:spLocks noChangeArrowheads="1"/>
            </p:cNvSpPr>
            <p:nvPr/>
          </p:nvSpPr>
          <p:spPr bwMode="auto">
            <a:xfrm>
              <a:off x="-357188" y="4914900"/>
              <a:ext cx="12700" cy="25400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7" name="Rectangle 936">
              <a:extLst>
                <a:ext uri="{FF2B5EF4-FFF2-40B4-BE49-F238E27FC236}">
                  <a16:creationId xmlns:a16="http://schemas.microsoft.com/office/drawing/2014/main" id="{21AABB2F-54FD-8144-B652-26DB0233EBA1}"/>
                </a:ext>
              </a:extLst>
            </p:cNvPr>
            <p:cNvSpPr>
              <a:spLocks noChangeArrowheads="1"/>
            </p:cNvSpPr>
            <p:nvPr/>
          </p:nvSpPr>
          <p:spPr bwMode="auto">
            <a:xfrm>
              <a:off x="-519113" y="5027613"/>
              <a:ext cx="101600" cy="111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8" name="Rectangle 937">
              <a:extLst>
                <a:ext uri="{FF2B5EF4-FFF2-40B4-BE49-F238E27FC236}">
                  <a16:creationId xmlns:a16="http://schemas.microsoft.com/office/drawing/2014/main" id="{7E6040D2-0479-A14E-BBC0-D6DB09A9F2B3}"/>
                </a:ext>
              </a:extLst>
            </p:cNvPr>
            <p:cNvSpPr>
              <a:spLocks noChangeArrowheads="1"/>
            </p:cNvSpPr>
            <p:nvPr/>
          </p:nvSpPr>
          <p:spPr bwMode="auto">
            <a:xfrm>
              <a:off x="-715963" y="5027613"/>
              <a:ext cx="104775" cy="111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9" name="Oval 938">
              <a:extLst>
                <a:ext uri="{FF2B5EF4-FFF2-40B4-BE49-F238E27FC236}">
                  <a16:creationId xmlns:a16="http://schemas.microsoft.com/office/drawing/2014/main" id="{40B1E842-626D-E14B-A575-55FC0A6B184D}"/>
                </a:ext>
              </a:extLst>
            </p:cNvPr>
            <p:cNvSpPr>
              <a:spLocks noChangeArrowheads="1"/>
            </p:cNvSpPr>
            <p:nvPr/>
          </p:nvSpPr>
          <p:spPr bwMode="auto">
            <a:xfrm>
              <a:off x="-400051" y="4865688"/>
              <a:ext cx="98425" cy="93663"/>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0" name="Rectangle 939">
              <a:extLst>
                <a:ext uri="{FF2B5EF4-FFF2-40B4-BE49-F238E27FC236}">
                  <a16:creationId xmlns:a16="http://schemas.microsoft.com/office/drawing/2014/main" id="{C4597EEC-000B-8340-B4F0-F1E9FC9E650F}"/>
                </a:ext>
              </a:extLst>
            </p:cNvPr>
            <p:cNvSpPr>
              <a:spLocks noChangeArrowheads="1"/>
            </p:cNvSpPr>
            <p:nvPr/>
          </p:nvSpPr>
          <p:spPr bwMode="auto">
            <a:xfrm>
              <a:off x="-400051" y="4984750"/>
              <a:ext cx="98425" cy="9525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1" name="Oval 940">
              <a:extLst>
                <a:ext uri="{FF2B5EF4-FFF2-40B4-BE49-F238E27FC236}">
                  <a16:creationId xmlns:a16="http://schemas.microsoft.com/office/drawing/2014/main" id="{3C3D3365-2C25-3D48-8003-CA828A5A1809}"/>
                </a:ext>
              </a:extLst>
            </p:cNvPr>
            <p:cNvSpPr>
              <a:spLocks noChangeArrowheads="1"/>
            </p:cNvSpPr>
            <p:nvPr/>
          </p:nvSpPr>
          <p:spPr bwMode="auto">
            <a:xfrm>
              <a:off x="-400051" y="5103813"/>
              <a:ext cx="98425" cy="93663"/>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2" name="Oval 941">
              <a:extLst>
                <a:ext uri="{FF2B5EF4-FFF2-40B4-BE49-F238E27FC236}">
                  <a16:creationId xmlns:a16="http://schemas.microsoft.com/office/drawing/2014/main" id="{B90D192B-B3C4-F841-983C-AFDBDA73D704}"/>
                </a:ext>
              </a:extLst>
            </p:cNvPr>
            <p:cNvSpPr>
              <a:spLocks noChangeArrowheads="1"/>
            </p:cNvSpPr>
            <p:nvPr/>
          </p:nvSpPr>
          <p:spPr bwMode="auto">
            <a:xfrm>
              <a:off x="-774701" y="4984750"/>
              <a:ext cx="100012" cy="9525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3" name="Oval 942">
              <a:extLst>
                <a:ext uri="{FF2B5EF4-FFF2-40B4-BE49-F238E27FC236}">
                  <a16:creationId xmlns:a16="http://schemas.microsoft.com/office/drawing/2014/main" id="{286B1527-7A3E-EE4D-8FFD-B7EE2C6C7873}"/>
                </a:ext>
              </a:extLst>
            </p:cNvPr>
            <p:cNvSpPr>
              <a:spLocks noChangeArrowheads="1"/>
            </p:cNvSpPr>
            <p:nvPr/>
          </p:nvSpPr>
          <p:spPr bwMode="auto">
            <a:xfrm>
              <a:off x="-587376" y="4984750"/>
              <a:ext cx="98425" cy="9525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4" name="Rectangle 943">
              <a:extLst>
                <a:ext uri="{FF2B5EF4-FFF2-40B4-BE49-F238E27FC236}">
                  <a16:creationId xmlns:a16="http://schemas.microsoft.com/office/drawing/2014/main" id="{D86043BB-A2A0-A84B-9AD3-2F6058E005A2}"/>
                </a:ext>
              </a:extLst>
            </p:cNvPr>
            <p:cNvSpPr>
              <a:spLocks noChangeArrowheads="1"/>
            </p:cNvSpPr>
            <p:nvPr/>
          </p:nvSpPr>
          <p:spPr bwMode="auto">
            <a:xfrm>
              <a:off x="-587376" y="4865688"/>
              <a:ext cx="98425" cy="9366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5" name="Rectangle 944" descr="component solutions">
              <a:extLst>
                <a:ext uri="{FF2B5EF4-FFF2-40B4-BE49-F238E27FC236}">
                  <a16:creationId xmlns:a16="http://schemas.microsoft.com/office/drawing/2014/main" id="{F787256B-3C70-0041-A4EE-3ED0F20A034C}"/>
                </a:ext>
              </a:extLst>
            </p:cNvPr>
            <p:cNvSpPr>
              <a:spLocks noChangeArrowheads="1"/>
            </p:cNvSpPr>
            <p:nvPr/>
          </p:nvSpPr>
          <p:spPr bwMode="auto">
            <a:xfrm>
              <a:off x="-587376" y="5103813"/>
              <a:ext cx="98425" cy="9366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6" name="Freeform 945">
              <a:extLst>
                <a:ext uri="{FF2B5EF4-FFF2-40B4-BE49-F238E27FC236}">
                  <a16:creationId xmlns:a16="http://schemas.microsoft.com/office/drawing/2014/main" id="{7B15DB52-0D4C-FC45-BC07-E24540238220}"/>
                </a:ext>
              </a:extLst>
            </p:cNvPr>
            <p:cNvSpPr>
              <a:spLocks/>
            </p:cNvSpPr>
            <p:nvPr/>
          </p:nvSpPr>
          <p:spPr bwMode="auto">
            <a:xfrm>
              <a:off x="-425451" y="5010150"/>
              <a:ext cx="25400" cy="46038"/>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7" name="Freeform 946">
              <a:extLst>
                <a:ext uri="{FF2B5EF4-FFF2-40B4-BE49-F238E27FC236}">
                  <a16:creationId xmlns:a16="http://schemas.microsoft.com/office/drawing/2014/main" id="{3BF743C7-FDA3-4F48-A4D0-20CE94BD4AFA}"/>
                </a:ext>
              </a:extLst>
            </p:cNvPr>
            <p:cNvSpPr>
              <a:spLocks/>
            </p:cNvSpPr>
            <p:nvPr/>
          </p:nvSpPr>
          <p:spPr bwMode="auto">
            <a:xfrm>
              <a:off x="-425451" y="4891088"/>
              <a:ext cx="23812" cy="46038"/>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8" name="Freeform 947">
              <a:extLst>
                <a:ext uri="{FF2B5EF4-FFF2-40B4-BE49-F238E27FC236}">
                  <a16:creationId xmlns:a16="http://schemas.microsoft.com/office/drawing/2014/main" id="{A5586837-05D4-804E-B9F6-330BD1224E05}"/>
                </a:ext>
              </a:extLst>
            </p:cNvPr>
            <p:cNvSpPr>
              <a:spLocks/>
            </p:cNvSpPr>
            <p:nvPr/>
          </p:nvSpPr>
          <p:spPr bwMode="auto">
            <a:xfrm>
              <a:off x="-617538" y="5010150"/>
              <a:ext cx="23812" cy="46038"/>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grpSp>
      <p:grpSp>
        <p:nvGrpSpPr>
          <p:cNvPr id="257" name="Group 256" descr=" migrate">
            <a:extLst>
              <a:ext uri="{FF2B5EF4-FFF2-40B4-BE49-F238E27FC236}">
                <a16:creationId xmlns:a16="http://schemas.microsoft.com/office/drawing/2014/main" id="{02AD9657-7370-DD44-B258-3F69D8ACA92B}"/>
              </a:ext>
            </a:extLst>
          </p:cNvPr>
          <p:cNvGrpSpPr/>
          <p:nvPr/>
        </p:nvGrpSpPr>
        <p:grpSpPr>
          <a:xfrm>
            <a:off x="7251629" y="4260536"/>
            <a:ext cx="111735" cy="111107"/>
            <a:chOff x="-1617663" y="3241675"/>
            <a:chExt cx="282575" cy="280988"/>
          </a:xfrm>
        </p:grpSpPr>
        <p:sp>
          <p:nvSpPr>
            <p:cNvPr id="269" name="Freeform 345">
              <a:extLst>
                <a:ext uri="{FF2B5EF4-FFF2-40B4-BE49-F238E27FC236}">
                  <a16:creationId xmlns:a16="http://schemas.microsoft.com/office/drawing/2014/main" id="{B6950E41-ACBD-284C-8A2F-E2AFA2583C8E}"/>
                </a:ext>
              </a:extLst>
            </p:cNvPr>
            <p:cNvSpPr>
              <a:spLocks/>
            </p:cNvSpPr>
            <p:nvPr/>
          </p:nvSpPr>
          <p:spPr bwMode="auto">
            <a:xfrm>
              <a:off x="-1617663" y="3241675"/>
              <a:ext cx="282575" cy="280988"/>
            </a:xfrm>
            <a:custGeom>
              <a:avLst/>
              <a:gdLst>
                <a:gd name="T0" fmla="*/ 178 w 178"/>
                <a:gd name="T1" fmla="*/ 0 h 177"/>
                <a:gd name="T2" fmla="*/ 178 w 178"/>
                <a:gd name="T3" fmla="*/ 177 h 177"/>
                <a:gd name="T4" fmla="*/ 96 w 178"/>
                <a:gd name="T5" fmla="*/ 95 h 177"/>
                <a:gd name="T6" fmla="*/ 83 w 178"/>
                <a:gd name="T7" fmla="*/ 82 h 177"/>
                <a:gd name="T8" fmla="*/ 0 w 178"/>
                <a:gd name="T9" fmla="*/ 0 h 177"/>
                <a:gd name="T10" fmla="*/ 178 w 178"/>
                <a:gd name="T11" fmla="*/ 0 h 177"/>
              </a:gdLst>
              <a:ahLst/>
              <a:cxnLst>
                <a:cxn ang="0">
                  <a:pos x="T0" y="T1"/>
                </a:cxn>
                <a:cxn ang="0">
                  <a:pos x="T2" y="T3"/>
                </a:cxn>
                <a:cxn ang="0">
                  <a:pos x="T4" y="T5"/>
                </a:cxn>
                <a:cxn ang="0">
                  <a:pos x="T6" y="T7"/>
                </a:cxn>
                <a:cxn ang="0">
                  <a:pos x="T8" y="T9"/>
                </a:cxn>
                <a:cxn ang="0">
                  <a:pos x="T10" y="T11"/>
                </a:cxn>
              </a:cxnLst>
              <a:rect l="0" t="0" r="r" b="b"/>
              <a:pathLst>
                <a:path w="178" h="177">
                  <a:moveTo>
                    <a:pt x="178" y="0"/>
                  </a:moveTo>
                  <a:lnTo>
                    <a:pt x="178" y="177"/>
                  </a:lnTo>
                  <a:lnTo>
                    <a:pt x="96" y="95"/>
                  </a:lnTo>
                  <a:lnTo>
                    <a:pt x="83" y="82"/>
                  </a:lnTo>
                  <a:lnTo>
                    <a:pt x="0" y="0"/>
                  </a:lnTo>
                  <a:lnTo>
                    <a:pt x="17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0" name="Freeform 346">
              <a:extLst>
                <a:ext uri="{FF2B5EF4-FFF2-40B4-BE49-F238E27FC236}">
                  <a16:creationId xmlns:a16="http://schemas.microsoft.com/office/drawing/2014/main" id="{3EE29D11-49C7-B04B-9B53-B8762CD3850F}"/>
                </a:ext>
              </a:extLst>
            </p:cNvPr>
            <p:cNvSpPr>
              <a:spLocks/>
            </p:cNvSpPr>
            <p:nvPr/>
          </p:nvSpPr>
          <p:spPr bwMode="auto">
            <a:xfrm>
              <a:off x="-1541463" y="3371850"/>
              <a:ext cx="76200" cy="76200"/>
            </a:xfrm>
            <a:custGeom>
              <a:avLst/>
              <a:gdLst>
                <a:gd name="T0" fmla="*/ 35 w 48"/>
                <a:gd name="T1" fmla="*/ 0 h 48"/>
                <a:gd name="T2" fmla="*/ 0 w 48"/>
                <a:gd name="T3" fmla="*/ 35 h 48"/>
                <a:gd name="T4" fmla="*/ 13 w 48"/>
                <a:gd name="T5" fmla="*/ 48 h 48"/>
                <a:gd name="T6" fmla="*/ 48 w 48"/>
                <a:gd name="T7" fmla="*/ 13 h 48"/>
                <a:gd name="T8" fmla="*/ 35 w 48"/>
                <a:gd name="T9" fmla="*/ 0 h 48"/>
              </a:gdLst>
              <a:ahLst/>
              <a:cxnLst>
                <a:cxn ang="0">
                  <a:pos x="T0" y="T1"/>
                </a:cxn>
                <a:cxn ang="0">
                  <a:pos x="T2" y="T3"/>
                </a:cxn>
                <a:cxn ang="0">
                  <a:pos x="T4" y="T5"/>
                </a:cxn>
                <a:cxn ang="0">
                  <a:pos x="T6" y="T7"/>
                </a:cxn>
                <a:cxn ang="0">
                  <a:pos x="T8" y="T9"/>
                </a:cxn>
              </a:cxnLst>
              <a:rect l="0" t="0" r="r" b="b"/>
              <a:pathLst>
                <a:path w="48" h="48">
                  <a:moveTo>
                    <a:pt x="35" y="0"/>
                  </a:moveTo>
                  <a:lnTo>
                    <a:pt x="0" y="35"/>
                  </a:lnTo>
                  <a:lnTo>
                    <a:pt x="13" y="48"/>
                  </a:lnTo>
                  <a:lnTo>
                    <a:pt x="48" y="13"/>
                  </a:lnTo>
                  <a:lnTo>
                    <a:pt x="3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1" name="Freeform 347">
              <a:extLst>
                <a:ext uri="{FF2B5EF4-FFF2-40B4-BE49-F238E27FC236}">
                  <a16:creationId xmlns:a16="http://schemas.microsoft.com/office/drawing/2014/main" id="{709D61E4-D347-A74E-B82E-DB4922D90403}"/>
                </a:ext>
              </a:extLst>
            </p:cNvPr>
            <p:cNvSpPr>
              <a:spLocks/>
            </p:cNvSpPr>
            <p:nvPr/>
          </p:nvSpPr>
          <p:spPr bwMode="auto">
            <a:xfrm>
              <a:off x="-1498600" y="3270250"/>
              <a:ext cx="134938" cy="133350"/>
            </a:xfrm>
            <a:custGeom>
              <a:avLst/>
              <a:gdLst>
                <a:gd name="T0" fmla="*/ 0 w 85"/>
                <a:gd name="T1" fmla="*/ 0 h 84"/>
                <a:gd name="T2" fmla="*/ 0 w 85"/>
                <a:gd name="T3" fmla="*/ 19 h 84"/>
                <a:gd name="T4" fmla="*/ 53 w 85"/>
                <a:gd name="T5" fmla="*/ 19 h 84"/>
                <a:gd name="T6" fmla="*/ 8 w 85"/>
                <a:gd name="T7" fmla="*/ 64 h 84"/>
                <a:gd name="T8" fmla="*/ 21 w 85"/>
                <a:gd name="T9" fmla="*/ 77 h 84"/>
                <a:gd name="T10" fmla="*/ 66 w 85"/>
                <a:gd name="T11" fmla="*/ 32 h 84"/>
                <a:gd name="T12" fmla="*/ 66 w 85"/>
                <a:gd name="T13" fmla="*/ 84 h 84"/>
                <a:gd name="T14" fmla="*/ 85 w 85"/>
                <a:gd name="T15" fmla="*/ 84 h 84"/>
                <a:gd name="T16" fmla="*/ 85 w 85"/>
                <a:gd name="T17" fmla="*/ 0 h 84"/>
                <a:gd name="T18" fmla="*/ 0 w 8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0" y="0"/>
                  </a:moveTo>
                  <a:lnTo>
                    <a:pt x="0" y="19"/>
                  </a:lnTo>
                  <a:lnTo>
                    <a:pt x="53" y="19"/>
                  </a:lnTo>
                  <a:lnTo>
                    <a:pt x="8" y="64"/>
                  </a:lnTo>
                  <a:lnTo>
                    <a:pt x="21" y="77"/>
                  </a:lnTo>
                  <a:lnTo>
                    <a:pt x="66" y="32"/>
                  </a:lnTo>
                  <a:lnTo>
                    <a:pt x="66" y="84"/>
                  </a:lnTo>
                  <a:lnTo>
                    <a:pt x="85" y="84"/>
                  </a:lnTo>
                  <a:lnTo>
                    <a:pt x="85"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2" name="Freeform 348">
              <a:extLst>
                <a:ext uri="{FF2B5EF4-FFF2-40B4-BE49-F238E27FC236}">
                  <a16:creationId xmlns:a16="http://schemas.microsoft.com/office/drawing/2014/main" id="{F60701F6-D3DC-DB4C-82CB-609626EC02FF}"/>
                </a:ext>
              </a:extLst>
            </p:cNvPr>
            <p:cNvSpPr>
              <a:spLocks/>
            </p:cNvSpPr>
            <p:nvPr/>
          </p:nvSpPr>
          <p:spPr bwMode="auto">
            <a:xfrm>
              <a:off x="-1582738" y="3443288"/>
              <a:ext cx="44450" cy="44450"/>
            </a:xfrm>
            <a:custGeom>
              <a:avLst/>
              <a:gdLst>
                <a:gd name="T0" fmla="*/ 13 w 28"/>
                <a:gd name="T1" fmla="*/ 0 h 28"/>
                <a:gd name="T2" fmla="*/ 0 w 28"/>
                <a:gd name="T3" fmla="*/ 14 h 28"/>
                <a:gd name="T4" fmla="*/ 14 w 28"/>
                <a:gd name="T5" fmla="*/ 28 h 28"/>
                <a:gd name="T6" fmla="*/ 28 w 28"/>
                <a:gd name="T7" fmla="*/ 15 h 28"/>
                <a:gd name="T8" fmla="*/ 13 w 28"/>
                <a:gd name="T9" fmla="*/ 0 h 28"/>
              </a:gdLst>
              <a:ahLst/>
              <a:cxnLst>
                <a:cxn ang="0">
                  <a:pos x="T0" y="T1"/>
                </a:cxn>
                <a:cxn ang="0">
                  <a:pos x="T2" y="T3"/>
                </a:cxn>
                <a:cxn ang="0">
                  <a:pos x="T4" y="T5"/>
                </a:cxn>
                <a:cxn ang="0">
                  <a:pos x="T6" y="T7"/>
                </a:cxn>
                <a:cxn ang="0">
                  <a:pos x="T8" y="T9"/>
                </a:cxn>
              </a:cxnLst>
              <a:rect l="0" t="0" r="r" b="b"/>
              <a:pathLst>
                <a:path w="28" h="28">
                  <a:moveTo>
                    <a:pt x="13" y="0"/>
                  </a:moveTo>
                  <a:lnTo>
                    <a:pt x="0" y="14"/>
                  </a:lnTo>
                  <a:lnTo>
                    <a:pt x="14" y="28"/>
                  </a:lnTo>
                  <a:lnTo>
                    <a:pt x="28" y="15"/>
                  </a:lnTo>
                  <a:lnTo>
                    <a:pt x="1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grpSp>
      <p:grpSp>
        <p:nvGrpSpPr>
          <p:cNvPr id="258" name="Graphic 10" descr="artificial intelligence">
            <a:extLst>
              <a:ext uri="{FF2B5EF4-FFF2-40B4-BE49-F238E27FC236}">
                <a16:creationId xmlns:a16="http://schemas.microsoft.com/office/drawing/2014/main" id="{A8E5CDBF-FAC3-C842-BE65-BEFC54FC9162}"/>
              </a:ext>
            </a:extLst>
          </p:cNvPr>
          <p:cNvGrpSpPr/>
          <p:nvPr/>
        </p:nvGrpSpPr>
        <p:grpSpPr>
          <a:xfrm>
            <a:off x="7258907" y="4487635"/>
            <a:ext cx="111735" cy="111735"/>
            <a:chOff x="10132002" y="1254060"/>
            <a:chExt cx="413797" cy="413795"/>
          </a:xfrm>
        </p:grpSpPr>
        <p:sp>
          <p:nvSpPr>
            <p:cNvPr id="259" name="Freeform: Shape 252">
              <a:extLst>
                <a:ext uri="{FF2B5EF4-FFF2-40B4-BE49-F238E27FC236}">
                  <a16:creationId xmlns:a16="http://schemas.microsoft.com/office/drawing/2014/main" id="{8B5B23DD-6D99-C043-9FE6-2A0343968072}"/>
                </a:ext>
              </a:extLst>
            </p:cNvPr>
            <p:cNvSpPr/>
            <p:nvPr/>
          </p:nvSpPr>
          <p:spPr>
            <a:xfrm>
              <a:off x="10149718" y="1270722"/>
              <a:ext cx="375403" cy="375402"/>
            </a:xfrm>
            <a:custGeom>
              <a:avLst/>
              <a:gdLst>
                <a:gd name="connsiteX0" fmla="*/ 370425 w 375403"/>
                <a:gd name="connsiteY0" fmla="*/ 188944 h 375401"/>
                <a:gd name="connsiteX1" fmla="*/ 370282 w 375403"/>
                <a:gd name="connsiteY1" fmla="*/ 188658 h 375401"/>
                <a:gd name="connsiteX2" fmla="*/ 374213 w 375403"/>
                <a:gd name="connsiteY2" fmla="*/ 184732 h 375401"/>
                <a:gd name="connsiteX3" fmla="*/ 286589 w 375403"/>
                <a:gd name="connsiteY3" fmla="*/ 97144 h 375401"/>
                <a:gd name="connsiteX4" fmla="*/ 373784 w 375403"/>
                <a:gd name="connsiteY4" fmla="*/ 9913 h 375401"/>
                <a:gd name="connsiteX5" fmla="*/ 369782 w 375403"/>
                <a:gd name="connsiteY5" fmla="*/ 5915 h 375401"/>
                <a:gd name="connsiteX6" fmla="*/ 367566 w 375403"/>
                <a:gd name="connsiteY6" fmla="*/ 1490 h 375401"/>
                <a:gd name="connsiteX7" fmla="*/ 249710 w 375403"/>
                <a:gd name="connsiteY7" fmla="*/ 60239 h 375401"/>
                <a:gd name="connsiteX8" fmla="*/ 191675 w 375403"/>
                <a:gd name="connsiteY8" fmla="*/ 2204 h 375401"/>
                <a:gd name="connsiteX9" fmla="*/ 187816 w 375403"/>
                <a:gd name="connsiteY9" fmla="*/ 5987 h 375401"/>
                <a:gd name="connsiteX10" fmla="*/ 184385 w 375403"/>
                <a:gd name="connsiteY10" fmla="*/ 2560 h 375401"/>
                <a:gd name="connsiteX11" fmla="*/ 126207 w 375403"/>
                <a:gd name="connsiteY11" fmla="*/ 60524 h 375401"/>
                <a:gd name="connsiteX12" fmla="*/ 7851 w 375403"/>
                <a:gd name="connsiteY12" fmla="*/ 1418 h 375401"/>
                <a:gd name="connsiteX13" fmla="*/ 5421 w 375403"/>
                <a:gd name="connsiteY13" fmla="*/ 6201 h 375401"/>
                <a:gd name="connsiteX14" fmla="*/ 1704 w 375403"/>
                <a:gd name="connsiteY14" fmla="*/ 9913 h 375401"/>
                <a:gd name="connsiteX15" fmla="*/ 89114 w 375403"/>
                <a:gd name="connsiteY15" fmla="*/ 97430 h 375401"/>
                <a:gd name="connsiteX16" fmla="*/ 3062 w 375403"/>
                <a:gd name="connsiteY16" fmla="*/ 183233 h 375401"/>
                <a:gd name="connsiteX17" fmla="*/ 2490 w 375403"/>
                <a:gd name="connsiteY17" fmla="*/ 183518 h 375401"/>
                <a:gd name="connsiteX18" fmla="*/ 2562 w 375403"/>
                <a:gd name="connsiteY18" fmla="*/ 183733 h 375401"/>
                <a:gd name="connsiteX19" fmla="*/ 1776 w 375403"/>
                <a:gd name="connsiteY19" fmla="*/ 184518 h 375401"/>
                <a:gd name="connsiteX20" fmla="*/ 4206 w 375403"/>
                <a:gd name="connsiteY20" fmla="*/ 186945 h 375401"/>
                <a:gd name="connsiteX21" fmla="*/ 4920 w 375403"/>
                <a:gd name="connsiteY21" fmla="*/ 188301 h 375401"/>
                <a:gd name="connsiteX22" fmla="*/ 1418 w 375403"/>
                <a:gd name="connsiteY22" fmla="*/ 191799 h 375401"/>
                <a:gd name="connsiteX23" fmla="*/ 89185 w 375403"/>
                <a:gd name="connsiteY23" fmla="*/ 279458 h 375401"/>
                <a:gd name="connsiteX24" fmla="*/ 2062 w 375403"/>
                <a:gd name="connsiteY24" fmla="*/ 366689 h 375401"/>
                <a:gd name="connsiteX25" fmla="*/ 6850 w 375403"/>
                <a:gd name="connsiteY25" fmla="*/ 371472 h 375401"/>
                <a:gd name="connsiteX26" fmla="*/ 8565 w 375403"/>
                <a:gd name="connsiteY26" fmla="*/ 374899 h 375401"/>
                <a:gd name="connsiteX27" fmla="*/ 125993 w 375403"/>
                <a:gd name="connsiteY27" fmla="*/ 316221 h 375401"/>
                <a:gd name="connsiteX28" fmla="*/ 184028 w 375403"/>
                <a:gd name="connsiteY28" fmla="*/ 374185 h 375401"/>
                <a:gd name="connsiteX29" fmla="*/ 187816 w 375403"/>
                <a:gd name="connsiteY29" fmla="*/ 370402 h 375401"/>
                <a:gd name="connsiteX30" fmla="*/ 191604 w 375403"/>
                <a:gd name="connsiteY30" fmla="*/ 374185 h 375401"/>
                <a:gd name="connsiteX31" fmla="*/ 249281 w 375403"/>
                <a:gd name="connsiteY31" fmla="*/ 316435 h 375401"/>
                <a:gd name="connsiteX32" fmla="*/ 366566 w 375403"/>
                <a:gd name="connsiteY32" fmla="*/ 375184 h 375401"/>
                <a:gd name="connsiteX33" fmla="*/ 367995 w 375403"/>
                <a:gd name="connsiteY33" fmla="*/ 372400 h 375401"/>
                <a:gd name="connsiteX34" fmla="*/ 373498 w 375403"/>
                <a:gd name="connsiteY34" fmla="*/ 366975 h 375401"/>
                <a:gd name="connsiteX35" fmla="*/ 286160 w 375403"/>
                <a:gd name="connsiteY35" fmla="*/ 279530 h 375401"/>
                <a:gd name="connsiteX36" fmla="*/ 373570 w 375403"/>
                <a:gd name="connsiteY36" fmla="*/ 192084 h 375401"/>
                <a:gd name="connsiteX37" fmla="*/ 370425 w 375403"/>
                <a:gd name="connsiteY37" fmla="*/ 188944 h 375401"/>
                <a:gd name="connsiteX38" fmla="*/ 193176 w 375403"/>
                <a:gd name="connsiteY38" fmla="*/ 175452 h 375401"/>
                <a:gd name="connsiteX39" fmla="*/ 193176 w 375403"/>
                <a:gd name="connsiteY39" fmla="*/ 106067 h 375401"/>
                <a:gd name="connsiteX40" fmla="*/ 239418 w 375403"/>
                <a:gd name="connsiteY40" fmla="*/ 129195 h 375401"/>
                <a:gd name="connsiteX41" fmla="*/ 193176 w 375403"/>
                <a:gd name="connsiteY41" fmla="*/ 175452 h 375401"/>
                <a:gd name="connsiteX42" fmla="*/ 249567 w 375403"/>
                <a:gd name="connsiteY42" fmla="*/ 134192 h 375401"/>
                <a:gd name="connsiteX43" fmla="*/ 347054 w 375403"/>
                <a:gd name="connsiteY43" fmla="*/ 182947 h 375401"/>
                <a:gd name="connsiteX44" fmla="*/ 200823 w 375403"/>
                <a:gd name="connsiteY44" fmla="*/ 182947 h 375401"/>
                <a:gd name="connsiteX45" fmla="*/ 249567 w 375403"/>
                <a:gd name="connsiteY45" fmla="*/ 134192 h 375401"/>
                <a:gd name="connsiteX46" fmla="*/ 199537 w 375403"/>
                <a:gd name="connsiteY46" fmla="*/ 97215 h 375401"/>
                <a:gd name="connsiteX47" fmla="*/ 247566 w 375403"/>
                <a:gd name="connsiteY47" fmla="*/ 73302 h 375401"/>
                <a:gd name="connsiteX48" fmla="*/ 271437 w 375403"/>
                <a:gd name="connsiteY48" fmla="*/ 97144 h 375401"/>
                <a:gd name="connsiteX49" fmla="*/ 247423 w 375403"/>
                <a:gd name="connsiteY49" fmla="*/ 121129 h 375401"/>
                <a:gd name="connsiteX50" fmla="*/ 199537 w 375403"/>
                <a:gd name="connsiteY50" fmla="*/ 97215 h 375401"/>
                <a:gd name="connsiteX51" fmla="*/ 182455 w 375403"/>
                <a:gd name="connsiteY51" fmla="*/ 105781 h 375401"/>
                <a:gd name="connsiteX52" fmla="*/ 182455 w 375403"/>
                <a:gd name="connsiteY52" fmla="*/ 175809 h 375401"/>
                <a:gd name="connsiteX53" fmla="*/ 135784 w 375403"/>
                <a:gd name="connsiteY53" fmla="*/ 129053 h 375401"/>
                <a:gd name="connsiteX54" fmla="*/ 182455 w 375403"/>
                <a:gd name="connsiteY54" fmla="*/ 105781 h 375401"/>
                <a:gd name="connsiteX55" fmla="*/ 127851 w 375403"/>
                <a:gd name="connsiteY55" fmla="*/ 121058 h 375401"/>
                <a:gd name="connsiteX56" fmla="*/ 104337 w 375403"/>
                <a:gd name="connsiteY56" fmla="*/ 97501 h 375401"/>
                <a:gd name="connsiteX57" fmla="*/ 128351 w 375403"/>
                <a:gd name="connsiteY57" fmla="*/ 73587 h 375401"/>
                <a:gd name="connsiteX58" fmla="*/ 175594 w 375403"/>
                <a:gd name="connsiteY58" fmla="*/ 97215 h 375401"/>
                <a:gd name="connsiteX59" fmla="*/ 127851 w 375403"/>
                <a:gd name="connsiteY59" fmla="*/ 121058 h 375401"/>
                <a:gd name="connsiteX60" fmla="*/ 174522 w 375403"/>
                <a:gd name="connsiteY60" fmla="*/ 182947 h 375401"/>
                <a:gd name="connsiteX61" fmla="*/ 27648 w 375403"/>
                <a:gd name="connsiteY61" fmla="*/ 182947 h 375401"/>
                <a:gd name="connsiteX62" fmla="*/ 125707 w 375403"/>
                <a:gd name="connsiteY62" fmla="*/ 134050 h 375401"/>
                <a:gd name="connsiteX63" fmla="*/ 174522 w 375403"/>
                <a:gd name="connsiteY63" fmla="*/ 182947 h 375401"/>
                <a:gd name="connsiteX64" fmla="*/ 174951 w 375403"/>
                <a:gd name="connsiteY64" fmla="*/ 193655 h 375401"/>
                <a:gd name="connsiteX65" fmla="*/ 125993 w 375403"/>
                <a:gd name="connsiteY65" fmla="*/ 242696 h 375401"/>
                <a:gd name="connsiteX66" fmla="*/ 28149 w 375403"/>
                <a:gd name="connsiteY66" fmla="*/ 193655 h 375401"/>
                <a:gd name="connsiteX67" fmla="*/ 174951 w 375403"/>
                <a:gd name="connsiteY67" fmla="*/ 193655 h 375401"/>
                <a:gd name="connsiteX68" fmla="*/ 182455 w 375403"/>
                <a:gd name="connsiteY68" fmla="*/ 201293 h 375401"/>
                <a:gd name="connsiteX69" fmla="*/ 182455 w 375403"/>
                <a:gd name="connsiteY69" fmla="*/ 270964 h 375401"/>
                <a:gd name="connsiteX70" fmla="*/ 136070 w 375403"/>
                <a:gd name="connsiteY70" fmla="*/ 247693 h 375401"/>
                <a:gd name="connsiteX71" fmla="*/ 182455 w 375403"/>
                <a:gd name="connsiteY71" fmla="*/ 201293 h 375401"/>
                <a:gd name="connsiteX72" fmla="*/ 175594 w 375403"/>
                <a:gd name="connsiteY72" fmla="*/ 279458 h 375401"/>
                <a:gd name="connsiteX73" fmla="*/ 128137 w 375403"/>
                <a:gd name="connsiteY73" fmla="*/ 303158 h 375401"/>
                <a:gd name="connsiteX74" fmla="*/ 104409 w 375403"/>
                <a:gd name="connsiteY74" fmla="*/ 279458 h 375401"/>
                <a:gd name="connsiteX75" fmla="*/ 128137 w 375403"/>
                <a:gd name="connsiteY75" fmla="*/ 255688 h 375401"/>
                <a:gd name="connsiteX76" fmla="*/ 175594 w 375403"/>
                <a:gd name="connsiteY76" fmla="*/ 279458 h 375401"/>
                <a:gd name="connsiteX77" fmla="*/ 193176 w 375403"/>
                <a:gd name="connsiteY77" fmla="*/ 270678 h 375401"/>
                <a:gd name="connsiteX78" fmla="*/ 193176 w 375403"/>
                <a:gd name="connsiteY78" fmla="*/ 201650 h 375401"/>
                <a:gd name="connsiteX79" fmla="*/ 239204 w 375403"/>
                <a:gd name="connsiteY79" fmla="*/ 247693 h 375401"/>
                <a:gd name="connsiteX80" fmla="*/ 193176 w 375403"/>
                <a:gd name="connsiteY80" fmla="*/ 270678 h 375401"/>
                <a:gd name="connsiteX81" fmla="*/ 247208 w 375403"/>
                <a:gd name="connsiteY81" fmla="*/ 255688 h 375401"/>
                <a:gd name="connsiteX82" fmla="*/ 271080 w 375403"/>
                <a:gd name="connsiteY82" fmla="*/ 279530 h 375401"/>
                <a:gd name="connsiteX83" fmla="*/ 247208 w 375403"/>
                <a:gd name="connsiteY83" fmla="*/ 303372 h 375401"/>
                <a:gd name="connsiteX84" fmla="*/ 199466 w 375403"/>
                <a:gd name="connsiteY84" fmla="*/ 279458 h 375401"/>
                <a:gd name="connsiteX85" fmla="*/ 247208 w 375403"/>
                <a:gd name="connsiteY85" fmla="*/ 255688 h 375401"/>
                <a:gd name="connsiteX86" fmla="*/ 200395 w 375403"/>
                <a:gd name="connsiteY86" fmla="*/ 193655 h 375401"/>
                <a:gd name="connsiteX87" fmla="*/ 347411 w 375403"/>
                <a:gd name="connsiteY87" fmla="*/ 193655 h 375401"/>
                <a:gd name="connsiteX88" fmla="*/ 249352 w 375403"/>
                <a:gd name="connsiteY88" fmla="*/ 242624 h 375401"/>
                <a:gd name="connsiteX89" fmla="*/ 200395 w 375403"/>
                <a:gd name="connsiteY89" fmla="*/ 193655 h 375401"/>
                <a:gd name="connsiteX90" fmla="*/ 343409 w 375403"/>
                <a:gd name="connsiteY90" fmla="*/ 169170 h 375401"/>
                <a:gd name="connsiteX91" fmla="*/ 257500 w 375403"/>
                <a:gd name="connsiteY91" fmla="*/ 126197 h 375401"/>
                <a:gd name="connsiteX92" fmla="*/ 279013 w 375403"/>
                <a:gd name="connsiteY92" fmla="*/ 104711 h 375401"/>
                <a:gd name="connsiteX93" fmla="*/ 343409 w 375403"/>
                <a:gd name="connsiteY93" fmla="*/ 169170 h 375401"/>
                <a:gd name="connsiteX94" fmla="*/ 342551 w 375403"/>
                <a:gd name="connsiteY94" fmla="*/ 25974 h 375401"/>
                <a:gd name="connsiteX95" fmla="*/ 278942 w 375403"/>
                <a:gd name="connsiteY95" fmla="*/ 89577 h 375401"/>
                <a:gd name="connsiteX96" fmla="*/ 257643 w 375403"/>
                <a:gd name="connsiteY96" fmla="*/ 68305 h 375401"/>
                <a:gd name="connsiteX97" fmla="*/ 342551 w 375403"/>
                <a:gd name="connsiteY97" fmla="*/ 25974 h 375401"/>
                <a:gd name="connsiteX98" fmla="*/ 193176 w 375403"/>
                <a:gd name="connsiteY98" fmla="*/ 88435 h 375401"/>
                <a:gd name="connsiteX99" fmla="*/ 193176 w 375403"/>
                <a:gd name="connsiteY99" fmla="*/ 18907 h 375401"/>
                <a:gd name="connsiteX100" fmla="*/ 239561 w 375403"/>
                <a:gd name="connsiteY100" fmla="*/ 65307 h 375401"/>
                <a:gd name="connsiteX101" fmla="*/ 193176 w 375403"/>
                <a:gd name="connsiteY101" fmla="*/ 88435 h 375401"/>
                <a:gd name="connsiteX102" fmla="*/ 182455 w 375403"/>
                <a:gd name="connsiteY102" fmla="*/ 19621 h 375401"/>
                <a:gd name="connsiteX103" fmla="*/ 182455 w 375403"/>
                <a:gd name="connsiteY103" fmla="*/ 88649 h 375401"/>
                <a:gd name="connsiteX104" fmla="*/ 136285 w 375403"/>
                <a:gd name="connsiteY104" fmla="*/ 65592 h 375401"/>
                <a:gd name="connsiteX105" fmla="*/ 182455 w 375403"/>
                <a:gd name="connsiteY105" fmla="*/ 19621 h 375401"/>
                <a:gd name="connsiteX106" fmla="*/ 32723 w 375403"/>
                <a:gd name="connsiteY106" fmla="*/ 25832 h 375401"/>
                <a:gd name="connsiteX107" fmla="*/ 118203 w 375403"/>
                <a:gd name="connsiteY107" fmla="*/ 68519 h 375401"/>
                <a:gd name="connsiteX108" fmla="*/ 96761 w 375403"/>
                <a:gd name="connsiteY108" fmla="*/ 89863 h 375401"/>
                <a:gd name="connsiteX109" fmla="*/ 32723 w 375403"/>
                <a:gd name="connsiteY109" fmla="*/ 25832 h 375401"/>
                <a:gd name="connsiteX110" fmla="*/ 96690 w 375403"/>
                <a:gd name="connsiteY110" fmla="*/ 105068 h 375401"/>
                <a:gd name="connsiteX111" fmla="*/ 117702 w 375403"/>
                <a:gd name="connsiteY111" fmla="*/ 126054 h 375401"/>
                <a:gd name="connsiteX112" fmla="*/ 33437 w 375403"/>
                <a:gd name="connsiteY112" fmla="*/ 168100 h 375401"/>
                <a:gd name="connsiteX113" fmla="*/ 96690 w 375403"/>
                <a:gd name="connsiteY113" fmla="*/ 105068 h 375401"/>
                <a:gd name="connsiteX114" fmla="*/ 32723 w 375403"/>
                <a:gd name="connsiteY114" fmla="*/ 207932 h 375401"/>
                <a:gd name="connsiteX115" fmla="*/ 117988 w 375403"/>
                <a:gd name="connsiteY115" fmla="*/ 250619 h 375401"/>
                <a:gd name="connsiteX116" fmla="*/ 96761 w 375403"/>
                <a:gd name="connsiteY116" fmla="*/ 271892 h 375401"/>
                <a:gd name="connsiteX117" fmla="*/ 32723 w 375403"/>
                <a:gd name="connsiteY117" fmla="*/ 207932 h 375401"/>
                <a:gd name="connsiteX118" fmla="*/ 33295 w 375403"/>
                <a:gd name="connsiteY118" fmla="*/ 350557 h 375401"/>
                <a:gd name="connsiteX119" fmla="*/ 96832 w 375403"/>
                <a:gd name="connsiteY119" fmla="*/ 287025 h 375401"/>
                <a:gd name="connsiteX120" fmla="*/ 118060 w 375403"/>
                <a:gd name="connsiteY120" fmla="*/ 308226 h 375401"/>
                <a:gd name="connsiteX121" fmla="*/ 33295 w 375403"/>
                <a:gd name="connsiteY121" fmla="*/ 350557 h 375401"/>
                <a:gd name="connsiteX122" fmla="*/ 182455 w 375403"/>
                <a:gd name="connsiteY122" fmla="*/ 288024 h 375401"/>
                <a:gd name="connsiteX123" fmla="*/ 182455 w 375403"/>
                <a:gd name="connsiteY123" fmla="*/ 357552 h 375401"/>
                <a:gd name="connsiteX124" fmla="*/ 136070 w 375403"/>
                <a:gd name="connsiteY124" fmla="*/ 311224 h 375401"/>
                <a:gd name="connsiteX125" fmla="*/ 182455 w 375403"/>
                <a:gd name="connsiteY125" fmla="*/ 288024 h 375401"/>
                <a:gd name="connsiteX126" fmla="*/ 193248 w 375403"/>
                <a:gd name="connsiteY126" fmla="*/ 357481 h 375401"/>
                <a:gd name="connsiteX127" fmla="*/ 193248 w 375403"/>
                <a:gd name="connsiteY127" fmla="*/ 288310 h 375401"/>
                <a:gd name="connsiteX128" fmla="*/ 239275 w 375403"/>
                <a:gd name="connsiteY128" fmla="*/ 311367 h 375401"/>
                <a:gd name="connsiteX129" fmla="*/ 193248 w 375403"/>
                <a:gd name="connsiteY129" fmla="*/ 357481 h 375401"/>
                <a:gd name="connsiteX130" fmla="*/ 342623 w 375403"/>
                <a:gd name="connsiteY130" fmla="*/ 351199 h 375401"/>
                <a:gd name="connsiteX131" fmla="*/ 257286 w 375403"/>
                <a:gd name="connsiteY131" fmla="*/ 308440 h 375401"/>
                <a:gd name="connsiteX132" fmla="*/ 278584 w 375403"/>
                <a:gd name="connsiteY132" fmla="*/ 287097 h 375401"/>
                <a:gd name="connsiteX133" fmla="*/ 342623 w 375403"/>
                <a:gd name="connsiteY133" fmla="*/ 351199 h 375401"/>
                <a:gd name="connsiteX134" fmla="*/ 257286 w 375403"/>
                <a:gd name="connsiteY134" fmla="*/ 250619 h 375401"/>
                <a:gd name="connsiteX135" fmla="*/ 342337 w 375403"/>
                <a:gd name="connsiteY135" fmla="*/ 208146 h 375401"/>
                <a:gd name="connsiteX136" fmla="*/ 278584 w 375403"/>
                <a:gd name="connsiteY136" fmla="*/ 271963 h 375401"/>
                <a:gd name="connsiteX137" fmla="*/ 257286 w 375403"/>
                <a:gd name="connsiteY137" fmla="*/ 250619 h 375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75403" h="375401">
                  <a:moveTo>
                    <a:pt x="370425" y="188944"/>
                  </a:moveTo>
                  <a:lnTo>
                    <a:pt x="370282" y="188658"/>
                  </a:lnTo>
                  <a:lnTo>
                    <a:pt x="374213" y="184732"/>
                  </a:lnTo>
                  <a:lnTo>
                    <a:pt x="286589" y="97144"/>
                  </a:lnTo>
                  <a:lnTo>
                    <a:pt x="373784" y="9913"/>
                  </a:lnTo>
                  <a:lnTo>
                    <a:pt x="369782" y="5915"/>
                  </a:lnTo>
                  <a:lnTo>
                    <a:pt x="367566" y="1490"/>
                  </a:lnTo>
                  <a:lnTo>
                    <a:pt x="249710" y="60239"/>
                  </a:lnTo>
                  <a:lnTo>
                    <a:pt x="191675" y="2204"/>
                  </a:lnTo>
                  <a:lnTo>
                    <a:pt x="187816" y="5987"/>
                  </a:lnTo>
                  <a:lnTo>
                    <a:pt x="184385" y="2560"/>
                  </a:lnTo>
                  <a:lnTo>
                    <a:pt x="126207" y="60524"/>
                  </a:lnTo>
                  <a:lnTo>
                    <a:pt x="7851" y="1418"/>
                  </a:lnTo>
                  <a:lnTo>
                    <a:pt x="5421" y="6201"/>
                  </a:lnTo>
                  <a:lnTo>
                    <a:pt x="1704" y="9913"/>
                  </a:lnTo>
                  <a:lnTo>
                    <a:pt x="89114" y="97430"/>
                  </a:lnTo>
                  <a:lnTo>
                    <a:pt x="3062" y="183233"/>
                  </a:lnTo>
                  <a:lnTo>
                    <a:pt x="2490" y="183518"/>
                  </a:lnTo>
                  <a:lnTo>
                    <a:pt x="2562" y="183733"/>
                  </a:lnTo>
                  <a:lnTo>
                    <a:pt x="1776" y="184518"/>
                  </a:lnTo>
                  <a:lnTo>
                    <a:pt x="4206" y="186945"/>
                  </a:lnTo>
                  <a:lnTo>
                    <a:pt x="4920" y="188301"/>
                  </a:lnTo>
                  <a:lnTo>
                    <a:pt x="1418" y="191799"/>
                  </a:lnTo>
                  <a:lnTo>
                    <a:pt x="89185" y="279458"/>
                  </a:lnTo>
                  <a:lnTo>
                    <a:pt x="2062" y="366689"/>
                  </a:lnTo>
                  <a:lnTo>
                    <a:pt x="6850" y="371472"/>
                  </a:lnTo>
                  <a:lnTo>
                    <a:pt x="8565" y="374899"/>
                  </a:lnTo>
                  <a:lnTo>
                    <a:pt x="125993" y="316221"/>
                  </a:lnTo>
                  <a:lnTo>
                    <a:pt x="184028" y="374185"/>
                  </a:lnTo>
                  <a:lnTo>
                    <a:pt x="187816" y="370402"/>
                  </a:lnTo>
                  <a:lnTo>
                    <a:pt x="191604" y="374185"/>
                  </a:lnTo>
                  <a:lnTo>
                    <a:pt x="249281" y="316435"/>
                  </a:lnTo>
                  <a:lnTo>
                    <a:pt x="366566" y="375184"/>
                  </a:lnTo>
                  <a:lnTo>
                    <a:pt x="367995" y="372400"/>
                  </a:lnTo>
                  <a:lnTo>
                    <a:pt x="373498" y="366975"/>
                  </a:lnTo>
                  <a:lnTo>
                    <a:pt x="286160" y="279530"/>
                  </a:lnTo>
                  <a:lnTo>
                    <a:pt x="373570" y="192084"/>
                  </a:lnTo>
                  <a:lnTo>
                    <a:pt x="370425" y="188944"/>
                  </a:lnTo>
                  <a:close/>
                  <a:moveTo>
                    <a:pt x="193176" y="175452"/>
                  </a:moveTo>
                  <a:lnTo>
                    <a:pt x="193176" y="106067"/>
                  </a:lnTo>
                  <a:lnTo>
                    <a:pt x="239418" y="129195"/>
                  </a:lnTo>
                  <a:lnTo>
                    <a:pt x="193176" y="175452"/>
                  </a:lnTo>
                  <a:close/>
                  <a:moveTo>
                    <a:pt x="249567" y="134192"/>
                  </a:moveTo>
                  <a:lnTo>
                    <a:pt x="347054" y="182947"/>
                  </a:lnTo>
                  <a:lnTo>
                    <a:pt x="200823" y="182947"/>
                  </a:lnTo>
                  <a:lnTo>
                    <a:pt x="249567" y="134192"/>
                  </a:lnTo>
                  <a:close/>
                  <a:moveTo>
                    <a:pt x="199537" y="97215"/>
                  </a:moveTo>
                  <a:lnTo>
                    <a:pt x="247566" y="73302"/>
                  </a:lnTo>
                  <a:lnTo>
                    <a:pt x="271437" y="97144"/>
                  </a:lnTo>
                  <a:lnTo>
                    <a:pt x="247423" y="121129"/>
                  </a:lnTo>
                  <a:lnTo>
                    <a:pt x="199537" y="97215"/>
                  </a:lnTo>
                  <a:close/>
                  <a:moveTo>
                    <a:pt x="182455" y="105781"/>
                  </a:moveTo>
                  <a:lnTo>
                    <a:pt x="182455" y="175809"/>
                  </a:lnTo>
                  <a:lnTo>
                    <a:pt x="135784" y="129053"/>
                  </a:lnTo>
                  <a:lnTo>
                    <a:pt x="182455" y="105781"/>
                  </a:lnTo>
                  <a:close/>
                  <a:moveTo>
                    <a:pt x="127851" y="121058"/>
                  </a:moveTo>
                  <a:lnTo>
                    <a:pt x="104337" y="97501"/>
                  </a:lnTo>
                  <a:lnTo>
                    <a:pt x="128351" y="73587"/>
                  </a:lnTo>
                  <a:lnTo>
                    <a:pt x="175594" y="97215"/>
                  </a:lnTo>
                  <a:lnTo>
                    <a:pt x="127851" y="121058"/>
                  </a:lnTo>
                  <a:close/>
                  <a:moveTo>
                    <a:pt x="174522" y="182947"/>
                  </a:moveTo>
                  <a:lnTo>
                    <a:pt x="27648" y="182947"/>
                  </a:lnTo>
                  <a:lnTo>
                    <a:pt x="125707" y="134050"/>
                  </a:lnTo>
                  <a:lnTo>
                    <a:pt x="174522" y="182947"/>
                  </a:lnTo>
                  <a:close/>
                  <a:moveTo>
                    <a:pt x="174951" y="193655"/>
                  </a:moveTo>
                  <a:lnTo>
                    <a:pt x="125993" y="242696"/>
                  </a:lnTo>
                  <a:lnTo>
                    <a:pt x="28149" y="193655"/>
                  </a:lnTo>
                  <a:lnTo>
                    <a:pt x="174951" y="193655"/>
                  </a:lnTo>
                  <a:close/>
                  <a:moveTo>
                    <a:pt x="182455" y="201293"/>
                  </a:moveTo>
                  <a:lnTo>
                    <a:pt x="182455" y="270964"/>
                  </a:lnTo>
                  <a:lnTo>
                    <a:pt x="136070" y="247693"/>
                  </a:lnTo>
                  <a:lnTo>
                    <a:pt x="182455" y="201293"/>
                  </a:lnTo>
                  <a:close/>
                  <a:moveTo>
                    <a:pt x="175594" y="279458"/>
                  </a:moveTo>
                  <a:lnTo>
                    <a:pt x="128137" y="303158"/>
                  </a:lnTo>
                  <a:lnTo>
                    <a:pt x="104409" y="279458"/>
                  </a:lnTo>
                  <a:lnTo>
                    <a:pt x="128137" y="255688"/>
                  </a:lnTo>
                  <a:lnTo>
                    <a:pt x="175594" y="279458"/>
                  </a:lnTo>
                  <a:close/>
                  <a:moveTo>
                    <a:pt x="193176" y="270678"/>
                  </a:moveTo>
                  <a:lnTo>
                    <a:pt x="193176" y="201650"/>
                  </a:lnTo>
                  <a:lnTo>
                    <a:pt x="239204" y="247693"/>
                  </a:lnTo>
                  <a:lnTo>
                    <a:pt x="193176" y="270678"/>
                  </a:lnTo>
                  <a:close/>
                  <a:moveTo>
                    <a:pt x="247208" y="255688"/>
                  </a:moveTo>
                  <a:lnTo>
                    <a:pt x="271080" y="279530"/>
                  </a:lnTo>
                  <a:lnTo>
                    <a:pt x="247208" y="303372"/>
                  </a:lnTo>
                  <a:lnTo>
                    <a:pt x="199466" y="279458"/>
                  </a:lnTo>
                  <a:lnTo>
                    <a:pt x="247208" y="255688"/>
                  </a:lnTo>
                  <a:close/>
                  <a:moveTo>
                    <a:pt x="200395" y="193655"/>
                  </a:moveTo>
                  <a:lnTo>
                    <a:pt x="347411" y="193655"/>
                  </a:lnTo>
                  <a:lnTo>
                    <a:pt x="249352" y="242624"/>
                  </a:lnTo>
                  <a:lnTo>
                    <a:pt x="200395" y="193655"/>
                  </a:lnTo>
                  <a:close/>
                  <a:moveTo>
                    <a:pt x="343409" y="169170"/>
                  </a:moveTo>
                  <a:lnTo>
                    <a:pt x="257500" y="126197"/>
                  </a:lnTo>
                  <a:lnTo>
                    <a:pt x="279013" y="104711"/>
                  </a:lnTo>
                  <a:lnTo>
                    <a:pt x="343409" y="169170"/>
                  </a:lnTo>
                  <a:close/>
                  <a:moveTo>
                    <a:pt x="342551" y="25974"/>
                  </a:moveTo>
                  <a:lnTo>
                    <a:pt x="278942" y="89577"/>
                  </a:lnTo>
                  <a:lnTo>
                    <a:pt x="257643" y="68305"/>
                  </a:lnTo>
                  <a:lnTo>
                    <a:pt x="342551" y="25974"/>
                  </a:lnTo>
                  <a:close/>
                  <a:moveTo>
                    <a:pt x="193176" y="88435"/>
                  </a:moveTo>
                  <a:lnTo>
                    <a:pt x="193176" y="18907"/>
                  </a:lnTo>
                  <a:lnTo>
                    <a:pt x="239561" y="65307"/>
                  </a:lnTo>
                  <a:lnTo>
                    <a:pt x="193176" y="88435"/>
                  </a:lnTo>
                  <a:close/>
                  <a:moveTo>
                    <a:pt x="182455" y="19621"/>
                  </a:moveTo>
                  <a:lnTo>
                    <a:pt x="182455" y="88649"/>
                  </a:lnTo>
                  <a:lnTo>
                    <a:pt x="136285" y="65592"/>
                  </a:lnTo>
                  <a:lnTo>
                    <a:pt x="182455" y="19621"/>
                  </a:lnTo>
                  <a:close/>
                  <a:moveTo>
                    <a:pt x="32723" y="25832"/>
                  </a:moveTo>
                  <a:lnTo>
                    <a:pt x="118203" y="68519"/>
                  </a:lnTo>
                  <a:lnTo>
                    <a:pt x="96761" y="89863"/>
                  </a:lnTo>
                  <a:lnTo>
                    <a:pt x="32723" y="25832"/>
                  </a:lnTo>
                  <a:close/>
                  <a:moveTo>
                    <a:pt x="96690" y="105068"/>
                  </a:moveTo>
                  <a:lnTo>
                    <a:pt x="117702" y="126054"/>
                  </a:lnTo>
                  <a:lnTo>
                    <a:pt x="33437" y="168100"/>
                  </a:lnTo>
                  <a:lnTo>
                    <a:pt x="96690" y="105068"/>
                  </a:lnTo>
                  <a:close/>
                  <a:moveTo>
                    <a:pt x="32723" y="207932"/>
                  </a:moveTo>
                  <a:lnTo>
                    <a:pt x="117988" y="250619"/>
                  </a:lnTo>
                  <a:lnTo>
                    <a:pt x="96761" y="271892"/>
                  </a:lnTo>
                  <a:lnTo>
                    <a:pt x="32723" y="207932"/>
                  </a:lnTo>
                  <a:close/>
                  <a:moveTo>
                    <a:pt x="33295" y="350557"/>
                  </a:moveTo>
                  <a:lnTo>
                    <a:pt x="96832" y="287025"/>
                  </a:lnTo>
                  <a:lnTo>
                    <a:pt x="118060" y="308226"/>
                  </a:lnTo>
                  <a:lnTo>
                    <a:pt x="33295" y="350557"/>
                  </a:lnTo>
                  <a:close/>
                  <a:moveTo>
                    <a:pt x="182455" y="288024"/>
                  </a:moveTo>
                  <a:lnTo>
                    <a:pt x="182455" y="357552"/>
                  </a:lnTo>
                  <a:lnTo>
                    <a:pt x="136070" y="311224"/>
                  </a:lnTo>
                  <a:lnTo>
                    <a:pt x="182455" y="288024"/>
                  </a:lnTo>
                  <a:close/>
                  <a:moveTo>
                    <a:pt x="193248" y="357481"/>
                  </a:moveTo>
                  <a:lnTo>
                    <a:pt x="193248" y="288310"/>
                  </a:lnTo>
                  <a:lnTo>
                    <a:pt x="239275" y="311367"/>
                  </a:lnTo>
                  <a:lnTo>
                    <a:pt x="193248" y="357481"/>
                  </a:lnTo>
                  <a:close/>
                  <a:moveTo>
                    <a:pt x="342623" y="351199"/>
                  </a:moveTo>
                  <a:lnTo>
                    <a:pt x="257286" y="308440"/>
                  </a:lnTo>
                  <a:lnTo>
                    <a:pt x="278584" y="287097"/>
                  </a:lnTo>
                  <a:lnTo>
                    <a:pt x="342623" y="351199"/>
                  </a:lnTo>
                  <a:close/>
                  <a:moveTo>
                    <a:pt x="257286" y="250619"/>
                  </a:moveTo>
                  <a:lnTo>
                    <a:pt x="342337" y="208146"/>
                  </a:lnTo>
                  <a:lnTo>
                    <a:pt x="278584" y="271963"/>
                  </a:lnTo>
                  <a:lnTo>
                    <a:pt x="257286" y="250619"/>
                  </a:lnTo>
                  <a:close/>
                </a:path>
              </a:pathLst>
            </a:custGeom>
            <a:solidFill>
              <a:srgbClr val="50E6FF"/>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0" name="Freeform: Shape 253">
              <a:extLst>
                <a:ext uri="{FF2B5EF4-FFF2-40B4-BE49-F238E27FC236}">
                  <a16:creationId xmlns:a16="http://schemas.microsoft.com/office/drawing/2014/main" id="{44DE901F-D541-754B-AABD-5721A737852A}"/>
                </a:ext>
              </a:extLst>
            </p:cNvPr>
            <p:cNvSpPr/>
            <p:nvPr/>
          </p:nvSpPr>
          <p:spPr>
            <a:xfrm>
              <a:off x="10496639" y="1253958"/>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1" name="Freeform: Shape 254">
              <a:extLst>
                <a:ext uri="{FF2B5EF4-FFF2-40B4-BE49-F238E27FC236}">
                  <a16:creationId xmlns:a16="http://schemas.microsoft.com/office/drawing/2014/main" id="{4C17D851-095E-B040-B97B-67799CBB7484}"/>
                </a:ext>
              </a:extLst>
            </p:cNvPr>
            <p:cNvSpPr/>
            <p:nvPr/>
          </p:nvSpPr>
          <p:spPr>
            <a:xfrm>
              <a:off x="10314957" y="1253958"/>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2" name="Freeform: Shape 255">
              <a:extLst>
                <a:ext uri="{FF2B5EF4-FFF2-40B4-BE49-F238E27FC236}">
                  <a16:creationId xmlns:a16="http://schemas.microsoft.com/office/drawing/2014/main" id="{23F482F6-2607-EF43-A142-7604DA30448A}"/>
                </a:ext>
              </a:extLst>
            </p:cNvPr>
            <p:cNvSpPr/>
            <p:nvPr/>
          </p:nvSpPr>
          <p:spPr>
            <a:xfrm>
              <a:off x="10131992" y="1253958"/>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3" name="Freeform: Shape 256">
              <a:extLst>
                <a:ext uri="{FF2B5EF4-FFF2-40B4-BE49-F238E27FC236}">
                  <a16:creationId xmlns:a16="http://schemas.microsoft.com/office/drawing/2014/main" id="{9A804CDD-3088-3B41-9C69-CACDCE32490A}"/>
                </a:ext>
              </a:extLst>
            </p:cNvPr>
            <p:cNvSpPr/>
            <p:nvPr/>
          </p:nvSpPr>
          <p:spPr>
            <a:xfrm>
              <a:off x="10496497" y="1436693"/>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4" name="Freeform: Shape 257">
              <a:extLst>
                <a:ext uri="{FF2B5EF4-FFF2-40B4-BE49-F238E27FC236}">
                  <a16:creationId xmlns:a16="http://schemas.microsoft.com/office/drawing/2014/main" id="{6FC1DA9E-FC26-2144-B62D-6A5D5301A1F8}"/>
                </a:ext>
              </a:extLst>
            </p:cNvPr>
            <p:cNvSpPr/>
            <p:nvPr/>
          </p:nvSpPr>
          <p:spPr>
            <a:xfrm>
              <a:off x="10314957" y="1436693"/>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5" name="Freeform: Shape 258">
              <a:extLst>
                <a:ext uri="{FF2B5EF4-FFF2-40B4-BE49-F238E27FC236}">
                  <a16:creationId xmlns:a16="http://schemas.microsoft.com/office/drawing/2014/main" id="{4CDD2655-09EB-CB49-9420-F4661E0DA214}"/>
                </a:ext>
              </a:extLst>
            </p:cNvPr>
            <p:cNvSpPr/>
            <p:nvPr/>
          </p:nvSpPr>
          <p:spPr>
            <a:xfrm>
              <a:off x="10131992" y="1436693"/>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6" name="Freeform: Shape 259">
              <a:extLst>
                <a:ext uri="{FF2B5EF4-FFF2-40B4-BE49-F238E27FC236}">
                  <a16:creationId xmlns:a16="http://schemas.microsoft.com/office/drawing/2014/main" id="{8480CC51-A24A-C145-B18E-B9BD3BBF7319}"/>
                </a:ext>
              </a:extLst>
            </p:cNvPr>
            <p:cNvSpPr/>
            <p:nvPr/>
          </p:nvSpPr>
          <p:spPr>
            <a:xfrm>
              <a:off x="10496497" y="1618012"/>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7" name="Freeform: Shape 260">
              <a:extLst>
                <a:ext uri="{FF2B5EF4-FFF2-40B4-BE49-F238E27FC236}">
                  <a16:creationId xmlns:a16="http://schemas.microsoft.com/office/drawing/2014/main" id="{F35477C2-7EA4-BA4E-B8C2-800896FC3853}"/>
                </a:ext>
              </a:extLst>
            </p:cNvPr>
            <p:cNvSpPr/>
            <p:nvPr/>
          </p:nvSpPr>
          <p:spPr>
            <a:xfrm>
              <a:off x="10314957" y="1618012"/>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8" name="Freeform: Shape 261">
              <a:extLst>
                <a:ext uri="{FF2B5EF4-FFF2-40B4-BE49-F238E27FC236}">
                  <a16:creationId xmlns:a16="http://schemas.microsoft.com/office/drawing/2014/main" id="{4CB4B492-FBB0-364B-90A4-58E8E5F9F322}"/>
                </a:ext>
              </a:extLst>
            </p:cNvPr>
            <p:cNvSpPr/>
            <p:nvPr/>
          </p:nvSpPr>
          <p:spPr>
            <a:xfrm>
              <a:off x="10131992" y="1618012"/>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grpSp>
      <p:sp>
        <p:nvSpPr>
          <p:cNvPr id="3" name="Title 2">
            <a:extLst>
              <a:ext uri="{FF2B5EF4-FFF2-40B4-BE49-F238E27FC236}">
                <a16:creationId xmlns:a16="http://schemas.microsoft.com/office/drawing/2014/main" id="{AF4E5E2E-F8BE-4E71-900E-FDB29FBA27BF}"/>
              </a:ext>
            </a:extLst>
          </p:cNvPr>
          <p:cNvSpPr>
            <a:spLocks noGrp="1"/>
          </p:cNvSpPr>
          <p:nvPr>
            <p:ph type="title"/>
          </p:nvPr>
        </p:nvSpPr>
        <p:spPr>
          <a:xfrm>
            <a:off x="600855" y="466301"/>
            <a:ext cx="11237870" cy="565027"/>
          </a:xfrm>
        </p:spPr>
        <p:txBody>
          <a:bodyPr>
            <a:normAutofit fontScale="90000"/>
          </a:bodyPr>
          <a:lstStyle/>
          <a:p>
            <a:r>
              <a:rPr lang="en-US"/>
              <a:t>Guiding the customer cloud journey</a:t>
            </a:r>
          </a:p>
        </p:txBody>
      </p:sp>
      <p:sp>
        <p:nvSpPr>
          <p:cNvPr id="7" name="Slide Number Placeholder 6">
            <a:extLst>
              <a:ext uri="{FF2B5EF4-FFF2-40B4-BE49-F238E27FC236}">
                <a16:creationId xmlns:a16="http://schemas.microsoft.com/office/drawing/2014/main" id="{BF385BA5-E693-4831-B727-66F2C98FD859}"/>
              </a:ext>
            </a:extLst>
          </p:cNvPr>
          <p:cNvSpPr>
            <a:spLocks noGrp="1"/>
          </p:cNvSpPr>
          <p:nvPr>
            <p:ph type="sldNum" sz="quarter" idx="4294967295"/>
          </p:nvPr>
        </p:nvSpPr>
        <p:spPr>
          <a:xfrm>
            <a:off x="11972530" y="8099495"/>
            <a:ext cx="463063" cy="128046"/>
          </a:xfrm>
          <a:prstGeom prst="rect">
            <a:avLst/>
          </a:prstGeom>
        </p:spPr>
        <p:txBody>
          <a:bodyPr vert="horz" wrap="square" lIns="0" tIns="0" rIns="0" bIns="0" rtlCol="0" anchor="ctr">
            <a:spAutoFit/>
          </a:bodyPr>
          <a:lstStyle>
            <a:defPPr>
              <a:defRPr lang="en-US"/>
            </a:defPPr>
            <a:lvl1pPr marL="0" algn="ctr" defTabSz="1119116" rtl="0" eaLnBrk="1" latinLnBrk="0" hangingPunct="1">
              <a:defRPr sz="816" kern="1200">
                <a:solidFill>
                  <a:schemeClr val="tx1">
                    <a:tint val="75000"/>
                  </a:schemeClr>
                </a:solidFill>
                <a:latin typeface="+mn-lt"/>
                <a:ea typeface="+mn-ea"/>
                <a:cs typeface="+mn-cs"/>
              </a:defRPr>
            </a:lvl1pPr>
            <a:lvl2pPr marL="559558" algn="l" defTabSz="1119116" rtl="0" eaLnBrk="1" latinLnBrk="0" hangingPunct="1">
              <a:defRPr sz="2203" kern="1200">
                <a:solidFill>
                  <a:schemeClr val="tx1"/>
                </a:solidFill>
                <a:latin typeface="+mn-lt"/>
                <a:ea typeface="+mn-ea"/>
                <a:cs typeface="+mn-cs"/>
              </a:defRPr>
            </a:lvl2pPr>
            <a:lvl3pPr marL="1119116" algn="l" defTabSz="1119116" rtl="0" eaLnBrk="1" latinLnBrk="0" hangingPunct="1">
              <a:defRPr sz="2203" kern="1200">
                <a:solidFill>
                  <a:schemeClr val="tx1"/>
                </a:solidFill>
                <a:latin typeface="+mn-lt"/>
                <a:ea typeface="+mn-ea"/>
                <a:cs typeface="+mn-cs"/>
              </a:defRPr>
            </a:lvl3pPr>
            <a:lvl4pPr marL="1678674" algn="l" defTabSz="1119116" rtl="0" eaLnBrk="1" latinLnBrk="0" hangingPunct="1">
              <a:defRPr sz="2203" kern="1200">
                <a:solidFill>
                  <a:schemeClr val="tx1"/>
                </a:solidFill>
                <a:latin typeface="+mn-lt"/>
                <a:ea typeface="+mn-ea"/>
                <a:cs typeface="+mn-cs"/>
              </a:defRPr>
            </a:lvl4pPr>
            <a:lvl5pPr marL="2238232" algn="l" defTabSz="1119116" rtl="0" eaLnBrk="1" latinLnBrk="0" hangingPunct="1">
              <a:defRPr sz="2203" kern="1200">
                <a:solidFill>
                  <a:schemeClr val="tx1"/>
                </a:solidFill>
                <a:latin typeface="+mn-lt"/>
                <a:ea typeface="+mn-ea"/>
                <a:cs typeface="+mn-cs"/>
              </a:defRPr>
            </a:lvl5pPr>
            <a:lvl6pPr marL="2797790" algn="l" defTabSz="1119116" rtl="0" eaLnBrk="1" latinLnBrk="0" hangingPunct="1">
              <a:defRPr sz="2203" kern="1200">
                <a:solidFill>
                  <a:schemeClr val="tx1"/>
                </a:solidFill>
                <a:latin typeface="+mn-lt"/>
                <a:ea typeface="+mn-ea"/>
                <a:cs typeface="+mn-cs"/>
              </a:defRPr>
            </a:lvl6pPr>
            <a:lvl7pPr marL="3357348" algn="l" defTabSz="1119116" rtl="0" eaLnBrk="1" latinLnBrk="0" hangingPunct="1">
              <a:defRPr sz="2203" kern="1200">
                <a:solidFill>
                  <a:schemeClr val="tx1"/>
                </a:solidFill>
                <a:latin typeface="+mn-lt"/>
                <a:ea typeface="+mn-ea"/>
                <a:cs typeface="+mn-cs"/>
              </a:defRPr>
            </a:lvl7pPr>
            <a:lvl8pPr marL="3916906" algn="l" defTabSz="1119116" rtl="0" eaLnBrk="1" latinLnBrk="0" hangingPunct="1">
              <a:defRPr sz="2203" kern="1200">
                <a:solidFill>
                  <a:schemeClr val="tx1"/>
                </a:solidFill>
                <a:latin typeface="+mn-lt"/>
                <a:ea typeface="+mn-ea"/>
                <a:cs typeface="+mn-cs"/>
              </a:defRPr>
            </a:lvl8pPr>
            <a:lvl9pPr marL="4476463" algn="l" defTabSz="1119116" rtl="0" eaLnBrk="1" latinLnBrk="0" hangingPunct="1">
              <a:defRPr sz="2203" kern="1200">
                <a:solidFill>
                  <a:schemeClr val="tx1"/>
                </a:solidFill>
                <a:latin typeface="+mn-lt"/>
                <a:ea typeface="+mn-ea"/>
                <a:cs typeface="+mn-cs"/>
              </a:defRPr>
            </a:lvl9pPr>
          </a:lstStyle>
          <a:p>
            <a:pPr>
              <a:defRPr/>
            </a:pPr>
            <a:fld id="{5DA638D0-7196-412A-83E6-CB74129E0816}" type="slidenum">
              <a:rPr lang="en-US">
                <a:solidFill>
                  <a:srgbClr val="000000">
                    <a:tint val="75000"/>
                  </a:srgbClr>
                </a:solidFill>
                <a:latin typeface="Segoe UI"/>
              </a:rPr>
              <a:pPr>
                <a:defRPr/>
              </a:pPr>
              <a:t>5</a:t>
            </a:fld>
            <a:endParaRPr lang="en-US">
              <a:solidFill>
                <a:srgbClr val="000000">
                  <a:tint val="75000"/>
                </a:srgbClr>
              </a:solidFill>
              <a:latin typeface="Segoe UI"/>
            </a:endParaRPr>
          </a:p>
        </p:txBody>
      </p:sp>
    </p:spTree>
    <p:extLst>
      <p:ext uri="{BB962C8B-B14F-4D97-AF65-F5344CB8AC3E}">
        <p14:creationId xmlns:p14="http://schemas.microsoft.com/office/powerpoint/2010/main" val="226688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1000"/>
                                        <p:tgtEl>
                                          <p:spTgt spid="218"/>
                                        </p:tgtEl>
                                      </p:cBhvr>
                                    </p:animEffect>
                                    <p:anim calcmode="lin" valueType="num">
                                      <p:cBhvr>
                                        <p:cTn id="8" dur="1000" fill="hold"/>
                                        <p:tgtEl>
                                          <p:spTgt spid="218"/>
                                        </p:tgtEl>
                                        <p:attrNameLst>
                                          <p:attrName>ppt_x</p:attrName>
                                        </p:attrNameLst>
                                      </p:cBhvr>
                                      <p:tavLst>
                                        <p:tav tm="0">
                                          <p:val>
                                            <p:strVal val="#ppt_x"/>
                                          </p:val>
                                        </p:tav>
                                        <p:tav tm="100000">
                                          <p:val>
                                            <p:strVal val="#ppt_x"/>
                                          </p:val>
                                        </p:tav>
                                      </p:tavLst>
                                    </p:anim>
                                    <p:anim calcmode="lin" valueType="num">
                                      <p:cBhvr>
                                        <p:cTn id="9" dur="1000" fill="hold"/>
                                        <p:tgtEl>
                                          <p:spTgt spid="21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fade">
                                      <p:cBhvr>
                                        <p:cTn id="12" dur="1000"/>
                                        <p:tgtEl>
                                          <p:spTgt spid="219"/>
                                        </p:tgtEl>
                                      </p:cBhvr>
                                    </p:animEffect>
                                    <p:anim calcmode="lin" valueType="num">
                                      <p:cBhvr>
                                        <p:cTn id="13" dur="1000" fill="hold"/>
                                        <p:tgtEl>
                                          <p:spTgt spid="219"/>
                                        </p:tgtEl>
                                        <p:attrNameLst>
                                          <p:attrName>ppt_x</p:attrName>
                                        </p:attrNameLst>
                                      </p:cBhvr>
                                      <p:tavLst>
                                        <p:tav tm="0">
                                          <p:val>
                                            <p:strVal val="#ppt_x"/>
                                          </p:val>
                                        </p:tav>
                                        <p:tav tm="100000">
                                          <p:val>
                                            <p:strVal val="#ppt_x"/>
                                          </p:val>
                                        </p:tav>
                                      </p:tavLst>
                                    </p:anim>
                                    <p:anim calcmode="lin" valueType="num">
                                      <p:cBhvr>
                                        <p:cTn id="14" dur="1000" fill="hold"/>
                                        <p:tgtEl>
                                          <p:spTgt spid="21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35"/>
                                        </p:tgtEl>
                                        <p:attrNameLst>
                                          <p:attrName>style.visibility</p:attrName>
                                        </p:attrNameLst>
                                      </p:cBhvr>
                                      <p:to>
                                        <p:strVal val="visible"/>
                                      </p:to>
                                    </p:set>
                                    <p:animEffect transition="in" filter="fade">
                                      <p:cBhvr>
                                        <p:cTn id="17" dur="1000"/>
                                        <p:tgtEl>
                                          <p:spTgt spid="235"/>
                                        </p:tgtEl>
                                      </p:cBhvr>
                                    </p:animEffect>
                                    <p:anim calcmode="lin" valueType="num">
                                      <p:cBhvr>
                                        <p:cTn id="18" dur="1000" fill="hold"/>
                                        <p:tgtEl>
                                          <p:spTgt spid="235"/>
                                        </p:tgtEl>
                                        <p:attrNameLst>
                                          <p:attrName>ppt_x</p:attrName>
                                        </p:attrNameLst>
                                      </p:cBhvr>
                                      <p:tavLst>
                                        <p:tav tm="0">
                                          <p:val>
                                            <p:strVal val="#ppt_x"/>
                                          </p:val>
                                        </p:tav>
                                        <p:tav tm="100000">
                                          <p:val>
                                            <p:strVal val="#ppt_x"/>
                                          </p:val>
                                        </p:tav>
                                      </p:tavLst>
                                    </p:anim>
                                    <p:anim calcmode="lin" valueType="num">
                                      <p:cBhvr>
                                        <p:cTn id="19" dur="1000" fill="hold"/>
                                        <p:tgtEl>
                                          <p:spTgt spid="23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36"/>
                                        </p:tgtEl>
                                        <p:attrNameLst>
                                          <p:attrName>style.visibility</p:attrName>
                                        </p:attrNameLst>
                                      </p:cBhvr>
                                      <p:to>
                                        <p:strVal val="visible"/>
                                      </p:to>
                                    </p:set>
                                    <p:animEffect transition="in" filter="fade">
                                      <p:cBhvr>
                                        <p:cTn id="22" dur="1000"/>
                                        <p:tgtEl>
                                          <p:spTgt spid="236"/>
                                        </p:tgtEl>
                                      </p:cBhvr>
                                    </p:animEffect>
                                    <p:anim calcmode="lin" valueType="num">
                                      <p:cBhvr>
                                        <p:cTn id="23" dur="1000" fill="hold"/>
                                        <p:tgtEl>
                                          <p:spTgt spid="236"/>
                                        </p:tgtEl>
                                        <p:attrNameLst>
                                          <p:attrName>ppt_x</p:attrName>
                                        </p:attrNameLst>
                                      </p:cBhvr>
                                      <p:tavLst>
                                        <p:tav tm="0">
                                          <p:val>
                                            <p:strVal val="#ppt_x"/>
                                          </p:val>
                                        </p:tav>
                                        <p:tav tm="100000">
                                          <p:val>
                                            <p:strVal val="#ppt_x"/>
                                          </p:val>
                                        </p:tav>
                                      </p:tavLst>
                                    </p:anim>
                                    <p:anim calcmode="lin" valueType="num">
                                      <p:cBhvr>
                                        <p:cTn id="24" dur="1000" fill="hold"/>
                                        <p:tgtEl>
                                          <p:spTgt spid="23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37"/>
                                        </p:tgtEl>
                                        <p:attrNameLst>
                                          <p:attrName>style.visibility</p:attrName>
                                        </p:attrNameLst>
                                      </p:cBhvr>
                                      <p:to>
                                        <p:strVal val="visible"/>
                                      </p:to>
                                    </p:set>
                                    <p:animEffect transition="in" filter="fade">
                                      <p:cBhvr>
                                        <p:cTn id="27" dur="1000"/>
                                        <p:tgtEl>
                                          <p:spTgt spid="237"/>
                                        </p:tgtEl>
                                      </p:cBhvr>
                                    </p:animEffect>
                                    <p:anim calcmode="lin" valueType="num">
                                      <p:cBhvr>
                                        <p:cTn id="28" dur="1000" fill="hold"/>
                                        <p:tgtEl>
                                          <p:spTgt spid="237"/>
                                        </p:tgtEl>
                                        <p:attrNameLst>
                                          <p:attrName>ppt_x</p:attrName>
                                        </p:attrNameLst>
                                      </p:cBhvr>
                                      <p:tavLst>
                                        <p:tav tm="0">
                                          <p:val>
                                            <p:strVal val="#ppt_x"/>
                                          </p:val>
                                        </p:tav>
                                        <p:tav tm="100000">
                                          <p:val>
                                            <p:strVal val="#ppt_x"/>
                                          </p:val>
                                        </p:tav>
                                      </p:tavLst>
                                    </p:anim>
                                    <p:anim calcmode="lin" valueType="num">
                                      <p:cBhvr>
                                        <p:cTn id="29" dur="1000" fill="hold"/>
                                        <p:tgtEl>
                                          <p:spTgt spid="23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238"/>
                                        </p:tgtEl>
                                        <p:attrNameLst>
                                          <p:attrName>style.visibility</p:attrName>
                                        </p:attrNameLst>
                                      </p:cBhvr>
                                      <p:to>
                                        <p:strVal val="visible"/>
                                      </p:to>
                                    </p:set>
                                    <p:animEffect transition="in" filter="fade">
                                      <p:cBhvr>
                                        <p:cTn id="32" dur="1000"/>
                                        <p:tgtEl>
                                          <p:spTgt spid="238"/>
                                        </p:tgtEl>
                                      </p:cBhvr>
                                    </p:animEffect>
                                    <p:anim calcmode="lin" valueType="num">
                                      <p:cBhvr>
                                        <p:cTn id="33" dur="1000" fill="hold"/>
                                        <p:tgtEl>
                                          <p:spTgt spid="238"/>
                                        </p:tgtEl>
                                        <p:attrNameLst>
                                          <p:attrName>ppt_x</p:attrName>
                                        </p:attrNameLst>
                                      </p:cBhvr>
                                      <p:tavLst>
                                        <p:tav tm="0">
                                          <p:val>
                                            <p:strVal val="#ppt_x"/>
                                          </p:val>
                                        </p:tav>
                                        <p:tav tm="100000">
                                          <p:val>
                                            <p:strVal val="#ppt_x"/>
                                          </p:val>
                                        </p:tav>
                                      </p:tavLst>
                                    </p:anim>
                                    <p:anim calcmode="lin" valueType="num">
                                      <p:cBhvr>
                                        <p:cTn id="34" dur="1000" fill="hold"/>
                                        <p:tgtEl>
                                          <p:spTgt spid="238"/>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239"/>
                                        </p:tgtEl>
                                        <p:attrNameLst>
                                          <p:attrName>style.visibility</p:attrName>
                                        </p:attrNameLst>
                                      </p:cBhvr>
                                      <p:to>
                                        <p:strVal val="visible"/>
                                      </p:to>
                                    </p:set>
                                    <p:animEffect transition="in" filter="fade">
                                      <p:cBhvr>
                                        <p:cTn id="37" dur="1000"/>
                                        <p:tgtEl>
                                          <p:spTgt spid="239"/>
                                        </p:tgtEl>
                                      </p:cBhvr>
                                    </p:animEffect>
                                    <p:anim calcmode="lin" valueType="num">
                                      <p:cBhvr>
                                        <p:cTn id="38" dur="1000" fill="hold"/>
                                        <p:tgtEl>
                                          <p:spTgt spid="239"/>
                                        </p:tgtEl>
                                        <p:attrNameLst>
                                          <p:attrName>ppt_x</p:attrName>
                                        </p:attrNameLst>
                                      </p:cBhvr>
                                      <p:tavLst>
                                        <p:tav tm="0">
                                          <p:val>
                                            <p:strVal val="#ppt_x"/>
                                          </p:val>
                                        </p:tav>
                                        <p:tav tm="100000">
                                          <p:val>
                                            <p:strVal val="#ppt_x"/>
                                          </p:val>
                                        </p:tav>
                                      </p:tavLst>
                                    </p:anim>
                                    <p:anim calcmode="lin" valueType="num">
                                      <p:cBhvr>
                                        <p:cTn id="39" dur="1000" fill="hold"/>
                                        <p:tgtEl>
                                          <p:spTgt spid="239"/>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240"/>
                                        </p:tgtEl>
                                        <p:attrNameLst>
                                          <p:attrName>style.visibility</p:attrName>
                                        </p:attrNameLst>
                                      </p:cBhvr>
                                      <p:to>
                                        <p:strVal val="visible"/>
                                      </p:to>
                                    </p:set>
                                    <p:animEffect transition="in" filter="fade">
                                      <p:cBhvr>
                                        <p:cTn id="42" dur="1000"/>
                                        <p:tgtEl>
                                          <p:spTgt spid="240"/>
                                        </p:tgtEl>
                                      </p:cBhvr>
                                    </p:animEffect>
                                    <p:anim calcmode="lin" valueType="num">
                                      <p:cBhvr>
                                        <p:cTn id="43" dur="1000" fill="hold"/>
                                        <p:tgtEl>
                                          <p:spTgt spid="240"/>
                                        </p:tgtEl>
                                        <p:attrNameLst>
                                          <p:attrName>ppt_x</p:attrName>
                                        </p:attrNameLst>
                                      </p:cBhvr>
                                      <p:tavLst>
                                        <p:tav tm="0">
                                          <p:val>
                                            <p:strVal val="#ppt_x"/>
                                          </p:val>
                                        </p:tav>
                                        <p:tav tm="100000">
                                          <p:val>
                                            <p:strVal val="#ppt_x"/>
                                          </p:val>
                                        </p:tav>
                                      </p:tavLst>
                                    </p:anim>
                                    <p:anim calcmode="lin" valueType="num">
                                      <p:cBhvr>
                                        <p:cTn id="44" dur="1000" fill="hold"/>
                                        <p:tgtEl>
                                          <p:spTgt spid="240"/>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241"/>
                                        </p:tgtEl>
                                        <p:attrNameLst>
                                          <p:attrName>style.visibility</p:attrName>
                                        </p:attrNameLst>
                                      </p:cBhvr>
                                      <p:to>
                                        <p:strVal val="visible"/>
                                      </p:to>
                                    </p:set>
                                    <p:animEffect transition="in" filter="fade">
                                      <p:cBhvr>
                                        <p:cTn id="47" dur="1000"/>
                                        <p:tgtEl>
                                          <p:spTgt spid="241"/>
                                        </p:tgtEl>
                                      </p:cBhvr>
                                    </p:animEffect>
                                    <p:anim calcmode="lin" valueType="num">
                                      <p:cBhvr>
                                        <p:cTn id="48" dur="1000" fill="hold"/>
                                        <p:tgtEl>
                                          <p:spTgt spid="241"/>
                                        </p:tgtEl>
                                        <p:attrNameLst>
                                          <p:attrName>ppt_x</p:attrName>
                                        </p:attrNameLst>
                                      </p:cBhvr>
                                      <p:tavLst>
                                        <p:tav tm="0">
                                          <p:val>
                                            <p:strVal val="#ppt_x"/>
                                          </p:val>
                                        </p:tav>
                                        <p:tav tm="100000">
                                          <p:val>
                                            <p:strVal val="#ppt_x"/>
                                          </p:val>
                                        </p:tav>
                                      </p:tavLst>
                                    </p:anim>
                                    <p:anim calcmode="lin" valueType="num">
                                      <p:cBhvr>
                                        <p:cTn id="49" dur="1000" fill="hold"/>
                                        <p:tgtEl>
                                          <p:spTgt spid="241"/>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242"/>
                                        </p:tgtEl>
                                        <p:attrNameLst>
                                          <p:attrName>style.visibility</p:attrName>
                                        </p:attrNameLst>
                                      </p:cBhvr>
                                      <p:to>
                                        <p:strVal val="visible"/>
                                      </p:to>
                                    </p:set>
                                    <p:animEffect transition="in" filter="fade">
                                      <p:cBhvr>
                                        <p:cTn id="52" dur="1000"/>
                                        <p:tgtEl>
                                          <p:spTgt spid="242"/>
                                        </p:tgtEl>
                                      </p:cBhvr>
                                    </p:animEffect>
                                    <p:anim calcmode="lin" valueType="num">
                                      <p:cBhvr>
                                        <p:cTn id="53" dur="1000" fill="hold"/>
                                        <p:tgtEl>
                                          <p:spTgt spid="242"/>
                                        </p:tgtEl>
                                        <p:attrNameLst>
                                          <p:attrName>ppt_x</p:attrName>
                                        </p:attrNameLst>
                                      </p:cBhvr>
                                      <p:tavLst>
                                        <p:tav tm="0">
                                          <p:val>
                                            <p:strVal val="#ppt_x"/>
                                          </p:val>
                                        </p:tav>
                                        <p:tav tm="100000">
                                          <p:val>
                                            <p:strVal val="#ppt_x"/>
                                          </p:val>
                                        </p:tav>
                                      </p:tavLst>
                                    </p:anim>
                                    <p:anim calcmode="lin" valueType="num">
                                      <p:cBhvr>
                                        <p:cTn id="54" dur="1000" fill="hold"/>
                                        <p:tgtEl>
                                          <p:spTgt spid="242"/>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243"/>
                                        </p:tgtEl>
                                        <p:attrNameLst>
                                          <p:attrName>style.visibility</p:attrName>
                                        </p:attrNameLst>
                                      </p:cBhvr>
                                      <p:to>
                                        <p:strVal val="visible"/>
                                      </p:to>
                                    </p:set>
                                    <p:animEffect transition="in" filter="fade">
                                      <p:cBhvr>
                                        <p:cTn id="57" dur="1000"/>
                                        <p:tgtEl>
                                          <p:spTgt spid="243"/>
                                        </p:tgtEl>
                                      </p:cBhvr>
                                    </p:animEffect>
                                    <p:anim calcmode="lin" valueType="num">
                                      <p:cBhvr>
                                        <p:cTn id="58" dur="1000" fill="hold"/>
                                        <p:tgtEl>
                                          <p:spTgt spid="243"/>
                                        </p:tgtEl>
                                        <p:attrNameLst>
                                          <p:attrName>ppt_x</p:attrName>
                                        </p:attrNameLst>
                                      </p:cBhvr>
                                      <p:tavLst>
                                        <p:tav tm="0">
                                          <p:val>
                                            <p:strVal val="#ppt_x"/>
                                          </p:val>
                                        </p:tav>
                                        <p:tav tm="100000">
                                          <p:val>
                                            <p:strVal val="#ppt_x"/>
                                          </p:val>
                                        </p:tav>
                                      </p:tavLst>
                                    </p:anim>
                                    <p:anim calcmode="lin" valueType="num">
                                      <p:cBhvr>
                                        <p:cTn id="59" dur="1000" fill="hold"/>
                                        <p:tgtEl>
                                          <p:spTgt spid="243"/>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244"/>
                                        </p:tgtEl>
                                        <p:attrNameLst>
                                          <p:attrName>style.visibility</p:attrName>
                                        </p:attrNameLst>
                                      </p:cBhvr>
                                      <p:to>
                                        <p:strVal val="visible"/>
                                      </p:to>
                                    </p:set>
                                    <p:animEffect transition="in" filter="fade">
                                      <p:cBhvr>
                                        <p:cTn id="62" dur="1000"/>
                                        <p:tgtEl>
                                          <p:spTgt spid="244"/>
                                        </p:tgtEl>
                                      </p:cBhvr>
                                    </p:animEffect>
                                    <p:anim calcmode="lin" valueType="num">
                                      <p:cBhvr>
                                        <p:cTn id="63" dur="1000" fill="hold"/>
                                        <p:tgtEl>
                                          <p:spTgt spid="244"/>
                                        </p:tgtEl>
                                        <p:attrNameLst>
                                          <p:attrName>ppt_x</p:attrName>
                                        </p:attrNameLst>
                                      </p:cBhvr>
                                      <p:tavLst>
                                        <p:tav tm="0">
                                          <p:val>
                                            <p:strVal val="#ppt_x"/>
                                          </p:val>
                                        </p:tav>
                                        <p:tav tm="100000">
                                          <p:val>
                                            <p:strVal val="#ppt_x"/>
                                          </p:val>
                                        </p:tav>
                                      </p:tavLst>
                                    </p:anim>
                                    <p:anim calcmode="lin" valueType="num">
                                      <p:cBhvr>
                                        <p:cTn id="64" dur="1000" fill="hold"/>
                                        <p:tgtEl>
                                          <p:spTgt spid="24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11"/>
                                        </p:tgtEl>
                                        <p:attrNameLst>
                                          <p:attrName>style.visibility</p:attrName>
                                        </p:attrNameLst>
                                      </p:cBhvr>
                                      <p:to>
                                        <p:strVal val="visible"/>
                                      </p:to>
                                    </p:set>
                                    <p:animEffect transition="in" filter="fade">
                                      <p:cBhvr>
                                        <p:cTn id="69" dur="500"/>
                                        <p:tgtEl>
                                          <p:spTgt spid="2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2"/>
                                        </p:tgtEl>
                                        <p:attrNameLst>
                                          <p:attrName>style.visibility</p:attrName>
                                        </p:attrNameLst>
                                      </p:cBhvr>
                                      <p:to>
                                        <p:strVal val="visible"/>
                                      </p:to>
                                    </p:set>
                                    <p:animEffect transition="in" filter="fade">
                                      <p:cBhvr>
                                        <p:cTn id="75" dur="500"/>
                                        <p:tgtEl>
                                          <p:spTgt spid="20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12"/>
                                        </p:tgtEl>
                                        <p:attrNameLst>
                                          <p:attrName>style.visibility</p:attrName>
                                        </p:attrNameLst>
                                      </p:cBhvr>
                                      <p:to>
                                        <p:strVal val="visible"/>
                                      </p:to>
                                    </p:set>
                                    <p:animEffect transition="in" filter="fade">
                                      <p:cBhvr>
                                        <p:cTn id="80" dur="500"/>
                                        <p:tgtEl>
                                          <p:spTgt spid="21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04"/>
                                        </p:tgtEl>
                                        <p:attrNameLst>
                                          <p:attrName>style.visibility</p:attrName>
                                        </p:attrNameLst>
                                      </p:cBhvr>
                                      <p:to>
                                        <p:strVal val="visible"/>
                                      </p:to>
                                    </p:set>
                                    <p:animEffect transition="in" filter="fade">
                                      <p:cBhvr>
                                        <p:cTn id="83" dur="500"/>
                                        <p:tgtEl>
                                          <p:spTgt spid="20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05"/>
                                        </p:tgtEl>
                                        <p:attrNameLst>
                                          <p:attrName>style.visibility</p:attrName>
                                        </p:attrNameLst>
                                      </p:cBhvr>
                                      <p:to>
                                        <p:strVal val="visible"/>
                                      </p:to>
                                    </p:set>
                                    <p:animEffect transition="in" filter="fade">
                                      <p:cBhvr>
                                        <p:cTn id="86" dur="500"/>
                                        <p:tgtEl>
                                          <p:spTgt spid="205"/>
                                        </p:tgtEl>
                                      </p:cBhvr>
                                    </p:animEffect>
                                  </p:childTnLst>
                                </p:cTn>
                              </p:par>
                              <p:par>
                                <p:cTn id="87" presetID="10" presetClass="entr" presetSubtype="0" fill="hold" nodeType="withEffect">
                                  <p:stCondLst>
                                    <p:cond delay="0"/>
                                  </p:stCondLst>
                                  <p:childTnLst>
                                    <p:set>
                                      <p:cBhvr>
                                        <p:cTn id="88" dur="1" fill="hold">
                                          <p:stCondLst>
                                            <p:cond delay="0"/>
                                          </p:stCondLst>
                                        </p:cTn>
                                        <p:tgtEl>
                                          <p:spTgt spid="256"/>
                                        </p:tgtEl>
                                        <p:attrNameLst>
                                          <p:attrName>style.visibility</p:attrName>
                                        </p:attrNameLst>
                                      </p:cBhvr>
                                      <p:to>
                                        <p:strVal val="visible"/>
                                      </p:to>
                                    </p:set>
                                    <p:animEffect transition="in" filter="fade">
                                      <p:cBhvr>
                                        <p:cTn id="89" dur="500"/>
                                        <p:tgtEl>
                                          <p:spTgt spid="256"/>
                                        </p:tgtEl>
                                      </p:cBhvr>
                                    </p:animEffect>
                                  </p:childTnLst>
                                </p:cTn>
                              </p:par>
                              <p:par>
                                <p:cTn id="90" presetID="10" presetClass="entr" presetSubtype="0" fill="hold" nodeType="withEffect">
                                  <p:stCondLst>
                                    <p:cond delay="0"/>
                                  </p:stCondLst>
                                  <p:childTnLst>
                                    <p:set>
                                      <p:cBhvr>
                                        <p:cTn id="91" dur="1" fill="hold">
                                          <p:stCondLst>
                                            <p:cond delay="0"/>
                                          </p:stCondLst>
                                        </p:cTn>
                                        <p:tgtEl>
                                          <p:spTgt spid="255"/>
                                        </p:tgtEl>
                                        <p:attrNameLst>
                                          <p:attrName>style.visibility</p:attrName>
                                        </p:attrNameLst>
                                      </p:cBhvr>
                                      <p:to>
                                        <p:strVal val="visible"/>
                                      </p:to>
                                    </p:set>
                                    <p:animEffect transition="in" filter="fade">
                                      <p:cBhvr>
                                        <p:cTn id="92" dur="500"/>
                                        <p:tgtEl>
                                          <p:spTgt spid="25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13"/>
                                        </p:tgtEl>
                                        <p:attrNameLst>
                                          <p:attrName>style.visibility</p:attrName>
                                        </p:attrNameLst>
                                      </p:cBhvr>
                                      <p:to>
                                        <p:strVal val="visible"/>
                                      </p:to>
                                    </p:set>
                                    <p:animEffect transition="in" filter="fade">
                                      <p:cBhvr>
                                        <p:cTn id="97" dur="500"/>
                                        <p:tgtEl>
                                          <p:spTgt spid="21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79"/>
                                        </p:tgtEl>
                                        <p:attrNameLst>
                                          <p:attrName>style.visibility</p:attrName>
                                        </p:attrNameLst>
                                      </p:cBhvr>
                                      <p:to>
                                        <p:strVal val="visible"/>
                                      </p:to>
                                    </p:set>
                                    <p:animEffect transition="in" filter="fade">
                                      <p:cBhvr>
                                        <p:cTn id="100" dur="500"/>
                                        <p:tgtEl>
                                          <p:spTgt spid="1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8"/>
                                        </p:tgtEl>
                                        <p:attrNameLst>
                                          <p:attrName>style.visibility</p:attrName>
                                        </p:attrNameLst>
                                      </p:cBhvr>
                                      <p:to>
                                        <p:strVal val="visible"/>
                                      </p:to>
                                    </p:set>
                                    <p:animEffect transition="in" filter="fade">
                                      <p:cBhvr>
                                        <p:cTn id="103" dur="500"/>
                                        <p:tgtEl>
                                          <p:spTgt spid="178"/>
                                        </p:tgtEl>
                                      </p:cBhvr>
                                    </p:animEffect>
                                  </p:childTnLst>
                                </p:cTn>
                              </p:par>
                              <p:par>
                                <p:cTn id="104" presetID="10" presetClass="entr" presetSubtype="0" fill="hold" nodeType="withEffect">
                                  <p:stCondLst>
                                    <p:cond delay="0"/>
                                  </p:stCondLst>
                                  <p:childTnLst>
                                    <p:set>
                                      <p:cBhvr>
                                        <p:cTn id="105" dur="1" fill="hold">
                                          <p:stCondLst>
                                            <p:cond delay="0"/>
                                          </p:stCondLst>
                                        </p:cTn>
                                        <p:tgtEl>
                                          <p:spTgt spid="253"/>
                                        </p:tgtEl>
                                        <p:attrNameLst>
                                          <p:attrName>style.visibility</p:attrName>
                                        </p:attrNameLst>
                                      </p:cBhvr>
                                      <p:to>
                                        <p:strVal val="visible"/>
                                      </p:to>
                                    </p:set>
                                    <p:animEffect transition="in" filter="fade">
                                      <p:cBhvr>
                                        <p:cTn id="106" dur="500"/>
                                        <p:tgtEl>
                                          <p:spTgt spid="253"/>
                                        </p:tgtEl>
                                      </p:cBhvr>
                                    </p:animEffect>
                                  </p:childTnLst>
                                </p:cTn>
                              </p:par>
                              <p:par>
                                <p:cTn id="107" presetID="10" presetClass="entr" presetSubtype="0" fill="hold" nodeType="withEffect">
                                  <p:stCondLst>
                                    <p:cond delay="0"/>
                                  </p:stCondLst>
                                  <p:childTnLst>
                                    <p:set>
                                      <p:cBhvr>
                                        <p:cTn id="108" dur="1" fill="hold">
                                          <p:stCondLst>
                                            <p:cond delay="0"/>
                                          </p:stCondLst>
                                        </p:cTn>
                                        <p:tgtEl>
                                          <p:spTgt spid="252"/>
                                        </p:tgtEl>
                                        <p:attrNameLst>
                                          <p:attrName>style.visibility</p:attrName>
                                        </p:attrNameLst>
                                      </p:cBhvr>
                                      <p:to>
                                        <p:strVal val="visible"/>
                                      </p:to>
                                    </p:set>
                                    <p:animEffect transition="in" filter="fade">
                                      <p:cBhvr>
                                        <p:cTn id="109" dur="500"/>
                                        <p:tgtEl>
                                          <p:spTgt spid="252"/>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10"/>
                                        </p:tgtEl>
                                        <p:attrNameLst>
                                          <p:attrName>style.visibility</p:attrName>
                                        </p:attrNameLst>
                                      </p:cBhvr>
                                      <p:to>
                                        <p:strVal val="visible"/>
                                      </p:to>
                                    </p:set>
                                    <p:animEffect transition="in" filter="fade">
                                      <p:cBhvr>
                                        <p:cTn id="114" dur="500"/>
                                        <p:tgtEl>
                                          <p:spTgt spid="21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06"/>
                                        </p:tgtEl>
                                        <p:attrNameLst>
                                          <p:attrName>style.visibility</p:attrName>
                                        </p:attrNameLst>
                                      </p:cBhvr>
                                      <p:to>
                                        <p:strVal val="visible"/>
                                      </p:to>
                                    </p:set>
                                    <p:animEffect transition="in" filter="fade">
                                      <p:cBhvr>
                                        <p:cTn id="117" dur="500"/>
                                        <p:tgtEl>
                                          <p:spTgt spid="20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07"/>
                                        </p:tgtEl>
                                        <p:attrNameLst>
                                          <p:attrName>style.visibility</p:attrName>
                                        </p:attrNameLst>
                                      </p:cBhvr>
                                      <p:to>
                                        <p:strVal val="visible"/>
                                      </p:to>
                                    </p:set>
                                    <p:animEffect transition="in" filter="fade">
                                      <p:cBhvr>
                                        <p:cTn id="120" dur="500"/>
                                        <p:tgtEl>
                                          <p:spTgt spid="207"/>
                                        </p:tgtEl>
                                      </p:cBhvr>
                                    </p:animEffect>
                                  </p:childTnLst>
                                </p:cTn>
                              </p:par>
                              <p:par>
                                <p:cTn id="121" presetID="10" presetClass="entr" presetSubtype="0" fill="hold" nodeType="withEffect">
                                  <p:stCondLst>
                                    <p:cond delay="0"/>
                                  </p:stCondLst>
                                  <p:childTnLst>
                                    <p:set>
                                      <p:cBhvr>
                                        <p:cTn id="122" dur="1" fill="hold">
                                          <p:stCondLst>
                                            <p:cond delay="0"/>
                                          </p:stCondLst>
                                        </p:cTn>
                                        <p:tgtEl>
                                          <p:spTgt spid="257"/>
                                        </p:tgtEl>
                                        <p:attrNameLst>
                                          <p:attrName>style.visibility</p:attrName>
                                        </p:attrNameLst>
                                      </p:cBhvr>
                                      <p:to>
                                        <p:strVal val="visible"/>
                                      </p:to>
                                    </p:set>
                                    <p:animEffect transition="in" filter="fade">
                                      <p:cBhvr>
                                        <p:cTn id="123" dur="500"/>
                                        <p:tgtEl>
                                          <p:spTgt spid="25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08"/>
                                        </p:tgtEl>
                                        <p:attrNameLst>
                                          <p:attrName>style.visibility</p:attrName>
                                        </p:attrNameLst>
                                      </p:cBhvr>
                                      <p:to>
                                        <p:strVal val="visible"/>
                                      </p:to>
                                    </p:set>
                                    <p:animEffect transition="in" filter="fade">
                                      <p:cBhvr>
                                        <p:cTn id="126" dur="500"/>
                                        <p:tgtEl>
                                          <p:spTgt spid="208"/>
                                        </p:tgtEl>
                                      </p:cBhvr>
                                    </p:animEffect>
                                  </p:childTnLst>
                                </p:cTn>
                              </p:par>
                              <p:par>
                                <p:cTn id="127" presetID="10" presetClass="entr" presetSubtype="0" fill="hold" nodeType="withEffect">
                                  <p:stCondLst>
                                    <p:cond delay="0"/>
                                  </p:stCondLst>
                                  <p:childTnLst>
                                    <p:set>
                                      <p:cBhvr>
                                        <p:cTn id="128" dur="1" fill="hold">
                                          <p:stCondLst>
                                            <p:cond delay="0"/>
                                          </p:stCondLst>
                                        </p:cTn>
                                        <p:tgtEl>
                                          <p:spTgt spid="258"/>
                                        </p:tgtEl>
                                        <p:attrNameLst>
                                          <p:attrName>style.visibility</p:attrName>
                                        </p:attrNameLst>
                                      </p:cBhvr>
                                      <p:to>
                                        <p:strVal val="visible"/>
                                      </p:to>
                                    </p:set>
                                    <p:animEffect transition="in" filter="fade">
                                      <p:cBhvr>
                                        <p:cTn id="129" dur="500"/>
                                        <p:tgtEl>
                                          <p:spTgt spid="258"/>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09"/>
                                        </p:tgtEl>
                                        <p:attrNameLst>
                                          <p:attrName>style.visibility</p:attrName>
                                        </p:attrNameLst>
                                      </p:cBhvr>
                                      <p:to>
                                        <p:strVal val="visible"/>
                                      </p:to>
                                    </p:set>
                                    <p:animEffect transition="in" filter="fade">
                                      <p:cBhvr>
                                        <p:cTn id="132" dur="500"/>
                                        <p:tgtEl>
                                          <p:spTgt spid="209"/>
                                        </p:tgtEl>
                                      </p:cBhvr>
                                    </p:animEffect>
                                  </p:childTnLst>
                                </p:cTn>
                              </p:par>
                              <p:par>
                                <p:cTn id="133" presetID="10" presetClass="entr" presetSubtype="0" fill="hold" nodeType="withEffect">
                                  <p:stCondLst>
                                    <p:cond delay="0"/>
                                  </p:stCondLst>
                                  <p:childTnLst>
                                    <p:set>
                                      <p:cBhvr>
                                        <p:cTn id="134" dur="1" fill="hold">
                                          <p:stCondLst>
                                            <p:cond delay="0"/>
                                          </p:stCondLst>
                                        </p:cTn>
                                        <p:tgtEl>
                                          <p:spTgt spid="254"/>
                                        </p:tgtEl>
                                        <p:attrNameLst>
                                          <p:attrName>style.visibility</p:attrName>
                                        </p:attrNameLst>
                                      </p:cBhvr>
                                      <p:to>
                                        <p:strVal val="visible"/>
                                      </p:to>
                                    </p:set>
                                    <p:animEffect transition="in" filter="fade">
                                      <p:cBhvr>
                                        <p:cTn id="135" dur="500"/>
                                        <p:tgtEl>
                                          <p:spTgt spid="25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33"/>
                                        </p:tgtEl>
                                        <p:attrNameLst>
                                          <p:attrName>style.visibility</p:attrName>
                                        </p:attrNameLst>
                                      </p:cBhvr>
                                      <p:to>
                                        <p:strVal val="visible"/>
                                      </p:to>
                                    </p:set>
                                    <p:animEffect transition="in" filter="fade">
                                      <p:cBhvr>
                                        <p:cTn id="138" dur="500"/>
                                        <p:tgtEl>
                                          <p:spTgt spid="233"/>
                                        </p:tgtEl>
                                      </p:cBhvr>
                                    </p:animEffect>
                                  </p:childTnLst>
                                </p:cTn>
                              </p:par>
                              <p:par>
                                <p:cTn id="139" presetID="10" presetClass="entr" presetSubtype="0" fill="hold" nodeType="withEffect">
                                  <p:stCondLst>
                                    <p:cond delay="0"/>
                                  </p:stCondLst>
                                  <p:childTnLst>
                                    <p:set>
                                      <p:cBhvr>
                                        <p:cTn id="140" dur="1" fill="hold">
                                          <p:stCondLst>
                                            <p:cond delay="0"/>
                                          </p:stCondLst>
                                        </p:cTn>
                                        <p:tgtEl>
                                          <p:spTgt spid="231"/>
                                        </p:tgtEl>
                                        <p:attrNameLst>
                                          <p:attrName>style.visibility</p:attrName>
                                        </p:attrNameLst>
                                      </p:cBhvr>
                                      <p:to>
                                        <p:strVal val="visible"/>
                                      </p:to>
                                    </p:set>
                                    <p:animEffect transition="in" filter="fade">
                                      <p:cBhvr>
                                        <p:cTn id="141" dur="500"/>
                                        <p:tgtEl>
                                          <p:spTgt spid="231"/>
                                        </p:tgtEl>
                                      </p:cBhvr>
                                    </p:animEffect>
                                  </p:childTnLst>
                                </p:cTn>
                              </p:par>
                              <p:par>
                                <p:cTn id="142" presetID="10" presetClass="entr" presetSubtype="0" fill="hold" nodeType="withEffect">
                                  <p:stCondLst>
                                    <p:cond delay="0"/>
                                  </p:stCondLst>
                                  <p:childTnLst>
                                    <p:set>
                                      <p:cBhvr>
                                        <p:cTn id="143" dur="1" fill="hold">
                                          <p:stCondLst>
                                            <p:cond delay="0"/>
                                          </p:stCondLst>
                                        </p:cTn>
                                        <p:tgtEl>
                                          <p:spTgt spid="247"/>
                                        </p:tgtEl>
                                        <p:attrNameLst>
                                          <p:attrName>style.visibility</p:attrName>
                                        </p:attrNameLst>
                                      </p:cBhvr>
                                      <p:to>
                                        <p:strVal val="visible"/>
                                      </p:to>
                                    </p:set>
                                    <p:animEffect transition="in" filter="fade">
                                      <p:cBhvr>
                                        <p:cTn id="144" dur="500"/>
                                        <p:tgtEl>
                                          <p:spTgt spid="247"/>
                                        </p:tgtEl>
                                      </p:cBhvr>
                                    </p:animEffect>
                                  </p:childTnLst>
                                </p:cTn>
                              </p:par>
                              <p:par>
                                <p:cTn id="145" presetID="10" presetClass="entr" presetSubtype="0" fill="hold" nodeType="withEffect">
                                  <p:stCondLst>
                                    <p:cond delay="0"/>
                                  </p:stCondLst>
                                  <p:childTnLst>
                                    <p:set>
                                      <p:cBhvr>
                                        <p:cTn id="146" dur="1" fill="hold">
                                          <p:stCondLst>
                                            <p:cond delay="0"/>
                                          </p:stCondLst>
                                        </p:cTn>
                                        <p:tgtEl>
                                          <p:spTgt spid="249"/>
                                        </p:tgtEl>
                                        <p:attrNameLst>
                                          <p:attrName>style.visibility</p:attrName>
                                        </p:attrNameLst>
                                      </p:cBhvr>
                                      <p:to>
                                        <p:strVal val="visible"/>
                                      </p:to>
                                    </p:set>
                                    <p:animEffect transition="in" filter="fade">
                                      <p:cBhvr>
                                        <p:cTn id="147" dur="500"/>
                                        <p:tgtEl>
                                          <p:spTgt spid="249"/>
                                        </p:tgtEl>
                                      </p:cBhvr>
                                    </p:animEffect>
                                  </p:childTnLst>
                                </p:cTn>
                              </p:par>
                              <p:par>
                                <p:cTn id="148" presetID="10" presetClass="entr" presetSubtype="0" fill="hold" nodeType="withEffect">
                                  <p:stCondLst>
                                    <p:cond delay="0"/>
                                  </p:stCondLst>
                                  <p:childTnLst>
                                    <p:set>
                                      <p:cBhvr>
                                        <p:cTn id="149" dur="1" fill="hold">
                                          <p:stCondLst>
                                            <p:cond delay="0"/>
                                          </p:stCondLst>
                                        </p:cTn>
                                        <p:tgtEl>
                                          <p:spTgt spid="251"/>
                                        </p:tgtEl>
                                        <p:attrNameLst>
                                          <p:attrName>style.visibility</p:attrName>
                                        </p:attrNameLst>
                                      </p:cBhvr>
                                      <p:to>
                                        <p:strVal val="visible"/>
                                      </p:to>
                                    </p:set>
                                    <p:animEffect transition="in" filter="fade">
                                      <p:cBhvr>
                                        <p:cTn id="150" dur="500"/>
                                        <p:tgtEl>
                                          <p:spTgt spid="251"/>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8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8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8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childTnLst>
                                </p:cTn>
                              </p:par>
                              <p:par>
                                <p:cTn id="161" presetID="10" presetClass="entr" presetSubtype="0" fill="hold" grpId="0" nodeType="withEffect">
                                  <p:stCondLst>
                                    <p:cond delay="0"/>
                                  </p:stCondLst>
                                  <p:childTnLst>
                                    <p:set>
                                      <p:cBhvr>
                                        <p:cTn id="162" dur="1" fill="hold">
                                          <p:stCondLst>
                                            <p:cond delay="0"/>
                                          </p:stCondLst>
                                        </p:cTn>
                                        <p:tgtEl>
                                          <p:spTgt spid="185"/>
                                        </p:tgtEl>
                                        <p:attrNameLst>
                                          <p:attrName>style.visibility</p:attrName>
                                        </p:attrNameLst>
                                      </p:cBhvr>
                                      <p:to>
                                        <p:strVal val="visible"/>
                                      </p:to>
                                    </p:set>
                                    <p:animEffect transition="in" filter="fade">
                                      <p:cBhvr>
                                        <p:cTn id="163" dur="500"/>
                                        <p:tgtEl>
                                          <p:spTgt spid="185"/>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201"/>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182"/>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184"/>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17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181"/>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180"/>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00"/>
                                        </p:tgtEl>
                                        <p:attrNameLst>
                                          <p:attrName>style.visibility</p:attrName>
                                        </p:attrNameLst>
                                      </p:cBhvr>
                                      <p:to>
                                        <p:strVal val="visible"/>
                                      </p:to>
                                    </p:set>
                                  </p:childTnLst>
                                </p:cTn>
                              </p:par>
                            </p:childTnLst>
                          </p:cTn>
                        </p:par>
                        <p:par>
                          <p:cTn id="178" fill="hold">
                            <p:stCondLst>
                              <p:cond delay="500"/>
                            </p:stCondLst>
                            <p:childTnLst>
                              <p:par>
                                <p:cTn id="179" presetID="10" presetClass="entr" presetSubtype="0" fill="hold" grpId="0" nodeType="afterEffect">
                                  <p:stCondLst>
                                    <p:cond delay="0"/>
                                  </p:stCondLst>
                                  <p:childTnLst>
                                    <p:set>
                                      <p:cBhvr>
                                        <p:cTn id="180" dur="1" fill="hold">
                                          <p:stCondLst>
                                            <p:cond delay="0"/>
                                          </p:stCondLst>
                                        </p:cTn>
                                        <p:tgtEl>
                                          <p:spTgt spid="228"/>
                                        </p:tgtEl>
                                        <p:attrNameLst>
                                          <p:attrName>style.visibility</p:attrName>
                                        </p:attrNameLst>
                                      </p:cBhvr>
                                      <p:to>
                                        <p:strVal val="visible"/>
                                      </p:to>
                                    </p:set>
                                    <p:animEffect transition="in" filter="fade">
                                      <p:cBhvr>
                                        <p:cTn id="181" dur="500"/>
                                        <p:tgtEl>
                                          <p:spTgt spid="228"/>
                                        </p:tgtEl>
                                      </p:cBhvr>
                                    </p:animEffect>
                                  </p:childTnLst>
                                </p:cTn>
                              </p:par>
                            </p:childTnLst>
                          </p:cTn>
                        </p:par>
                        <p:par>
                          <p:cTn id="182" fill="hold">
                            <p:stCondLst>
                              <p:cond delay="1000"/>
                            </p:stCondLst>
                            <p:childTnLst>
                              <p:par>
                                <p:cTn id="183" presetID="10" presetClass="entr" presetSubtype="0" fill="hold" grpId="0" nodeType="afterEffect">
                                  <p:stCondLst>
                                    <p:cond delay="0"/>
                                  </p:stCondLst>
                                  <p:childTnLst>
                                    <p:set>
                                      <p:cBhvr>
                                        <p:cTn id="184" dur="1" fill="hold">
                                          <p:stCondLst>
                                            <p:cond delay="0"/>
                                          </p:stCondLst>
                                        </p:cTn>
                                        <p:tgtEl>
                                          <p:spTgt spid="229"/>
                                        </p:tgtEl>
                                        <p:attrNameLst>
                                          <p:attrName>style.visibility</p:attrName>
                                        </p:attrNameLst>
                                      </p:cBhvr>
                                      <p:to>
                                        <p:strVal val="visible"/>
                                      </p:to>
                                    </p:set>
                                    <p:animEffect transition="in" filter="fade">
                                      <p:cBhvr>
                                        <p:cTn id="185" dur="500"/>
                                        <p:tgtEl>
                                          <p:spTgt spid="229"/>
                                        </p:tgtEl>
                                      </p:cBhvr>
                                    </p:animEffect>
                                  </p:childTnLst>
                                </p:cTn>
                              </p:par>
                            </p:childTnLst>
                          </p:cTn>
                        </p:par>
                        <p:par>
                          <p:cTn id="186" fill="hold">
                            <p:stCondLst>
                              <p:cond delay="1500"/>
                            </p:stCondLst>
                            <p:childTnLst>
                              <p:par>
                                <p:cTn id="187" presetID="10" presetClass="entr" presetSubtype="0" fill="hold" grpId="0" nodeType="afterEffect">
                                  <p:stCondLst>
                                    <p:cond delay="0"/>
                                  </p:stCondLst>
                                  <p:childTnLst>
                                    <p:set>
                                      <p:cBhvr>
                                        <p:cTn id="188" dur="1" fill="hold">
                                          <p:stCondLst>
                                            <p:cond delay="0"/>
                                          </p:stCondLst>
                                        </p:cTn>
                                        <p:tgtEl>
                                          <p:spTgt spid="227"/>
                                        </p:tgtEl>
                                        <p:attrNameLst>
                                          <p:attrName>style.visibility</p:attrName>
                                        </p:attrNameLst>
                                      </p:cBhvr>
                                      <p:to>
                                        <p:strVal val="visible"/>
                                      </p:to>
                                    </p:set>
                                    <p:animEffect transition="in" filter="fade">
                                      <p:cBhvr>
                                        <p:cTn id="189" dur="500"/>
                                        <p:tgtEl>
                                          <p:spTgt spid="227"/>
                                        </p:tgtEl>
                                      </p:cBhvr>
                                    </p:animEffect>
                                  </p:childTnLst>
                                </p:cTn>
                              </p:par>
                            </p:childTnLst>
                          </p:cTn>
                        </p:par>
                        <p:par>
                          <p:cTn id="190" fill="hold">
                            <p:stCondLst>
                              <p:cond delay="2000"/>
                            </p:stCondLst>
                            <p:childTnLst>
                              <p:par>
                                <p:cTn id="191" presetID="10" presetClass="entr" presetSubtype="0" fill="hold" grpId="0" nodeType="afterEffect">
                                  <p:stCondLst>
                                    <p:cond delay="0"/>
                                  </p:stCondLst>
                                  <p:childTnLst>
                                    <p:set>
                                      <p:cBhvr>
                                        <p:cTn id="192" dur="1" fill="hold">
                                          <p:stCondLst>
                                            <p:cond delay="0"/>
                                          </p:stCondLst>
                                        </p:cTn>
                                        <p:tgtEl>
                                          <p:spTgt spid="226"/>
                                        </p:tgtEl>
                                        <p:attrNameLst>
                                          <p:attrName>style.visibility</p:attrName>
                                        </p:attrNameLst>
                                      </p:cBhvr>
                                      <p:to>
                                        <p:strVal val="visible"/>
                                      </p:to>
                                    </p:set>
                                    <p:animEffect transition="in" filter="fade">
                                      <p:cBhvr>
                                        <p:cTn id="193"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animBg="1"/>
      <p:bldP spid="181" grpId="0" animBg="1"/>
      <p:bldP spid="218" grpId="0" animBg="1"/>
      <p:bldP spid="177" grpId="0" animBg="1"/>
      <p:bldP spid="178" grpId="0" animBg="1"/>
      <p:bldP spid="179" grpId="0" animBg="1"/>
      <p:bldP spid="182" grpId="0" animBg="1"/>
      <p:bldP spid="183" grpId="0" animBg="1"/>
      <p:bldP spid="184" grpId="0" animBg="1"/>
      <p:bldP spid="185" grpId="0" animBg="1"/>
      <p:bldP spid="186" grpId="0"/>
      <p:bldP spid="187" grpId="0" animBg="1"/>
      <p:bldP spid="188" grpId="0"/>
      <p:bldP spid="200" grpId="0" animBg="1"/>
      <p:bldP spid="201" grpId="0" animBg="1"/>
      <p:bldP spid="202" grpId="0" animBg="1"/>
      <p:bldP spid="203" grpId="0" animBg="1"/>
      <p:bldP spid="204" grpId="0" animBg="1"/>
      <p:bldP spid="205" grpId="0" animBg="1"/>
      <p:bldP spid="206" grpId="0" animBg="1"/>
      <p:bldP spid="207" grpId="0" animBg="1"/>
      <p:bldP spid="208" grpId="0"/>
      <p:bldP spid="209" grpId="0"/>
      <p:bldP spid="210" grpId="0" animBg="1"/>
      <p:bldP spid="211" grpId="0"/>
      <p:bldP spid="212" grpId="0"/>
      <p:bldP spid="213" grpId="0"/>
      <p:bldP spid="219" grpId="0"/>
      <p:bldP spid="226" grpId="0" animBg="1"/>
      <p:bldP spid="227" grpId="0" animBg="1"/>
      <p:bldP spid="228" grpId="0" animBg="1"/>
      <p:bldP spid="229" grpId="0" animBg="1"/>
      <p:bldP spid="233"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Rounded Corners 92">
            <a:extLst>
              <a:ext uri="{FF2B5EF4-FFF2-40B4-BE49-F238E27FC236}">
                <a16:creationId xmlns:a16="http://schemas.microsoft.com/office/drawing/2014/main" id="{3996EEE7-021F-42E0-8DB8-26E82A968787}"/>
              </a:ext>
              <a:ext uri="{C183D7F6-B498-43B3-948B-1728B52AA6E4}">
                <adec:decorative xmlns:adec="http://schemas.microsoft.com/office/drawing/2017/decorative" val="1"/>
              </a:ext>
            </a:extLst>
          </p:cNvPr>
          <p:cNvSpPr/>
          <p:nvPr/>
        </p:nvSpPr>
        <p:spPr>
          <a:xfrm>
            <a:off x="10021042"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1" name="Rectangle: Rounded Corners 80">
            <a:extLst>
              <a:ext uri="{FF2B5EF4-FFF2-40B4-BE49-F238E27FC236}">
                <a16:creationId xmlns:a16="http://schemas.microsoft.com/office/drawing/2014/main" id="{19D5E4B5-9BB2-4557-935C-6BDD6127C12A}"/>
              </a:ext>
              <a:ext uri="{C183D7F6-B498-43B3-948B-1728B52AA6E4}">
                <adec:decorative xmlns:adec="http://schemas.microsoft.com/office/drawing/2017/decorative" val="1"/>
              </a:ext>
            </a:extLst>
          </p:cNvPr>
          <p:cNvSpPr/>
          <p:nvPr/>
        </p:nvSpPr>
        <p:spPr>
          <a:xfrm>
            <a:off x="6117793"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Rectangle: Rounded Corners 74">
            <a:extLst>
              <a:ext uri="{FF2B5EF4-FFF2-40B4-BE49-F238E27FC236}">
                <a16:creationId xmlns:a16="http://schemas.microsoft.com/office/drawing/2014/main" id="{554B1099-1DED-4B1F-9CCD-FC66AA29C997}"/>
              </a:ext>
              <a:ext uri="{C183D7F6-B498-43B3-948B-1728B52AA6E4}">
                <adec:decorative xmlns:adec="http://schemas.microsoft.com/office/drawing/2017/decorative" val="1"/>
              </a:ext>
            </a:extLst>
          </p:cNvPr>
          <p:cNvSpPr/>
          <p:nvPr/>
        </p:nvSpPr>
        <p:spPr>
          <a:xfrm>
            <a:off x="4449404"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69" name="Rectangle: Rounded Corners 68">
            <a:extLst>
              <a:ext uri="{FF2B5EF4-FFF2-40B4-BE49-F238E27FC236}">
                <a16:creationId xmlns:a16="http://schemas.microsoft.com/office/drawing/2014/main" id="{56F86BFA-F2ED-4D3F-AC0A-EAF453BBAE3D}"/>
              </a:ext>
              <a:ext uri="{C183D7F6-B498-43B3-948B-1728B52AA6E4}">
                <adec:decorative xmlns:adec="http://schemas.microsoft.com/office/drawing/2017/decorative" val="1"/>
              </a:ext>
            </a:extLst>
          </p:cNvPr>
          <p:cNvSpPr/>
          <p:nvPr/>
        </p:nvSpPr>
        <p:spPr>
          <a:xfrm>
            <a:off x="2781015"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2" name="Title 1">
            <a:extLst>
              <a:ext uri="{FF2B5EF4-FFF2-40B4-BE49-F238E27FC236}">
                <a16:creationId xmlns:a16="http://schemas.microsoft.com/office/drawing/2014/main" id="{AF0B8F96-97FA-4734-AD19-E54BB3C99F29}"/>
              </a:ext>
            </a:extLst>
          </p:cNvPr>
          <p:cNvSpPr>
            <a:spLocks noGrp="1"/>
          </p:cNvSpPr>
          <p:nvPr>
            <p:ph type="title"/>
          </p:nvPr>
        </p:nvSpPr>
        <p:spPr>
          <a:xfrm>
            <a:off x="655431" y="372393"/>
            <a:ext cx="11364703" cy="1351952"/>
          </a:xfrm>
        </p:spPr>
        <p:txBody>
          <a:bodyPr/>
          <a:lstStyle/>
          <a:p>
            <a:r>
              <a:rPr lang="en-US"/>
              <a:t>Partners bring scale and consistency to their cloud approach</a:t>
            </a:r>
          </a:p>
        </p:txBody>
      </p:sp>
      <p:sp>
        <p:nvSpPr>
          <p:cNvPr id="21" name="check 3">
            <a:extLst>
              <a:ext uri="{FF2B5EF4-FFF2-40B4-BE49-F238E27FC236}">
                <a16:creationId xmlns:a16="http://schemas.microsoft.com/office/drawing/2014/main" id="{67D465CD-C936-497B-8F2C-6EB0F9D1EA9C}"/>
              </a:ext>
              <a:ext uri="{C183D7F6-B498-43B3-948B-1728B52AA6E4}">
                <adec:decorative xmlns:adec="http://schemas.microsoft.com/office/drawing/2017/decorative" val="1"/>
              </a:ext>
            </a:extLst>
          </p:cNvPr>
          <p:cNvSpPr>
            <a:spLocks noChangeAspect="1" noEditPoints="1"/>
          </p:cNvSpPr>
          <p:nvPr/>
        </p:nvSpPr>
        <p:spPr bwMode="auto">
          <a:xfrm>
            <a:off x="4881451" y="272557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23" name="BulletedList_E8FD">
            <a:extLst>
              <a:ext uri="{FF2B5EF4-FFF2-40B4-BE49-F238E27FC236}">
                <a16:creationId xmlns:a16="http://schemas.microsoft.com/office/drawing/2014/main" id="{01AFBF34-A1A5-404F-8B9A-673830B7FA15}"/>
              </a:ext>
              <a:ext uri="{C183D7F6-B498-43B3-948B-1728B52AA6E4}">
                <adec:decorative xmlns:adec="http://schemas.microsoft.com/office/drawing/2017/decorative" val="1"/>
              </a:ext>
            </a:extLst>
          </p:cNvPr>
          <p:cNvSpPr>
            <a:spLocks noChangeAspect="1" noEditPoints="1"/>
          </p:cNvSpPr>
          <p:nvPr/>
        </p:nvSpPr>
        <p:spPr bwMode="auto">
          <a:xfrm>
            <a:off x="3165454" y="2725570"/>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25" name="arrow_3">
            <a:extLst>
              <a:ext uri="{FF2B5EF4-FFF2-40B4-BE49-F238E27FC236}">
                <a16:creationId xmlns:a16="http://schemas.microsoft.com/office/drawing/2014/main" id="{8154D8C2-93A4-4E43-ADDB-C0E09EF5B16E}"/>
              </a:ext>
              <a:ext uri="{C183D7F6-B498-43B3-948B-1728B52AA6E4}">
                <adec:decorative xmlns:adec="http://schemas.microsoft.com/office/drawing/2017/decorative" val="1"/>
              </a:ext>
            </a:extLst>
          </p:cNvPr>
          <p:cNvSpPr>
            <a:spLocks noChangeAspect="1" noEditPoints="1"/>
          </p:cNvSpPr>
          <p:nvPr/>
        </p:nvSpPr>
        <p:spPr bwMode="auto">
          <a:xfrm>
            <a:off x="6699929" y="2725571"/>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27" name="Rectangle: Rounded Corners 26">
            <a:extLst>
              <a:ext uri="{FF2B5EF4-FFF2-40B4-BE49-F238E27FC236}">
                <a16:creationId xmlns:a16="http://schemas.microsoft.com/office/drawing/2014/main" id="{1FAFB221-093F-4E64-9CA9-7B8314969179}"/>
              </a:ext>
              <a:ext uri="{C183D7F6-B498-43B3-948B-1728B52AA6E4}">
                <adec:decorative xmlns:adec="http://schemas.microsoft.com/office/drawing/2017/decorative" val="1"/>
              </a:ext>
            </a:extLst>
          </p:cNvPr>
          <p:cNvSpPr/>
          <p:nvPr/>
        </p:nvSpPr>
        <p:spPr>
          <a:xfrm>
            <a:off x="1112626"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29" name="TextBox 28">
            <a:extLst>
              <a:ext uri="{FF2B5EF4-FFF2-40B4-BE49-F238E27FC236}">
                <a16:creationId xmlns:a16="http://schemas.microsoft.com/office/drawing/2014/main" id="{9F3B3A23-A935-4CA2-8834-A732ABE7F172}"/>
              </a:ext>
            </a:extLst>
          </p:cNvPr>
          <p:cNvSpPr txBox="1"/>
          <p:nvPr/>
        </p:nvSpPr>
        <p:spPr>
          <a:xfrm>
            <a:off x="1112627" y="3165097"/>
            <a:ext cx="1229365" cy="830602"/>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dirty="0">
                <a:solidFill>
                  <a:srgbClr val="243A5E"/>
                </a:solidFill>
                <a:latin typeface="Segoe UI Semibold"/>
                <a:ea typeface="+mn-lt"/>
                <a:cs typeface="Segoe UI Semibold"/>
              </a:rPr>
              <a:t>Define Strategy</a:t>
            </a:r>
            <a:endParaRPr lang="en-US" sz="1632" b="1" dirty="0">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dirty="0">
              <a:solidFill>
                <a:srgbClr val="243A5E"/>
              </a:solidFill>
              <a:latin typeface="Segoe UI Semibold" panose="020B0702040204020203" pitchFamily="34" charset="0"/>
              <a:ea typeface="+mn-lt"/>
              <a:cs typeface="Segoe UI Semibold" panose="020B0702040204020203" pitchFamily="34" charset="0"/>
            </a:endParaRPr>
          </a:p>
        </p:txBody>
      </p:sp>
      <p:sp>
        <p:nvSpPr>
          <p:cNvPr id="31" name="plan">
            <a:extLst>
              <a:ext uri="{FF2B5EF4-FFF2-40B4-BE49-F238E27FC236}">
                <a16:creationId xmlns:a16="http://schemas.microsoft.com/office/drawing/2014/main" id="{FA4F7398-6155-4D62-BD61-7D8CD7A2FB1B}"/>
              </a:ext>
              <a:ext uri="{C183D7F6-B498-43B3-948B-1728B52AA6E4}">
                <adec:decorative xmlns:adec="http://schemas.microsoft.com/office/drawing/2017/decorative" val="1"/>
              </a:ext>
            </a:extLst>
          </p:cNvPr>
          <p:cNvSpPr>
            <a:spLocks noChangeAspect="1" noEditPoints="1"/>
          </p:cNvSpPr>
          <p:nvPr/>
        </p:nvSpPr>
        <p:spPr bwMode="auto">
          <a:xfrm>
            <a:off x="1558905" y="2725571"/>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39" name="Trackers_EADF_bidi">
            <a:extLst>
              <a:ext uri="{FF2B5EF4-FFF2-40B4-BE49-F238E27FC236}">
                <a16:creationId xmlns:a16="http://schemas.microsoft.com/office/drawing/2014/main" id="{9305281F-0CEA-433F-AF8B-6A461652CF2D}"/>
              </a:ext>
              <a:ext uri="{C183D7F6-B498-43B3-948B-1728B52AA6E4}">
                <adec:decorative xmlns:adec="http://schemas.microsoft.com/office/drawing/2017/decorative" val="1"/>
              </a:ext>
            </a:extLst>
          </p:cNvPr>
          <p:cNvSpPr>
            <a:spLocks noChangeAspect="1" noEditPoints="1"/>
          </p:cNvSpPr>
          <p:nvPr/>
        </p:nvSpPr>
        <p:spPr bwMode="auto">
          <a:xfrm>
            <a:off x="10537985" y="2725570"/>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71" name="TextBox 70">
            <a:extLst>
              <a:ext uri="{FF2B5EF4-FFF2-40B4-BE49-F238E27FC236}">
                <a16:creationId xmlns:a16="http://schemas.microsoft.com/office/drawing/2014/main" id="{DC9DC205-6EBA-4285-8FA7-A6BD92379DE8}"/>
              </a:ext>
            </a:extLst>
          </p:cNvPr>
          <p:cNvSpPr txBox="1"/>
          <p:nvPr/>
        </p:nvSpPr>
        <p:spPr>
          <a:xfrm>
            <a:off x="2709177" y="3165097"/>
            <a:ext cx="1229365" cy="57444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Plan</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p:txBody>
      </p:sp>
      <p:sp>
        <p:nvSpPr>
          <p:cNvPr id="77" name="TextBox 76">
            <a:extLst>
              <a:ext uri="{FF2B5EF4-FFF2-40B4-BE49-F238E27FC236}">
                <a16:creationId xmlns:a16="http://schemas.microsoft.com/office/drawing/2014/main" id="{3CD0A596-1C0C-4367-BC1A-28F7C631CE62}"/>
              </a:ext>
            </a:extLst>
          </p:cNvPr>
          <p:cNvSpPr txBox="1"/>
          <p:nvPr/>
        </p:nvSpPr>
        <p:spPr>
          <a:xfrm>
            <a:off x="4502379" y="3165096"/>
            <a:ext cx="1145832" cy="57444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Ready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p:txBody>
      </p:sp>
      <p:sp>
        <p:nvSpPr>
          <p:cNvPr id="83" name="TextBox 82">
            <a:extLst>
              <a:ext uri="{FF2B5EF4-FFF2-40B4-BE49-F238E27FC236}">
                <a16:creationId xmlns:a16="http://schemas.microsoft.com/office/drawing/2014/main" id="{4DF0C8B7-F27A-45A8-BFA9-707A9484CC99}"/>
              </a:ext>
            </a:extLst>
          </p:cNvPr>
          <p:cNvSpPr txBox="1"/>
          <p:nvPr/>
        </p:nvSpPr>
        <p:spPr>
          <a:xfrm>
            <a:off x="6185507" y="3165097"/>
            <a:ext cx="1220179" cy="95871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dirty="0">
                <a:solidFill>
                  <a:srgbClr val="243A5E"/>
                </a:solidFill>
                <a:latin typeface="Segoe UI Semibold"/>
                <a:ea typeface="+mn-lt"/>
                <a:cs typeface="Segoe UI Semibold"/>
              </a:rPr>
              <a:t>Adopt</a:t>
            </a:r>
          </a:p>
          <a:p>
            <a:pPr algn="ctr" defTabSz="932597">
              <a:defRPr/>
            </a:pPr>
            <a:r>
              <a:rPr lang="en-US" sz="1224" b="1" dirty="0">
                <a:solidFill>
                  <a:srgbClr val="243A5E"/>
                </a:solidFill>
                <a:latin typeface="Segoe UI Semibold"/>
                <a:ea typeface="+mn-lt"/>
                <a:cs typeface="Segoe UI Semibold"/>
              </a:rPr>
              <a:t>Migrate</a:t>
            </a:r>
          </a:p>
          <a:p>
            <a:pPr algn="ctr" defTabSz="932597">
              <a:defRPr/>
            </a:pPr>
            <a:r>
              <a:rPr lang="en-US" sz="1224" b="1" dirty="0">
                <a:solidFill>
                  <a:srgbClr val="243A5E"/>
                </a:solidFill>
                <a:latin typeface="Segoe UI Semibold"/>
                <a:ea typeface="+mn-lt"/>
                <a:cs typeface="Segoe UI Semibold"/>
              </a:rPr>
              <a:t>Innovate</a:t>
            </a:r>
            <a:endParaRPr lang="en-US" sz="1224" b="1" dirty="0">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dirty="0">
              <a:solidFill>
                <a:srgbClr val="243A5E"/>
              </a:solidFill>
              <a:latin typeface="Segoe UI Semibold" panose="020B0702040204020203" pitchFamily="34" charset="0"/>
              <a:ea typeface="+mn-lt"/>
              <a:cs typeface="Segoe UI Semibold" panose="020B0702040204020203" pitchFamily="34" charset="0"/>
            </a:endParaRPr>
          </a:p>
        </p:txBody>
      </p:sp>
      <p:sp>
        <p:nvSpPr>
          <p:cNvPr id="87" name="Rectangle: Rounded Corners 86">
            <a:extLst>
              <a:ext uri="{FF2B5EF4-FFF2-40B4-BE49-F238E27FC236}">
                <a16:creationId xmlns:a16="http://schemas.microsoft.com/office/drawing/2014/main" id="{E8340B3D-AA7A-423E-A902-EC7C52A526FA}"/>
              </a:ext>
              <a:ext uri="{C183D7F6-B498-43B3-948B-1728B52AA6E4}">
                <adec:decorative xmlns:adec="http://schemas.microsoft.com/office/drawing/2017/decorative" val="1"/>
              </a:ext>
            </a:extLst>
          </p:cNvPr>
          <p:cNvSpPr/>
          <p:nvPr/>
        </p:nvSpPr>
        <p:spPr>
          <a:xfrm>
            <a:off x="8352653"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9" name="TextBox 88">
            <a:extLst>
              <a:ext uri="{FF2B5EF4-FFF2-40B4-BE49-F238E27FC236}">
                <a16:creationId xmlns:a16="http://schemas.microsoft.com/office/drawing/2014/main" id="{A38A96C1-234A-4416-9DCE-6FF5980908BE}"/>
              </a:ext>
            </a:extLst>
          </p:cNvPr>
          <p:cNvSpPr txBox="1"/>
          <p:nvPr/>
        </p:nvSpPr>
        <p:spPr>
          <a:xfrm>
            <a:off x="10086669" y="3165097"/>
            <a:ext cx="1229365" cy="57444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Manage</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p:txBody>
      </p:sp>
      <p:sp>
        <p:nvSpPr>
          <p:cNvPr id="45" name="Org_ECA6">
            <a:extLst>
              <a:ext uri="{FF2B5EF4-FFF2-40B4-BE49-F238E27FC236}">
                <a16:creationId xmlns:a16="http://schemas.microsoft.com/office/drawing/2014/main" id="{4B544E32-3465-44EE-8563-22C5B1F3969E}"/>
              </a:ext>
              <a:ext uri="{C183D7F6-B498-43B3-948B-1728B52AA6E4}">
                <adec:decorative xmlns:adec="http://schemas.microsoft.com/office/drawing/2017/decorative" val="1"/>
              </a:ext>
            </a:extLst>
          </p:cNvPr>
          <p:cNvSpPr>
            <a:spLocks noChangeAspect="1" noEditPoints="1"/>
          </p:cNvSpPr>
          <p:nvPr/>
        </p:nvSpPr>
        <p:spPr bwMode="auto">
          <a:xfrm>
            <a:off x="8800141" y="2725570"/>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43" name="TextBox 42">
            <a:extLst>
              <a:ext uri="{FF2B5EF4-FFF2-40B4-BE49-F238E27FC236}">
                <a16:creationId xmlns:a16="http://schemas.microsoft.com/office/drawing/2014/main" id="{BC6544CC-EC99-4868-9AA4-27ED8E25E197}"/>
              </a:ext>
            </a:extLst>
          </p:cNvPr>
          <p:cNvSpPr txBox="1"/>
          <p:nvPr/>
        </p:nvSpPr>
        <p:spPr>
          <a:xfrm>
            <a:off x="8574839" y="3165097"/>
            <a:ext cx="878398" cy="324695"/>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p:txBody>
      </p:sp>
      <p:cxnSp>
        <p:nvCxnSpPr>
          <p:cNvPr id="109" name="Straight Arrow Connector 108" descr="Right facing arrow">
            <a:extLst>
              <a:ext uri="{FF2B5EF4-FFF2-40B4-BE49-F238E27FC236}">
                <a16:creationId xmlns:a16="http://schemas.microsoft.com/office/drawing/2014/main" id="{C934EE15-8D3E-477E-B89F-5F113A5E740A}"/>
              </a:ext>
            </a:extLst>
          </p:cNvPr>
          <p:cNvCxnSpPr>
            <a:cxnSpLocks/>
            <a:stCxn id="27" idx="3"/>
          </p:cNvCxnSpPr>
          <p:nvPr/>
        </p:nvCxnSpPr>
        <p:spPr>
          <a:xfrm>
            <a:off x="2413891" y="3353823"/>
            <a:ext cx="295284" cy="6911"/>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descr="Right facing arrow">
            <a:extLst>
              <a:ext uri="{FF2B5EF4-FFF2-40B4-BE49-F238E27FC236}">
                <a16:creationId xmlns:a16="http://schemas.microsoft.com/office/drawing/2014/main" id="{49E8B79A-E26C-41EA-BE47-C3B43FDA0D48}"/>
              </a:ext>
            </a:extLst>
          </p:cNvPr>
          <p:cNvCxnSpPr>
            <a:cxnSpLocks/>
            <a:stCxn id="69" idx="3"/>
            <a:endCxn id="75" idx="1"/>
          </p:cNvCxnSpPr>
          <p:nvPr/>
        </p:nvCxnSpPr>
        <p:spPr>
          <a:xfrm>
            <a:off x="4082281" y="3353823"/>
            <a:ext cx="367123"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descr="Right facing arrow">
            <a:extLst>
              <a:ext uri="{FF2B5EF4-FFF2-40B4-BE49-F238E27FC236}">
                <a16:creationId xmlns:a16="http://schemas.microsoft.com/office/drawing/2014/main" id="{C50D4319-9F28-4C3A-8C8D-E2216F5563E5}"/>
              </a:ext>
            </a:extLst>
          </p:cNvPr>
          <p:cNvCxnSpPr>
            <a:cxnSpLocks/>
            <a:stCxn id="75" idx="3"/>
            <a:endCxn id="81" idx="1"/>
          </p:cNvCxnSpPr>
          <p:nvPr/>
        </p:nvCxnSpPr>
        <p:spPr>
          <a:xfrm>
            <a:off x="5750670" y="3353823"/>
            <a:ext cx="367123"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descr="Right facing arrow">
            <a:extLst>
              <a:ext uri="{FF2B5EF4-FFF2-40B4-BE49-F238E27FC236}">
                <a16:creationId xmlns:a16="http://schemas.microsoft.com/office/drawing/2014/main" id="{164F767F-BE14-4C9A-BEF6-88107E72B755}"/>
              </a:ext>
            </a:extLst>
          </p:cNvPr>
          <p:cNvCxnSpPr>
            <a:cxnSpLocks/>
            <a:stCxn id="4" idx="3"/>
            <a:endCxn id="5" idx="1"/>
          </p:cNvCxnSpPr>
          <p:nvPr/>
        </p:nvCxnSpPr>
        <p:spPr>
          <a:xfrm flipV="1">
            <a:off x="7495693" y="3366432"/>
            <a:ext cx="762852" cy="3453"/>
          </a:xfrm>
          <a:prstGeom prst="straightConnector1">
            <a:avLst/>
          </a:pr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40" name="TextBox 139">
            <a:extLst>
              <a:ext uri="{FF2B5EF4-FFF2-40B4-BE49-F238E27FC236}">
                <a16:creationId xmlns:a16="http://schemas.microsoft.com/office/drawing/2014/main" id="{8E5B0E82-C847-4231-BE17-9B2B22B543D3}"/>
              </a:ext>
            </a:extLst>
          </p:cNvPr>
          <p:cNvSpPr txBox="1"/>
          <p:nvPr/>
        </p:nvSpPr>
        <p:spPr>
          <a:xfrm>
            <a:off x="1182179" y="4459135"/>
            <a:ext cx="1231714" cy="1631252"/>
          </a:xfrm>
          <a:prstGeom prst="rect">
            <a:avLst/>
          </a:prstGeom>
          <a:noFill/>
        </p:spPr>
        <p:txBody>
          <a:bodyPr wrap="square" rtlCol="0">
            <a:spAutoFit/>
          </a:bodyPr>
          <a:lstStyle/>
          <a:p>
            <a:pPr defTabSz="932563">
              <a:defRPr/>
            </a:pPr>
            <a:r>
              <a:rPr lang="en-US" sz="1224">
                <a:solidFill>
                  <a:srgbClr val="535358"/>
                </a:solidFill>
                <a:latin typeface="&amp;quot"/>
              </a:rPr>
              <a:t>Apply the overall framework to understand customer motivation, justify business outcomes</a:t>
            </a:r>
          </a:p>
        </p:txBody>
      </p:sp>
      <p:sp>
        <p:nvSpPr>
          <p:cNvPr id="142" name="TextBox 141">
            <a:extLst>
              <a:ext uri="{FF2B5EF4-FFF2-40B4-BE49-F238E27FC236}">
                <a16:creationId xmlns:a16="http://schemas.microsoft.com/office/drawing/2014/main" id="{1E67991B-9B4E-478D-9387-902368016EB9}"/>
              </a:ext>
            </a:extLst>
          </p:cNvPr>
          <p:cNvSpPr txBox="1"/>
          <p:nvPr/>
        </p:nvSpPr>
        <p:spPr>
          <a:xfrm>
            <a:off x="2781015" y="4456196"/>
            <a:ext cx="1432179" cy="2127547"/>
          </a:xfrm>
          <a:prstGeom prst="rect">
            <a:avLst/>
          </a:prstGeom>
          <a:noFill/>
        </p:spPr>
        <p:txBody>
          <a:bodyPr wrap="square" rtlCol="0">
            <a:spAutoFit/>
          </a:bodyPr>
          <a:lstStyle/>
          <a:p>
            <a:pPr defTabSz="932563">
              <a:defRPr/>
            </a:pPr>
            <a:r>
              <a:rPr lang="en-US" sz="1224" dirty="0">
                <a:solidFill>
                  <a:srgbClr val="535358"/>
                </a:solidFill>
                <a:latin typeface="&amp;quot"/>
              </a:rPr>
              <a:t>Align tools and telemetry to gather the right intelligence for your architects to develop </a:t>
            </a:r>
          </a:p>
          <a:p>
            <a:pPr marL="174862" indent="-174862" defTabSz="932563">
              <a:buFont typeface="Arial" panose="020B0604020202020204" pitchFamily="34" charset="0"/>
              <a:buChar char="•"/>
              <a:defRPr/>
            </a:pPr>
            <a:r>
              <a:rPr lang="en-US" sz="1122" dirty="0">
                <a:solidFill>
                  <a:srgbClr val="535358"/>
                </a:solidFill>
                <a:latin typeface="&amp;quot"/>
              </a:rPr>
              <a:t>cloud rationalization plan </a:t>
            </a:r>
          </a:p>
          <a:p>
            <a:pPr marL="174862" indent="-174862" defTabSz="932563">
              <a:buFont typeface="Arial" panose="020B0604020202020204" pitchFamily="34" charset="0"/>
              <a:buChar char="•"/>
              <a:defRPr/>
            </a:pPr>
            <a:r>
              <a:rPr lang="en-US" sz="1122" dirty="0">
                <a:solidFill>
                  <a:srgbClr val="535358"/>
                </a:solidFill>
                <a:latin typeface="&amp;quot"/>
              </a:rPr>
              <a:t>skilling and org alignment plan</a:t>
            </a:r>
          </a:p>
        </p:txBody>
      </p:sp>
      <p:sp>
        <p:nvSpPr>
          <p:cNvPr id="146" name="TextBox 145">
            <a:extLst>
              <a:ext uri="{FF2B5EF4-FFF2-40B4-BE49-F238E27FC236}">
                <a16:creationId xmlns:a16="http://schemas.microsoft.com/office/drawing/2014/main" id="{4A76A4B6-5EC0-4ADE-95F5-AE88D5235216}"/>
              </a:ext>
            </a:extLst>
          </p:cNvPr>
          <p:cNvSpPr txBox="1"/>
          <p:nvPr/>
        </p:nvSpPr>
        <p:spPr>
          <a:xfrm>
            <a:off x="4383947" y="4465868"/>
            <a:ext cx="1432179" cy="1599412"/>
          </a:xfrm>
          <a:prstGeom prst="rect">
            <a:avLst/>
          </a:prstGeom>
          <a:noFill/>
        </p:spPr>
        <p:txBody>
          <a:bodyPr wrap="square" rtlCol="0">
            <a:spAutoFit/>
          </a:bodyPr>
          <a:lstStyle/>
          <a:p>
            <a:pPr defTabSz="932563">
              <a:defRPr/>
            </a:pPr>
            <a:r>
              <a:rPr lang="en-US" sz="1224" dirty="0">
                <a:solidFill>
                  <a:srgbClr val="535358"/>
                </a:solidFill>
                <a:latin typeface="&amp;quot"/>
              </a:rPr>
              <a:t>Develop standardized designs, blueprints, templates in line with your organizational capacity and typical customer needs. </a:t>
            </a:r>
          </a:p>
        </p:txBody>
      </p:sp>
      <p:sp>
        <p:nvSpPr>
          <p:cNvPr id="148" name="TextBox 147">
            <a:extLst>
              <a:ext uri="{FF2B5EF4-FFF2-40B4-BE49-F238E27FC236}">
                <a16:creationId xmlns:a16="http://schemas.microsoft.com/office/drawing/2014/main" id="{C1858688-016E-4515-9451-C6A684D9588E}"/>
              </a:ext>
            </a:extLst>
          </p:cNvPr>
          <p:cNvSpPr txBox="1"/>
          <p:nvPr/>
        </p:nvSpPr>
        <p:spPr>
          <a:xfrm>
            <a:off x="6052336" y="4456196"/>
            <a:ext cx="1432179" cy="1246982"/>
          </a:xfrm>
          <a:prstGeom prst="rect">
            <a:avLst/>
          </a:prstGeom>
          <a:noFill/>
        </p:spPr>
        <p:txBody>
          <a:bodyPr wrap="square" rtlCol="0">
            <a:spAutoFit/>
          </a:bodyPr>
          <a:lstStyle/>
          <a:p>
            <a:pPr defTabSz="932563">
              <a:defRPr/>
            </a:pPr>
            <a:r>
              <a:rPr lang="en-US" sz="1224" dirty="0">
                <a:solidFill>
                  <a:srgbClr val="535358"/>
                </a:solidFill>
                <a:latin typeface="&amp;quot"/>
              </a:rPr>
              <a:t>Execute through a proven migration or modernization methodologies with built in best practices</a:t>
            </a:r>
          </a:p>
        </p:txBody>
      </p:sp>
      <p:sp>
        <p:nvSpPr>
          <p:cNvPr id="150" name="TextBox 149">
            <a:extLst>
              <a:ext uri="{FF2B5EF4-FFF2-40B4-BE49-F238E27FC236}">
                <a16:creationId xmlns:a16="http://schemas.microsoft.com/office/drawing/2014/main" id="{37F46A14-8FCA-49A7-9260-3C128B932573}"/>
              </a:ext>
            </a:extLst>
          </p:cNvPr>
          <p:cNvSpPr txBox="1"/>
          <p:nvPr/>
        </p:nvSpPr>
        <p:spPr>
          <a:xfrm>
            <a:off x="8404636" y="4456197"/>
            <a:ext cx="1432179" cy="1599412"/>
          </a:xfrm>
          <a:prstGeom prst="rect">
            <a:avLst/>
          </a:prstGeom>
          <a:noFill/>
        </p:spPr>
        <p:txBody>
          <a:bodyPr wrap="square" rtlCol="0">
            <a:spAutoFit/>
          </a:bodyPr>
          <a:lstStyle/>
          <a:p>
            <a:pPr defTabSz="932563">
              <a:defRPr/>
            </a:pPr>
            <a:r>
              <a:rPr lang="en-US" sz="1224" dirty="0">
                <a:solidFill>
                  <a:srgbClr val="535358"/>
                </a:solidFill>
                <a:latin typeface="&amp;quot"/>
              </a:rPr>
              <a:t>Employ governance frameworks for consistent controls across governance disciplines (cost management, security, identity </a:t>
            </a:r>
            <a:r>
              <a:rPr lang="en-US" sz="1224" dirty="0" err="1">
                <a:solidFill>
                  <a:srgbClr val="535358"/>
                </a:solidFill>
                <a:latin typeface="&amp;quot"/>
              </a:rPr>
              <a:t>etc</a:t>
            </a:r>
            <a:r>
              <a:rPr lang="en-US" sz="1224" dirty="0">
                <a:solidFill>
                  <a:srgbClr val="535358"/>
                </a:solidFill>
                <a:latin typeface="&amp;quot"/>
              </a:rPr>
              <a:t>) </a:t>
            </a:r>
          </a:p>
        </p:txBody>
      </p:sp>
      <p:sp>
        <p:nvSpPr>
          <p:cNvPr id="152" name="TextBox 151">
            <a:extLst>
              <a:ext uri="{FF2B5EF4-FFF2-40B4-BE49-F238E27FC236}">
                <a16:creationId xmlns:a16="http://schemas.microsoft.com/office/drawing/2014/main" id="{3BD55C07-D376-4FFB-A760-59CFB33FAE46}"/>
              </a:ext>
            </a:extLst>
          </p:cNvPr>
          <p:cNvSpPr txBox="1"/>
          <p:nvPr/>
        </p:nvSpPr>
        <p:spPr>
          <a:xfrm>
            <a:off x="10102700" y="4456196"/>
            <a:ext cx="1497006" cy="2015523"/>
          </a:xfrm>
          <a:prstGeom prst="rect">
            <a:avLst/>
          </a:prstGeom>
          <a:noFill/>
        </p:spPr>
        <p:txBody>
          <a:bodyPr wrap="square" rtlCol="0">
            <a:spAutoFit/>
          </a:bodyPr>
          <a:lstStyle/>
          <a:p>
            <a:pPr defTabSz="932563">
              <a:defRPr/>
            </a:pPr>
            <a:r>
              <a:rPr lang="en-US" sz="1224" dirty="0">
                <a:solidFill>
                  <a:srgbClr val="535358"/>
                </a:solidFill>
                <a:latin typeface="&amp;quot"/>
              </a:rPr>
              <a:t>Develop management offer(s) that identify business critical workloads to track, support and provide managed services (inventory, compliance, recovery)</a:t>
            </a:r>
          </a:p>
        </p:txBody>
      </p:sp>
      <p:sp>
        <p:nvSpPr>
          <p:cNvPr id="163" name="TextBox 162">
            <a:extLst>
              <a:ext uri="{FF2B5EF4-FFF2-40B4-BE49-F238E27FC236}">
                <a16:creationId xmlns:a16="http://schemas.microsoft.com/office/drawing/2014/main" id="{A18B4D9F-CE2F-4442-BE5F-73B4A6D52285}"/>
              </a:ext>
            </a:extLst>
          </p:cNvPr>
          <p:cNvSpPr txBox="1"/>
          <p:nvPr/>
        </p:nvSpPr>
        <p:spPr>
          <a:xfrm>
            <a:off x="3165453" y="1784682"/>
            <a:ext cx="6198771" cy="376684"/>
          </a:xfrm>
          <a:prstGeom prst="rect">
            <a:avLst/>
          </a:prstGeom>
          <a:noFill/>
        </p:spPr>
        <p:txBody>
          <a:bodyPr wrap="square" rtlCol="0">
            <a:spAutoFit/>
          </a:bodyPr>
          <a:lstStyle/>
          <a:p>
            <a:pPr defTabSz="932563">
              <a:defRPr/>
            </a:pPr>
            <a:r>
              <a:rPr lang="en-US" dirty="0">
                <a:solidFill>
                  <a:srgbClr val="8661C5"/>
                </a:solidFill>
                <a:latin typeface="Segoe UI"/>
              </a:rPr>
              <a:t>How Partners can use the Cloud Adoption Framework</a:t>
            </a:r>
          </a:p>
        </p:txBody>
      </p:sp>
      <p:sp>
        <p:nvSpPr>
          <p:cNvPr id="4" name="Rectangle: Rounded Corners 3">
            <a:extLst>
              <a:ext uri="{FF2B5EF4-FFF2-40B4-BE49-F238E27FC236}">
                <a16:creationId xmlns:a16="http://schemas.microsoft.com/office/drawing/2014/main" id="{86D44736-3024-42C0-91FB-9736C6754549}"/>
              </a:ext>
              <a:ext uri="{C183D7F6-B498-43B3-948B-1728B52AA6E4}">
                <adec:decorative xmlns:adec="http://schemas.microsoft.com/office/drawing/2017/decorative" val="1"/>
              </a:ext>
            </a:extLst>
          </p:cNvPr>
          <p:cNvSpPr/>
          <p:nvPr/>
        </p:nvSpPr>
        <p:spPr>
          <a:xfrm>
            <a:off x="1029170" y="2532692"/>
            <a:ext cx="6466524" cy="1674385"/>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5" name="Rectangle: Rounded Corners 4">
            <a:extLst>
              <a:ext uri="{FF2B5EF4-FFF2-40B4-BE49-F238E27FC236}">
                <a16:creationId xmlns:a16="http://schemas.microsoft.com/office/drawing/2014/main" id="{5C55A78D-5402-4CE3-B925-B536BBCAF567}"/>
              </a:ext>
              <a:ext uri="{C183D7F6-B498-43B3-948B-1728B52AA6E4}">
                <adec:decorative xmlns:adec="http://schemas.microsoft.com/office/drawing/2017/decorative" val="1"/>
              </a:ext>
            </a:extLst>
          </p:cNvPr>
          <p:cNvSpPr/>
          <p:nvPr/>
        </p:nvSpPr>
        <p:spPr>
          <a:xfrm>
            <a:off x="8258546" y="2529239"/>
            <a:ext cx="3223720" cy="1674385"/>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Tree>
    <p:extLst>
      <p:ext uri="{BB962C8B-B14F-4D97-AF65-F5344CB8AC3E}">
        <p14:creationId xmlns:p14="http://schemas.microsoft.com/office/powerpoint/2010/main" val="339164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69"/>
                                        </p:tgtEl>
                                        <p:attrNameLst>
                                          <p:attrName>fillcolor</p:attrName>
                                        </p:attrNameLst>
                                      </p:cBhvr>
                                      <p:to>
                                        <a:srgbClr val="D59DFF"/>
                                      </p:to>
                                    </p:animClr>
                                    <p:set>
                                      <p:cBhvr>
                                        <p:cTn id="7" dur="2000" fill="hold"/>
                                        <p:tgtEl>
                                          <p:spTgt spid="69"/>
                                        </p:tgtEl>
                                        <p:attrNameLst>
                                          <p:attrName>fill.type</p:attrName>
                                        </p:attrNameLst>
                                      </p:cBhvr>
                                      <p:to>
                                        <p:strVal val="solid"/>
                                      </p:to>
                                    </p:set>
                                    <p:set>
                                      <p:cBhvr>
                                        <p:cTn id="8" dur="2000" fill="hold"/>
                                        <p:tgtEl>
                                          <p:spTgt spid="69"/>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27"/>
                                        </p:tgtEl>
                                        <p:attrNameLst>
                                          <p:attrName>fillcolor</p:attrName>
                                        </p:attrNameLst>
                                      </p:cBhvr>
                                      <p:to>
                                        <a:srgbClr val="D59DFF"/>
                                      </p:to>
                                    </p:animClr>
                                    <p:set>
                                      <p:cBhvr>
                                        <p:cTn id="11" dur="2000" fill="hold"/>
                                        <p:tgtEl>
                                          <p:spTgt spid="27"/>
                                        </p:tgtEl>
                                        <p:attrNameLst>
                                          <p:attrName>fill.type</p:attrName>
                                        </p:attrNameLst>
                                      </p:cBhvr>
                                      <p:to>
                                        <p:strVal val="solid"/>
                                      </p:to>
                                    </p:set>
                                    <p:set>
                                      <p:cBhvr>
                                        <p:cTn id="12" dur="2000" fill="hold"/>
                                        <p:tgtEl>
                                          <p:spTgt spid="27"/>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75"/>
                                        </p:tgtEl>
                                        <p:attrNameLst>
                                          <p:attrName>fillcolor</p:attrName>
                                        </p:attrNameLst>
                                      </p:cBhvr>
                                      <p:to>
                                        <a:srgbClr val="D59DFF"/>
                                      </p:to>
                                    </p:animClr>
                                    <p:set>
                                      <p:cBhvr>
                                        <p:cTn id="17" dur="2000" fill="hold"/>
                                        <p:tgtEl>
                                          <p:spTgt spid="75"/>
                                        </p:tgtEl>
                                        <p:attrNameLst>
                                          <p:attrName>fill.type</p:attrName>
                                        </p:attrNameLst>
                                      </p:cBhvr>
                                      <p:to>
                                        <p:strVal val="solid"/>
                                      </p:to>
                                    </p:set>
                                    <p:set>
                                      <p:cBhvr>
                                        <p:cTn id="18" dur="2000" fill="hold"/>
                                        <p:tgtEl>
                                          <p:spTgt spid="75"/>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2000" fill="hold"/>
                                        <p:tgtEl>
                                          <p:spTgt spid="81"/>
                                        </p:tgtEl>
                                        <p:attrNameLst>
                                          <p:attrName>fillcolor</p:attrName>
                                        </p:attrNameLst>
                                      </p:cBhvr>
                                      <p:to>
                                        <a:srgbClr val="D59DFF"/>
                                      </p:to>
                                    </p:animClr>
                                    <p:set>
                                      <p:cBhvr>
                                        <p:cTn id="21" dur="2000" fill="hold"/>
                                        <p:tgtEl>
                                          <p:spTgt spid="81"/>
                                        </p:tgtEl>
                                        <p:attrNameLst>
                                          <p:attrName>fill.type</p:attrName>
                                        </p:attrNameLst>
                                      </p:cBhvr>
                                      <p:to>
                                        <p:strVal val="solid"/>
                                      </p:to>
                                    </p:set>
                                    <p:set>
                                      <p:cBhvr>
                                        <p:cTn id="22" dur="2000" fill="hold"/>
                                        <p:tgtEl>
                                          <p:spTgt spid="81"/>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93"/>
                                        </p:tgtEl>
                                        <p:attrNameLst>
                                          <p:attrName>fillcolor</p:attrName>
                                        </p:attrNameLst>
                                      </p:cBhvr>
                                      <p:to>
                                        <a:srgbClr val="D59DFF"/>
                                      </p:to>
                                    </p:animClr>
                                    <p:set>
                                      <p:cBhvr>
                                        <p:cTn id="27" dur="2000" fill="hold"/>
                                        <p:tgtEl>
                                          <p:spTgt spid="93"/>
                                        </p:tgtEl>
                                        <p:attrNameLst>
                                          <p:attrName>fill.type</p:attrName>
                                        </p:attrNameLst>
                                      </p:cBhvr>
                                      <p:to>
                                        <p:strVal val="solid"/>
                                      </p:to>
                                    </p:set>
                                    <p:set>
                                      <p:cBhvr>
                                        <p:cTn id="28" dur="2000" fill="hold"/>
                                        <p:tgtEl>
                                          <p:spTgt spid="93"/>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87"/>
                                        </p:tgtEl>
                                        <p:attrNameLst>
                                          <p:attrName>fillcolor</p:attrName>
                                        </p:attrNameLst>
                                      </p:cBhvr>
                                      <p:to>
                                        <a:srgbClr val="D59DFF"/>
                                      </p:to>
                                    </p:animClr>
                                    <p:set>
                                      <p:cBhvr>
                                        <p:cTn id="31" dur="2000" fill="hold"/>
                                        <p:tgtEl>
                                          <p:spTgt spid="87"/>
                                        </p:tgtEl>
                                        <p:attrNameLst>
                                          <p:attrName>fill.type</p:attrName>
                                        </p:attrNameLst>
                                      </p:cBhvr>
                                      <p:to>
                                        <p:strVal val="solid"/>
                                      </p:to>
                                    </p:set>
                                    <p:set>
                                      <p:cBhvr>
                                        <p:cTn id="32" dur="2000" fill="hold"/>
                                        <p:tgtEl>
                                          <p:spTgt spid="8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0D2BA-51B4-4DD9-9879-D36C748756BD}"/>
              </a:ext>
            </a:extLst>
          </p:cNvPr>
          <p:cNvSpPr/>
          <p:nvPr/>
        </p:nvSpPr>
        <p:spPr bwMode="auto">
          <a:xfrm>
            <a:off x="880" y="-1"/>
            <a:ext cx="12434711" cy="14563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 name="Titel 3">
            <a:extLst>
              <a:ext uri="{FF2B5EF4-FFF2-40B4-BE49-F238E27FC236}">
                <a16:creationId xmlns:a16="http://schemas.microsoft.com/office/drawing/2014/main" id="{DA0542B4-FE08-415C-97F8-13D08BD840E5}"/>
              </a:ext>
            </a:extLst>
          </p:cNvPr>
          <p:cNvSpPr>
            <a:spLocks noGrp="1"/>
          </p:cNvSpPr>
          <p:nvPr>
            <p:ph type="title"/>
          </p:nvPr>
        </p:nvSpPr>
        <p:spPr/>
        <p:txBody>
          <a:bodyPr>
            <a:normAutofit fontScale="90000"/>
          </a:bodyPr>
          <a:lstStyle/>
          <a:p>
            <a:r>
              <a:rPr lang="en-US" dirty="0">
                <a:solidFill>
                  <a:schemeClr val="bg1"/>
                </a:solidFill>
              </a:rPr>
              <a:t>Why become a Cloud Adoption Expert?</a:t>
            </a:r>
          </a:p>
        </p:txBody>
      </p:sp>
      <p:sp>
        <p:nvSpPr>
          <p:cNvPr id="6" name="Textfeld 5">
            <a:extLst>
              <a:ext uri="{FF2B5EF4-FFF2-40B4-BE49-F238E27FC236}">
                <a16:creationId xmlns:a16="http://schemas.microsoft.com/office/drawing/2014/main" id="{4E4E238B-8EE7-4FD4-A71C-163CBF0CB1E3}"/>
              </a:ext>
            </a:extLst>
          </p:cNvPr>
          <p:cNvSpPr txBox="1"/>
          <p:nvPr/>
        </p:nvSpPr>
        <p:spPr>
          <a:xfrm>
            <a:off x="600856" y="1922696"/>
            <a:ext cx="6280819" cy="1921090"/>
          </a:xfrm>
          <a:prstGeom prst="rect">
            <a:avLst/>
          </a:prstGeom>
          <a:noFill/>
        </p:spPr>
        <p:txBody>
          <a:bodyPr wrap="square" lIns="0" tIns="0" rIns="0" bIns="0" rtlCol="0">
            <a:spAutoFit/>
          </a:bodyPr>
          <a:lstStyle/>
          <a:p>
            <a:pPr defTabSz="932563">
              <a:defRPr/>
            </a:pPr>
            <a:r>
              <a:rPr lang="en-US" sz="2040" dirty="0">
                <a:solidFill>
                  <a:srgbClr val="000000"/>
                </a:solidFill>
                <a:latin typeface="Segoe UI"/>
              </a:rPr>
              <a:t>The Microsoft Cloud Adoption (CAF) Framework is an </a:t>
            </a:r>
            <a:r>
              <a:rPr lang="en-US" sz="2040" dirty="0">
                <a:solidFill>
                  <a:srgbClr val="8661C5"/>
                </a:solidFill>
                <a:latin typeface="Segoe UI"/>
              </a:rPr>
              <a:t>iterative</a:t>
            </a:r>
            <a:r>
              <a:rPr lang="en-US" sz="2040" dirty="0">
                <a:solidFill>
                  <a:srgbClr val="000000"/>
                </a:solidFill>
                <a:latin typeface="Segoe UI"/>
              </a:rPr>
              <a:t> </a:t>
            </a:r>
            <a:r>
              <a:rPr lang="en-US" sz="2040" dirty="0">
                <a:solidFill>
                  <a:srgbClr val="8661C5"/>
                </a:solidFill>
                <a:latin typeface="Segoe UI"/>
              </a:rPr>
              <a:t>approach</a:t>
            </a:r>
            <a:r>
              <a:rPr lang="en-US" sz="2040" dirty="0">
                <a:solidFill>
                  <a:srgbClr val="000000"/>
                </a:solidFill>
                <a:latin typeface="Segoe UI"/>
              </a:rPr>
              <a:t> to support the </a:t>
            </a:r>
            <a:r>
              <a:rPr lang="en-US" sz="2040" dirty="0">
                <a:solidFill>
                  <a:srgbClr val="8661C5"/>
                </a:solidFill>
                <a:latin typeface="Segoe UI"/>
              </a:rPr>
              <a:t>digital</a:t>
            </a:r>
            <a:r>
              <a:rPr lang="en-US" sz="2040" dirty="0">
                <a:solidFill>
                  <a:srgbClr val="000000"/>
                </a:solidFill>
                <a:latin typeface="Segoe UI"/>
              </a:rPr>
              <a:t> </a:t>
            </a:r>
            <a:r>
              <a:rPr lang="en-US" sz="2040" dirty="0">
                <a:solidFill>
                  <a:srgbClr val="8661C5"/>
                </a:solidFill>
                <a:latin typeface="Segoe UI"/>
              </a:rPr>
              <a:t>transformation</a:t>
            </a:r>
            <a:r>
              <a:rPr lang="en-US" sz="2040" dirty="0">
                <a:solidFill>
                  <a:srgbClr val="000000"/>
                </a:solidFill>
                <a:latin typeface="Segoe UI"/>
              </a:rPr>
              <a:t> </a:t>
            </a:r>
            <a:r>
              <a:rPr lang="en-US" sz="2040" dirty="0">
                <a:solidFill>
                  <a:srgbClr val="8661C5"/>
                </a:solidFill>
                <a:latin typeface="Segoe UI"/>
              </a:rPr>
              <a:t>journey</a:t>
            </a:r>
            <a:r>
              <a:rPr lang="en-US" sz="2040" dirty="0">
                <a:solidFill>
                  <a:srgbClr val="000000"/>
                </a:solidFill>
                <a:latin typeface="Segoe UI"/>
              </a:rPr>
              <a:t> of an organization. It gives a collection of </a:t>
            </a:r>
            <a:r>
              <a:rPr lang="en-US" sz="2040" dirty="0">
                <a:solidFill>
                  <a:srgbClr val="8661C5"/>
                </a:solidFill>
                <a:latin typeface="Segoe UI"/>
              </a:rPr>
              <a:t>best</a:t>
            </a:r>
            <a:r>
              <a:rPr lang="en-US" sz="2040" dirty="0">
                <a:solidFill>
                  <a:srgbClr val="000000"/>
                </a:solidFill>
                <a:latin typeface="Segoe UI"/>
              </a:rPr>
              <a:t> </a:t>
            </a:r>
            <a:r>
              <a:rPr lang="en-US" sz="2040" dirty="0">
                <a:solidFill>
                  <a:srgbClr val="8661C5"/>
                </a:solidFill>
                <a:latin typeface="Segoe UI"/>
              </a:rPr>
              <a:t>practices</a:t>
            </a:r>
            <a:r>
              <a:rPr lang="en-US" sz="2040" dirty="0">
                <a:solidFill>
                  <a:srgbClr val="000000"/>
                </a:solidFill>
                <a:latin typeface="Segoe UI"/>
              </a:rPr>
              <a:t>, </a:t>
            </a:r>
            <a:r>
              <a:rPr lang="en-US" sz="2040" dirty="0">
                <a:solidFill>
                  <a:srgbClr val="8661C5"/>
                </a:solidFill>
                <a:latin typeface="Segoe UI"/>
              </a:rPr>
              <a:t>architectures</a:t>
            </a:r>
            <a:r>
              <a:rPr lang="en-US" sz="2040" dirty="0">
                <a:solidFill>
                  <a:srgbClr val="000000"/>
                </a:solidFill>
                <a:latin typeface="Segoe UI"/>
              </a:rPr>
              <a:t> and </a:t>
            </a:r>
            <a:r>
              <a:rPr lang="en-US" sz="2040" dirty="0">
                <a:solidFill>
                  <a:srgbClr val="8661C5"/>
                </a:solidFill>
                <a:latin typeface="Segoe UI"/>
              </a:rPr>
              <a:t>methodologies</a:t>
            </a:r>
            <a:r>
              <a:rPr lang="en-US" sz="2040" dirty="0">
                <a:solidFill>
                  <a:srgbClr val="000000"/>
                </a:solidFill>
                <a:latin typeface="Segoe UI"/>
              </a:rPr>
              <a:t> to ensure the </a:t>
            </a:r>
            <a:r>
              <a:rPr lang="en-US" sz="2040" dirty="0">
                <a:solidFill>
                  <a:srgbClr val="8661C5"/>
                </a:solidFill>
                <a:latin typeface="Segoe UI"/>
              </a:rPr>
              <a:t>integration</a:t>
            </a:r>
            <a:r>
              <a:rPr lang="en-US" sz="2040" dirty="0">
                <a:solidFill>
                  <a:srgbClr val="000000"/>
                </a:solidFill>
                <a:latin typeface="Segoe UI"/>
              </a:rPr>
              <a:t> of </a:t>
            </a:r>
            <a:r>
              <a:rPr lang="en-US" sz="2040" dirty="0">
                <a:solidFill>
                  <a:srgbClr val="8661C5"/>
                </a:solidFill>
                <a:latin typeface="Segoe UI"/>
              </a:rPr>
              <a:t>cloud</a:t>
            </a:r>
            <a:r>
              <a:rPr lang="en-US" sz="2040" dirty="0">
                <a:solidFill>
                  <a:srgbClr val="000000"/>
                </a:solidFill>
                <a:latin typeface="Segoe UI"/>
              </a:rPr>
              <a:t> into this journey .</a:t>
            </a:r>
          </a:p>
        </p:txBody>
      </p:sp>
      <p:sp>
        <p:nvSpPr>
          <p:cNvPr id="7" name="Textfeld 6">
            <a:extLst>
              <a:ext uri="{FF2B5EF4-FFF2-40B4-BE49-F238E27FC236}">
                <a16:creationId xmlns:a16="http://schemas.microsoft.com/office/drawing/2014/main" id="{7FD4819F-F8D7-45C2-9857-8E6487C08A09}"/>
              </a:ext>
            </a:extLst>
          </p:cNvPr>
          <p:cNvSpPr txBox="1"/>
          <p:nvPr/>
        </p:nvSpPr>
        <p:spPr>
          <a:xfrm>
            <a:off x="600856" y="4731241"/>
            <a:ext cx="6280819" cy="1600908"/>
          </a:xfrm>
          <a:prstGeom prst="rect">
            <a:avLst/>
          </a:prstGeom>
          <a:noFill/>
        </p:spPr>
        <p:txBody>
          <a:bodyPr wrap="square" lIns="0" tIns="0" rIns="0" bIns="0" rtlCol="0">
            <a:spAutoFit/>
          </a:bodyPr>
          <a:lstStyle/>
          <a:p>
            <a:pPr defTabSz="932563">
              <a:defRPr/>
            </a:pPr>
            <a:r>
              <a:rPr lang="en-US" sz="2040" dirty="0">
                <a:solidFill>
                  <a:srgbClr val="000000"/>
                </a:solidFill>
                <a:latin typeface="Segoe UI"/>
              </a:rPr>
              <a:t>Having </a:t>
            </a:r>
            <a:r>
              <a:rPr lang="en-US" sz="2040" dirty="0">
                <a:solidFill>
                  <a:srgbClr val="8661C5"/>
                </a:solidFill>
                <a:latin typeface="Segoe UI"/>
              </a:rPr>
              <a:t>CAF Experts</a:t>
            </a:r>
            <a:r>
              <a:rPr lang="en-US" sz="2040" dirty="0">
                <a:solidFill>
                  <a:srgbClr val="000000"/>
                </a:solidFill>
                <a:latin typeface="Segoe UI"/>
              </a:rPr>
              <a:t> in your organization enables you as a partner to become a </a:t>
            </a:r>
            <a:r>
              <a:rPr lang="en-US" sz="2040" dirty="0">
                <a:solidFill>
                  <a:srgbClr val="8661C5"/>
                </a:solidFill>
                <a:latin typeface="Segoe UI"/>
              </a:rPr>
              <a:t>trusted</a:t>
            </a:r>
            <a:r>
              <a:rPr lang="en-US" sz="2040" dirty="0">
                <a:solidFill>
                  <a:srgbClr val="000000"/>
                </a:solidFill>
                <a:latin typeface="Segoe UI"/>
              </a:rPr>
              <a:t> </a:t>
            </a:r>
            <a:r>
              <a:rPr lang="en-US" sz="2040" dirty="0">
                <a:solidFill>
                  <a:srgbClr val="8661C5"/>
                </a:solidFill>
                <a:latin typeface="Segoe UI"/>
              </a:rPr>
              <a:t>advisor</a:t>
            </a:r>
            <a:r>
              <a:rPr lang="en-US" sz="2040" dirty="0">
                <a:solidFill>
                  <a:srgbClr val="000000"/>
                </a:solidFill>
                <a:latin typeface="Segoe UI"/>
              </a:rPr>
              <a:t> for your customers on their journey to cloud. </a:t>
            </a:r>
            <a:r>
              <a:rPr lang="en-US" sz="2040" dirty="0">
                <a:solidFill>
                  <a:srgbClr val="8661C5"/>
                </a:solidFill>
                <a:latin typeface="Segoe UI"/>
              </a:rPr>
              <a:t>Continuously</a:t>
            </a:r>
            <a:r>
              <a:rPr lang="en-US" sz="2040" dirty="0">
                <a:solidFill>
                  <a:srgbClr val="000000"/>
                </a:solidFill>
                <a:latin typeface="Segoe UI"/>
              </a:rPr>
              <a:t> </a:t>
            </a:r>
            <a:r>
              <a:rPr lang="en-US" sz="2040" dirty="0">
                <a:solidFill>
                  <a:srgbClr val="8661C5"/>
                </a:solidFill>
                <a:latin typeface="Segoe UI"/>
              </a:rPr>
              <a:t>generate</a:t>
            </a:r>
            <a:r>
              <a:rPr lang="en-US" sz="2040" dirty="0">
                <a:solidFill>
                  <a:srgbClr val="000000"/>
                </a:solidFill>
                <a:latin typeface="Segoe UI"/>
              </a:rPr>
              <a:t> more </a:t>
            </a:r>
            <a:r>
              <a:rPr lang="en-US" sz="2040" dirty="0">
                <a:solidFill>
                  <a:srgbClr val="8661C5"/>
                </a:solidFill>
                <a:latin typeface="Segoe UI"/>
              </a:rPr>
              <a:t>business</a:t>
            </a:r>
            <a:r>
              <a:rPr lang="en-US" sz="2040" dirty="0">
                <a:solidFill>
                  <a:srgbClr val="000000"/>
                </a:solidFill>
                <a:latin typeface="Segoe UI"/>
              </a:rPr>
              <a:t> with your </a:t>
            </a:r>
            <a:r>
              <a:rPr lang="en-US" sz="2040" dirty="0">
                <a:solidFill>
                  <a:srgbClr val="8661C5"/>
                </a:solidFill>
                <a:latin typeface="Segoe UI"/>
              </a:rPr>
              <a:t>customers</a:t>
            </a:r>
            <a:r>
              <a:rPr lang="en-US" sz="2040" dirty="0">
                <a:solidFill>
                  <a:srgbClr val="000000"/>
                </a:solidFill>
                <a:latin typeface="Segoe UI"/>
              </a:rPr>
              <a:t> along the </a:t>
            </a:r>
            <a:r>
              <a:rPr lang="en-US" sz="2040" dirty="0">
                <a:solidFill>
                  <a:srgbClr val="8661C5"/>
                </a:solidFill>
                <a:latin typeface="Segoe UI"/>
              </a:rPr>
              <a:t>iterative</a:t>
            </a:r>
            <a:r>
              <a:rPr lang="en-US" sz="2040" dirty="0">
                <a:solidFill>
                  <a:srgbClr val="000000"/>
                </a:solidFill>
                <a:latin typeface="Segoe UI"/>
              </a:rPr>
              <a:t> </a:t>
            </a:r>
            <a:r>
              <a:rPr lang="en-US" sz="2040" dirty="0">
                <a:solidFill>
                  <a:srgbClr val="8661C5"/>
                </a:solidFill>
                <a:latin typeface="Segoe UI"/>
              </a:rPr>
              <a:t>journey</a:t>
            </a:r>
            <a:r>
              <a:rPr lang="en-US" sz="2040" dirty="0">
                <a:solidFill>
                  <a:srgbClr val="000000"/>
                </a:solidFill>
                <a:latin typeface="Segoe UI"/>
              </a:rPr>
              <a:t> of the digital transformation!</a:t>
            </a:r>
          </a:p>
        </p:txBody>
      </p:sp>
      <p:graphicFrame>
        <p:nvGraphicFramePr>
          <p:cNvPr id="8" name="Diagramm 7">
            <a:extLst>
              <a:ext uri="{FF2B5EF4-FFF2-40B4-BE49-F238E27FC236}">
                <a16:creationId xmlns:a16="http://schemas.microsoft.com/office/drawing/2014/main" id="{FDFFD9A1-86F3-4D88-8536-831139794B74}"/>
              </a:ext>
            </a:extLst>
          </p:cNvPr>
          <p:cNvGraphicFramePr/>
          <p:nvPr/>
        </p:nvGraphicFramePr>
        <p:xfrm>
          <a:off x="6032475" y="1766022"/>
          <a:ext cx="6280819" cy="4966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79897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882" y="2540394"/>
            <a:ext cx="12434710" cy="183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a:solidFill>
                  <a:srgbClr val="FFFFFF"/>
                </a:solidFill>
                <a:latin typeface="Segoe UI Semibold"/>
                <a:cs typeface="Segoe UI"/>
              </a:rPr>
              <a:t>Cloud Adoption </a:t>
            </a:r>
            <a:r>
              <a:rPr lang="en-GB" sz="3672" dirty="0">
                <a:solidFill>
                  <a:srgbClr val="FFFFFF"/>
                </a:solidFill>
                <a:latin typeface="Segoe UI Semibold"/>
                <a:cs typeface="Segoe UI"/>
              </a:rPr>
              <a:t>Expert Learning Path</a:t>
            </a:r>
            <a:endParaRPr lang="en-GB" sz="3672" spc="-51" dirty="0">
              <a:solidFill>
                <a:srgbClr val="FFFFFF"/>
              </a:solidFill>
              <a:latin typeface="Segoe UI Semibold"/>
              <a:cs typeface="Segoe UI"/>
            </a:endParaRPr>
          </a:p>
        </p:txBody>
      </p:sp>
      <p:grpSp>
        <p:nvGrpSpPr>
          <p:cNvPr id="9" name="Group 35">
            <a:extLst>
              <a:ext uri="{FF2B5EF4-FFF2-40B4-BE49-F238E27FC236}">
                <a16:creationId xmlns:a16="http://schemas.microsoft.com/office/drawing/2014/main" id="{B91ABB6E-BB45-4E6B-88E2-01EAF3A9B672}"/>
              </a:ext>
            </a:extLst>
          </p:cNvPr>
          <p:cNvGrpSpPr/>
          <p:nvPr/>
        </p:nvGrpSpPr>
        <p:grpSpPr>
          <a:xfrm>
            <a:off x="1231498" y="2518751"/>
            <a:ext cx="1361033" cy="2724931"/>
            <a:chOff x="4077952" y="2530556"/>
            <a:chExt cx="1334467" cy="2723686"/>
          </a:xfrm>
        </p:grpSpPr>
        <p:sp>
          <p:nvSpPr>
            <p:cNvPr id="11" name="Arrow: Bent 31">
              <a:extLst>
                <a:ext uri="{FF2B5EF4-FFF2-40B4-BE49-F238E27FC236}">
                  <a16:creationId xmlns:a16="http://schemas.microsoft.com/office/drawing/2014/main" id="{70C06F94-C00F-4E92-AF10-8644DC20714B}"/>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2" name="Oval 32">
              <a:extLst>
                <a:ext uri="{FF2B5EF4-FFF2-40B4-BE49-F238E27FC236}">
                  <a16:creationId xmlns:a16="http://schemas.microsoft.com/office/drawing/2014/main" id="{17756F7F-A817-4694-8C00-F8E42EF6C03B}"/>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3" name="Rectangle 34">
              <a:extLst>
                <a:ext uri="{FF2B5EF4-FFF2-40B4-BE49-F238E27FC236}">
                  <a16:creationId xmlns:a16="http://schemas.microsoft.com/office/drawing/2014/main" id="{4688F993-9C1C-4850-A85E-1BFEA2041EDB}"/>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4" name="Rectangle 33">
              <a:extLst>
                <a:ext uri="{FF2B5EF4-FFF2-40B4-BE49-F238E27FC236}">
                  <a16:creationId xmlns:a16="http://schemas.microsoft.com/office/drawing/2014/main" id="{E7E3D0B1-8A33-44DC-9EF9-3EFEA23804FF}"/>
                </a:ext>
              </a:extLst>
            </p:cNvPr>
            <p:cNvSpPr/>
            <p:nvPr/>
          </p:nvSpPr>
          <p:spPr bwMode="auto">
            <a:xfrm rot="5400000">
              <a:off x="3869265"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10" name="Flowchart: Terminator 36">
            <a:extLst>
              <a:ext uri="{FF2B5EF4-FFF2-40B4-BE49-F238E27FC236}">
                <a16:creationId xmlns:a16="http://schemas.microsoft.com/office/drawing/2014/main" id="{B04F9694-C774-455A-94FF-FBB5F770FC18}"/>
              </a:ext>
            </a:extLst>
          </p:cNvPr>
          <p:cNvSpPr/>
          <p:nvPr/>
        </p:nvSpPr>
        <p:spPr bwMode="auto">
          <a:xfrm rot="5400000">
            <a:off x="1548675" y="5543573"/>
            <a:ext cx="1273314" cy="189821"/>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1231498" y="2021903"/>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1</a:t>
            </a:r>
            <a:br>
              <a:rPr lang="en-US" sz="1224" b="1" dirty="0">
                <a:solidFill>
                  <a:srgbClr val="8661C5"/>
                </a:solidFill>
                <a:latin typeface="Segoe UI"/>
              </a:rPr>
            </a:br>
            <a:r>
              <a:rPr lang="en-US" sz="1224" b="1" dirty="0">
                <a:solidFill>
                  <a:srgbClr val="8661C5"/>
                </a:solidFill>
                <a:latin typeface="Segoe UI"/>
              </a:rPr>
              <a:t>CAF </a:t>
            </a:r>
            <a:r>
              <a:rPr lang="en-US" sz="1224" b="1" dirty="0">
                <a:solidFill>
                  <a:srgbClr val="000000"/>
                </a:solidFill>
                <a:latin typeface="Segoe UI"/>
              </a:rPr>
              <a:t>BASIC</a:t>
            </a:r>
            <a:endParaRPr lang="de-DE" sz="1224" b="1" dirty="0">
              <a:solidFill>
                <a:srgbClr val="008575"/>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2437224" y="3021183"/>
            <a:ext cx="2112283" cy="478442"/>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8661C5"/>
                </a:solidFill>
                <a:latin typeface="Segoe UI"/>
              </a:rPr>
              <a:t>Intro</a:t>
            </a:r>
            <a:r>
              <a:rPr lang="en-US" sz="1224" dirty="0">
                <a:solidFill>
                  <a:srgbClr val="000000"/>
                </a:solidFill>
                <a:latin typeface="Segoe UI"/>
              </a:rPr>
              <a:t> </a:t>
            </a:r>
          </a:p>
        </p:txBody>
      </p:sp>
      <p:sp>
        <p:nvSpPr>
          <p:cNvPr id="29" name="Oval 50">
            <a:extLst>
              <a:ext uri="{FF2B5EF4-FFF2-40B4-BE49-F238E27FC236}">
                <a16:creationId xmlns:a16="http://schemas.microsoft.com/office/drawing/2014/main" id="{A953D6DF-4434-491E-9E89-19020490A4C7}"/>
              </a:ext>
            </a:extLst>
          </p:cNvPr>
          <p:cNvSpPr/>
          <p:nvPr/>
        </p:nvSpPr>
        <p:spPr bwMode="auto">
          <a:xfrm>
            <a:off x="2090422" y="3618665"/>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0" name="Textfeld 29">
            <a:extLst>
              <a:ext uri="{FF2B5EF4-FFF2-40B4-BE49-F238E27FC236}">
                <a16:creationId xmlns:a16="http://schemas.microsoft.com/office/drawing/2014/main" id="{9F1BF2D3-2CAA-4602-B4ED-CAEC951C2A66}"/>
              </a:ext>
            </a:extLst>
          </p:cNvPr>
          <p:cNvSpPr txBox="1"/>
          <p:nvPr/>
        </p:nvSpPr>
        <p:spPr>
          <a:xfrm>
            <a:off x="89469" y="4181353"/>
            <a:ext cx="978007" cy="38427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1hr </a:t>
            </a:r>
            <a:r>
              <a:rPr lang="en-US" sz="1224" dirty="0">
                <a:solidFill>
                  <a:srgbClr val="000000"/>
                </a:solidFill>
                <a:latin typeface="Segoe UI"/>
                <a:hlinkClick r:id="rId2"/>
              </a:rPr>
              <a:t>CAF Intro</a:t>
            </a:r>
            <a:endParaRPr lang="en-US" sz="1224" dirty="0">
              <a:solidFill>
                <a:srgbClr val="000000"/>
              </a:solidFill>
              <a:latin typeface="Segoe UI"/>
            </a:endParaRPr>
          </a:p>
          <a:p>
            <a:pPr defTabSz="932597">
              <a:defRPr/>
            </a:pPr>
            <a:r>
              <a:rPr lang="en-US" sz="1224" dirty="0">
                <a:solidFill>
                  <a:srgbClr val="000000"/>
                </a:solidFill>
                <a:latin typeface="Segoe UI"/>
              </a:rPr>
              <a:t>1hr </a:t>
            </a:r>
            <a:r>
              <a:rPr lang="en-US" sz="1224" dirty="0">
                <a:solidFill>
                  <a:srgbClr val="000000"/>
                </a:solidFill>
                <a:latin typeface="Segoe UI"/>
                <a:hlinkClick r:id="rId3"/>
              </a:rPr>
              <a:t>WAF Intro</a:t>
            </a:r>
            <a:endParaRPr lang="en-US" sz="1224" dirty="0">
              <a:solidFill>
                <a:srgbClr val="000000"/>
              </a:solidFill>
              <a:latin typeface="Segoe UI"/>
            </a:endParaRPr>
          </a:p>
        </p:txBody>
      </p:sp>
      <p:sp>
        <p:nvSpPr>
          <p:cNvPr id="34" name="Oval 50">
            <a:extLst>
              <a:ext uri="{FF2B5EF4-FFF2-40B4-BE49-F238E27FC236}">
                <a16:creationId xmlns:a16="http://schemas.microsoft.com/office/drawing/2014/main" id="{6DD4A041-0735-445A-B8F8-D12100A0263C}"/>
              </a:ext>
            </a:extLst>
          </p:cNvPr>
          <p:cNvSpPr/>
          <p:nvPr/>
        </p:nvSpPr>
        <p:spPr bwMode="auto">
          <a:xfrm>
            <a:off x="2087968" y="487548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5" name="TextBox 49">
            <a:extLst>
              <a:ext uri="{FF2B5EF4-FFF2-40B4-BE49-F238E27FC236}">
                <a16:creationId xmlns:a16="http://schemas.microsoft.com/office/drawing/2014/main" id="{03B55D42-A912-4C3A-A977-2ADD477BC244}"/>
              </a:ext>
            </a:extLst>
          </p:cNvPr>
          <p:cNvSpPr txBox="1"/>
          <p:nvPr/>
        </p:nvSpPr>
        <p:spPr>
          <a:xfrm>
            <a:off x="2532544" y="5610868"/>
            <a:ext cx="2012297" cy="478442"/>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AZ-900</a:t>
            </a:r>
            <a:endParaRPr lang="en-US" sz="1224" dirty="0">
              <a:solidFill>
                <a:srgbClr val="008575"/>
              </a:solidFill>
              <a:latin typeface="Segoe UI"/>
            </a:endParaRPr>
          </a:p>
        </p:txBody>
      </p:sp>
      <p:grpSp>
        <p:nvGrpSpPr>
          <p:cNvPr id="36" name="Group 35">
            <a:extLst>
              <a:ext uri="{FF2B5EF4-FFF2-40B4-BE49-F238E27FC236}">
                <a16:creationId xmlns:a16="http://schemas.microsoft.com/office/drawing/2014/main" id="{2010444E-6D2E-41E0-99D6-23DF1C9E3AC4}"/>
              </a:ext>
            </a:extLst>
          </p:cNvPr>
          <p:cNvGrpSpPr/>
          <p:nvPr/>
        </p:nvGrpSpPr>
        <p:grpSpPr>
          <a:xfrm>
            <a:off x="3928415" y="2518751"/>
            <a:ext cx="1361033" cy="2724931"/>
            <a:chOff x="4077952" y="2530556"/>
            <a:chExt cx="1334467" cy="2723686"/>
          </a:xfrm>
        </p:grpSpPr>
        <p:sp>
          <p:nvSpPr>
            <p:cNvPr id="37" name="Arrow: Bent 31">
              <a:extLst>
                <a:ext uri="{FF2B5EF4-FFF2-40B4-BE49-F238E27FC236}">
                  <a16:creationId xmlns:a16="http://schemas.microsoft.com/office/drawing/2014/main" id="{99792B6E-EBDF-4DC5-B654-9DF06E54B4FF}"/>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8" name="Oval 32">
              <a:extLst>
                <a:ext uri="{FF2B5EF4-FFF2-40B4-BE49-F238E27FC236}">
                  <a16:creationId xmlns:a16="http://schemas.microsoft.com/office/drawing/2014/main" id="{7953653C-2ED4-4C1F-9C82-F5D1C0EC8E8C}"/>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9" name="Rectangle 34">
              <a:extLst>
                <a:ext uri="{FF2B5EF4-FFF2-40B4-BE49-F238E27FC236}">
                  <a16:creationId xmlns:a16="http://schemas.microsoft.com/office/drawing/2014/main" id="{9039D73C-8337-466D-89D5-14D72D3C772D}"/>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0" name="Rectangle 33">
              <a:extLst>
                <a:ext uri="{FF2B5EF4-FFF2-40B4-BE49-F238E27FC236}">
                  <a16:creationId xmlns:a16="http://schemas.microsoft.com/office/drawing/2014/main" id="{874FD713-B905-4B96-8D89-8764BCA77C20}"/>
                </a:ext>
              </a:extLst>
            </p:cNvPr>
            <p:cNvSpPr/>
            <p:nvPr/>
          </p:nvSpPr>
          <p:spPr bwMode="auto">
            <a:xfrm rot="5400000">
              <a:off x="3859740"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41" name="Flowchart: Terminator 36">
            <a:extLst>
              <a:ext uri="{FF2B5EF4-FFF2-40B4-BE49-F238E27FC236}">
                <a16:creationId xmlns:a16="http://schemas.microsoft.com/office/drawing/2014/main" id="{2BB867F8-43C8-48FC-B877-34AA0BA23D60}"/>
              </a:ext>
            </a:extLst>
          </p:cNvPr>
          <p:cNvSpPr/>
          <p:nvPr/>
        </p:nvSpPr>
        <p:spPr bwMode="auto">
          <a:xfrm rot="5400000">
            <a:off x="4235877" y="5543573"/>
            <a:ext cx="1273314" cy="189821"/>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2" name="TextBox 39">
            <a:extLst>
              <a:ext uri="{FF2B5EF4-FFF2-40B4-BE49-F238E27FC236}">
                <a16:creationId xmlns:a16="http://schemas.microsoft.com/office/drawing/2014/main" id="{FCDDDD80-CD5A-4AF7-9FEB-4A42E3C777E7}"/>
              </a:ext>
            </a:extLst>
          </p:cNvPr>
          <p:cNvSpPr txBox="1"/>
          <p:nvPr/>
        </p:nvSpPr>
        <p:spPr>
          <a:xfrm>
            <a:off x="3928415" y="2021903"/>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2</a:t>
            </a:r>
            <a:br>
              <a:rPr lang="en-US" sz="1224" b="1" dirty="0">
                <a:solidFill>
                  <a:srgbClr val="8661C5"/>
                </a:solidFill>
                <a:latin typeface="Segoe UI"/>
              </a:rPr>
            </a:br>
            <a:r>
              <a:rPr lang="en-US" sz="1224" b="1" dirty="0">
                <a:solidFill>
                  <a:srgbClr val="8661C5"/>
                </a:solidFill>
                <a:latin typeface="Segoe UI"/>
              </a:rPr>
              <a:t>CAF </a:t>
            </a:r>
            <a:r>
              <a:rPr lang="en-US" sz="1224" b="1" dirty="0">
                <a:solidFill>
                  <a:srgbClr val="000000"/>
                </a:solidFill>
                <a:latin typeface="Segoe UI"/>
              </a:rPr>
              <a:t>Migration</a:t>
            </a:r>
            <a:endParaRPr lang="de-DE" sz="1224" b="1" dirty="0">
              <a:solidFill>
                <a:srgbClr val="008575"/>
              </a:solidFill>
              <a:latin typeface="Segoe UI"/>
            </a:endParaRPr>
          </a:p>
        </p:txBody>
      </p:sp>
      <p:sp>
        <p:nvSpPr>
          <p:cNvPr id="43" name="Oval 50">
            <a:extLst>
              <a:ext uri="{FF2B5EF4-FFF2-40B4-BE49-F238E27FC236}">
                <a16:creationId xmlns:a16="http://schemas.microsoft.com/office/drawing/2014/main" id="{6A65E18B-ED49-4ADA-8504-CF547285E824}"/>
              </a:ext>
            </a:extLst>
          </p:cNvPr>
          <p:cNvSpPr/>
          <p:nvPr/>
        </p:nvSpPr>
        <p:spPr bwMode="auto">
          <a:xfrm>
            <a:off x="4777624" y="3632670"/>
            <a:ext cx="189821" cy="20877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4781533" y="487548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7" name="TextBox 49">
            <a:extLst>
              <a:ext uri="{FF2B5EF4-FFF2-40B4-BE49-F238E27FC236}">
                <a16:creationId xmlns:a16="http://schemas.microsoft.com/office/drawing/2014/main" id="{981334CE-FE2D-4C5C-90C3-75BED5735FCD}"/>
              </a:ext>
            </a:extLst>
          </p:cNvPr>
          <p:cNvSpPr txBox="1"/>
          <p:nvPr/>
        </p:nvSpPr>
        <p:spPr>
          <a:xfrm>
            <a:off x="5071163" y="4875487"/>
            <a:ext cx="2086969" cy="478442"/>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8661C5"/>
                </a:solidFill>
                <a:latin typeface="Segoe UI"/>
              </a:rPr>
              <a:t>Migration</a:t>
            </a:r>
          </a:p>
          <a:p>
            <a:pPr marL="174862" indent="-174862" defTabSz="932597">
              <a:buFont typeface="Arial" panose="020B0604020202020204" pitchFamily="34" charset="0"/>
              <a:buChar char="•"/>
              <a:defRPr/>
            </a:pPr>
            <a:r>
              <a:rPr lang="en-US" sz="1224" dirty="0">
                <a:solidFill>
                  <a:srgbClr val="008575"/>
                </a:solidFill>
                <a:latin typeface="Segoe UI"/>
              </a:rPr>
              <a:t>2-Day </a:t>
            </a:r>
            <a:r>
              <a:rPr lang="en-US" sz="1224" dirty="0">
                <a:solidFill>
                  <a:srgbClr val="000000"/>
                </a:solidFill>
                <a:latin typeface="Segoe UI"/>
              </a:rPr>
              <a:t>Hackathon</a:t>
            </a:r>
            <a:endParaRPr lang="en-US" sz="1224" dirty="0">
              <a:solidFill>
                <a:srgbClr val="008575"/>
              </a:solidFill>
              <a:latin typeface="Segoe UI"/>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6557547" y="2518751"/>
            <a:ext cx="1361033" cy="2711268"/>
            <a:chOff x="4077952" y="2530556"/>
            <a:chExt cx="1334467" cy="2710029"/>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9744" y="4009208"/>
              <a:ext cx="2275393"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3" name="Flowchart: Terminator 36">
            <a:extLst>
              <a:ext uri="{FF2B5EF4-FFF2-40B4-BE49-F238E27FC236}">
                <a16:creationId xmlns:a16="http://schemas.microsoft.com/office/drawing/2014/main" id="{9E5EA5CD-9F37-4712-A0D6-4A394453F073}"/>
              </a:ext>
            </a:extLst>
          </p:cNvPr>
          <p:cNvSpPr/>
          <p:nvPr/>
        </p:nvSpPr>
        <p:spPr bwMode="auto">
          <a:xfrm rot="5400000">
            <a:off x="6874724" y="5543571"/>
            <a:ext cx="1273313" cy="189820"/>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4" name="TextBox 39">
            <a:extLst>
              <a:ext uri="{FF2B5EF4-FFF2-40B4-BE49-F238E27FC236}">
                <a16:creationId xmlns:a16="http://schemas.microsoft.com/office/drawing/2014/main" id="{C1847BD4-B97B-4798-9898-68275A5838A8}"/>
              </a:ext>
            </a:extLst>
          </p:cNvPr>
          <p:cNvSpPr txBox="1"/>
          <p:nvPr/>
        </p:nvSpPr>
        <p:spPr>
          <a:xfrm>
            <a:off x="6557547" y="2021903"/>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3</a:t>
            </a:r>
            <a:br>
              <a:rPr lang="en-US" sz="1224" b="1" dirty="0">
                <a:solidFill>
                  <a:srgbClr val="8661C5"/>
                </a:solidFill>
                <a:latin typeface="Segoe UI"/>
              </a:rPr>
            </a:br>
            <a:r>
              <a:rPr lang="en-US" sz="1224" b="1" dirty="0">
                <a:solidFill>
                  <a:srgbClr val="8661C5"/>
                </a:solidFill>
                <a:latin typeface="Segoe UI"/>
              </a:rPr>
              <a:t>CAF </a:t>
            </a:r>
            <a:r>
              <a:rPr lang="en-US" sz="1224" b="1" dirty="0">
                <a:solidFill>
                  <a:srgbClr val="000000"/>
                </a:solidFill>
                <a:latin typeface="Segoe UI"/>
              </a:rPr>
              <a:t>Advanced</a:t>
            </a:r>
            <a:endParaRPr lang="de-DE" sz="1224" b="1" dirty="0">
              <a:solidFill>
                <a:srgbClr val="008575"/>
              </a:solidFill>
              <a:latin typeface="Segoe UI"/>
            </a:endParaRPr>
          </a:p>
        </p:txBody>
      </p:sp>
      <p:sp>
        <p:nvSpPr>
          <p:cNvPr id="55" name="Oval 50">
            <a:extLst>
              <a:ext uri="{FF2B5EF4-FFF2-40B4-BE49-F238E27FC236}">
                <a16:creationId xmlns:a16="http://schemas.microsoft.com/office/drawing/2014/main" id="{18CCA746-CF0A-416C-AE4B-FDB5ED789508}"/>
              </a:ext>
            </a:extLst>
          </p:cNvPr>
          <p:cNvSpPr/>
          <p:nvPr/>
        </p:nvSpPr>
        <p:spPr bwMode="auto">
          <a:xfrm>
            <a:off x="7413233" y="3808845"/>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7" name="Oval 50">
            <a:extLst>
              <a:ext uri="{FF2B5EF4-FFF2-40B4-BE49-F238E27FC236}">
                <a16:creationId xmlns:a16="http://schemas.microsoft.com/office/drawing/2014/main" id="{5E6AD402-D6A9-4466-BDE5-D2781A8477BC}"/>
              </a:ext>
            </a:extLst>
          </p:cNvPr>
          <p:cNvSpPr/>
          <p:nvPr/>
        </p:nvSpPr>
        <p:spPr bwMode="auto">
          <a:xfrm>
            <a:off x="7417740" y="487548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8" name="Arrow: Bent 31">
            <a:extLst>
              <a:ext uri="{FF2B5EF4-FFF2-40B4-BE49-F238E27FC236}">
                <a16:creationId xmlns:a16="http://schemas.microsoft.com/office/drawing/2014/main" id="{66DC3B7B-FC46-4A52-94D6-C7975621BB12}"/>
              </a:ext>
            </a:extLst>
          </p:cNvPr>
          <p:cNvSpPr/>
          <p:nvPr/>
        </p:nvSpPr>
        <p:spPr bwMode="auto">
          <a:xfrm rot="16200000">
            <a:off x="-51162" y="1966210"/>
            <a:ext cx="748577" cy="765795"/>
          </a:xfrm>
          <a:prstGeom prst="bentArrow">
            <a:avLst>
              <a:gd name="adj1" fmla="val 25000"/>
              <a:gd name="adj2" fmla="val 25000"/>
              <a:gd name="adj3" fmla="val 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2" name="TextBox 39">
            <a:extLst>
              <a:ext uri="{FF2B5EF4-FFF2-40B4-BE49-F238E27FC236}">
                <a16:creationId xmlns:a16="http://schemas.microsoft.com/office/drawing/2014/main" id="{E9211188-C859-41F0-B56C-A84E5992672D}"/>
              </a:ext>
            </a:extLst>
          </p:cNvPr>
          <p:cNvSpPr txBox="1"/>
          <p:nvPr/>
        </p:nvSpPr>
        <p:spPr>
          <a:xfrm>
            <a:off x="-28285" y="1443563"/>
            <a:ext cx="2202057" cy="286306"/>
          </a:xfrm>
          <a:prstGeom prst="rect">
            <a:avLst/>
          </a:prstGeom>
          <a:noFill/>
        </p:spPr>
        <p:txBody>
          <a:bodyPr wrap="square">
            <a:spAutoFit/>
          </a:bodyPr>
          <a:lstStyle/>
          <a:p>
            <a:pPr defTabSz="932597">
              <a:defRPr/>
            </a:pPr>
            <a:r>
              <a:rPr lang="en-US" sz="1224" b="1" dirty="0">
                <a:solidFill>
                  <a:srgbClr val="000000"/>
                </a:solidFill>
                <a:latin typeface="Segoe UI"/>
              </a:rPr>
              <a:t>30m Introduction </a:t>
            </a:r>
            <a:r>
              <a:rPr lang="en-US" sz="1224" b="1" dirty="0">
                <a:solidFill>
                  <a:srgbClr val="8661C5"/>
                </a:solidFill>
                <a:latin typeface="Segoe UI"/>
              </a:rPr>
              <a:t>Call</a:t>
            </a:r>
            <a:endParaRPr lang="de-DE" sz="1224" b="1" dirty="0">
              <a:solidFill>
                <a:srgbClr val="8661C5"/>
              </a:solidFill>
              <a:latin typeface="Segoe UI"/>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 name="TextBox 49">
            <a:extLst>
              <a:ext uri="{FF2B5EF4-FFF2-40B4-BE49-F238E27FC236}">
                <a16:creationId xmlns:a16="http://schemas.microsoft.com/office/drawing/2014/main" id="{191CCB45-14E8-4F6F-B230-9E0D50DA8C1F}"/>
              </a:ext>
            </a:extLst>
          </p:cNvPr>
          <p:cNvSpPr txBox="1"/>
          <p:nvPr/>
        </p:nvSpPr>
        <p:spPr>
          <a:xfrm>
            <a:off x="5125281" y="3021459"/>
            <a:ext cx="2112283" cy="478442"/>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8661C5"/>
                </a:solidFill>
                <a:latin typeface="Segoe UI"/>
              </a:rPr>
              <a:t>Migrate</a:t>
            </a:r>
          </a:p>
        </p:txBody>
      </p:sp>
      <p:sp>
        <p:nvSpPr>
          <p:cNvPr id="4" name="Textfeld 3">
            <a:extLst>
              <a:ext uri="{FF2B5EF4-FFF2-40B4-BE49-F238E27FC236}">
                <a16:creationId xmlns:a16="http://schemas.microsoft.com/office/drawing/2014/main" id="{1BDBA73B-0D64-4EE1-B191-2A64591DA50A}"/>
              </a:ext>
            </a:extLst>
          </p:cNvPr>
          <p:cNvSpPr txBox="1"/>
          <p:nvPr/>
        </p:nvSpPr>
        <p:spPr>
          <a:xfrm>
            <a:off x="5208622" y="3642481"/>
            <a:ext cx="2043971" cy="76854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1h </a:t>
            </a:r>
            <a:r>
              <a:rPr lang="en-US" sz="1224" dirty="0">
                <a:solidFill>
                  <a:srgbClr val="008575"/>
                </a:solidFill>
                <a:latin typeface="Segoe UI"/>
                <a:hlinkClick r:id="rId4"/>
              </a:rPr>
              <a:t>Online self paced Training</a:t>
            </a:r>
            <a:endParaRPr lang="en-US" sz="1224" dirty="0">
              <a:solidFill>
                <a:srgbClr val="008575"/>
              </a:solidFill>
              <a:latin typeface="Segoe UI"/>
            </a:endParaRPr>
          </a:p>
          <a:p>
            <a:pPr marL="174862" indent="-174862" defTabSz="932563">
              <a:buFont typeface="Arial" panose="020B0604020202020204" pitchFamily="34" charset="0"/>
              <a:buChar char="•"/>
              <a:defRPr/>
            </a:pPr>
            <a:r>
              <a:rPr lang="en-US" sz="1224" dirty="0">
                <a:solidFill>
                  <a:srgbClr val="000000"/>
                </a:solidFill>
                <a:latin typeface="Segoe UI"/>
              </a:rPr>
              <a:t>Applications and </a:t>
            </a:r>
            <a:br>
              <a:rPr lang="en-US" sz="1224" dirty="0">
                <a:solidFill>
                  <a:srgbClr val="000000"/>
                </a:solidFill>
                <a:latin typeface="Segoe UI"/>
              </a:rPr>
            </a:br>
            <a:r>
              <a:rPr lang="en-US" sz="1224" dirty="0">
                <a:solidFill>
                  <a:srgbClr val="000000"/>
                </a:solidFill>
                <a:latin typeface="Segoe UI"/>
              </a:rPr>
              <a:t>infrastructure migration </a:t>
            </a:r>
            <a:br>
              <a:rPr lang="en-US" sz="1224" dirty="0">
                <a:solidFill>
                  <a:srgbClr val="000000"/>
                </a:solidFill>
                <a:latin typeface="Segoe UI"/>
              </a:rPr>
            </a:br>
            <a:r>
              <a:rPr lang="en-US" sz="1224" dirty="0">
                <a:solidFill>
                  <a:srgbClr val="000000"/>
                </a:solidFill>
                <a:latin typeface="Segoe UI"/>
              </a:rPr>
              <a:t>and modernization</a:t>
            </a:r>
          </a:p>
        </p:txBody>
      </p:sp>
      <p:sp>
        <p:nvSpPr>
          <p:cNvPr id="6" name="TextBox 49">
            <a:extLst>
              <a:ext uri="{FF2B5EF4-FFF2-40B4-BE49-F238E27FC236}">
                <a16:creationId xmlns:a16="http://schemas.microsoft.com/office/drawing/2014/main" id="{86AE8969-425F-4C1E-9846-7CFEFA6C629C}"/>
              </a:ext>
            </a:extLst>
          </p:cNvPr>
          <p:cNvSpPr txBox="1"/>
          <p:nvPr/>
        </p:nvSpPr>
        <p:spPr>
          <a:xfrm>
            <a:off x="7778965" y="3020120"/>
            <a:ext cx="2112283" cy="670577"/>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8661C5"/>
                </a:solidFill>
                <a:latin typeface="Segoe UI"/>
              </a:rPr>
              <a:t>Landing Zone &amp; Govern</a:t>
            </a:r>
          </a:p>
        </p:txBody>
      </p:sp>
      <p:sp>
        <p:nvSpPr>
          <p:cNvPr id="8" name="Textfeld 7">
            <a:extLst>
              <a:ext uri="{FF2B5EF4-FFF2-40B4-BE49-F238E27FC236}">
                <a16:creationId xmlns:a16="http://schemas.microsoft.com/office/drawing/2014/main" id="{BCDA67B6-0E66-4076-83B0-25AF19E03C62}"/>
              </a:ext>
            </a:extLst>
          </p:cNvPr>
          <p:cNvSpPr txBox="1"/>
          <p:nvPr/>
        </p:nvSpPr>
        <p:spPr>
          <a:xfrm>
            <a:off x="7865900" y="3807095"/>
            <a:ext cx="2060384" cy="1152811"/>
          </a:xfrm>
          <a:prstGeom prst="rect">
            <a:avLst/>
          </a:prstGeom>
          <a:noFill/>
        </p:spPr>
        <p:txBody>
          <a:bodyPr wrap="none" lIns="0" tIns="0" rIns="0" bIns="0" rtlCol="0">
            <a:spAutoFit/>
          </a:bodyPr>
          <a:lstStyle/>
          <a:p>
            <a:pPr defTabSz="932597">
              <a:defRPr/>
            </a:pPr>
            <a:r>
              <a:rPr lang="en-US" sz="1224">
                <a:solidFill>
                  <a:srgbClr val="000000"/>
                </a:solidFill>
                <a:latin typeface="Segoe UI"/>
              </a:rPr>
              <a:t>4hr </a:t>
            </a:r>
            <a:r>
              <a:rPr lang="en-US" sz="1224" dirty="0">
                <a:solidFill>
                  <a:srgbClr val="000000"/>
                </a:solidFill>
                <a:latin typeface="Segoe UI"/>
              </a:rPr>
              <a:t>Module </a:t>
            </a:r>
            <a:r>
              <a:rPr lang="en-US" sz="1224" b="1" dirty="0">
                <a:solidFill>
                  <a:srgbClr val="8661C5"/>
                </a:solidFill>
                <a:latin typeface="Segoe UI"/>
              </a:rPr>
              <a:t>Online Training</a:t>
            </a:r>
          </a:p>
          <a:p>
            <a:pPr marL="174862" indent="-174862" defTabSz="932563">
              <a:buFont typeface="Arial" panose="020B0604020202020204" pitchFamily="34" charset="0"/>
              <a:buChar char="•"/>
              <a:defRPr/>
            </a:pPr>
            <a:r>
              <a:rPr lang="en-US" sz="1224" dirty="0">
                <a:solidFill>
                  <a:srgbClr val="008575"/>
                </a:solidFill>
                <a:latin typeface="Segoe UI"/>
                <a:hlinkClick r:id="rId5"/>
              </a:rPr>
              <a:t>Module 1 </a:t>
            </a:r>
            <a:br>
              <a:rPr lang="en-US" sz="1224" dirty="0">
                <a:solidFill>
                  <a:srgbClr val="000000"/>
                </a:solidFill>
                <a:latin typeface="Segoe UI"/>
              </a:rPr>
            </a:br>
            <a:r>
              <a:rPr lang="en-US" sz="1224" dirty="0">
                <a:solidFill>
                  <a:srgbClr val="000000"/>
                </a:solidFill>
                <a:latin typeface="Segoe UI"/>
              </a:rPr>
              <a:t>Governance Methodology </a:t>
            </a:r>
          </a:p>
          <a:p>
            <a:pPr marL="174862" indent="-174862" defTabSz="932563">
              <a:buFont typeface="Arial" panose="020B0604020202020204" pitchFamily="34" charset="0"/>
              <a:buChar char="•"/>
              <a:defRPr/>
            </a:pPr>
            <a:r>
              <a:rPr lang="en-US" sz="1224" dirty="0">
                <a:solidFill>
                  <a:srgbClr val="008575"/>
                </a:solidFill>
                <a:latin typeface="Segoe UI"/>
                <a:hlinkClick r:id="rId6"/>
              </a:rPr>
              <a:t>Module 2 </a:t>
            </a:r>
            <a:br>
              <a:rPr lang="en-US" sz="1224" dirty="0">
                <a:solidFill>
                  <a:srgbClr val="000000"/>
                </a:solidFill>
                <a:latin typeface="Segoe UI"/>
              </a:rPr>
            </a:br>
            <a:r>
              <a:rPr lang="en-US" sz="1224" dirty="0">
                <a:solidFill>
                  <a:srgbClr val="000000"/>
                </a:solidFill>
                <a:latin typeface="Segoe UI"/>
              </a:rPr>
              <a:t>Enterprise Scale</a:t>
            </a:r>
          </a:p>
          <a:p>
            <a:pPr marL="174862" indent="-174862" defTabSz="932563">
              <a:buFont typeface="Arial" panose="020B0604020202020204" pitchFamily="34" charset="0"/>
              <a:buChar char="•"/>
              <a:defRPr/>
            </a:pPr>
            <a:endParaRPr lang="en-US" sz="1224" dirty="0">
              <a:solidFill>
                <a:srgbClr val="000000"/>
              </a:solidFill>
              <a:latin typeface="Segoe UI"/>
            </a:endParaRPr>
          </a:p>
        </p:txBody>
      </p:sp>
      <p:sp>
        <p:nvSpPr>
          <p:cNvPr id="79" name="TextBox 49">
            <a:extLst>
              <a:ext uri="{FF2B5EF4-FFF2-40B4-BE49-F238E27FC236}">
                <a16:creationId xmlns:a16="http://schemas.microsoft.com/office/drawing/2014/main" id="{3A98F754-0518-4659-B1F6-3EA5F41F6EFC}"/>
              </a:ext>
            </a:extLst>
          </p:cNvPr>
          <p:cNvSpPr txBox="1"/>
          <p:nvPr/>
        </p:nvSpPr>
        <p:spPr>
          <a:xfrm>
            <a:off x="7825482" y="4875486"/>
            <a:ext cx="2019513" cy="469103"/>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8661C5"/>
                </a:solidFill>
                <a:latin typeface="Segoe UI"/>
              </a:rPr>
              <a:t>Advanced</a:t>
            </a:r>
          </a:p>
          <a:p>
            <a:pPr marL="174862" indent="-174862" defTabSz="932597">
              <a:buFont typeface="Arial" panose="020B0604020202020204" pitchFamily="34" charset="0"/>
              <a:buChar char="•"/>
              <a:defRPr/>
            </a:pPr>
            <a:r>
              <a:rPr lang="en-US" sz="1224" dirty="0">
                <a:solidFill>
                  <a:srgbClr val="008575"/>
                </a:solidFill>
                <a:latin typeface="Segoe UI"/>
              </a:rPr>
              <a:t>2-Day </a:t>
            </a:r>
            <a:r>
              <a:rPr lang="en-US" sz="1224" dirty="0">
                <a:solidFill>
                  <a:srgbClr val="000000"/>
                </a:solidFill>
                <a:latin typeface="Segoe UI"/>
              </a:rPr>
              <a:t>Hackathon</a:t>
            </a:r>
            <a:endParaRPr lang="en-US" sz="1224" dirty="0">
              <a:solidFill>
                <a:srgbClr val="008575"/>
              </a:solidFill>
              <a:latin typeface="Segoe UI"/>
            </a:endParaRPr>
          </a:p>
        </p:txBody>
      </p:sp>
      <p:sp>
        <p:nvSpPr>
          <p:cNvPr id="21" name="Rechteck: abgerundete Ecken 20">
            <a:extLst>
              <a:ext uri="{FF2B5EF4-FFF2-40B4-BE49-F238E27FC236}">
                <a16:creationId xmlns:a16="http://schemas.microsoft.com/office/drawing/2014/main" id="{032BC79C-3E06-4A61-893E-21189D1DF005}"/>
              </a:ext>
            </a:extLst>
          </p:cNvPr>
          <p:cNvSpPr/>
          <p:nvPr/>
        </p:nvSpPr>
        <p:spPr bwMode="auto">
          <a:xfrm>
            <a:off x="7416470" y="6268074"/>
            <a:ext cx="2049045" cy="4946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563">
              <a:defRPr/>
            </a:pPr>
            <a:r>
              <a:rPr lang="en-US" sz="1632" dirty="0">
                <a:solidFill>
                  <a:srgbClr val="FFFFFF"/>
                </a:solidFill>
                <a:latin typeface="Segoe UI"/>
              </a:rPr>
              <a:t>CAF Expert Level</a:t>
            </a:r>
          </a:p>
        </p:txBody>
      </p:sp>
      <p:grpSp>
        <p:nvGrpSpPr>
          <p:cNvPr id="56" name="Group 35">
            <a:extLst>
              <a:ext uri="{FF2B5EF4-FFF2-40B4-BE49-F238E27FC236}">
                <a16:creationId xmlns:a16="http://schemas.microsoft.com/office/drawing/2014/main" id="{6A160B77-7E5C-4812-AC22-3550D8F34E58}"/>
              </a:ext>
            </a:extLst>
          </p:cNvPr>
          <p:cNvGrpSpPr/>
          <p:nvPr/>
        </p:nvGrpSpPr>
        <p:grpSpPr>
          <a:xfrm>
            <a:off x="9265549" y="2532415"/>
            <a:ext cx="1361033" cy="2711268"/>
            <a:chOff x="4077952" y="2530556"/>
            <a:chExt cx="1334467" cy="2710029"/>
          </a:xfrm>
        </p:grpSpPr>
        <p:sp>
          <p:nvSpPr>
            <p:cNvPr id="58" name="Arrow: Bent 31">
              <a:extLst>
                <a:ext uri="{FF2B5EF4-FFF2-40B4-BE49-F238E27FC236}">
                  <a16:creationId xmlns:a16="http://schemas.microsoft.com/office/drawing/2014/main" id="{28764CC7-EE94-41EC-B5FD-10F98CE07F3D}"/>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9" name="Oval 32">
              <a:extLst>
                <a:ext uri="{FF2B5EF4-FFF2-40B4-BE49-F238E27FC236}">
                  <a16:creationId xmlns:a16="http://schemas.microsoft.com/office/drawing/2014/main" id="{0E2E380A-D018-43C0-8C71-BAAD792508FC}"/>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0" name="Rectangle 34">
              <a:extLst>
                <a:ext uri="{FF2B5EF4-FFF2-40B4-BE49-F238E27FC236}">
                  <a16:creationId xmlns:a16="http://schemas.microsoft.com/office/drawing/2014/main" id="{5F142A52-FC8D-486F-A3D0-AF858EC09020}"/>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1" name="Rectangle 33">
              <a:extLst>
                <a:ext uri="{FF2B5EF4-FFF2-40B4-BE49-F238E27FC236}">
                  <a16:creationId xmlns:a16="http://schemas.microsoft.com/office/drawing/2014/main" id="{2D11C780-4FEF-4AB3-9900-5C5371273432}"/>
                </a:ext>
              </a:extLst>
            </p:cNvPr>
            <p:cNvSpPr/>
            <p:nvPr/>
          </p:nvSpPr>
          <p:spPr bwMode="auto">
            <a:xfrm rot="5400000">
              <a:off x="3869744" y="4009208"/>
              <a:ext cx="2275393"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62" name="Flowchart: Terminator 36">
            <a:extLst>
              <a:ext uri="{FF2B5EF4-FFF2-40B4-BE49-F238E27FC236}">
                <a16:creationId xmlns:a16="http://schemas.microsoft.com/office/drawing/2014/main" id="{B1E163A3-12D0-4C22-9D35-E7238F99D896}"/>
              </a:ext>
            </a:extLst>
          </p:cNvPr>
          <p:cNvSpPr/>
          <p:nvPr/>
        </p:nvSpPr>
        <p:spPr bwMode="auto">
          <a:xfrm rot="5400000">
            <a:off x="9589558" y="5550403"/>
            <a:ext cx="1259650" cy="189820"/>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3" name="Oval 50">
            <a:extLst>
              <a:ext uri="{FF2B5EF4-FFF2-40B4-BE49-F238E27FC236}">
                <a16:creationId xmlns:a16="http://schemas.microsoft.com/office/drawing/2014/main" id="{AE3D37C9-CDF6-4B8C-A6E2-FBCD80B500CF}"/>
              </a:ext>
            </a:extLst>
          </p:cNvPr>
          <p:cNvSpPr/>
          <p:nvPr/>
        </p:nvSpPr>
        <p:spPr bwMode="auto">
          <a:xfrm>
            <a:off x="10121235" y="3822508"/>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4" name="Oval 50">
            <a:extLst>
              <a:ext uri="{FF2B5EF4-FFF2-40B4-BE49-F238E27FC236}">
                <a16:creationId xmlns:a16="http://schemas.microsoft.com/office/drawing/2014/main" id="{7DA518CA-AE5A-4061-90D5-A4DB92C3DF06}"/>
              </a:ext>
            </a:extLst>
          </p:cNvPr>
          <p:cNvSpPr/>
          <p:nvPr/>
        </p:nvSpPr>
        <p:spPr bwMode="auto">
          <a:xfrm>
            <a:off x="10125742" y="488915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8" name="Rechteck: abgerundete Ecken 20">
            <a:extLst>
              <a:ext uri="{FF2B5EF4-FFF2-40B4-BE49-F238E27FC236}">
                <a16:creationId xmlns:a16="http://schemas.microsoft.com/office/drawing/2014/main" id="{560FD893-8894-400A-A6D6-AF70E447C7D7}"/>
              </a:ext>
            </a:extLst>
          </p:cNvPr>
          <p:cNvSpPr/>
          <p:nvPr/>
        </p:nvSpPr>
        <p:spPr bwMode="auto">
          <a:xfrm>
            <a:off x="10124472" y="6275137"/>
            <a:ext cx="2049045" cy="4946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563">
              <a:defRPr/>
            </a:pPr>
            <a:r>
              <a:rPr lang="en-US" sz="1632" dirty="0">
                <a:solidFill>
                  <a:srgbClr val="FFFFFF"/>
                </a:solidFill>
                <a:latin typeface="Segoe UI"/>
              </a:rPr>
              <a:t>Well-Architected</a:t>
            </a:r>
          </a:p>
        </p:txBody>
      </p:sp>
      <p:sp>
        <p:nvSpPr>
          <p:cNvPr id="15" name="TextBox 39">
            <a:extLst>
              <a:ext uri="{FF2B5EF4-FFF2-40B4-BE49-F238E27FC236}">
                <a16:creationId xmlns:a16="http://schemas.microsoft.com/office/drawing/2014/main" id="{B340346F-4D1F-4DF8-A099-B6A225218BC8}"/>
              </a:ext>
            </a:extLst>
          </p:cNvPr>
          <p:cNvSpPr txBox="1"/>
          <p:nvPr/>
        </p:nvSpPr>
        <p:spPr>
          <a:xfrm>
            <a:off x="-28286" y="1687916"/>
            <a:ext cx="2202057" cy="286306"/>
          </a:xfrm>
          <a:prstGeom prst="rect">
            <a:avLst/>
          </a:prstGeom>
          <a:noFill/>
        </p:spPr>
        <p:txBody>
          <a:bodyPr wrap="square">
            <a:spAutoFit/>
          </a:bodyPr>
          <a:lstStyle/>
          <a:p>
            <a:pPr defTabSz="932597">
              <a:defRPr/>
            </a:pPr>
            <a:r>
              <a:rPr lang="en-US" sz="1224" b="1" dirty="0">
                <a:solidFill>
                  <a:srgbClr val="000000"/>
                </a:solidFill>
                <a:latin typeface="Segoe UI"/>
              </a:rPr>
              <a:t>3hr Overview </a:t>
            </a:r>
            <a:r>
              <a:rPr lang="en-US" sz="1224" b="1" dirty="0">
                <a:solidFill>
                  <a:srgbClr val="8661C5"/>
                </a:solidFill>
                <a:latin typeface="Segoe UI"/>
              </a:rPr>
              <a:t>Session</a:t>
            </a:r>
            <a:endParaRPr lang="de-DE" sz="1224" b="1" dirty="0">
              <a:solidFill>
                <a:srgbClr val="8661C5"/>
              </a:solidFill>
              <a:latin typeface="Segoe UI"/>
            </a:endParaRPr>
          </a:p>
        </p:txBody>
      </p:sp>
      <p:sp>
        <p:nvSpPr>
          <p:cNvPr id="17" name="TextBox 49">
            <a:extLst>
              <a:ext uri="{FF2B5EF4-FFF2-40B4-BE49-F238E27FC236}">
                <a16:creationId xmlns:a16="http://schemas.microsoft.com/office/drawing/2014/main" id="{3DC50FF1-48EE-4432-BA0B-6B94248AA693}"/>
              </a:ext>
            </a:extLst>
          </p:cNvPr>
          <p:cNvSpPr txBox="1"/>
          <p:nvPr/>
        </p:nvSpPr>
        <p:spPr>
          <a:xfrm>
            <a:off x="-9550" y="3107524"/>
            <a:ext cx="2407007" cy="478442"/>
          </a:xfrm>
          <a:prstGeom prst="rect">
            <a:avLst/>
          </a:prstGeom>
          <a:noFill/>
        </p:spPr>
        <p:txBody>
          <a:bodyPr wrap="square">
            <a:spAutoFit/>
          </a:bodyPr>
          <a:lstStyle/>
          <a:p>
            <a:pPr defTabSz="932597">
              <a:defRPr/>
            </a:pPr>
            <a:r>
              <a:rPr lang="en-US" sz="1224" b="1" dirty="0">
                <a:solidFill>
                  <a:srgbClr val="8661C5"/>
                </a:solidFill>
                <a:latin typeface="Segoe UI"/>
              </a:rPr>
              <a:t>Pre-Requisites</a:t>
            </a:r>
          </a:p>
          <a:p>
            <a:pPr defTabSz="932597">
              <a:defRPr/>
            </a:pPr>
            <a:r>
              <a:rPr lang="en-US" sz="1224" b="1" dirty="0">
                <a:solidFill>
                  <a:srgbClr val="8661C5"/>
                </a:solidFill>
                <a:latin typeface="Segoe UI"/>
              </a:rPr>
              <a:t>Online Self-Paced Training</a:t>
            </a:r>
            <a:endParaRPr lang="en-US" sz="1224" dirty="0">
              <a:solidFill>
                <a:srgbClr val="000000"/>
              </a:solidFill>
              <a:latin typeface="Segoe UI"/>
            </a:endParaRPr>
          </a:p>
        </p:txBody>
      </p:sp>
      <p:sp>
        <p:nvSpPr>
          <p:cNvPr id="18" name="Textfeld 29">
            <a:extLst>
              <a:ext uri="{FF2B5EF4-FFF2-40B4-BE49-F238E27FC236}">
                <a16:creationId xmlns:a16="http://schemas.microsoft.com/office/drawing/2014/main" id="{D650FB06-01D7-4F79-A2FF-6A9800BBB1BF}"/>
              </a:ext>
            </a:extLst>
          </p:cNvPr>
          <p:cNvSpPr txBox="1"/>
          <p:nvPr/>
        </p:nvSpPr>
        <p:spPr>
          <a:xfrm>
            <a:off x="86336" y="3690554"/>
            <a:ext cx="1964645" cy="576406"/>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5hr </a:t>
            </a:r>
            <a:r>
              <a:rPr lang="en-US" sz="1224" dirty="0">
                <a:solidFill>
                  <a:srgbClr val="000000"/>
                </a:solidFill>
                <a:latin typeface="Segoe UI"/>
                <a:hlinkClick r:id="rId7"/>
              </a:rPr>
              <a:t>Business Value Of Azure</a:t>
            </a:r>
            <a:endParaRPr lang="en-US" sz="1224" dirty="0">
              <a:solidFill>
                <a:srgbClr val="000000"/>
              </a:solidFill>
              <a:latin typeface="Segoe UI"/>
            </a:endParaRPr>
          </a:p>
          <a:p>
            <a:pPr defTabSz="932597">
              <a:defRPr/>
            </a:pPr>
            <a:r>
              <a:rPr lang="en-US" sz="1224" dirty="0">
                <a:solidFill>
                  <a:srgbClr val="000000"/>
                </a:solidFill>
                <a:latin typeface="Segoe UI"/>
              </a:rPr>
              <a:t>10hr </a:t>
            </a:r>
            <a:r>
              <a:rPr lang="en-US" sz="1224" dirty="0">
                <a:solidFill>
                  <a:srgbClr val="000000"/>
                </a:solidFill>
                <a:latin typeface="Segoe UI"/>
                <a:hlinkClick r:id="rId8"/>
              </a:rPr>
              <a:t>Azure Fundamentals</a:t>
            </a:r>
            <a:endParaRPr lang="en-US" sz="1224" dirty="0">
              <a:solidFill>
                <a:srgbClr val="000000"/>
              </a:solidFill>
              <a:latin typeface="Segoe UI"/>
            </a:endParaRPr>
          </a:p>
          <a:p>
            <a:pPr defTabSz="932597">
              <a:defRPr/>
            </a:pPr>
            <a:endParaRPr lang="en-US" sz="1224" dirty="0">
              <a:solidFill>
                <a:srgbClr val="000000"/>
              </a:solidFill>
              <a:latin typeface="Segoe UI"/>
            </a:endParaRPr>
          </a:p>
        </p:txBody>
      </p:sp>
      <p:sp>
        <p:nvSpPr>
          <p:cNvPr id="20" name="TextBox 49">
            <a:extLst>
              <a:ext uri="{FF2B5EF4-FFF2-40B4-BE49-F238E27FC236}">
                <a16:creationId xmlns:a16="http://schemas.microsoft.com/office/drawing/2014/main" id="{EB48D02C-1341-445B-BC2A-616F11AA4B7E}"/>
              </a:ext>
            </a:extLst>
          </p:cNvPr>
          <p:cNvSpPr txBox="1"/>
          <p:nvPr/>
        </p:nvSpPr>
        <p:spPr>
          <a:xfrm>
            <a:off x="2540930" y="4864399"/>
            <a:ext cx="2012297" cy="478442"/>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8661C5"/>
                </a:solidFill>
                <a:latin typeface="Segoe UI"/>
              </a:rPr>
              <a:t>Basic</a:t>
            </a:r>
          </a:p>
          <a:p>
            <a:pPr marL="174862" indent="-174862" defTabSz="932597">
              <a:buFont typeface="Arial" panose="020B0604020202020204" pitchFamily="34" charset="0"/>
              <a:buChar char="•"/>
              <a:defRPr/>
            </a:pPr>
            <a:r>
              <a:rPr lang="en-US" sz="1224" dirty="0">
                <a:solidFill>
                  <a:srgbClr val="008575"/>
                </a:solidFill>
                <a:latin typeface="Segoe UI"/>
              </a:rPr>
              <a:t>2x 0,5 Days </a:t>
            </a:r>
            <a:r>
              <a:rPr lang="en-US" sz="1224" dirty="0">
                <a:solidFill>
                  <a:srgbClr val="000000"/>
                </a:solidFill>
                <a:latin typeface="Segoe UI"/>
              </a:rPr>
              <a:t>Hackathon</a:t>
            </a:r>
            <a:endParaRPr lang="en-US" sz="1224" dirty="0">
              <a:solidFill>
                <a:srgbClr val="008575"/>
              </a:solidFill>
              <a:latin typeface="Segoe UI"/>
            </a:endParaRPr>
          </a:p>
        </p:txBody>
      </p:sp>
      <p:sp>
        <p:nvSpPr>
          <p:cNvPr id="24" name="Oval 50">
            <a:extLst>
              <a:ext uri="{FF2B5EF4-FFF2-40B4-BE49-F238E27FC236}">
                <a16:creationId xmlns:a16="http://schemas.microsoft.com/office/drawing/2014/main" id="{328AB911-1173-440A-9125-6BEE67842BA4}"/>
              </a:ext>
            </a:extLst>
          </p:cNvPr>
          <p:cNvSpPr/>
          <p:nvPr/>
        </p:nvSpPr>
        <p:spPr bwMode="auto">
          <a:xfrm>
            <a:off x="7413233" y="572471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6" name="Oval 50">
            <a:extLst>
              <a:ext uri="{FF2B5EF4-FFF2-40B4-BE49-F238E27FC236}">
                <a16:creationId xmlns:a16="http://schemas.microsoft.com/office/drawing/2014/main" id="{C53BF338-36BA-4174-9AF2-4A4BC789C6D1}"/>
              </a:ext>
            </a:extLst>
          </p:cNvPr>
          <p:cNvSpPr/>
          <p:nvPr/>
        </p:nvSpPr>
        <p:spPr bwMode="auto">
          <a:xfrm>
            <a:off x="4777624" y="572471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8" name="Oval 50">
            <a:extLst>
              <a:ext uri="{FF2B5EF4-FFF2-40B4-BE49-F238E27FC236}">
                <a16:creationId xmlns:a16="http://schemas.microsoft.com/office/drawing/2014/main" id="{76699101-8F20-4B92-8ADF-D697E1E9B217}"/>
              </a:ext>
            </a:extLst>
          </p:cNvPr>
          <p:cNvSpPr/>
          <p:nvPr/>
        </p:nvSpPr>
        <p:spPr bwMode="auto">
          <a:xfrm>
            <a:off x="2096186" y="5736391"/>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1" name="TextBox 49">
            <a:extLst>
              <a:ext uri="{FF2B5EF4-FFF2-40B4-BE49-F238E27FC236}">
                <a16:creationId xmlns:a16="http://schemas.microsoft.com/office/drawing/2014/main" id="{3B33FBC9-7B38-4172-B773-20CD57A3180B}"/>
              </a:ext>
            </a:extLst>
          </p:cNvPr>
          <p:cNvSpPr txBox="1"/>
          <p:nvPr/>
        </p:nvSpPr>
        <p:spPr>
          <a:xfrm>
            <a:off x="5108499" y="5610868"/>
            <a:ext cx="2012297" cy="670577"/>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Min. AZ-104</a:t>
            </a:r>
          </a:p>
          <a:p>
            <a:pPr defTabSz="932597">
              <a:defRPr/>
            </a:pPr>
            <a:r>
              <a:rPr lang="en-US" sz="1224" dirty="0">
                <a:solidFill>
                  <a:srgbClr val="000000"/>
                </a:solidFill>
                <a:latin typeface="Segoe UI"/>
              </a:rPr>
              <a:t>Rec. AZ-500 + AZ-305</a:t>
            </a:r>
          </a:p>
        </p:txBody>
      </p:sp>
      <p:sp>
        <p:nvSpPr>
          <p:cNvPr id="32" name="TextBox 49">
            <a:extLst>
              <a:ext uri="{FF2B5EF4-FFF2-40B4-BE49-F238E27FC236}">
                <a16:creationId xmlns:a16="http://schemas.microsoft.com/office/drawing/2014/main" id="{E1097F41-507E-45C8-A655-4458049967A5}"/>
              </a:ext>
            </a:extLst>
          </p:cNvPr>
          <p:cNvSpPr txBox="1"/>
          <p:nvPr/>
        </p:nvSpPr>
        <p:spPr>
          <a:xfrm>
            <a:off x="7825483" y="5596613"/>
            <a:ext cx="2483605" cy="670577"/>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Min. AZ-104 + AZ-305</a:t>
            </a:r>
          </a:p>
          <a:p>
            <a:pPr defTabSz="932597">
              <a:defRPr/>
            </a:pPr>
            <a:r>
              <a:rPr lang="en-US" sz="1224" dirty="0">
                <a:solidFill>
                  <a:srgbClr val="000000"/>
                </a:solidFill>
                <a:latin typeface="Segoe UI"/>
              </a:rPr>
              <a:t>Rec. AZ-400 + AZ-500 + AZ-700</a:t>
            </a:r>
          </a:p>
        </p:txBody>
      </p:sp>
      <p:sp>
        <p:nvSpPr>
          <p:cNvPr id="44" name="TextBox 49">
            <a:extLst>
              <a:ext uri="{FF2B5EF4-FFF2-40B4-BE49-F238E27FC236}">
                <a16:creationId xmlns:a16="http://schemas.microsoft.com/office/drawing/2014/main" id="{A4D71E5C-BACE-47CA-9C24-D61FFA23E974}"/>
              </a:ext>
            </a:extLst>
          </p:cNvPr>
          <p:cNvSpPr txBox="1"/>
          <p:nvPr/>
        </p:nvSpPr>
        <p:spPr>
          <a:xfrm>
            <a:off x="10323309" y="3004986"/>
            <a:ext cx="2112283" cy="286306"/>
          </a:xfrm>
          <a:prstGeom prst="rect">
            <a:avLst/>
          </a:prstGeom>
          <a:noFill/>
        </p:spPr>
        <p:txBody>
          <a:bodyPr wrap="square">
            <a:spAutoFit/>
          </a:bodyPr>
          <a:lstStyle/>
          <a:p>
            <a:pPr defTabSz="932597">
              <a:defRPr/>
            </a:pPr>
            <a:r>
              <a:rPr lang="en-US" sz="1224" dirty="0">
                <a:solidFill>
                  <a:srgbClr val="000000"/>
                </a:solidFill>
                <a:latin typeface="Segoe UI"/>
              </a:rPr>
              <a:t>Microsoft Well Architected</a:t>
            </a:r>
            <a:endParaRPr lang="en-US" sz="1224" b="1" dirty="0">
              <a:solidFill>
                <a:srgbClr val="8661C5"/>
              </a:solidFill>
              <a:latin typeface="Segoe UI"/>
            </a:endParaRPr>
          </a:p>
        </p:txBody>
      </p:sp>
      <p:sp>
        <p:nvSpPr>
          <p:cNvPr id="45" name="Textfeld 7">
            <a:extLst>
              <a:ext uri="{FF2B5EF4-FFF2-40B4-BE49-F238E27FC236}">
                <a16:creationId xmlns:a16="http://schemas.microsoft.com/office/drawing/2014/main" id="{ECB36C92-7A90-4874-97A7-58B6CC383AE3}"/>
              </a:ext>
            </a:extLst>
          </p:cNvPr>
          <p:cNvSpPr txBox="1"/>
          <p:nvPr/>
        </p:nvSpPr>
        <p:spPr>
          <a:xfrm>
            <a:off x="10410244" y="3791961"/>
            <a:ext cx="2083928" cy="576406"/>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 Module </a:t>
            </a:r>
            <a:r>
              <a:rPr lang="en-US" sz="1224" b="1" dirty="0">
                <a:solidFill>
                  <a:srgbClr val="8661C5"/>
                </a:solidFill>
                <a:latin typeface="Segoe UI"/>
              </a:rPr>
              <a:t>Online Training</a:t>
            </a:r>
          </a:p>
          <a:p>
            <a:pPr defTabSz="932597">
              <a:defRPr/>
            </a:pPr>
            <a:r>
              <a:rPr lang="en-US" sz="1224" dirty="0">
                <a:solidFill>
                  <a:srgbClr val="000000"/>
                </a:solidFill>
                <a:latin typeface="Segoe UI"/>
              </a:rPr>
              <a:t>5 Modules </a:t>
            </a:r>
            <a:r>
              <a:rPr lang="en-US" sz="1224" b="1" dirty="0">
                <a:solidFill>
                  <a:srgbClr val="8661C5"/>
                </a:solidFill>
                <a:latin typeface="Segoe UI"/>
              </a:rPr>
              <a:t>CSA-Led Training</a:t>
            </a:r>
          </a:p>
          <a:p>
            <a:pPr defTabSz="932563">
              <a:defRPr/>
            </a:pPr>
            <a:r>
              <a:rPr lang="en-US" sz="1224" dirty="0">
                <a:solidFill>
                  <a:srgbClr val="000000"/>
                </a:solidFill>
                <a:latin typeface="Segoe UI"/>
              </a:rPr>
              <a:t>~8hrs</a:t>
            </a:r>
          </a:p>
        </p:txBody>
      </p:sp>
      <p:sp>
        <p:nvSpPr>
          <p:cNvPr id="87" name="TextBox 49">
            <a:extLst>
              <a:ext uri="{FF2B5EF4-FFF2-40B4-BE49-F238E27FC236}">
                <a16:creationId xmlns:a16="http://schemas.microsoft.com/office/drawing/2014/main" id="{27FA938B-ACFB-4828-A713-40006B189903}"/>
              </a:ext>
            </a:extLst>
          </p:cNvPr>
          <p:cNvSpPr txBox="1"/>
          <p:nvPr/>
        </p:nvSpPr>
        <p:spPr>
          <a:xfrm>
            <a:off x="10369827" y="4860352"/>
            <a:ext cx="2112282" cy="478442"/>
          </a:xfrm>
          <a:prstGeom prst="rect">
            <a:avLst/>
          </a:prstGeom>
          <a:noFill/>
        </p:spPr>
        <p:txBody>
          <a:bodyPr wrap="square">
            <a:spAutoFit/>
          </a:bodyPr>
          <a:lstStyle/>
          <a:p>
            <a:pPr defTabSz="932597">
              <a:defRPr/>
            </a:pPr>
            <a:r>
              <a:rPr lang="en-US" sz="1224" dirty="0">
                <a:solidFill>
                  <a:srgbClr val="000000"/>
                </a:solidFill>
                <a:latin typeface="Segoe UI"/>
              </a:rPr>
              <a:t>WAF Assessment</a:t>
            </a:r>
          </a:p>
          <a:p>
            <a:pPr marL="174862" indent="-174862" defTabSz="932597">
              <a:buFont typeface="Arial" panose="020B0604020202020204" pitchFamily="34" charset="0"/>
              <a:buChar char="•"/>
              <a:defRPr/>
            </a:pPr>
            <a:r>
              <a:rPr lang="en-US" sz="1224" dirty="0">
                <a:solidFill>
                  <a:srgbClr val="008575"/>
                </a:solidFill>
                <a:latin typeface="Segoe UI"/>
              </a:rPr>
              <a:t>0,5 Days </a:t>
            </a:r>
            <a:r>
              <a:rPr lang="en-US" sz="1224" dirty="0">
                <a:solidFill>
                  <a:srgbClr val="000000"/>
                </a:solidFill>
                <a:latin typeface="Segoe UI"/>
              </a:rPr>
              <a:t>Hackathon</a:t>
            </a:r>
            <a:endParaRPr lang="en-US" sz="1224" dirty="0">
              <a:solidFill>
                <a:srgbClr val="008575"/>
              </a:solidFill>
              <a:latin typeface="Segoe UI"/>
            </a:endParaRPr>
          </a:p>
        </p:txBody>
      </p:sp>
      <p:sp>
        <p:nvSpPr>
          <p:cNvPr id="91" name="Flowchart: Terminator 36">
            <a:extLst>
              <a:ext uri="{FF2B5EF4-FFF2-40B4-BE49-F238E27FC236}">
                <a16:creationId xmlns:a16="http://schemas.microsoft.com/office/drawing/2014/main" id="{99551E92-A4FD-42F5-84D2-4797A1FC42BA}"/>
              </a:ext>
            </a:extLst>
          </p:cNvPr>
          <p:cNvSpPr/>
          <p:nvPr/>
        </p:nvSpPr>
        <p:spPr bwMode="auto">
          <a:xfrm rot="5400000">
            <a:off x="12359832" y="5542140"/>
            <a:ext cx="1259650" cy="189820"/>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93" name="Oval 50">
            <a:extLst>
              <a:ext uri="{FF2B5EF4-FFF2-40B4-BE49-F238E27FC236}">
                <a16:creationId xmlns:a16="http://schemas.microsoft.com/office/drawing/2014/main" id="{3D029C4B-A043-4514-89FA-1D55C4AF77BF}"/>
              </a:ext>
            </a:extLst>
          </p:cNvPr>
          <p:cNvSpPr/>
          <p:nvPr/>
        </p:nvSpPr>
        <p:spPr bwMode="auto">
          <a:xfrm>
            <a:off x="12891510" y="3814245"/>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95" name="Oval 50">
            <a:extLst>
              <a:ext uri="{FF2B5EF4-FFF2-40B4-BE49-F238E27FC236}">
                <a16:creationId xmlns:a16="http://schemas.microsoft.com/office/drawing/2014/main" id="{C1DAD033-710D-406C-951D-F34831FF6ECA}"/>
              </a:ext>
            </a:extLst>
          </p:cNvPr>
          <p:cNvSpPr/>
          <p:nvPr/>
        </p:nvSpPr>
        <p:spPr bwMode="auto">
          <a:xfrm>
            <a:off x="12896017" y="4880887"/>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97" name="TextBox 49">
            <a:extLst>
              <a:ext uri="{FF2B5EF4-FFF2-40B4-BE49-F238E27FC236}">
                <a16:creationId xmlns:a16="http://schemas.microsoft.com/office/drawing/2014/main" id="{66D4B2C2-1A98-4641-A17B-EAFBFC9420FE}"/>
              </a:ext>
            </a:extLst>
          </p:cNvPr>
          <p:cNvSpPr txBox="1"/>
          <p:nvPr/>
        </p:nvSpPr>
        <p:spPr>
          <a:xfrm>
            <a:off x="10594875" y="5588350"/>
            <a:ext cx="2483605" cy="670577"/>
          </a:xfrm>
          <a:prstGeom prst="rect">
            <a:avLst/>
          </a:prstGeom>
          <a:noFill/>
        </p:spPr>
        <p:txBody>
          <a:bodyPr wrap="square">
            <a:spAutoFit/>
          </a:bodyPr>
          <a:lstStyle/>
          <a:p>
            <a:pPr defTabSz="932597">
              <a:defRPr/>
            </a:pPr>
            <a:r>
              <a:rPr lang="en-US" sz="1224" dirty="0">
                <a:solidFill>
                  <a:srgbClr val="000000"/>
                </a:solidFill>
                <a:latin typeface="Segoe UI"/>
              </a:rPr>
              <a:t>Certifications Required</a:t>
            </a:r>
          </a:p>
          <a:p>
            <a:pPr defTabSz="932597">
              <a:defRPr/>
            </a:pPr>
            <a:r>
              <a:rPr lang="en-US" sz="1224" dirty="0">
                <a:solidFill>
                  <a:srgbClr val="000000"/>
                </a:solidFill>
                <a:latin typeface="Segoe UI"/>
              </a:rPr>
              <a:t>Min. AZ-104 + AZ-305</a:t>
            </a:r>
          </a:p>
          <a:p>
            <a:pPr defTabSz="932597">
              <a:defRPr/>
            </a:pPr>
            <a:r>
              <a:rPr lang="en-US" sz="1224" dirty="0">
                <a:solidFill>
                  <a:srgbClr val="000000"/>
                </a:solidFill>
                <a:latin typeface="Segoe UI"/>
              </a:rPr>
              <a:t>Rec. AZ-500 + AZ-700</a:t>
            </a:r>
          </a:p>
        </p:txBody>
      </p:sp>
      <p:sp>
        <p:nvSpPr>
          <p:cNvPr id="99" name="TextBox 39">
            <a:extLst>
              <a:ext uri="{FF2B5EF4-FFF2-40B4-BE49-F238E27FC236}">
                <a16:creationId xmlns:a16="http://schemas.microsoft.com/office/drawing/2014/main" id="{5F553594-690C-418F-B544-E243CB42D552}"/>
              </a:ext>
            </a:extLst>
          </p:cNvPr>
          <p:cNvSpPr txBox="1"/>
          <p:nvPr/>
        </p:nvSpPr>
        <p:spPr>
          <a:xfrm>
            <a:off x="9188735" y="2058438"/>
            <a:ext cx="2202057" cy="478442"/>
          </a:xfrm>
          <a:prstGeom prst="rect">
            <a:avLst/>
          </a:prstGeom>
          <a:noFill/>
        </p:spPr>
        <p:txBody>
          <a:bodyPr wrap="square">
            <a:spAutoFit/>
          </a:bodyPr>
          <a:lstStyle/>
          <a:p>
            <a:pPr defTabSz="932597">
              <a:defRPr/>
            </a:pPr>
            <a:r>
              <a:rPr lang="en-US" sz="1224" b="1" dirty="0">
                <a:solidFill>
                  <a:srgbClr val="8661C5"/>
                </a:solidFill>
                <a:latin typeface="Segoe UI"/>
              </a:rPr>
              <a:t>Module 4</a:t>
            </a:r>
            <a:br>
              <a:rPr lang="en-US" sz="1224" b="1" dirty="0">
                <a:solidFill>
                  <a:srgbClr val="8661C5"/>
                </a:solidFill>
                <a:latin typeface="Segoe UI"/>
              </a:rPr>
            </a:br>
            <a:r>
              <a:rPr lang="en-US" sz="1224" b="1" dirty="0">
                <a:solidFill>
                  <a:srgbClr val="8661C5"/>
                </a:solidFill>
                <a:latin typeface="Segoe UI"/>
              </a:rPr>
              <a:t>Well Architected </a:t>
            </a:r>
            <a:r>
              <a:rPr lang="en-US" sz="1224" b="1" dirty="0">
                <a:solidFill>
                  <a:srgbClr val="000000"/>
                </a:solidFill>
                <a:latin typeface="Segoe UI"/>
              </a:rPr>
              <a:t>(WIP)</a:t>
            </a:r>
            <a:endParaRPr lang="de-DE" sz="1224" b="1" dirty="0">
              <a:solidFill>
                <a:srgbClr val="008575"/>
              </a:solidFill>
              <a:latin typeface="Segoe UI"/>
            </a:endParaRPr>
          </a:p>
        </p:txBody>
      </p:sp>
      <p:sp>
        <p:nvSpPr>
          <p:cNvPr id="7" name="Textfeld 29">
            <a:extLst>
              <a:ext uri="{FF2B5EF4-FFF2-40B4-BE49-F238E27FC236}">
                <a16:creationId xmlns:a16="http://schemas.microsoft.com/office/drawing/2014/main" id="{F0D491CC-E0C1-4924-9235-BEAAD4BC7735}"/>
              </a:ext>
            </a:extLst>
          </p:cNvPr>
          <p:cNvSpPr txBox="1"/>
          <p:nvPr/>
        </p:nvSpPr>
        <p:spPr>
          <a:xfrm>
            <a:off x="2533279" y="3642481"/>
            <a:ext cx="1848205" cy="576406"/>
          </a:xfrm>
          <a:prstGeom prst="rect">
            <a:avLst/>
          </a:prstGeom>
          <a:noFill/>
        </p:spPr>
        <p:txBody>
          <a:bodyPr wrap="square" lIns="0" tIns="0" rIns="0" bIns="0" rtlCol="0">
            <a:spAutoFit/>
          </a:bodyPr>
          <a:lstStyle/>
          <a:p>
            <a:pPr defTabSz="932597">
              <a:defRPr/>
            </a:pPr>
            <a:r>
              <a:rPr lang="en-US" sz="1224" dirty="0">
                <a:solidFill>
                  <a:srgbClr val="000000"/>
                </a:solidFill>
                <a:latin typeface="Segoe UI"/>
              </a:rPr>
              <a:t>10hr </a:t>
            </a:r>
            <a:r>
              <a:rPr lang="en-US" sz="1224" dirty="0">
                <a:solidFill>
                  <a:srgbClr val="000000"/>
                </a:solidFill>
                <a:latin typeface="Segoe UI"/>
                <a:hlinkClick r:id="rId9"/>
              </a:rPr>
              <a:t>Cloud Adoption Framework methodologies and tools</a:t>
            </a:r>
            <a:endParaRPr lang="en-US" sz="1224" dirty="0">
              <a:solidFill>
                <a:srgbClr val="000000"/>
              </a:solidFill>
              <a:latin typeface="Segoe UI"/>
            </a:endParaRPr>
          </a:p>
        </p:txBody>
      </p:sp>
    </p:spTree>
    <p:extLst>
      <p:ext uri="{BB962C8B-B14F-4D97-AF65-F5344CB8AC3E}">
        <p14:creationId xmlns:p14="http://schemas.microsoft.com/office/powerpoint/2010/main" val="3933801945"/>
      </p:ext>
    </p:extLst>
  </p:cSld>
  <p:clrMapOvr>
    <a:masterClrMapping/>
  </p:clrMapOvr>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0</TotalTime>
  <Words>1051</Words>
  <Application>Microsoft Office PowerPoint</Application>
  <PresentationFormat>Custom</PresentationFormat>
  <Paragraphs>178</Paragraphs>
  <Slides>8</Slides>
  <Notes>4</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8</vt:i4>
      </vt:variant>
    </vt:vector>
  </HeadingPairs>
  <TitlesOfParts>
    <vt:vector size="24" baseType="lpstr">
      <vt:lpstr>&amp;quot</vt:lpstr>
      <vt:lpstr>Arial</vt:lpstr>
      <vt:lpstr>Calibri</vt:lpstr>
      <vt:lpstr>Calibri Light</vt:lpstr>
      <vt:lpstr>Consolas</vt:lpstr>
      <vt:lpstr>Segoe Semibold</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Cloud Adoption Experts Ensuring successful cloud adoption</vt:lpstr>
      <vt:lpstr>Agenda</vt:lpstr>
      <vt:lpstr>Modern business in the cloud is the new normal</vt:lpstr>
      <vt:lpstr>The question is no longer “if or when”, it’s “how”</vt:lpstr>
      <vt:lpstr>Guiding the customer cloud journey</vt:lpstr>
      <vt:lpstr>Partners bring scale and consistency to their cloud approach</vt:lpstr>
      <vt:lpstr>Why become a Cloud Adoption Expert?</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2022-05-17T05:47:16Z</dcterms:modified>
</cp:coreProperties>
</file>