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34"/>
  </p:notesMasterIdLst>
  <p:handoutMasterIdLst>
    <p:handoutMasterId r:id="rId35"/>
  </p:handoutMasterIdLst>
  <p:sldIdLst>
    <p:sldId id="1843" r:id="rId6"/>
    <p:sldId id="2076138468" r:id="rId7"/>
    <p:sldId id="2087" r:id="rId8"/>
    <p:sldId id="2076138465" r:id="rId9"/>
    <p:sldId id="2076138471" r:id="rId10"/>
    <p:sldId id="2076138219" r:id="rId11"/>
    <p:sldId id="1678" r:id="rId12"/>
    <p:sldId id="1679" r:id="rId13"/>
    <p:sldId id="1680" r:id="rId14"/>
    <p:sldId id="1682" r:id="rId15"/>
    <p:sldId id="1681" r:id="rId16"/>
    <p:sldId id="2076136678" r:id="rId17"/>
    <p:sldId id="2076136677" r:id="rId18"/>
    <p:sldId id="2076136688" r:id="rId19"/>
    <p:sldId id="2076136679" r:id="rId20"/>
    <p:sldId id="2076136687" r:id="rId21"/>
    <p:sldId id="2076136690" r:id="rId22"/>
    <p:sldId id="2076136689" r:id="rId23"/>
    <p:sldId id="3684" r:id="rId24"/>
    <p:sldId id="3680" r:id="rId25"/>
    <p:sldId id="2076138473" r:id="rId26"/>
    <p:sldId id="2076136682" r:id="rId27"/>
    <p:sldId id="2076136684" r:id="rId28"/>
    <p:sldId id="2076138472" r:id="rId29"/>
    <p:sldId id="2076136683" r:id="rId30"/>
    <p:sldId id="2076136685" r:id="rId31"/>
    <p:sldId id="2076136686" r:id="rId32"/>
    <p:sldId id="2076136691"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843"/>
            <p14:sldId id="2076138468"/>
            <p14:sldId id="2087"/>
            <p14:sldId id="2076138465"/>
            <p14:sldId id="2076138471"/>
            <p14:sldId id="2076138219"/>
          </p14:sldIdLst>
        </p14:section>
        <p14:section name="Title slides" id="{6290A1E8-AFB8-3548-8B68-764E854A696A}">
          <p14:sldIdLst>
            <p14:sldId id="1678"/>
            <p14:sldId id="1679"/>
          </p14:sldIdLst>
        </p14:section>
        <p14:section name="CAF Einführung" id="{66572618-CADD-41F1-A3CB-7E0DFE84BC13}">
          <p14:sldIdLst>
            <p14:sldId id="1680"/>
          </p14:sldIdLst>
        </p14:section>
        <p14:section name="Workshop Format Strategy..." id="{4CDFDBEC-7F69-4232-8E8A-07A43CFA7F32}">
          <p14:sldIdLst>
            <p14:sldId id="1682"/>
            <p14:sldId id="1681"/>
          </p14:sldIdLst>
        </p14:section>
        <p14:section name="Azure MIgrate" id="{3E9F08AE-BE05-4DA2-9CB9-D70CD77EE2C5}">
          <p14:sldIdLst>
            <p14:sldId id="2076136678"/>
            <p14:sldId id="2076136677"/>
          </p14:sldIdLst>
        </p14:section>
        <p14:section name="Handson" id="{96773F44-2AA4-44F5-9BF1-7A6B06E6E1DE}">
          <p14:sldIdLst>
            <p14:sldId id="2076136688"/>
            <p14:sldId id="2076136679"/>
            <p14:sldId id="2076136687"/>
          </p14:sldIdLst>
        </p14:section>
        <p14:section name="TAG 2" id="{7A6A26B7-5D40-45F0-BAE4-A08757AE7EF5}">
          <p14:sldIdLst>
            <p14:sldId id="2076136690"/>
            <p14:sldId id="2076136689"/>
            <p14:sldId id="3684"/>
            <p14:sldId id="3680"/>
            <p14:sldId id="2076138473"/>
            <p14:sldId id="2076136682"/>
          </p14:sldIdLst>
        </p14:section>
        <p14:section name="Handson Landing Zone" id="{094FB417-455B-43CE-9333-AA7AD410E2FF}">
          <p14:sldIdLst>
            <p14:sldId id="2076136684"/>
            <p14:sldId id="2076138472"/>
            <p14:sldId id="2076136683"/>
            <p14:sldId id="2076136685"/>
            <p14:sldId id="2076136686"/>
            <p14:sldId id="20761366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78" d="100"/>
          <a:sy n="78" d="100"/>
        </p:scale>
        <p:origin x="729" y="5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9/24/2021 8:54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9/24/2021 8:53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9/24/2021 8:53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9/24/2021 8:53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Jump to the slides if needed</a:t>
            </a:r>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8653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 if needed</a:t>
            </a:r>
          </a:p>
          <a:p>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4779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a:t>
            </a: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2960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Optional challenge to be used – when progressing fine!</a:t>
            </a:r>
          </a:p>
          <a:p>
            <a:endParaRPr lang="en-US" noProof="0" dirty="0"/>
          </a:p>
          <a:p>
            <a:r>
              <a:rPr lang="en-US" noProof="0" dirty="0"/>
              <a:t>https://github.com/caf-expert/CAF-Hackathon-Migration/blob/main/challenges/challenge2a.md </a:t>
            </a:r>
          </a:p>
          <a:p>
            <a:endParaRPr lang="en-US" noProof="0" dirty="0"/>
          </a:p>
          <a:p>
            <a:endParaRPr lang="en-US" noProof="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7753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9/24/2021</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24.09.2021</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24.09.2021</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71.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3.png"/><Relationship Id="rId7"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7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learn/modules/app-and-infra-migration-and-modernization/"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7.xml"/><Relationship Id="rId5" Type="http://schemas.openxmlformats.org/officeDocument/2006/relationships/hyperlink" Target="https://docs.microsoft.com/en-us/learn/paths/enterprise-scale-architecture/" TargetMode="External"/><Relationship Id="rId4" Type="http://schemas.openxmlformats.org/officeDocument/2006/relationships/hyperlink" Target="https://docs.microsoft.com/en-us/learn/modules/build-cloud-governance-strategy-az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September 2021</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a:t>
            </a:r>
            <a:r>
              <a:rPr lang="en-US" dirty="0">
                <a:solidFill>
                  <a:schemeClr val="tx1"/>
                </a:solidFill>
              </a:rPr>
              <a:t>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0446196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Tree>
    <p:extLst>
      <p:ext uri="{BB962C8B-B14F-4D97-AF65-F5344CB8AC3E}">
        <p14:creationId xmlns:p14="http://schemas.microsoft.com/office/powerpoint/2010/main" val="20889410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
        <p:nvSpPr>
          <p:cNvPr id="4" name="Textplatzhalter 3">
            <a:extLst>
              <a:ext uri="{FF2B5EF4-FFF2-40B4-BE49-F238E27FC236}">
                <a16:creationId xmlns:a16="http://schemas.microsoft.com/office/drawing/2014/main" id="{4978E9A0-11D5-4EAB-9AC8-119554B6F9D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786090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a:xfrm>
            <a:off x="437276" y="2582862"/>
            <a:ext cx="11505803" cy="1828800"/>
          </a:xfrm>
        </p:spPr>
        <p:txBody>
          <a:bodyPr/>
          <a:lstStyle/>
          <a:p>
            <a:r>
              <a:rPr lang="en-US" dirty="0"/>
              <a:t>Cloud Adoption Framework and Azure Migration</a:t>
            </a:r>
            <a:endParaRPr lang="en-US" b="1" dirty="0"/>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
        <p:nvSpPr>
          <p:cNvPr id="7" name="Textfeld 6">
            <a:extLst>
              <a:ext uri="{FF2B5EF4-FFF2-40B4-BE49-F238E27FC236}">
                <a16:creationId xmlns:a16="http://schemas.microsoft.com/office/drawing/2014/main" id="{3E86B8D3-80F5-4195-8820-ADC5E772D3FF}"/>
              </a:ext>
            </a:extLst>
          </p:cNvPr>
          <p:cNvSpPr txBox="1"/>
          <p:nvPr/>
        </p:nvSpPr>
        <p:spPr>
          <a:xfrm>
            <a:off x="378460" y="1362194"/>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21915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 uri="{C183D7F6-B498-43B3-948B-1728B52AA6E4}">
                <adec:decorative xmlns:adec="http://schemas.microsoft.com/office/drawing/2017/decorative" val="1"/>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CAF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5"/>
            <a:ext cx="6280819" cy="1600908"/>
          </a:xfrm>
          <a:prstGeom prst="rect">
            <a:avLst/>
          </a:prstGeom>
          <a:noFill/>
        </p:spPr>
        <p:txBody>
          <a:bodyPr wrap="square" lIns="0" tIns="0" rIns="0" bIns="0" rtlCol="0">
            <a:spAutoFit/>
          </a:bodyPr>
          <a:lstStyle/>
          <a:p>
            <a:pPr defTabSz="932597"/>
            <a:r>
              <a:rPr lang="en-US" sz="2040" dirty="0">
                <a:solidFill>
                  <a:prstClr val="black"/>
                </a:solidFill>
                <a:latin typeface="Calibri" panose="020F0502020204030204"/>
              </a:rPr>
              <a:t>The Microsoft Cloud Adoption (CAF) Framework is an </a:t>
            </a:r>
            <a:r>
              <a:rPr lang="en-US" sz="2040" dirty="0">
                <a:solidFill>
                  <a:srgbClr val="4472C4"/>
                </a:solidFill>
                <a:latin typeface="Calibri" panose="020F0502020204030204"/>
              </a:rPr>
              <a:t>iterative</a:t>
            </a:r>
            <a:r>
              <a:rPr lang="en-US" sz="2040" dirty="0">
                <a:solidFill>
                  <a:prstClr val="black"/>
                </a:solidFill>
                <a:latin typeface="Calibri" panose="020F0502020204030204"/>
              </a:rPr>
              <a:t> </a:t>
            </a:r>
            <a:r>
              <a:rPr lang="en-US" sz="2040" dirty="0">
                <a:solidFill>
                  <a:srgbClr val="4472C4"/>
                </a:solidFill>
                <a:latin typeface="Calibri" panose="020F0502020204030204"/>
              </a:rPr>
              <a:t>approach</a:t>
            </a:r>
            <a:r>
              <a:rPr lang="en-US" sz="2040" dirty="0">
                <a:solidFill>
                  <a:prstClr val="black"/>
                </a:solidFill>
                <a:latin typeface="Calibri" panose="020F0502020204030204"/>
              </a:rPr>
              <a:t> to support the </a:t>
            </a:r>
            <a:r>
              <a:rPr lang="en-US" sz="2040" dirty="0">
                <a:solidFill>
                  <a:srgbClr val="4472C4"/>
                </a:solidFill>
                <a:latin typeface="Calibri" panose="020F0502020204030204"/>
              </a:rPr>
              <a:t>digital</a:t>
            </a:r>
            <a:r>
              <a:rPr lang="en-US" sz="2040" dirty="0">
                <a:solidFill>
                  <a:prstClr val="black"/>
                </a:solidFill>
                <a:latin typeface="Calibri" panose="020F0502020204030204"/>
              </a:rPr>
              <a:t> </a:t>
            </a:r>
            <a:r>
              <a:rPr lang="en-US" sz="2040" dirty="0">
                <a:solidFill>
                  <a:srgbClr val="4472C4"/>
                </a:solidFill>
                <a:latin typeface="Calibri" panose="020F0502020204030204"/>
              </a:rPr>
              <a:t>transformation</a:t>
            </a:r>
            <a:r>
              <a:rPr lang="en-US" sz="2040" dirty="0">
                <a:solidFill>
                  <a:prstClr val="black"/>
                </a:solidFill>
                <a:latin typeface="Calibri" panose="020F0502020204030204"/>
              </a:rPr>
              <a:t> </a:t>
            </a:r>
            <a:r>
              <a:rPr lang="en-US" sz="2040" dirty="0">
                <a:solidFill>
                  <a:srgbClr val="4472C4"/>
                </a:solidFill>
                <a:latin typeface="Calibri" panose="020F0502020204030204"/>
              </a:rPr>
              <a:t>journey</a:t>
            </a:r>
            <a:r>
              <a:rPr lang="en-US" sz="2040" dirty="0">
                <a:solidFill>
                  <a:prstClr val="black"/>
                </a:solidFill>
                <a:latin typeface="Calibri" panose="020F0502020204030204"/>
              </a:rPr>
              <a:t> of an organization. It gives a collection of </a:t>
            </a:r>
            <a:r>
              <a:rPr lang="en-US" sz="2040" dirty="0">
                <a:solidFill>
                  <a:srgbClr val="4472C4"/>
                </a:solidFill>
                <a:latin typeface="Calibri" panose="020F0502020204030204"/>
              </a:rPr>
              <a:t>best</a:t>
            </a:r>
            <a:r>
              <a:rPr lang="en-US" sz="2040" dirty="0">
                <a:solidFill>
                  <a:prstClr val="black"/>
                </a:solidFill>
                <a:latin typeface="Calibri" panose="020F0502020204030204"/>
              </a:rPr>
              <a:t> </a:t>
            </a:r>
            <a:r>
              <a:rPr lang="en-US" sz="2040" dirty="0">
                <a:solidFill>
                  <a:srgbClr val="4472C4"/>
                </a:solidFill>
                <a:latin typeface="Calibri" panose="020F0502020204030204"/>
              </a:rPr>
              <a:t>practices</a:t>
            </a:r>
            <a:r>
              <a:rPr lang="en-US" sz="2040" dirty="0">
                <a:solidFill>
                  <a:prstClr val="black"/>
                </a:solidFill>
                <a:latin typeface="Calibri" panose="020F0502020204030204"/>
              </a:rPr>
              <a:t>, </a:t>
            </a:r>
            <a:r>
              <a:rPr lang="en-US" sz="2040" dirty="0">
                <a:solidFill>
                  <a:srgbClr val="4472C4"/>
                </a:solidFill>
                <a:latin typeface="Calibri" panose="020F0502020204030204"/>
              </a:rPr>
              <a:t>architectures</a:t>
            </a:r>
            <a:r>
              <a:rPr lang="en-US" sz="2040" dirty="0">
                <a:solidFill>
                  <a:prstClr val="black"/>
                </a:solidFill>
                <a:latin typeface="Calibri" panose="020F0502020204030204"/>
              </a:rPr>
              <a:t> and </a:t>
            </a:r>
            <a:r>
              <a:rPr lang="en-US" sz="2040" dirty="0">
                <a:solidFill>
                  <a:srgbClr val="4472C4"/>
                </a:solidFill>
                <a:latin typeface="Calibri" panose="020F0502020204030204"/>
              </a:rPr>
              <a:t>methodologies</a:t>
            </a:r>
            <a:r>
              <a:rPr lang="en-US" sz="2040" dirty="0">
                <a:solidFill>
                  <a:prstClr val="black"/>
                </a:solidFill>
                <a:latin typeface="Calibri" panose="020F0502020204030204"/>
              </a:rPr>
              <a:t> to ensure the </a:t>
            </a:r>
            <a:r>
              <a:rPr lang="en-US" sz="2040" dirty="0">
                <a:solidFill>
                  <a:srgbClr val="4472C4"/>
                </a:solidFill>
                <a:latin typeface="Calibri" panose="020F0502020204030204"/>
              </a:rPr>
              <a:t>integration</a:t>
            </a:r>
            <a:r>
              <a:rPr lang="en-US" sz="2040" dirty="0">
                <a:solidFill>
                  <a:prstClr val="black"/>
                </a:solidFill>
                <a:latin typeface="Calibri" panose="020F0502020204030204"/>
              </a:rPr>
              <a:t> of </a:t>
            </a:r>
            <a:r>
              <a:rPr lang="en-US" sz="2040" dirty="0">
                <a:solidFill>
                  <a:srgbClr val="4472C4"/>
                </a:solidFill>
                <a:latin typeface="Calibri" panose="020F0502020204030204"/>
              </a:rPr>
              <a:t>cloud</a:t>
            </a:r>
            <a:r>
              <a:rPr lang="en-US" sz="2040" dirty="0">
                <a:solidFill>
                  <a:prstClr val="black"/>
                </a:solidFill>
                <a:latin typeface="Calibri" panose="020F0502020204030204"/>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97"/>
            <a:r>
              <a:rPr lang="en-US" sz="2040" dirty="0">
                <a:solidFill>
                  <a:prstClr val="black"/>
                </a:solidFill>
                <a:latin typeface="Calibri" panose="020F0502020204030204"/>
              </a:rPr>
              <a:t>Having </a:t>
            </a:r>
            <a:r>
              <a:rPr lang="en-US" sz="2040" dirty="0">
                <a:solidFill>
                  <a:srgbClr val="4472C4"/>
                </a:solidFill>
                <a:latin typeface="Calibri" panose="020F0502020204030204"/>
              </a:rPr>
              <a:t>CAF Experts</a:t>
            </a:r>
            <a:r>
              <a:rPr lang="en-US" sz="2040" dirty="0">
                <a:solidFill>
                  <a:prstClr val="black"/>
                </a:solidFill>
                <a:latin typeface="Calibri" panose="020F0502020204030204"/>
              </a:rPr>
              <a:t> in your organization enables you as a partner to become a </a:t>
            </a:r>
            <a:r>
              <a:rPr lang="en-US" sz="2040" dirty="0">
                <a:solidFill>
                  <a:srgbClr val="4472C4"/>
                </a:solidFill>
                <a:latin typeface="Calibri" panose="020F0502020204030204"/>
              </a:rPr>
              <a:t>trusted</a:t>
            </a:r>
            <a:r>
              <a:rPr lang="en-US" sz="2040" dirty="0">
                <a:solidFill>
                  <a:prstClr val="black"/>
                </a:solidFill>
                <a:latin typeface="Calibri" panose="020F0502020204030204"/>
              </a:rPr>
              <a:t> </a:t>
            </a:r>
            <a:r>
              <a:rPr lang="en-US" sz="2040" dirty="0">
                <a:solidFill>
                  <a:srgbClr val="4472C4"/>
                </a:solidFill>
                <a:latin typeface="Calibri" panose="020F0502020204030204"/>
              </a:rPr>
              <a:t>advisor</a:t>
            </a:r>
            <a:r>
              <a:rPr lang="en-US" sz="2040" dirty="0">
                <a:solidFill>
                  <a:prstClr val="black"/>
                </a:solidFill>
                <a:latin typeface="Calibri" panose="020F0502020204030204"/>
              </a:rPr>
              <a:t> for your customers on their journey to cloud. </a:t>
            </a:r>
            <a:r>
              <a:rPr lang="en-US" sz="2040" dirty="0">
                <a:solidFill>
                  <a:srgbClr val="4472C4"/>
                </a:solidFill>
                <a:latin typeface="Calibri" panose="020F0502020204030204"/>
              </a:rPr>
              <a:t>Continuously</a:t>
            </a:r>
            <a:r>
              <a:rPr lang="en-US" sz="2040" dirty="0">
                <a:solidFill>
                  <a:prstClr val="black"/>
                </a:solidFill>
                <a:latin typeface="Calibri" panose="020F0502020204030204"/>
              </a:rPr>
              <a:t> </a:t>
            </a:r>
            <a:r>
              <a:rPr lang="en-US" sz="2040" dirty="0">
                <a:solidFill>
                  <a:srgbClr val="4472C4"/>
                </a:solidFill>
                <a:latin typeface="Calibri" panose="020F0502020204030204"/>
              </a:rPr>
              <a:t>generate</a:t>
            </a:r>
            <a:r>
              <a:rPr lang="en-US" sz="2040" dirty="0">
                <a:solidFill>
                  <a:prstClr val="black"/>
                </a:solidFill>
                <a:latin typeface="Calibri" panose="020F0502020204030204"/>
              </a:rPr>
              <a:t> more </a:t>
            </a:r>
            <a:r>
              <a:rPr lang="en-US" sz="2040" dirty="0">
                <a:solidFill>
                  <a:srgbClr val="4472C4"/>
                </a:solidFill>
                <a:latin typeface="Calibri" panose="020F0502020204030204"/>
              </a:rPr>
              <a:t>business</a:t>
            </a:r>
            <a:r>
              <a:rPr lang="en-US" sz="2040" dirty="0">
                <a:solidFill>
                  <a:prstClr val="black"/>
                </a:solidFill>
                <a:latin typeface="Calibri" panose="020F0502020204030204"/>
              </a:rPr>
              <a:t> with your </a:t>
            </a:r>
            <a:r>
              <a:rPr lang="en-US" sz="2040" dirty="0">
                <a:solidFill>
                  <a:srgbClr val="4472C4"/>
                </a:solidFill>
                <a:latin typeface="Calibri" panose="020F0502020204030204"/>
              </a:rPr>
              <a:t>customers</a:t>
            </a:r>
            <a:r>
              <a:rPr lang="en-US" sz="2040" dirty="0">
                <a:solidFill>
                  <a:prstClr val="black"/>
                </a:solidFill>
                <a:latin typeface="Calibri" panose="020F0502020204030204"/>
              </a:rPr>
              <a:t> along the </a:t>
            </a:r>
            <a:r>
              <a:rPr lang="en-US" sz="2040" dirty="0">
                <a:solidFill>
                  <a:srgbClr val="4472C4"/>
                </a:solidFill>
                <a:latin typeface="Calibri" panose="020F0502020204030204"/>
              </a:rPr>
              <a:t>iterative</a:t>
            </a:r>
            <a:r>
              <a:rPr lang="en-US" sz="2040" dirty="0">
                <a:solidFill>
                  <a:prstClr val="black"/>
                </a:solidFill>
                <a:latin typeface="Calibri" panose="020F0502020204030204"/>
              </a:rPr>
              <a:t> </a:t>
            </a:r>
            <a:r>
              <a:rPr lang="en-US" sz="2040" dirty="0">
                <a:solidFill>
                  <a:srgbClr val="4472C4"/>
                </a:solidFill>
                <a:latin typeface="Calibri" panose="020F0502020204030204"/>
              </a:rPr>
              <a:t>journey</a:t>
            </a:r>
            <a:r>
              <a:rPr lang="en-US" sz="2040" dirty="0">
                <a:solidFill>
                  <a:prstClr val="black"/>
                </a:solidFill>
                <a:latin typeface="Calibri" panose="020F0502020204030204"/>
              </a:rPr>
              <a:t> of the digital transformation!</a:t>
            </a:r>
          </a:p>
        </p:txBody>
      </p:sp>
      <p:graphicFrame>
        <p:nvGraphicFramePr>
          <p:cNvPr id="8" name="Diagramm 7" descr="CAF Expert Learning path should help to guide the customers through his journey to the cloud with Bestpractice, Enterprise Scale Landing Zone, Methodologies and Architectures">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2332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36045033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
        <p:nvSpPr>
          <p:cNvPr id="6" name="Textplatzhalter 5">
            <a:extLst>
              <a:ext uri="{FF2B5EF4-FFF2-40B4-BE49-F238E27FC236}">
                <a16:creationId xmlns:a16="http://schemas.microsoft.com/office/drawing/2014/main" id="{530E30B2-F66C-477E-9BE9-3E5D420024C7}"/>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554442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endParaRPr lang="en-US" dirty="0"/>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Introduction to Governance and Management
</a:t>
            </a:r>
            <a:r>
              <a:rPr lang="en-US" dirty="0">
                <a:solidFill>
                  <a:schemeClr val="tx1"/>
                </a:solidFill>
              </a:rPr>
              <a:t>Set up an initial Governance and </a:t>
            </a:r>
            <a:r>
              <a:rPr lang="en-US" dirty="0" err="1">
                <a:solidFill>
                  <a:schemeClr val="tx1"/>
                </a:solidFill>
              </a:rPr>
              <a:t>LandingZone</a:t>
            </a:r>
            <a:r>
              <a:rPr lang="en-US" dirty="0">
                <a:solidFill>
                  <a:schemeClr val="tx1"/>
                </a:solidFill>
              </a:rPr>
              <a:t> in Azure before a migration (</a:t>
            </a:r>
            <a:r>
              <a:rPr lang="en-US" dirty="0" err="1">
                <a:solidFill>
                  <a:schemeClr val="tx1"/>
                </a:solidFill>
              </a:rPr>
              <a:t>HandsOn</a:t>
            </a:r>
            <a:r>
              <a:rPr lang="en-US" dirty="0">
                <a:solidFill>
                  <a:schemeClr val="tx1"/>
                </a:solidFill>
              </a:rPr>
              <a:t>)
</a:t>
            </a:r>
          </a:p>
          <a:p>
            <a:r>
              <a:rPr lang="en-US" dirty="0">
                <a:solidFill>
                  <a:schemeClr val="tx1"/>
                </a:solidFill>
              </a:rPr>
              <a:t>Azure Landing </a:t>
            </a:r>
            <a:r>
              <a:rPr lang="en-US" dirty="0" err="1">
                <a:solidFill>
                  <a:schemeClr val="tx1"/>
                </a:solidFill>
              </a:rPr>
              <a:t>Zoens</a:t>
            </a:r>
            <a:endParaRPr lang="en-US" dirty="0">
              <a:solidFill>
                <a:schemeClr val="tx1"/>
              </a:solidFill>
            </a:endParaRPr>
          </a:p>
          <a:p>
            <a:endParaRPr lang="en-US" dirty="0">
              <a:solidFill>
                <a:schemeClr val="tx1"/>
              </a:solidFill>
            </a:endParaRPr>
          </a:p>
          <a:p>
            <a:r>
              <a:rPr lang="en-US" dirty="0" err="1">
                <a:solidFill>
                  <a:schemeClr val="tx1"/>
                </a:solidFill>
              </a:rPr>
              <a:t>HandsOn</a:t>
            </a:r>
            <a:r>
              <a:rPr lang="en-US" dirty="0">
                <a:solidFill>
                  <a:schemeClr val="tx1"/>
                </a:solidFill>
              </a:rPr>
              <a:t> - Azure Migrate and Data Migration</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847868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Surprise Challenge</a:t>
            </a:r>
            <a:br>
              <a:rPr lang="en-US" dirty="0"/>
            </a:br>
            <a:r>
              <a:rPr lang="en-US" dirty="0"/>
              <a:t>SQL Database</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dirty="0"/>
              <a:t>Challenge 2a</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err="1"/>
              <a:t>LandingZone</a:t>
            </a: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err="1"/>
              <a:t>Enterpriese</a:t>
            </a:r>
            <a:r>
              <a:rPr lang="en-US" dirty="0"/>
              <a:t> Scale</a:t>
            </a:r>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database and the </a:t>
            </a:r>
            <a:r>
              <a:rPr lang="en-US" dirty="0" err="1"/>
              <a:t>applikation</a:t>
            </a:r>
            <a:r>
              <a:rPr lang="en-US" dirty="0"/>
              <a:t>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 uri="{C183D7F6-B498-43B3-948B-1728B52AA6E4}">
                <adec:decorative xmlns:adec="http://schemas.microsoft.com/office/drawing/2017/decorative" val="1"/>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 uri="{C183D7F6-B498-43B3-948B-1728B52AA6E4}">
                <adec:decorative xmlns:adec="http://schemas.microsoft.com/office/drawing/2017/decorative" val="1"/>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noGrp="1"/>
          </p:cNvSpPr>
          <p:nvPr>
            <p:ph type="title" idx="4294967295"/>
          </p:nvPr>
        </p:nvSpPr>
        <p:spPr>
          <a:xfrm>
            <a:off x="377969" y="240233"/>
            <a:ext cx="11237870" cy="576340"/>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r>
              <a:rPr lang="en-GB" sz="3672" spc="-51" dirty="0">
                <a:solidFill>
                  <a:srgbClr val="FFFFFF"/>
                </a:solidFill>
                <a:latin typeface="Segoe UI Semibold"/>
                <a:cs typeface="Segoe UI"/>
              </a:rPr>
              <a:t>Cloud Adoption Framework - Experts</a:t>
            </a:r>
          </a:p>
        </p:txBody>
      </p:sp>
      <p:grpSp>
        <p:nvGrpSpPr>
          <p:cNvPr id="9" name="Group 35">
            <a:extLst>
              <a:ext uri="{FF2B5EF4-FFF2-40B4-BE49-F238E27FC236}">
                <a16:creationId xmlns:a16="http://schemas.microsoft.com/office/drawing/2014/main" id="{B91ABB6E-BB45-4E6B-88E2-01EAF3A9B672}"/>
              </a:ext>
              <a:ext uri="{C183D7F6-B498-43B3-948B-1728B52AA6E4}">
                <adec:decorative xmlns:adec="http://schemas.microsoft.com/office/drawing/2017/decorative" val="1"/>
              </a:ext>
            </a:extLst>
          </p:cNvPr>
          <p:cNvGrpSpPr/>
          <p:nvPr/>
        </p:nvGrpSpPr>
        <p:grpSpPr>
          <a:xfrm>
            <a:off x="977834" y="2540393"/>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 uri="{C183D7F6-B498-43B3-948B-1728B52AA6E4}">
                <adec:decorative xmlns:adec="http://schemas.microsoft.com/office/drawing/2017/decorative" val="1"/>
              </a:ext>
            </a:extLst>
          </p:cNvPr>
          <p:cNvSpPr/>
          <p:nvPr/>
        </p:nvSpPr>
        <p:spPr bwMode="auto">
          <a:xfrm rot="5400000">
            <a:off x="1619116" y="5241111"/>
            <a:ext cx="625105"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 name="TextBox 90">
            <a:extLst>
              <a:ext uri="{FF2B5EF4-FFF2-40B4-BE49-F238E27FC236}">
                <a16:creationId xmlns:a16="http://schemas.microsoft.com/office/drawing/2014/main" id="{11522F81-E3F7-4441-BADD-056D0FD0535B}"/>
              </a:ext>
            </a:extLst>
          </p:cNvPr>
          <p:cNvSpPr txBox="1"/>
          <p:nvPr/>
        </p:nvSpPr>
        <p:spPr>
          <a:xfrm>
            <a:off x="405400" y="859710"/>
            <a:ext cx="1854648"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Learning Path*</a:t>
            </a:r>
          </a:p>
        </p:txBody>
      </p:sp>
      <p:sp>
        <p:nvSpPr>
          <p:cNvPr id="25" name="TextBox 39">
            <a:extLst>
              <a:ext uri="{FF2B5EF4-FFF2-40B4-BE49-F238E27FC236}">
                <a16:creationId xmlns:a16="http://schemas.microsoft.com/office/drawing/2014/main" id="{7E5577A3-1EBB-4ABC-8E76-10FB43C5620B}"/>
              </a:ext>
            </a:extLst>
          </p:cNvPr>
          <p:cNvSpPr txBox="1"/>
          <p:nvPr/>
        </p:nvSpPr>
        <p:spPr>
          <a:xfrm>
            <a:off x="977834"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1</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183560" y="3042825"/>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 uri="{C183D7F6-B498-43B3-948B-1728B52AA6E4}">
                <adec:decorative xmlns:adec="http://schemas.microsoft.com/office/drawing/2017/decorative" val="1"/>
              </a:ext>
            </a:extLst>
          </p:cNvPr>
          <p:cNvSpPr/>
          <p:nvPr/>
        </p:nvSpPr>
        <p:spPr bwMode="auto">
          <a:xfrm>
            <a:off x="1836758" y="364030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2279445" y="3625855"/>
            <a:ext cx="2117084"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2"/>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Basic understanding of CAF</a:t>
            </a:r>
          </a:p>
        </p:txBody>
      </p:sp>
      <p:sp>
        <p:nvSpPr>
          <p:cNvPr id="34" name="Oval 50">
            <a:extLst>
              <a:ext uri="{FF2B5EF4-FFF2-40B4-BE49-F238E27FC236}">
                <a16:creationId xmlns:a16="http://schemas.microsoft.com/office/drawing/2014/main" id="{6DD4A041-0735-445A-B8F8-D12100A0263C}"/>
              </a:ext>
              <a:ext uri="{C183D7F6-B498-43B3-948B-1728B52AA6E4}">
                <adec:decorative xmlns:adec="http://schemas.microsoft.com/office/drawing/2017/decorative" val="1"/>
              </a:ext>
            </a:extLst>
          </p:cNvPr>
          <p:cNvSpPr/>
          <p:nvPr/>
        </p:nvSpPr>
        <p:spPr bwMode="auto">
          <a:xfrm>
            <a:off x="1834304"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240720" y="4897129"/>
            <a:ext cx="2012297" cy="670577"/>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 uri="{C183D7F6-B498-43B3-948B-1728B52AA6E4}">
                <adec:decorative xmlns:adec="http://schemas.microsoft.com/office/drawing/2017/decorative" val="1"/>
              </a:ext>
            </a:extLst>
          </p:cNvPr>
          <p:cNvGrpSpPr/>
          <p:nvPr/>
        </p:nvGrpSpPr>
        <p:grpSpPr>
          <a:xfrm>
            <a:off x="3674750" y="2540393"/>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 uri="{C183D7F6-B498-43B3-948B-1728B52AA6E4}">
                <adec:decorative xmlns:adec="http://schemas.microsoft.com/office/drawing/2017/decorative" val="1"/>
              </a:ext>
            </a:extLst>
          </p:cNvPr>
          <p:cNvSpPr/>
          <p:nvPr/>
        </p:nvSpPr>
        <p:spPr bwMode="auto">
          <a:xfrm rot="5400000">
            <a:off x="4306318" y="5241111"/>
            <a:ext cx="625105"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674750"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2</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 uri="{C183D7F6-B498-43B3-948B-1728B52AA6E4}">
                <adec:decorative xmlns:adec="http://schemas.microsoft.com/office/drawing/2017/decorative" val="1"/>
              </a:ext>
            </a:extLst>
          </p:cNvPr>
          <p:cNvSpPr/>
          <p:nvPr/>
        </p:nvSpPr>
        <p:spPr bwMode="auto">
          <a:xfrm>
            <a:off x="4523960" y="3654312"/>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 uri="{C183D7F6-B498-43B3-948B-1728B52AA6E4}">
                <adec:decorative xmlns:adec="http://schemas.microsoft.com/office/drawing/2017/decorative" val="1"/>
              </a:ext>
            </a:extLst>
          </p:cNvPr>
          <p:cNvSpPr/>
          <p:nvPr/>
        </p:nvSpPr>
        <p:spPr bwMode="auto">
          <a:xfrm>
            <a:off x="4527869"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4817498" y="4897129"/>
            <a:ext cx="2086969" cy="670577"/>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1,5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 uri="{C183D7F6-B498-43B3-948B-1728B52AA6E4}">
                <adec:decorative xmlns:adec="http://schemas.microsoft.com/office/drawing/2017/decorative" val="1"/>
              </a:ext>
            </a:extLst>
          </p:cNvPr>
          <p:cNvGrpSpPr/>
          <p:nvPr/>
        </p:nvGrpSpPr>
        <p:grpSpPr>
          <a:xfrm>
            <a:off x="6303883" y="2540393"/>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 uri="{C183D7F6-B498-43B3-948B-1728B52AA6E4}">
                <adec:decorative xmlns:adec="http://schemas.microsoft.com/office/drawing/2017/decorative" val="1"/>
              </a:ext>
            </a:extLst>
          </p:cNvPr>
          <p:cNvSpPr/>
          <p:nvPr/>
        </p:nvSpPr>
        <p:spPr bwMode="auto">
          <a:xfrm rot="5400000">
            <a:off x="6724395" y="5461879"/>
            <a:ext cx="1066642"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303883"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3</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 uri="{C183D7F6-B498-43B3-948B-1728B52AA6E4}">
                <adec:decorative xmlns:adec="http://schemas.microsoft.com/office/drawing/2017/decorative" val="1"/>
              </a:ext>
            </a:extLst>
          </p:cNvPr>
          <p:cNvSpPr/>
          <p:nvPr/>
        </p:nvSpPr>
        <p:spPr bwMode="auto">
          <a:xfrm>
            <a:off x="7159569" y="38304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 uri="{C183D7F6-B498-43B3-948B-1728B52AA6E4}">
                <adec:decorative xmlns:adec="http://schemas.microsoft.com/office/drawing/2017/decorative" val="1"/>
              </a:ext>
            </a:extLst>
          </p:cNvPr>
          <p:cNvSpPr/>
          <p:nvPr/>
        </p:nvSpPr>
        <p:spPr bwMode="auto">
          <a:xfrm>
            <a:off x="7164076"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59" name="Group 35">
            <a:extLst>
              <a:ext uri="{FF2B5EF4-FFF2-40B4-BE49-F238E27FC236}">
                <a16:creationId xmlns:a16="http://schemas.microsoft.com/office/drawing/2014/main" id="{91BC57D5-D3C1-4429-9523-C776EFEB9286}"/>
              </a:ext>
              <a:ext uri="{C183D7F6-B498-43B3-948B-1728B52AA6E4}">
                <adec:decorative xmlns:adec="http://schemas.microsoft.com/office/drawing/2017/decorative" val="1"/>
              </a:ext>
            </a:extLst>
          </p:cNvPr>
          <p:cNvGrpSpPr/>
          <p:nvPr/>
        </p:nvGrpSpPr>
        <p:grpSpPr>
          <a:xfrm>
            <a:off x="9022030" y="2540393"/>
            <a:ext cx="1361033" cy="2724931"/>
            <a:chOff x="4077952" y="2530556"/>
            <a:chExt cx="1334467" cy="2723686"/>
          </a:xfrm>
        </p:grpSpPr>
        <p:sp>
          <p:nvSpPr>
            <p:cNvPr id="60" name="Arrow: Bent 31">
              <a:extLst>
                <a:ext uri="{FF2B5EF4-FFF2-40B4-BE49-F238E27FC236}">
                  <a16:creationId xmlns:a16="http://schemas.microsoft.com/office/drawing/2014/main" id="{39E49B59-1522-4A48-938D-F41D1B809FE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Oval 32">
              <a:extLst>
                <a:ext uri="{FF2B5EF4-FFF2-40B4-BE49-F238E27FC236}">
                  <a16:creationId xmlns:a16="http://schemas.microsoft.com/office/drawing/2014/main" id="{A941A021-3795-423C-AA9F-1A76F5D3CC53}"/>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2" name="Rectangle 34">
              <a:extLst>
                <a:ext uri="{FF2B5EF4-FFF2-40B4-BE49-F238E27FC236}">
                  <a16:creationId xmlns:a16="http://schemas.microsoft.com/office/drawing/2014/main" id="{C6F30D9B-5146-407B-8E4F-61BA1A9D44C4}"/>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Rectangle 33">
              <a:extLst>
                <a:ext uri="{FF2B5EF4-FFF2-40B4-BE49-F238E27FC236}">
                  <a16:creationId xmlns:a16="http://schemas.microsoft.com/office/drawing/2014/main" id="{670B8C32-6EFA-48EF-B808-264E0FCE8599}"/>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4" name="Flowchart: Terminator 36">
            <a:extLst>
              <a:ext uri="{FF2B5EF4-FFF2-40B4-BE49-F238E27FC236}">
                <a16:creationId xmlns:a16="http://schemas.microsoft.com/office/drawing/2014/main" id="{E8B7D399-EF24-4C52-8D1C-5585FFE9D09A}"/>
              </a:ext>
              <a:ext uri="{C183D7F6-B498-43B3-948B-1728B52AA6E4}">
                <adec:decorative xmlns:adec="http://schemas.microsoft.com/office/drawing/2017/decorative" val="1"/>
              </a:ext>
            </a:extLst>
          </p:cNvPr>
          <p:cNvSpPr/>
          <p:nvPr/>
        </p:nvSpPr>
        <p:spPr bwMode="auto">
          <a:xfrm rot="5400000">
            <a:off x="9662510" y="5184973"/>
            <a:ext cx="625105" cy="195868"/>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5" name="TextBox 39">
            <a:extLst>
              <a:ext uri="{FF2B5EF4-FFF2-40B4-BE49-F238E27FC236}">
                <a16:creationId xmlns:a16="http://schemas.microsoft.com/office/drawing/2014/main" id="{7ACEBDCF-EF49-4E0C-8A3B-94C5ABD7F054}"/>
              </a:ext>
            </a:extLst>
          </p:cNvPr>
          <p:cNvSpPr txBox="1"/>
          <p:nvPr/>
        </p:nvSpPr>
        <p:spPr>
          <a:xfrm>
            <a:off x="9022030" y="2064984"/>
            <a:ext cx="2202057" cy="478442"/>
          </a:xfrm>
          <a:prstGeom prst="rect">
            <a:avLst/>
          </a:prstGeom>
          <a:noFill/>
        </p:spPr>
        <p:txBody>
          <a:bodyPr wrap="square">
            <a:spAutoFit/>
          </a:bodyPr>
          <a:lstStyle/>
          <a:p>
            <a:pPr defTabSz="932597">
              <a:defRPr/>
            </a:pPr>
            <a:r>
              <a:rPr lang="en-US" sz="1224" b="1" dirty="0">
                <a:solidFill>
                  <a:srgbClr val="4472C4"/>
                </a:solidFill>
                <a:latin typeface="Segoe UI"/>
              </a:rPr>
              <a:t>ESLZ</a:t>
            </a:r>
            <a:r>
              <a:rPr lang="en-US" sz="1224" b="1" dirty="0">
                <a:solidFill>
                  <a:srgbClr val="008575"/>
                </a:solidFill>
                <a:latin typeface="Segoe UI"/>
              </a:rPr>
              <a:t> </a:t>
            </a:r>
            <a:r>
              <a:rPr lang="en-US" sz="1224" b="1" dirty="0" err="1">
                <a:solidFill>
                  <a:srgbClr val="000000"/>
                </a:solidFill>
                <a:latin typeface="Segoe UI"/>
              </a:rPr>
              <a:t>IaC</a:t>
            </a:r>
            <a:r>
              <a:rPr lang="en-US" sz="1224" b="1" dirty="0">
                <a:solidFill>
                  <a:srgbClr val="000000"/>
                </a:solidFill>
                <a:latin typeface="Segoe UI"/>
              </a:rPr>
              <a:t> Hackathon </a:t>
            </a:r>
            <a:br>
              <a:rPr lang="en-US" sz="1224" b="1" dirty="0">
                <a:solidFill>
                  <a:srgbClr val="000000"/>
                </a:solidFill>
                <a:latin typeface="Segoe UI"/>
              </a:rPr>
            </a:br>
            <a:r>
              <a:rPr lang="en-US" sz="1224" b="1" dirty="0">
                <a:solidFill>
                  <a:srgbClr val="000000"/>
                </a:solidFill>
                <a:latin typeface="Segoe UI"/>
              </a:rPr>
              <a:t>(</a:t>
            </a:r>
            <a:r>
              <a:rPr lang="en-US" sz="1224" dirty="0">
                <a:solidFill>
                  <a:prstClr val="black"/>
                </a:solidFill>
                <a:latin typeface="Calibri" panose="020F0502020204030204"/>
              </a:rPr>
              <a:t>optional </a:t>
            </a:r>
            <a:r>
              <a:rPr lang="en-US" sz="1224" dirty="0">
                <a:solidFill>
                  <a:srgbClr val="4472C4"/>
                </a:solidFill>
                <a:latin typeface="Calibri" panose="020F0502020204030204"/>
              </a:rPr>
              <a:t>“Add-on”</a:t>
            </a:r>
            <a:r>
              <a:rPr lang="en-US" sz="1224" dirty="0">
                <a:solidFill>
                  <a:prstClr val="black"/>
                </a:solidFill>
                <a:latin typeface="Calibri" panose="020F0502020204030204"/>
              </a:rPr>
              <a:t> Module</a:t>
            </a:r>
            <a:r>
              <a:rPr lang="en-US" sz="1224" b="1" dirty="0">
                <a:solidFill>
                  <a:srgbClr val="008575"/>
                </a:solidFill>
                <a:latin typeface="Segoe UI"/>
              </a:rPr>
              <a:t> </a:t>
            </a:r>
            <a:r>
              <a:rPr lang="en-US" sz="1224" b="1" dirty="0">
                <a:solidFill>
                  <a:prstClr val="black"/>
                </a:solidFill>
                <a:latin typeface="Segoe UI"/>
              </a:rPr>
              <a:t>)</a:t>
            </a:r>
            <a:endParaRPr lang="de-DE" sz="1224" b="1" dirty="0">
              <a:solidFill>
                <a:prstClr val="black"/>
              </a:solidFill>
              <a:latin typeface="Segoe UI"/>
            </a:endParaRPr>
          </a:p>
        </p:txBody>
      </p:sp>
      <p:sp>
        <p:nvSpPr>
          <p:cNvPr id="68" name="Oval 50">
            <a:extLst>
              <a:ext uri="{FF2B5EF4-FFF2-40B4-BE49-F238E27FC236}">
                <a16:creationId xmlns:a16="http://schemas.microsoft.com/office/drawing/2014/main" id="{5AB3A64E-BF29-4D75-949E-CE89CA2A5953}"/>
              </a:ext>
              <a:ext uri="{C183D7F6-B498-43B3-948B-1728B52AA6E4}">
                <adec:decorative xmlns:adec="http://schemas.microsoft.com/office/drawing/2017/decorative" val="1"/>
              </a:ext>
            </a:extLst>
          </p:cNvPr>
          <p:cNvSpPr/>
          <p:nvPr/>
        </p:nvSpPr>
        <p:spPr bwMode="auto">
          <a:xfrm>
            <a:off x="9890086"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9" name="TextBox 49">
            <a:extLst>
              <a:ext uri="{FF2B5EF4-FFF2-40B4-BE49-F238E27FC236}">
                <a16:creationId xmlns:a16="http://schemas.microsoft.com/office/drawing/2014/main" id="{BA216FCC-529B-4C43-9DBC-E52CDE032640}"/>
              </a:ext>
            </a:extLst>
          </p:cNvPr>
          <p:cNvSpPr txBox="1"/>
          <p:nvPr/>
        </p:nvSpPr>
        <p:spPr>
          <a:xfrm>
            <a:off x="10218310" y="3847122"/>
            <a:ext cx="1827012" cy="469103"/>
          </a:xfrm>
          <a:prstGeom prst="rect">
            <a:avLst/>
          </a:prstGeom>
          <a:noFill/>
        </p:spPr>
        <p:txBody>
          <a:bodyPr wrap="square">
            <a:spAutoFit/>
          </a:bodyPr>
          <a:lstStyle/>
          <a:p>
            <a:pPr defTabSz="932597">
              <a:defRPr/>
            </a:pPr>
            <a:r>
              <a:rPr lang="en-US" sz="1224" dirty="0">
                <a:solidFill>
                  <a:srgbClr val="000000"/>
                </a:solidFill>
                <a:latin typeface="Segoe UI"/>
              </a:rPr>
              <a:t>Min. 3 Days </a:t>
            </a:r>
            <a:r>
              <a:rPr lang="en-US" sz="1224" b="1" dirty="0">
                <a:solidFill>
                  <a:srgbClr val="4472C4"/>
                </a:solidFill>
                <a:latin typeface="Segoe UI"/>
              </a:rPr>
              <a:t>Hackathon + additional Modules</a:t>
            </a:r>
            <a:r>
              <a:rPr lang="en-US" sz="1224" dirty="0">
                <a:solidFill>
                  <a:srgbClr val="008575"/>
                </a:solidFill>
                <a:latin typeface="Segoe UI"/>
              </a:rPr>
              <a:t> </a:t>
            </a:r>
          </a:p>
        </p:txBody>
      </p:sp>
      <p:sp>
        <p:nvSpPr>
          <p:cNvPr id="78" name="Arrow: Bent 31">
            <a:extLst>
              <a:ext uri="{FF2B5EF4-FFF2-40B4-BE49-F238E27FC236}">
                <a16:creationId xmlns:a16="http://schemas.microsoft.com/office/drawing/2014/main" id="{66DC3B7B-FC46-4A52-94D6-C7975621BB12}"/>
              </a:ext>
              <a:ext uri="{C183D7F6-B498-43B3-948B-1728B52AA6E4}">
                <adec:decorative xmlns:adec="http://schemas.microsoft.com/office/drawing/2017/decorative" val="1"/>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52279" y="1702928"/>
            <a:ext cx="2202057" cy="286306"/>
          </a:xfrm>
          <a:prstGeom prst="rect">
            <a:avLst/>
          </a:prstGeom>
          <a:noFill/>
        </p:spPr>
        <p:txBody>
          <a:bodyPr wrap="square">
            <a:spAutoFit/>
          </a:bodyPr>
          <a:lstStyle/>
          <a:p>
            <a:pPr defTabSz="932597">
              <a:defRPr/>
            </a:pPr>
            <a:r>
              <a:rPr lang="en-US" sz="1224" b="1" dirty="0">
                <a:solidFill>
                  <a:srgbClr val="000000"/>
                </a:solidFill>
                <a:latin typeface="Segoe UI"/>
              </a:rPr>
              <a:t>Introduction </a:t>
            </a:r>
            <a:r>
              <a:rPr lang="en-US" sz="1224" b="1" dirty="0">
                <a:solidFill>
                  <a:srgbClr val="4472C4"/>
                </a:solidFill>
                <a:latin typeface="Segoe UI"/>
              </a:rPr>
              <a:t>Call</a:t>
            </a:r>
            <a:endParaRPr lang="de-DE" sz="1224" b="1" dirty="0">
              <a:solidFill>
                <a:srgbClr val="4472C4"/>
              </a:solidFill>
              <a:latin typeface="Segoe UI"/>
            </a:endParaRPr>
          </a:p>
        </p:txBody>
      </p:sp>
      <p:sp>
        <p:nvSpPr>
          <p:cNvPr id="88" name="Oval 50">
            <a:extLst>
              <a:ext uri="{FF2B5EF4-FFF2-40B4-BE49-F238E27FC236}">
                <a16:creationId xmlns:a16="http://schemas.microsoft.com/office/drawing/2014/main" id="{C68A2412-FF49-4C41-9696-6485D4B2B5BB}"/>
              </a:ext>
              <a:ext uri="{C183D7F6-B498-43B3-948B-1728B52AA6E4}">
                <adec:decorative xmlns:adec="http://schemas.microsoft.com/office/drawing/2017/decorative" val="1"/>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4871617" y="3043102"/>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4954958" y="3664123"/>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3"/>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525301" y="3041762"/>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612235" y="3828737"/>
            <a:ext cx="2060384" cy="115281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2 Module </a:t>
            </a:r>
            <a:r>
              <a:rPr lang="en-US" sz="1224" b="1" dirty="0">
                <a:solidFill>
                  <a:srgbClr val="4472C4"/>
                </a:solidFill>
                <a:latin typeface="Segoe UI"/>
              </a:rPr>
              <a:t>Online Training</a:t>
            </a:r>
          </a:p>
          <a:p>
            <a:pPr marL="174862" indent="-174862" defTabSz="932597">
              <a:buFont typeface="Arial" panose="020B0604020202020204" pitchFamily="34" charset="0"/>
              <a:buChar char="•"/>
              <a:defRPr/>
            </a:pPr>
            <a:r>
              <a:rPr lang="en-US" sz="1224" dirty="0">
                <a:solidFill>
                  <a:srgbClr val="008575"/>
                </a:solidFill>
                <a:latin typeface="Segoe UI"/>
                <a:hlinkClick r:id="rId4"/>
              </a:rPr>
              <a:t>Modul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97">
              <a:buFont typeface="Arial" panose="020B0604020202020204" pitchFamily="34" charset="0"/>
              <a:buChar char="•"/>
              <a:defRPr/>
            </a:pPr>
            <a:r>
              <a:rPr lang="en-US" sz="1224" dirty="0">
                <a:solidFill>
                  <a:srgbClr val="008575"/>
                </a:solidFill>
                <a:latin typeface="Segoe UI"/>
                <a:hlinkClick r:id="rId5"/>
              </a:rPr>
              <a:t>Modul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571818" y="4897129"/>
            <a:ext cx="2019513" cy="657488"/>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Advanced</a:t>
            </a:r>
          </a:p>
          <a:p>
            <a:pPr marL="174862" indent="-174862" defTabSz="932597">
              <a:buFont typeface="Arial" panose="020B0604020202020204" pitchFamily="34" charset="0"/>
              <a:buChar char="•"/>
              <a:defRPr/>
            </a:pPr>
            <a:r>
              <a:rPr lang="en-US" sz="1224" dirty="0">
                <a:solidFill>
                  <a:srgbClr val="4472C4"/>
                </a:solidFill>
                <a:latin typeface="Segoe UI"/>
              </a:rPr>
              <a:t>1,5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sp>
        <p:nvSpPr>
          <p:cNvPr id="15" name="TextBox 49">
            <a:extLst>
              <a:ext uri="{FF2B5EF4-FFF2-40B4-BE49-F238E27FC236}">
                <a16:creationId xmlns:a16="http://schemas.microsoft.com/office/drawing/2014/main" id="{FE7887EB-5775-4220-8EFC-887C56515A23}"/>
              </a:ext>
            </a:extLst>
          </p:cNvPr>
          <p:cNvSpPr txBox="1"/>
          <p:nvPr/>
        </p:nvSpPr>
        <p:spPr>
          <a:xfrm>
            <a:off x="10216571" y="3036660"/>
            <a:ext cx="2112283" cy="670577"/>
          </a:xfrm>
          <a:prstGeom prst="rect">
            <a:avLst/>
          </a:prstGeom>
          <a:noFill/>
        </p:spPr>
        <p:txBody>
          <a:bodyPr wrap="square">
            <a:spAutoFit/>
          </a:bodyPr>
          <a:lstStyle/>
          <a:p>
            <a:pPr defTabSz="932597">
              <a:defRPr/>
            </a:pPr>
            <a:r>
              <a:rPr lang="en-US" sz="1224" dirty="0">
                <a:solidFill>
                  <a:srgbClr val="000000"/>
                </a:solidFill>
                <a:latin typeface="Segoe UI"/>
              </a:rPr>
              <a:t>Enterprise Scale – Infrastructure as Code College</a:t>
            </a:r>
          </a:p>
        </p:txBody>
      </p:sp>
      <p:sp>
        <p:nvSpPr>
          <p:cNvPr id="18" name="Textfeld 17">
            <a:extLst>
              <a:ext uri="{FF2B5EF4-FFF2-40B4-BE49-F238E27FC236}">
                <a16:creationId xmlns:a16="http://schemas.microsoft.com/office/drawing/2014/main" id="{7B774E4A-3F6F-4575-8169-21B7361BCDD0}"/>
              </a:ext>
            </a:extLst>
          </p:cNvPr>
          <p:cNvSpPr txBox="1"/>
          <p:nvPr/>
        </p:nvSpPr>
        <p:spPr>
          <a:xfrm>
            <a:off x="205378" y="6691283"/>
            <a:ext cx="3456209" cy="176114"/>
          </a:xfrm>
          <a:prstGeom prst="rect">
            <a:avLst/>
          </a:prstGeom>
          <a:noFill/>
        </p:spPr>
        <p:txBody>
          <a:bodyPr wrap="none" lIns="0" tIns="0" rIns="0" bIns="0" rtlCol="0" anchor="t">
            <a:spAutoFit/>
          </a:bodyPr>
          <a:lstStyle/>
          <a:p>
            <a:pPr defTabSz="932597"/>
            <a:r>
              <a:rPr lang="en-US" sz="1122" dirty="0">
                <a:solidFill>
                  <a:prstClr val="black"/>
                </a:solidFill>
                <a:latin typeface="Calibri" panose="020F0502020204030204"/>
              </a:rPr>
              <a:t>* Go the whole path or exit the path wherever you want…</a:t>
            </a: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162806" y="5788469"/>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97"/>
            <a:r>
              <a:rPr lang="en-US" sz="1632" dirty="0">
                <a:solidFill>
                  <a:prstClr val="white"/>
                </a:solidFill>
                <a:latin typeface="Calibri" panose="020F0502020204030204"/>
              </a:rPr>
              <a:t>CAF Expert Level</a:t>
            </a:r>
          </a:p>
        </p:txBody>
      </p:sp>
      <p:sp>
        <p:nvSpPr>
          <p:cNvPr id="58" name="Oval 50">
            <a:extLst>
              <a:ext uri="{FF2B5EF4-FFF2-40B4-BE49-F238E27FC236}">
                <a16:creationId xmlns:a16="http://schemas.microsoft.com/office/drawing/2014/main" id="{A0CF7A26-D69A-43DF-A830-2D228F054E8C}"/>
              </a:ext>
              <a:ext uri="{C183D7F6-B498-43B3-948B-1728B52AA6E4}">
                <adec:decorative xmlns:adec="http://schemas.microsoft.com/office/drawing/2017/decorative" val="1"/>
              </a:ext>
            </a:extLst>
          </p:cNvPr>
          <p:cNvSpPr/>
          <p:nvPr/>
        </p:nvSpPr>
        <p:spPr bwMode="auto">
          <a:xfrm>
            <a:off x="9886246" y="38682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6" name="TextBox 49">
            <a:extLst>
              <a:ext uri="{FF2B5EF4-FFF2-40B4-BE49-F238E27FC236}">
                <a16:creationId xmlns:a16="http://schemas.microsoft.com/office/drawing/2014/main" id="{3C6507CC-3766-4E70-B5D1-A1F55A687A16}"/>
              </a:ext>
            </a:extLst>
          </p:cNvPr>
          <p:cNvSpPr txBox="1"/>
          <p:nvPr/>
        </p:nvSpPr>
        <p:spPr>
          <a:xfrm>
            <a:off x="10218309" y="4857695"/>
            <a:ext cx="1827012" cy="478442"/>
          </a:xfrm>
          <a:prstGeom prst="rect">
            <a:avLst/>
          </a:prstGeom>
          <a:noFill/>
        </p:spPr>
        <p:txBody>
          <a:bodyPr wrap="square">
            <a:spAutoFit/>
          </a:bodyPr>
          <a:lstStyle/>
          <a:p>
            <a:pPr defTabSz="932597">
              <a:defRPr/>
            </a:pPr>
            <a:r>
              <a:rPr lang="en-US" sz="1224" dirty="0">
                <a:solidFill>
                  <a:srgbClr val="000000"/>
                </a:solidFill>
                <a:latin typeface="Segoe UI"/>
              </a:rPr>
              <a:t>1 Day </a:t>
            </a:r>
            <a:r>
              <a:rPr lang="en-US" sz="1224" b="1" dirty="0">
                <a:solidFill>
                  <a:srgbClr val="4472C4"/>
                </a:solidFill>
                <a:latin typeface="Segoe UI"/>
              </a:rPr>
              <a:t>Training – Construction Sets</a:t>
            </a:r>
            <a:endParaRPr lang="en-US" sz="1224" dirty="0">
              <a:solidFill>
                <a:srgbClr val="008575"/>
              </a:solidFill>
              <a:latin typeface="Segoe UI"/>
            </a:endParaRPr>
          </a:p>
        </p:txBody>
      </p:sp>
    </p:spTree>
    <p:extLst>
      <p:ext uri="{BB962C8B-B14F-4D97-AF65-F5344CB8AC3E}">
        <p14:creationId xmlns:p14="http://schemas.microsoft.com/office/powerpoint/2010/main" val="34412280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1036053"/>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(6h)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a:p>
            <a:pPr marL="174862" indent="-174862" defTabSz="932597">
              <a:buFont typeface="Arial" panose="020B0604020202020204" pitchFamily="34" charset="0"/>
              <a:buChar char="•"/>
              <a:defRPr/>
            </a:pPr>
            <a:r>
              <a:rPr lang="en-US" sz="1122" b="1" dirty="0">
                <a:solidFill>
                  <a:schemeClr val="accent1"/>
                </a:solidFill>
                <a:latin typeface="Segoe UI"/>
              </a:rPr>
              <a:t>HOL</a:t>
            </a:r>
          </a:p>
          <a:p>
            <a:pPr marL="174862" indent="-174862" defTabSz="932597">
              <a:buFont typeface="Arial" panose="020B0604020202020204" pitchFamily="34" charset="0"/>
              <a:buChar char="•"/>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686319196"/>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3274389898"/>
              </p:ext>
            </p:extLst>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4AA1EE0-92B9-4064-921B-82A0554988FF}"/>
              </a:ext>
            </a:extLst>
          </p:cNvPr>
          <p:cNvSpPr>
            <a:spLocks noGrp="1"/>
          </p:cNvSpPr>
          <p:nvPr>
            <p:ph type="title"/>
          </p:nvPr>
        </p:nvSpPr>
        <p:spPr/>
        <p:txBody>
          <a:bodyPr/>
          <a:lstStyle/>
          <a:p>
            <a:r>
              <a:rPr lang="en-US" dirty="0"/>
              <a:t>Introducing the MS Cloud Adoption Framework for Azure</a:t>
            </a:r>
          </a:p>
        </p:txBody>
      </p:sp>
    </p:spTree>
    <p:extLst>
      <p:ext uri="{BB962C8B-B14F-4D97-AF65-F5344CB8AC3E}">
        <p14:creationId xmlns:p14="http://schemas.microsoft.com/office/powerpoint/2010/main" val="127662666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Azure_PowerPoint_template_Oct18</Template>
  <TotalTime>0</TotalTime>
  <Words>1379</Words>
  <Application>Microsoft Office PowerPoint</Application>
  <PresentationFormat>Custom</PresentationFormat>
  <Paragraphs>244</Paragraphs>
  <Slides>28</Slides>
  <Notes>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Why become a CAF Expert?</vt:lpstr>
      <vt:lpstr>Cloud Adoption Framework - Experts</vt:lpstr>
      <vt:lpstr>PowerPoint Presentation</vt:lpstr>
      <vt:lpstr>Microsoft Cloud Adoption Framework for Azure</vt:lpstr>
      <vt:lpstr>Agenda</vt:lpstr>
      <vt:lpstr>Cloud Adoption Framework and Azure Migration</vt:lpstr>
      <vt:lpstr>Agenda</vt:lpstr>
      <vt:lpstr>Introducing the MS Cloud Adoption Framework for Azure</vt:lpstr>
      <vt:lpstr>Agenda</vt:lpstr>
      <vt:lpstr>Strategy-Plan-Ready Workshop Format</vt:lpstr>
      <vt:lpstr>Agenda</vt:lpstr>
      <vt:lpstr>Azure Migrate</vt:lpstr>
      <vt:lpstr>Agenda</vt:lpstr>
      <vt:lpstr>Hands on…</vt:lpstr>
      <vt:lpstr>Hands on…</vt:lpstr>
      <vt:lpstr>Cloud Adoption Framework and Azure Migration</vt:lpstr>
      <vt:lpstr>Review Day 1
</vt:lpstr>
      <vt:lpstr>PowerPoint Presentation</vt:lpstr>
      <vt:lpstr>PowerPoint Presentation</vt:lpstr>
      <vt:lpstr>Agenda</vt:lpstr>
      <vt:lpstr>Governance and Management</vt:lpstr>
      <vt:lpstr>Agenda</vt:lpstr>
      <vt:lpstr>Surprise Challenge SQL Database</vt:lpstr>
      <vt:lpstr>LandingZone</vt:lpstr>
      <vt:lpstr>Outview –  Enterpriese Scale</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2021-09-24T06:59:11Z</dcterms:modified>
</cp:coreProperties>
</file>