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86" r:id="rId4"/>
  </p:sldMasterIdLst>
  <p:notesMasterIdLst>
    <p:notesMasterId r:id="rId47"/>
  </p:notesMasterIdLst>
  <p:handoutMasterIdLst>
    <p:handoutMasterId r:id="rId48"/>
  </p:handoutMasterIdLst>
  <p:sldIdLst>
    <p:sldId id="2134804999" r:id="rId5"/>
    <p:sldId id="2076137189" r:id="rId6"/>
    <p:sldId id="2507" r:id="rId7"/>
    <p:sldId id="3799" r:id="rId8"/>
    <p:sldId id="10853" r:id="rId9"/>
    <p:sldId id="2269" r:id="rId10"/>
    <p:sldId id="2270" r:id="rId11"/>
    <p:sldId id="10850" r:id="rId12"/>
    <p:sldId id="2261" r:id="rId13"/>
    <p:sldId id="533" r:id="rId14"/>
    <p:sldId id="516" r:id="rId15"/>
    <p:sldId id="517" r:id="rId16"/>
    <p:sldId id="518" r:id="rId17"/>
    <p:sldId id="519" r:id="rId18"/>
    <p:sldId id="10851" r:id="rId19"/>
    <p:sldId id="2262" r:id="rId20"/>
    <p:sldId id="2076137190" r:id="rId21"/>
    <p:sldId id="10876" r:id="rId22"/>
    <p:sldId id="10867" r:id="rId23"/>
    <p:sldId id="10902" r:id="rId24"/>
    <p:sldId id="10852" r:id="rId25"/>
    <p:sldId id="2263" r:id="rId26"/>
    <p:sldId id="2264" r:id="rId27"/>
    <p:sldId id="2265" r:id="rId28"/>
    <p:sldId id="2266" r:id="rId29"/>
    <p:sldId id="10854" r:id="rId30"/>
    <p:sldId id="2282" r:id="rId31"/>
    <p:sldId id="2283" r:id="rId32"/>
    <p:sldId id="10899" r:id="rId33"/>
    <p:sldId id="2284" r:id="rId34"/>
    <p:sldId id="10872" r:id="rId35"/>
    <p:sldId id="10901" r:id="rId36"/>
    <p:sldId id="2277" r:id="rId37"/>
    <p:sldId id="10908" r:id="rId38"/>
    <p:sldId id="2076137188" r:id="rId39"/>
    <p:sldId id="10037" r:id="rId40"/>
    <p:sldId id="10022" r:id="rId41"/>
    <p:sldId id="2076137185" r:id="rId42"/>
    <p:sldId id="2076137187" r:id="rId43"/>
    <p:sldId id="2076137174" r:id="rId44"/>
    <p:sldId id="2076137169" r:id="rId45"/>
    <p:sldId id="2145705908"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ED6729-801B-456A-A3E4-05E5A68578DD}">
          <p14:sldIdLst>
            <p14:sldId id="2134804999"/>
          </p14:sldIdLst>
        </p14:section>
        <p14:section name="Load Balancing" id="{D8A1CCCF-CBD6-4F93-BB6F-BD666151C328}">
          <p14:sldIdLst>
            <p14:sldId id="2076137189"/>
            <p14:sldId id="2507"/>
            <p14:sldId id="3799"/>
          </p14:sldIdLst>
        </p14:section>
        <p14:section name="Front-Door" id="{7A564464-AFC4-4B7A-9BB8-0992F1DE4495}">
          <p14:sldIdLst>
            <p14:sldId id="10853"/>
            <p14:sldId id="2269"/>
            <p14:sldId id="2270"/>
          </p14:sldIdLst>
        </p14:section>
        <p14:section name="Traffic-Manager" id="{F33EB205-E8FB-46C5-B716-D04DE3557D55}">
          <p14:sldIdLst>
            <p14:sldId id="10850"/>
            <p14:sldId id="2261"/>
            <p14:sldId id="533"/>
            <p14:sldId id="516"/>
            <p14:sldId id="517"/>
            <p14:sldId id="518"/>
            <p14:sldId id="519"/>
          </p14:sldIdLst>
        </p14:section>
        <p14:section name="Application-Gateway" id="{36030B32-88A0-4477-A498-C2E37011703A}">
          <p14:sldIdLst>
            <p14:sldId id="10851"/>
            <p14:sldId id="2262"/>
            <p14:sldId id="2076137190"/>
          </p14:sldIdLst>
        </p14:section>
        <p14:section name="WAF" id="{53B2387B-817C-419B-8253-1F6D55163FAF}">
          <p14:sldIdLst>
            <p14:sldId id="10876"/>
            <p14:sldId id="10867"/>
            <p14:sldId id="10902"/>
          </p14:sldIdLst>
        </p14:section>
        <p14:section name="Azure-Load-Balancer" id="{FF9BDD73-43A7-442B-B7A3-30D6969AA98A}">
          <p14:sldIdLst>
            <p14:sldId id="10852"/>
            <p14:sldId id="2263"/>
            <p14:sldId id="2264"/>
            <p14:sldId id="2265"/>
            <p14:sldId id="2266"/>
          </p14:sldIdLst>
        </p14:section>
        <p14:section name="Content-Delivery-Network" id="{45A1048A-8842-4639-8E71-4145B8B0D8B5}">
          <p14:sldIdLst>
            <p14:sldId id="10854"/>
            <p14:sldId id="2282"/>
            <p14:sldId id="2283"/>
            <p14:sldId id="10899"/>
            <p14:sldId id="2284"/>
          </p14:sldIdLst>
        </p14:section>
        <p14:section name="Service-Endpoint" id="{744E1D3E-8EEF-4FE8-A6C4-A4D785CB00BA}">
          <p14:sldIdLst>
            <p14:sldId id="10872"/>
            <p14:sldId id="10901"/>
            <p14:sldId id="2277"/>
          </p14:sldIdLst>
        </p14:section>
        <p14:section name="Private-Link" id="{5BC82348-4B13-43D4-9587-C167DD799553}">
          <p14:sldIdLst>
            <p14:sldId id="10908"/>
            <p14:sldId id="2076137188"/>
            <p14:sldId id="10037"/>
            <p14:sldId id="10022"/>
            <p14:sldId id="2076137185"/>
            <p14:sldId id="2076137187"/>
            <p14:sldId id="2076137174"/>
            <p14:sldId id="2076137169"/>
            <p14:sldId id="2145705908"/>
          </p14:sldIdLst>
        </p14:section>
      </p14:sectionLst>
    </p:ext>
    <p:ext uri="{EFAFB233-063F-42B5-8137-9DF3F51BA10A}">
      <p15:sldGuideLst xmlns:p15="http://schemas.microsoft.com/office/powerpoint/2012/main">
        <p15:guide id="1" orient="horz" pos="1008" userDrawn="1">
          <p15:clr>
            <a:srgbClr val="F26B43"/>
          </p15:clr>
        </p15:guide>
        <p15:guide id="2" pos="2232" userDrawn="1">
          <p15:clr>
            <a:srgbClr val="A4A3A4"/>
          </p15:clr>
        </p15:guide>
        <p15:guide id="3" pos="600" userDrawn="1">
          <p15:clr>
            <a:srgbClr val="A4A3A4"/>
          </p15:clr>
        </p15:guide>
        <p15:guide id="4" orient="horz" pos="1104" userDrawn="1">
          <p15:clr>
            <a:srgbClr val="FBAE40"/>
          </p15:clr>
        </p15:guide>
        <p15:guide id="5" pos="720" userDrawn="1">
          <p15:clr>
            <a:srgbClr val="A4A3A4"/>
          </p15:clr>
        </p15:guide>
        <p15:guide id="6" pos="4752" userDrawn="1">
          <p15:clr>
            <a:srgbClr val="F26B43"/>
          </p15:clr>
        </p15:guide>
        <p15:guide id="7" pos="29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4A3432-A8F8-82AA-CB67-8C41B4FDF8EC}" name="Imtiaz A Siddiqui" initials="IS" userId="S::imsiddiq@microsoft.com::167f64e1-58b3-4a0a-a16a-f621489dde06" providerId="AD"/>
  <p188:author id="{221DDC6B-3C60-6CB1-71CF-841C27E65E73}" name="Saj Sasi" initials="SS" userId="Saj Sasi" providerId="None"/>
  <p188:author id="{A22CBECE-4BAD-4C13-6254-94286C3C54C6}" name="Erick Moore" initials="EM" userId="S::ermoor@microsoft.com::96a732b2-26bb-45da-b8ee-37851dfdb22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ylor Rozek" initials="TR" lastIdx="106" clrIdx="7">
    <p:extLst>
      <p:ext uri="{19B8F6BF-5375-455C-9EA6-DF929625EA0E}">
        <p15:presenceInfo xmlns:p15="http://schemas.microsoft.com/office/powerpoint/2012/main" userId="S::taylorr@silverfoxprod.com::07d3a2ec-d343-419f-932b-51bf9a70720d" providerId="AD"/>
      </p:ext>
    </p:extLst>
  </p:cmAuthor>
  <p:cmAuthor id="1" name="Mary Feil-Jacobs" initials="MFJ" lastIdx="43" clrIdx="1"/>
  <p:cmAuthor id="8" name="David Griffith" initials="DG" lastIdx="55" clrIdx="8">
    <p:extLst>
      <p:ext uri="{19B8F6BF-5375-455C-9EA6-DF929625EA0E}">
        <p15:presenceInfo xmlns:p15="http://schemas.microsoft.com/office/powerpoint/2012/main" userId="David Griffith" providerId="None"/>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Auri Mathisen" initials="AM" lastIdx="72" clrIdx="9">
    <p:extLst>
      <p:ext uri="{19B8F6BF-5375-455C-9EA6-DF929625EA0E}">
        <p15:presenceInfo xmlns:p15="http://schemas.microsoft.com/office/powerpoint/2012/main" userId="S::aurim@silverfoxprod.com::4c9b294e-82c5-4bdf-bfad-2c244299700e"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Kaylee McAvoy" initials="KM" lastIdx="27" clrIdx="5">
    <p:extLst>
      <p:ext uri="{19B8F6BF-5375-455C-9EA6-DF929625EA0E}">
        <p15:presenceInfo xmlns:p15="http://schemas.microsoft.com/office/powerpoint/2012/main" userId="S::kayleem@silverfoxprod.com::9d14131b-82fd-4f53-9a25-2f09aef1df75" providerId="AD"/>
      </p:ext>
    </p:extLst>
  </p:cmAuthor>
  <p:cmAuthor id="6" name="Keelan Wood" initials="KW" lastIdx="1" clrIdx="6">
    <p:extLst>
      <p:ext uri="{19B8F6BF-5375-455C-9EA6-DF929625EA0E}">
        <p15:presenceInfo xmlns:p15="http://schemas.microsoft.com/office/powerpoint/2012/main" userId="S::keelanw@silverfoxprod.com::c865d753-192b-4fe2-820d-09533e3010e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a:srgbClr val="737373"/>
    <a:srgbClr val="2F2F2F"/>
    <a:srgbClr val="F2F2F2"/>
    <a:srgbClr val="243A5E"/>
    <a:srgbClr val="868686"/>
    <a:srgbClr val="D83B01"/>
    <a:srgbClr val="6B2929"/>
    <a:srgbClr val="CFE5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089478-CDBD-4C9F-BCB3-9D8D7494E008}" v="20" dt="2021-09-21T02:34:59.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77" autoAdjust="0"/>
  </p:normalViewPr>
  <p:slideViewPr>
    <p:cSldViewPr snapToGrid="0">
      <p:cViewPr varScale="1">
        <p:scale>
          <a:sx n="118" d="100"/>
          <a:sy n="118" d="100"/>
        </p:scale>
        <p:origin x="1896" y="96"/>
      </p:cViewPr>
      <p:guideLst>
        <p:guide orient="horz" pos="1008"/>
        <p:guide pos="2232"/>
        <p:guide pos="600"/>
        <p:guide orient="horz" pos="1104"/>
        <p:guide pos="720"/>
        <p:guide pos="4752"/>
        <p:guide pos="2986"/>
      </p:guideLst>
    </p:cSldViewPr>
  </p:slideViewPr>
  <p:notesTextViewPr>
    <p:cViewPr>
      <p:scale>
        <a:sx n="1" d="1"/>
        <a:sy n="1" d="1"/>
      </p:scale>
      <p:origin x="0" y="-1002"/>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Padilha" userId="376a1631-5743-4df8-9ed0-3e610ff53cc9" providerId="ADAL" clId="{FD6295EE-5AA3-471C-8C51-D16C1900E2BF}"/>
    <pc:docChg chg="modSld">
      <pc:chgData name="Marco Antonio Padilha" userId="376a1631-5743-4df8-9ed0-3e610ff53cc9" providerId="ADAL" clId="{FD6295EE-5AA3-471C-8C51-D16C1900E2BF}" dt="2021-09-21T22:58:58.431" v="52" actId="6549"/>
      <pc:docMkLst>
        <pc:docMk/>
      </pc:docMkLst>
      <pc:sldChg chg="modNotesTx">
        <pc:chgData name="Marco Antonio Padilha" userId="376a1631-5743-4df8-9ed0-3e610ff53cc9" providerId="ADAL" clId="{FD6295EE-5AA3-471C-8C51-D16C1900E2BF}" dt="2021-09-21T22:58:58.431" v="52" actId="6549"/>
        <pc:sldMkLst>
          <pc:docMk/>
          <pc:sldMk cId="1399006728" sldId="2507"/>
        </pc:sldMkLst>
      </pc:sldChg>
    </pc:docChg>
  </pc:docChgLst>
  <pc:docChgLst>
    <pc:chgData name="Joe Joyce" userId="S::jjoyce@microsoft.com::40278187-a7e8-45f9-ab0d-496acb634a57" providerId="AD" clId="Web-{71089478-CDBD-4C9F-BCB3-9D8D7494E008}"/>
    <pc:docChg chg="modSld">
      <pc:chgData name="Joe Joyce" userId="S::jjoyce@microsoft.com::40278187-a7e8-45f9-ab0d-496acb634a57" providerId="AD" clId="Web-{71089478-CDBD-4C9F-BCB3-9D8D7494E008}" dt="2021-09-21T02:34:56.383" v="6" actId="20577"/>
      <pc:docMkLst>
        <pc:docMk/>
      </pc:docMkLst>
      <pc:sldChg chg="modSp">
        <pc:chgData name="Joe Joyce" userId="S::jjoyce@microsoft.com::40278187-a7e8-45f9-ab0d-496acb634a57" providerId="AD" clId="Web-{71089478-CDBD-4C9F-BCB3-9D8D7494E008}" dt="2021-09-21T02:34:56.383" v="6" actId="20577"/>
        <pc:sldMkLst>
          <pc:docMk/>
          <pc:sldMk cId="3453069231" sldId="2134804999"/>
        </pc:sldMkLst>
        <pc:spChg chg="mod">
          <ac:chgData name="Joe Joyce" userId="S::jjoyce@microsoft.com::40278187-a7e8-45f9-ab0d-496acb634a57" providerId="AD" clId="Web-{71089478-CDBD-4C9F-BCB3-9D8D7494E008}" dt="2021-09-21T02:34:56.383" v="6" actId="20577"/>
          <ac:spMkLst>
            <pc:docMk/>
            <pc:sldMk cId="3453069231" sldId="213480499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9/21/2021 11:19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9/21/2021 11:19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application-gateway/overview"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docs.microsoft.com/en-us/azure/application-gateway/application-gateway-autoscaling-zone-redundant#feature-comparison-between-v1-sku-and-v2-sku" TargetMode="External"/><Relationship Id="rId4" Type="http://schemas.openxmlformats.org/officeDocument/2006/relationships/hyperlink" Target="https://docs.microsoft.com/en-us/azure/application-gateway/how-application-gateway-work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owasp.org/index.php/Category:OWASP_ModSecurity_Core_Rule_Set_Project" TargetMode="External"/><Relationship Id="rId7" Type="http://schemas.openxmlformats.org/officeDocument/2006/relationships/hyperlink" Target="https://docs.microsoft.com/en-us/azure/application-gateway/custom-waf-rules-overview"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microsoft.com/en-us/azure/application-gateway/application-gateway-waf-configuration" TargetMode="External"/><Relationship Id="rId5" Type="http://schemas.openxmlformats.org/officeDocument/2006/relationships/hyperlink" Target="https://docs.microsoft.com/en-us/azure/application-gateway/waf-overview" TargetMode="External"/><Relationship Id="rId4" Type="http://schemas.openxmlformats.org/officeDocument/2006/relationships/hyperlink" Target="https://docs.microsoft.com/en-us/azure/monitoring-and-diagnostics/monitoring-overview"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frontdoor/waf-overview"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microsoft.com/en-us/azure/frontdoor/waf-front-door-custom-ru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load-balancer/load-balancer-standard-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en-us/azure/load-balancer/load-balancer-standard-availability-zones" TargetMode="External"/><Relationship Id="rId4" Type="http://schemas.openxmlformats.org/officeDocument/2006/relationships/hyperlink" Target="https://docs.microsoft.com/en-us/azure/load-balancer/load-balancer-standard-overview#why-use-standard-load-balancer"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load-balancer/load-balancer-standard-overview#why-use-standard-load-balancer"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cdn/cdn-overview#how-it-work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tools.ietf.org/html/rfc7234"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docs.microsoft.com/en-us/azure/cdn/cdn-how-caching-work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vnet"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docs.microsoft.com/en-us/azure/virtual-network/virtual-network-service-endpoints-overview" TargetMode="External"/><Relationship Id="rId4" Type="http://schemas.openxmlformats.org/officeDocument/2006/relationships/hyperlink" Target="https://docs.microsoft.com/en-us/azure/virtual-network/virtual-networks-udr-overview"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azure/private-link/private-link-overview"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so.org/ics/35.100/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traffic-manager/traffic-manager-overview"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microsoft.com/en-us/azure/traffic-manager/traffic-manager-routing-method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algn="l" defTabSz="914400" rtl="0" eaLnBrk="1" latinLnBrk="0" hangingPunct="1"/>
            <a:r>
              <a:rPr lang="en-US" sz="1600" i="1" kern="1200" dirty="0">
                <a:gradFill>
                  <a:gsLst>
                    <a:gs pos="0">
                      <a:schemeClr val="tx1"/>
                    </a:gs>
                    <a:gs pos="100000">
                      <a:schemeClr val="tx1"/>
                    </a:gs>
                  </a:gsLst>
                  <a:lin ang="5400000" scaled="0"/>
                </a:gradFill>
                <a:latin typeface="+mn-lt"/>
                <a:ea typeface="+mn-ea"/>
                <a:cs typeface="Segoe UI Semilight" panose="020B0402040204020203" pitchFamily="34" charset="0"/>
              </a:rPr>
              <a:t>Hello, my name is …, and I’m a “CE/CSA” working on Azure in our Customer Success organization.</a:t>
            </a:r>
          </a:p>
          <a:p>
            <a:pPr marL="0" lvl="0" algn="l" defTabSz="914400" rtl="0" eaLnBrk="1" latinLnBrk="0" hangingPunct="1"/>
            <a:endParaRPr lang="en-US" sz="1600" i="1" kern="1200" dirty="0">
              <a:gradFill>
                <a:gsLst>
                  <a:gs pos="0">
                    <a:schemeClr val="tx1"/>
                  </a:gs>
                  <a:gs pos="100000">
                    <a:schemeClr val="tx1"/>
                  </a:gs>
                </a:gsLst>
                <a:lin ang="5400000" scaled="0"/>
              </a:gradFill>
              <a:latin typeface="+mn-lt"/>
              <a:ea typeface="+mn-ea"/>
              <a:cs typeface="Segoe UI Semilight" panose="020B0402040204020203" pitchFamily="34" charset="0"/>
            </a:endParaRPr>
          </a:p>
          <a:p>
            <a:pPr marL="0" lvl="0" algn="l" defTabSz="914400" rtl="0" eaLnBrk="1" latinLnBrk="0" hangingPunct="1"/>
            <a:r>
              <a:rPr lang="en-US" sz="1600" i="1" kern="1200" dirty="0">
                <a:gradFill>
                  <a:gsLst>
                    <a:gs pos="0">
                      <a:schemeClr val="tx1"/>
                    </a:gs>
                    <a:gs pos="100000">
                      <a:schemeClr val="tx1"/>
                    </a:gs>
                  </a:gsLst>
                  <a:lin ang="5400000" scaled="0"/>
                </a:gradFill>
                <a:latin typeface="+mn-lt"/>
                <a:ea typeface="+mn-ea"/>
                <a:cs typeface="Segoe UI Semilight" panose="020B0402040204020203" pitchFamily="34" charset="0"/>
              </a:rPr>
              <a:t>This is a 100/200 level presentation meant to give you enough information where you can make informed decisions and understand how these components work.</a:t>
            </a:r>
          </a:p>
          <a:p>
            <a:endParaRPr lang="en-US" sz="1600" i="1" spc="0" dirty="0">
              <a:gradFill>
                <a:gsLst>
                  <a:gs pos="0">
                    <a:schemeClr val="tx1"/>
                  </a:gs>
                  <a:gs pos="100000">
                    <a:schemeClr val="tx1"/>
                  </a:gs>
                </a:gsLst>
                <a:lin ang="5400000" scaled="0"/>
              </a:gradFill>
              <a:latin typeface="+mn-lt"/>
              <a:cs typeface="Segoe UI Semilight" panose="020B0402040204020203" pitchFamily="34" charset="0"/>
            </a:endParaRPr>
          </a:p>
          <a:p>
            <a:r>
              <a:rPr lang="en-US" sz="1600" i="1" spc="0" dirty="0">
                <a:gradFill>
                  <a:gsLst>
                    <a:gs pos="0">
                      <a:schemeClr val="tx1"/>
                    </a:gs>
                    <a:gs pos="100000">
                      <a:schemeClr val="tx1"/>
                    </a:gs>
                  </a:gsLst>
                  <a:lin ang="5400000" scaled="0"/>
                </a:gradFill>
                <a:latin typeface="+mn-lt"/>
                <a:cs typeface="Segoe UI Semilight" panose="020B0402040204020203" pitchFamily="34" charset="0"/>
              </a:rPr>
              <a:t>Feel free to ask questions as we go.</a:t>
            </a:r>
          </a:p>
          <a:p>
            <a:endParaRPr lang="en-US" sz="1600" i="1" spc="0" dirty="0">
              <a:gradFill>
                <a:gsLst>
                  <a:gs pos="0">
                    <a:schemeClr val="tx1"/>
                  </a:gs>
                  <a:gs pos="100000">
                    <a:schemeClr val="tx1"/>
                  </a:gs>
                </a:gsLst>
                <a:lin ang="5400000" scaled="0"/>
              </a:gradFill>
              <a:latin typeface="+mn-lt"/>
              <a:cs typeface="Segoe UI Semilight" panose="020B0402040204020203" pitchFamily="34" charset="0"/>
            </a:endParaRPr>
          </a:p>
          <a:p>
            <a:r>
              <a:rPr lang="en-US" sz="1600" i="1" spc="0" dirty="0">
                <a:gradFill>
                  <a:gsLst>
                    <a:gs pos="0">
                      <a:schemeClr val="tx1"/>
                    </a:gs>
                    <a:gs pos="100000">
                      <a:schemeClr val="tx1"/>
                    </a:gs>
                  </a:gsLst>
                  <a:lin ang="5400000" scaled="0"/>
                </a:gradFill>
                <a:latin typeface="+mn-lt"/>
                <a:cs typeface="Segoe UI Semilight" panose="020B0402040204020203" pitchFamily="34" charset="0"/>
              </a:rPr>
              <a:t>So, with that, let’s dive in.</a:t>
            </a:r>
          </a:p>
        </p:txBody>
      </p:sp>
      <p:sp>
        <p:nvSpPr>
          <p:cNvPr id="4" name="Header Placeholder 3"/>
          <p:cNvSpPr>
            <a:spLocks noGrp="1"/>
          </p:cNvSpPr>
          <p:nvPr>
            <p:ph type="hdr" sz="quarter" idx="10"/>
          </p:nvPr>
        </p:nvSpPr>
        <p:spPr/>
        <p:txBody>
          <a:bodyPr/>
          <a:lstStyle/>
          <a:p>
            <a:pPr marL="0" marR="0" lvl="0" indent="0" algn="l" defTabSz="93168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24" marR="0" lvl="0" indent="0" algn="l" defTabSz="2732401" rtl="0" eaLnBrk="0" fontAlgn="auto" latinLnBrk="0" hangingPunct="0">
              <a:lnSpc>
                <a:spcPct val="100000"/>
              </a:lnSpc>
              <a:spcBef>
                <a:spcPts val="0"/>
              </a:spcBef>
              <a:spcAft>
                <a:spcPts val="0"/>
              </a:spcAft>
              <a:buClrTx/>
              <a:buSzTx/>
              <a:buFontTx/>
              <a:buNone/>
              <a:tabLst/>
              <a:defRPr/>
            </a:pPr>
            <a:r>
              <a:rPr kumimoji="0" lang="en-US" sz="13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684"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684" rtl="0" eaLnBrk="1" fontAlgn="auto" latinLnBrk="0" hangingPunct="1">
                <a:lnSpc>
                  <a:spcPct val="100000"/>
                </a:lnSpc>
                <a:spcBef>
                  <a:spcPts val="0"/>
                </a:spcBef>
                <a:spcAft>
                  <a:spcPts val="0"/>
                </a:spcAft>
                <a:buClrTx/>
                <a:buSzTx/>
                <a:buFontTx/>
                <a:buNone/>
                <a:tabLst/>
                <a:defRPr/>
              </a:pPr>
              <a:t>9/21/2021 11:19 AM</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68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684"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728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 single traffic routing method can be selected in a profile</a:t>
            </a:r>
          </a:p>
          <a:p>
            <a:r>
              <a:rPr lang="en-US" dirty="0"/>
              <a:t>Routing methods can be changed at any time</a:t>
            </a:r>
          </a:p>
          <a:p>
            <a:r>
              <a:rPr lang="en-US" dirty="0"/>
              <a:t>Changes go into effect within one minute, with no downtime</a:t>
            </a:r>
          </a:p>
          <a:p>
            <a:endParaRPr lang="en-US" dirty="0"/>
          </a:p>
          <a:p>
            <a:endParaRPr lang="en-US" dirty="0"/>
          </a:p>
        </p:txBody>
      </p:sp>
      <p:sp>
        <p:nvSpPr>
          <p:cNvPr id="5" name="Slide Number Placeholder 5">
            <a:extLst>
              <a:ext uri="{FF2B5EF4-FFF2-40B4-BE49-F238E27FC236}">
                <a16:creationId xmlns:a16="http://schemas.microsoft.com/office/drawing/2014/main" id="{C27808D5-217B-41A0-819A-1562CA7F6968}"/>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27551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Slide Number Placeholder 5">
            <a:extLst>
              <a:ext uri="{FF2B5EF4-FFF2-40B4-BE49-F238E27FC236}">
                <a16:creationId xmlns:a16="http://schemas.microsoft.com/office/drawing/2014/main" id="{A94E57DE-B705-4D76-BAA2-5BBD3C7C5F20}"/>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674496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Slide Number Placeholder 5">
            <a:extLst>
              <a:ext uri="{FF2B5EF4-FFF2-40B4-BE49-F238E27FC236}">
                <a16:creationId xmlns:a16="http://schemas.microsoft.com/office/drawing/2014/main" id="{266F1A88-6E02-4026-AFB2-11B62C8263D4}"/>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91989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Slide Number Placeholder 5">
            <a:extLst>
              <a:ext uri="{FF2B5EF4-FFF2-40B4-BE49-F238E27FC236}">
                <a16:creationId xmlns:a16="http://schemas.microsoft.com/office/drawing/2014/main" id="{231E0BA4-37EF-40E4-B5C1-523FDF16F986}"/>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552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8" name="Slide Number Placeholder 5">
            <a:extLst>
              <a:ext uri="{FF2B5EF4-FFF2-40B4-BE49-F238E27FC236}">
                <a16:creationId xmlns:a16="http://schemas.microsoft.com/office/drawing/2014/main" id="{51925295-4461-4E25-94B3-21D93A6826FD}"/>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68877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60E659D6-F869-4204-9D63-379FC2DCCD10}"/>
              </a:ext>
            </a:extLst>
          </p:cNvPr>
          <p:cNvSpPr>
            <a:spLocks noGrp="1"/>
          </p:cNvSpPr>
          <p:nvPr>
            <p:ph type="sldNum" sz="quarter" idx="5"/>
          </p:nvPr>
        </p:nvSpPr>
        <p:spPr/>
        <p:txBody>
          <a:bodyPr/>
          <a:lstStyle/>
          <a:p>
            <a:fld id="{B4008EB6-D09E-4580-8CD6-DDB14511944F}" type="slidenum">
              <a:rPr lang="en-US" smtClean="0"/>
              <a:pPr/>
              <a:t>15</a:t>
            </a:fld>
            <a:endParaRPr lang="en-US" dirty="0"/>
          </a:p>
        </p:txBody>
      </p:sp>
      <p:sp>
        <p:nvSpPr>
          <p:cNvPr id="5" name="Slide Image Placeholder 4">
            <a:extLst>
              <a:ext uri="{FF2B5EF4-FFF2-40B4-BE49-F238E27FC236}">
                <a16:creationId xmlns:a16="http://schemas.microsoft.com/office/drawing/2014/main" id="{842CBCC1-7825-4A7E-89F6-4D2403509030}"/>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9201DD4-B3F9-4102-B737-E9306363C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5245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Application Gateway overview:</a:t>
            </a:r>
          </a:p>
          <a:p>
            <a:endParaRPr lang="en-US" dirty="0"/>
          </a:p>
          <a:p>
            <a:r>
              <a:rPr lang="en-US" b="0" i="0" kern="1200" dirty="0">
                <a:solidFill>
                  <a:schemeClr val="tx1"/>
                </a:solidFill>
                <a:effectLst/>
              </a:rPr>
              <a:t>Azure Application Gateway is a web traffic load balancer that enables you to manage traffic to your web applications. Traditional load balancers operate at the transport layer (OSI layer 4 - TCP and UDP) and route traffic based on source IP address and port, to a destination IP address and port.</a:t>
            </a:r>
          </a:p>
          <a:p>
            <a:endParaRPr lang="en-US" b="0" i="0" kern="1200" dirty="0">
              <a:solidFill>
                <a:schemeClr val="tx1"/>
              </a:solidFill>
              <a:effectLst/>
            </a:endParaRPr>
          </a:p>
          <a:p>
            <a:r>
              <a:rPr lang="en-US" dirty="0"/>
              <a:t>With Application Gateway, you can make routing decisions based on additional attributes of an HTTP request, such as URI path or host headers. For example, you can route traffic based on the incoming URL. So if an “/images” is in the incoming URL, you can route traffic to a specific set of servers (known as a pool) configured for images. If a “/video” is in the URL, that traffic is routed to another pool that's optimized for videos. This type of routing is known as application layer (OSI layer 7) load balancing. Azure Application Gateway can do URL-based routing and more.</a:t>
            </a:r>
          </a:p>
          <a:p>
            <a:endParaRPr lang="en-US" dirty="0"/>
          </a:p>
          <a:p>
            <a:pPr marL="171450" indent="-171450">
              <a:buFont typeface="Arial" panose="020B0604020202020204" pitchFamily="34" charset="0"/>
              <a:buChar char="•"/>
            </a:pPr>
            <a:r>
              <a:rPr lang="en-US" b="0" i="0" kern="1200" dirty="0">
                <a:solidFill>
                  <a:schemeClr val="tx1"/>
                </a:solidFill>
                <a:effectLst/>
              </a:rPr>
              <a:t>Azure Application Gateway is </a:t>
            </a:r>
            <a:r>
              <a:rPr lang="en-US" baseline="0" dirty="0"/>
              <a:t>platform managed, dedicated deployment. Azure takes care of availability, patching, management of these deployments for you.</a:t>
            </a:r>
          </a:p>
          <a:p>
            <a:pPr marL="171450" indent="-171450">
              <a:buFont typeface="Arial" panose="020B0604020202020204" pitchFamily="34" charset="0"/>
              <a:buChar char="•"/>
            </a:pPr>
            <a:r>
              <a:rPr lang="en-US" baseline="0" dirty="0"/>
              <a:t>Application Gateway like Azure Load Balancer is regional in scope but has more advanced connectivity options. You are not limited to scale sets or VNets. </a:t>
            </a:r>
          </a:p>
          <a:p>
            <a:pPr marL="171450" indent="-171450">
              <a:buFont typeface="Arial" panose="020B0604020202020204" pitchFamily="34" charset="0"/>
              <a:buChar char="•"/>
            </a:pPr>
            <a:r>
              <a:rPr lang="en-US" baseline="0" dirty="0"/>
              <a:t>Application Gateway  can be deployed as both Public facing or Internal Load Balancer only. More importantly, you can use Application Gateway with both endpoints exposed at the same time to function as both internal and external layer 7 Azure Datacenter.</a:t>
            </a:r>
          </a:p>
          <a:p>
            <a:endParaRPr lang="en-US" baseline="0" dirty="0"/>
          </a:p>
          <a:p>
            <a:r>
              <a:rPr lang="en-US" b="0" i="0" kern="1200" dirty="0">
                <a:solidFill>
                  <a:schemeClr val="tx1"/>
                </a:solidFill>
                <a:effectLst/>
              </a:rPr>
              <a:t>The following features are included with Azure Application Gateway:</a:t>
            </a:r>
          </a:p>
          <a:p>
            <a:pPr marL="0" marR="0" lvl="0" indent="0" algn="l" defTabSz="914281"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kern="1200" dirty="0">
                <a:solidFill>
                  <a:schemeClr val="tx1"/>
                </a:solidFill>
                <a:effectLst/>
              </a:rPr>
              <a:t>Feature				v1 SKU	v2 SKU</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Autoscaling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Zone redundancy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Static VIP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Azure Kubernetes Service (AKS) Ingress controller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Azure Key Vault integration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Rewrite HTTP(S) headers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URL-based routing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Multiple-site hosting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Traffic redirection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Web application firewall (WAF)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Secure Sockets Layer (SSL) termination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End-to-end SSL encryption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Session affinity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Custom error pages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WebSocket support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HTTP/2 support			✓	✓</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Connection draining			✓	✓</a:t>
            </a:r>
            <a:endParaRPr lang="en-US" baseline="0" dirty="0"/>
          </a:p>
          <a:p>
            <a:endParaRPr lang="en-US" baseline="0" dirty="0"/>
          </a:p>
          <a:p>
            <a:endParaRPr lang="en-US" baseline="0" dirty="0"/>
          </a:p>
          <a:p>
            <a:r>
              <a:rPr lang="en-US" baseline="0" dirty="0"/>
              <a:t>Basically an Azure Application Gateway  is an SSL terminating reverse proxy which offers many functionalities. It is difficult to list down all the capabilities in one chart but here is an attempt. We offer layer 7 routing capabilities such as: </a:t>
            </a:r>
          </a:p>
          <a:p>
            <a:pPr marL="410907" lvl="1" indent="-181240"/>
            <a:r>
              <a:rPr lang="en-US" baseline="0" dirty="0"/>
              <a:t>true round robin load distribution on per http request basis</a:t>
            </a:r>
          </a:p>
          <a:p>
            <a:pPr marL="410907" lvl="1" indent="-181240"/>
            <a:r>
              <a:rPr lang="en-US" baseline="0" dirty="0"/>
              <a:t>Ability to pin a user session to the same VM even when originating traffic is behind CDN or proxy</a:t>
            </a:r>
          </a:p>
          <a:p>
            <a:pPr marL="410907" lvl="1" indent="-181240"/>
            <a:r>
              <a:rPr lang="en-US" baseline="0" dirty="0"/>
              <a:t>Ability to host multiple sites behinds the same Application Gateway</a:t>
            </a:r>
          </a:p>
          <a:p>
            <a:r>
              <a:rPr lang="en-US" dirty="0"/>
              <a:t>And many more</a:t>
            </a:r>
          </a:p>
          <a:p>
            <a:endParaRPr lang="en-US" dirty="0"/>
          </a:p>
          <a:p>
            <a:endParaRPr lang="en-US" dirty="0"/>
          </a:p>
          <a:p>
            <a:endParaRPr lang="en-US" dirty="0"/>
          </a:p>
          <a:p>
            <a:r>
              <a:rPr lang="en-US" b="1" dirty="0"/>
              <a:t>References:</a:t>
            </a:r>
          </a:p>
          <a:p>
            <a:endParaRPr lang="en-US" b="1" dirty="0"/>
          </a:p>
          <a:p>
            <a:r>
              <a:rPr lang="en-US" b="1" dirty="0"/>
              <a:t>What is Azure Application Gateway?</a:t>
            </a:r>
          </a:p>
          <a:p>
            <a:r>
              <a:rPr lang="en-US" dirty="0">
                <a:hlinkClick r:id="rId3"/>
              </a:rPr>
              <a:t>https://docs.microsoft.com/en-us/azure/application-gateway/overview</a:t>
            </a:r>
            <a:endParaRPr lang="en-US" dirty="0"/>
          </a:p>
          <a:p>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How an application gateway works</a:t>
            </a:r>
          </a:p>
          <a:p>
            <a:r>
              <a:rPr lang="en-US" dirty="0">
                <a:hlinkClick r:id="rId4"/>
              </a:rPr>
              <a:t>https://docs.microsoft.com/en-us/azure/application-gateway/how-application-gateway-works</a:t>
            </a:r>
            <a:endParaRPr lang="en-US" dirty="0"/>
          </a:p>
          <a:p>
            <a:endParaRPr lang="en-US" dirty="0"/>
          </a:p>
          <a:p>
            <a:r>
              <a:rPr lang="en-US" b="1" i="0" kern="1200" dirty="0">
                <a:solidFill>
                  <a:schemeClr val="tx1"/>
                </a:solidFill>
                <a:effectLst/>
              </a:rPr>
              <a:t>Feature comparison between v1 SKU and v2 SKU</a:t>
            </a:r>
          </a:p>
          <a:p>
            <a:r>
              <a:rPr lang="en-US" dirty="0">
                <a:hlinkClick r:id="rId5"/>
              </a:rPr>
              <a:t>https://docs.microsoft.com/en-us/azure/application-gateway/application-gateway-autoscaling-zone-redundant#feature-comparison-between-v1-sku-and-v2-sku</a:t>
            </a:r>
            <a:endParaRPr lang="en-US" dirty="0"/>
          </a:p>
        </p:txBody>
      </p:sp>
      <p:sp>
        <p:nvSpPr>
          <p:cNvPr id="5" name="Slide Number Placeholder 5">
            <a:extLst>
              <a:ext uri="{FF2B5EF4-FFF2-40B4-BE49-F238E27FC236}">
                <a16:creationId xmlns:a16="http://schemas.microsoft.com/office/drawing/2014/main" id="{743E23E3-C2BD-4BB7-A095-95890D84D3D6}"/>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178211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21865BD2-77AD-4031-B32A-82C91D94E6CA}"/>
              </a:ext>
            </a:extLst>
          </p:cNvPr>
          <p:cNvSpPr>
            <a:spLocks noGrp="1"/>
          </p:cNvSpPr>
          <p:nvPr>
            <p:ph type="sldNum" sz="quarter" idx="5"/>
          </p:nvPr>
        </p:nvSpPr>
        <p:spPr/>
        <p:txBody>
          <a:bodyPr/>
          <a:lstStyle/>
          <a:p>
            <a:fld id="{B4008EB6-D09E-4580-8CD6-DDB14511944F}" type="slidenum">
              <a:rPr lang="en-US" smtClean="0"/>
              <a:pPr/>
              <a:t>18</a:t>
            </a:fld>
            <a:endParaRPr lang="en-US" dirty="0"/>
          </a:p>
        </p:txBody>
      </p:sp>
      <p:sp>
        <p:nvSpPr>
          <p:cNvPr id="5" name="Slide Image Placeholder 4">
            <a:extLst>
              <a:ext uri="{FF2B5EF4-FFF2-40B4-BE49-F238E27FC236}">
                <a16:creationId xmlns:a16="http://schemas.microsoft.com/office/drawing/2014/main" id="{A1B24045-A93B-42F3-8D20-94F16D541FB5}"/>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3A104D8E-0606-4E14-A438-5B07BD370C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0169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a:solidFill>
                  <a:schemeClr val="tx1"/>
                </a:solidFill>
                <a:effectLst/>
              </a:rPr>
              <a:t>Web application firewall for Azure Application Gateway overview:</a:t>
            </a:r>
          </a:p>
          <a:p>
            <a:endParaRPr lang="en-US" b="0" i="0" kern="1200" dirty="0">
              <a:solidFill>
                <a:schemeClr val="tx1"/>
              </a:solidFill>
              <a:effectLst/>
            </a:endParaRPr>
          </a:p>
          <a:p>
            <a:r>
              <a:rPr lang="en-US" b="0" i="0" kern="1200" dirty="0">
                <a:solidFill>
                  <a:schemeClr val="tx1"/>
                </a:solidFill>
                <a:effectLst/>
              </a:rPr>
              <a:t>Azure Application Gateway offers a web application firewall (WAF) that provides centralized protection of your web applications from common exploits and vulnerabilities. Web applications are increasingly targeted by malicious attacks that exploit commonly known vulnerabilities. SQL injection and cross-site scripting are among the most common attacks.</a:t>
            </a:r>
          </a:p>
          <a:p>
            <a:endParaRPr lang="en-US" b="0" i="0" kern="1200" dirty="0">
              <a:solidFill>
                <a:schemeClr val="tx1"/>
              </a:solidFill>
              <a:effectLst/>
            </a:endParaRPr>
          </a:p>
          <a:p>
            <a:r>
              <a:rPr lang="en-US" b="0" i="0" kern="1200" dirty="0">
                <a:solidFill>
                  <a:schemeClr val="tx1"/>
                </a:solidFill>
                <a:effectLst/>
              </a:rPr>
              <a:t>Preventing such attacks in application code is challenging. It can require rigorous maintenance, patching, and monitoring at multiple layers of the application topology. A centralized web application firewall helps make security management much simpler. A WAF also gives application administrators better assurance of protection against threats and intrusions.</a:t>
            </a:r>
          </a:p>
          <a:p>
            <a:endParaRPr lang="en-US" b="0" i="0" kern="1200" dirty="0">
              <a:solidFill>
                <a:schemeClr val="tx1"/>
              </a:solidFill>
              <a:effectLst/>
            </a:endParaRPr>
          </a:p>
          <a:p>
            <a:r>
              <a:rPr lang="en-US" b="0" i="0" kern="1200" dirty="0">
                <a:solidFill>
                  <a:schemeClr val="tx1"/>
                </a:solidFill>
                <a:effectLst/>
              </a:rPr>
              <a:t>A WAF solution can react to a security threat faster by centrally patching a known vulnerability, instead of securing each individual web application. Existing application gateways can easily be converted into fire wall-enabled application gateways.</a:t>
            </a:r>
          </a:p>
          <a:p>
            <a:endParaRPr lang="en-US" b="0" i="0" kern="1200" dirty="0">
              <a:solidFill>
                <a:schemeClr val="tx1"/>
              </a:solidFill>
              <a:effectLst/>
            </a:endParaRPr>
          </a:p>
          <a:p>
            <a:r>
              <a:rPr lang="en-US" b="0" i="0" kern="1200" dirty="0">
                <a:solidFill>
                  <a:schemeClr val="tx1"/>
                </a:solidFill>
                <a:effectLst/>
              </a:rPr>
              <a:t>The Application Gateway WAF is based on </a:t>
            </a:r>
            <a:r>
              <a:rPr lang="en-US" b="0" i="0" u="sng" kern="1200" dirty="0">
                <a:solidFill>
                  <a:schemeClr val="tx1"/>
                </a:solidFill>
                <a:effectLst/>
                <a:hlinkClick r:id="rId3"/>
              </a:rPr>
              <a:t>Core Rule Set (CRS)</a:t>
            </a:r>
            <a:r>
              <a:rPr lang="en-US" b="0" i="0" kern="1200" dirty="0">
                <a:solidFill>
                  <a:schemeClr val="tx1"/>
                </a:solidFill>
                <a:effectLst/>
              </a:rPr>
              <a:t> 3.0 or 2.2.9 from the Open Web Application Security Project (OWASP). The WAF automatically updates to include protection against new vulnerabilities, with no additional configuration needed.</a:t>
            </a:r>
          </a:p>
          <a:p>
            <a:endParaRPr lang="en-US" dirty="0"/>
          </a:p>
          <a:p>
            <a:r>
              <a:rPr lang="en-US" b="0" i="0" kern="1200" dirty="0">
                <a:solidFill>
                  <a:schemeClr val="tx1"/>
                </a:solidFill>
                <a:effectLst/>
              </a:rPr>
              <a:t>Application Gateway operates as an application delivery controller (ADC). It offers Secure Sockets Layer (SSL) termination, cookie-based session affinity, round-robin load distribution, content-based routing, ability to host multiple websites, and security enhancements. Application Gateway security enhancements include SSL policy management and end-to-end SSL support. Application security is strengthened by WAF integration into Application Gateway. The combination protects your web applications against common vulnerabilities. And it provides an easy-to-configure central location to manage.</a:t>
            </a:r>
          </a:p>
          <a:p>
            <a:endParaRPr lang="en-US" b="1" i="0" kern="1200" dirty="0">
              <a:solidFill>
                <a:schemeClr val="tx1"/>
              </a:solidFill>
              <a:effectLst/>
            </a:endParaRPr>
          </a:p>
          <a:p>
            <a:r>
              <a:rPr lang="en-US" b="1" i="0" kern="1200" dirty="0">
                <a:solidFill>
                  <a:schemeClr val="tx1"/>
                </a:solidFill>
                <a:effectLst/>
              </a:rPr>
              <a:t>Benefits</a:t>
            </a:r>
          </a:p>
          <a:p>
            <a:r>
              <a:rPr lang="en-US" b="0" i="0" kern="1200" dirty="0">
                <a:solidFill>
                  <a:schemeClr val="tx1"/>
                </a:solidFill>
                <a:effectLst/>
              </a:rPr>
              <a:t>This section describes the core benefits that Application Gateway and its WAF provide.</a:t>
            </a:r>
          </a:p>
          <a:p>
            <a:pPr marL="384412" lvl="1" indent="-171450">
              <a:buFont typeface="Arial" panose="020B0604020202020204" pitchFamily="34" charset="0"/>
              <a:buChar char="•"/>
            </a:pPr>
            <a:r>
              <a:rPr lang="en-US" b="1" i="0" kern="1200" dirty="0">
                <a:solidFill>
                  <a:schemeClr val="tx1"/>
                </a:solidFill>
                <a:effectLst/>
              </a:rPr>
              <a:t>Protection</a:t>
            </a:r>
          </a:p>
          <a:p>
            <a:pPr marL="499490" lvl="2" indent="-171450">
              <a:buFont typeface="Arial" panose="020B0604020202020204" pitchFamily="34" charset="0"/>
              <a:buChar char="•"/>
            </a:pPr>
            <a:r>
              <a:rPr lang="en-US" b="0" i="0" kern="1200" dirty="0">
                <a:solidFill>
                  <a:schemeClr val="tx1"/>
                </a:solidFill>
                <a:effectLst/>
              </a:rPr>
              <a:t>Protect your web applications from web vulnerabilities and attacks without modification to back-end code.</a:t>
            </a:r>
          </a:p>
          <a:p>
            <a:pPr marL="499490" lvl="2" indent="-171450">
              <a:buFont typeface="Arial" panose="020B0604020202020204" pitchFamily="34" charset="0"/>
              <a:buChar char="•"/>
            </a:pPr>
            <a:r>
              <a:rPr lang="en-US" b="0" i="0" kern="1200" dirty="0">
                <a:solidFill>
                  <a:schemeClr val="tx1"/>
                </a:solidFill>
                <a:effectLst/>
              </a:rPr>
              <a:t>Protect multiple web applications at the same time. An instance of Application Gateway can host of up to 100 websites that are protected by a web application firewall.</a:t>
            </a:r>
          </a:p>
          <a:p>
            <a:pPr marL="384412" lvl="1" indent="-171450">
              <a:buFont typeface="Arial" panose="020B0604020202020204" pitchFamily="34" charset="0"/>
              <a:buChar char="•"/>
            </a:pPr>
            <a:r>
              <a:rPr lang="en-US" b="1" i="0" kern="1200" dirty="0">
                <a:solidFill>
                  <a:schemeClr val="tx1"/>
                </a:solidFill>
                <a:effectLst/>
              </a:rPr>
              <a:t>Monitoring</a:t>
            </a:r>
          </a:p>
          <a:p>
            <a:pPr marL="499490" lvl="2" indent="-171450">
              <a:buFont typeface="Arial" panose="020B0604020202020204" pitchFamily="34" charset="0"/>
              <a:buChar char="•"/>
            </a:pPr>
            <a:r>
              <a:rPr lang="en-US" b="0" i="0" kern="1200" dirty="0">
                <a:solidFill>
                  <a:schemeClr val="tx1"/>
                </a:solidFill>
                <a:effectLst/>
              </a:rPr>
              <a:t>Monitor attacks against your web applications by using a real-time WAF log. The log is integrated with </a:t>
            </a:r>
            <a:r>
              <a:rPr lang="en-US" b="0" i="0" u="sng" kern="1200" dirty="0">
                <a:solidFill>
                  <a:schemeClr val="tx1"/>
                </a:solidFill>
                <a:effectLst/>
                <a:hlinkClick r:id="rId4"/>
              </a:rPr>
              <a:t>Azure </a:t>
            </a:r>
            <a:r>
              <a:rPr lang="en-US" b="0" i="0" u="sng" kern="1200" dirty="0" err="1">
                <a:solidFill>
                  <a:schemeClr val="tx1"/>
                </a:solidFill>
                <a:effectLst/>
                <a:hlinkClick r:id="rId4"/>
              </a:rPr>
              <a:t>Monitor</a:t>
            </a:r>
            <a:r>
              <a:rPr lang="en-US" b="0" i="0" kern="1200" dirty="0" err="1">
                <a:solidFill>
                  <a:schemeClr val="tx1"/>
                </a:solidFill>
                <a:effectLst/>
              </a:rPr>
              <a:t>to</a:t>
            </a:r>
            <a:r>
              <a:rPr lang="en-US" b="0" i="0" kern="1200" dirty="0">
                <a:solidFill>
                  <a:schemeClr val="tx1"/>
                </a:solidFill>
                <a:effectLst/>
              </a:rPr>
              <a:t> track WAF alerts and easily monitor trends.</a:t>
            </a:r>
          </a:p>
          <a:p>
            <a:pPr marL="499490" lvl="2" indent="-171450">
              <a:buFont typeface="Arial" panose="020B0604020202020204" pitchFamily="34" charset="0"/>
              <a:buChar char="•"/>
            </a:pPr>
            <a:r>
              <a:rPr lang="en-US" b="0" i="0" kern="1200" dirty="0">
                <a:solidFill>
                  <a:schemeClr val="tx1"/>
                </a:solidFill>
                <a:effectLst/>
              </a:rPr>
              <a:t>The Application Gateway WAF is integrated with Azure Security Center. Security Center provides a central view of the security state of all your Azure resources.</a:t>
            </a:r>
          </a:p>
          <a:p>
            <a:pPr marL="384412" lvl="1" indent="-171450">
              <a:buFont typeface="Arial" panose="020B0604020202020204" pitchFamily="34" charset="0"/>
              <a:buChar char="•"/>
            </a:pPr>
            <a:r>
              <a:rPr lang="en-US" b="1" i="0" kern="1200" dirty="0">
                <a:solidFill>
                  <a:schemeClr val="tx1"/>
                </a:solidFill>
                <a:effectLst/>
              </a:rPr>
              <a:t>Customization</a:t>
            </a:r>
          </a:p>
          <a:p>
            <a:pPr marL="499490" lvl="2" indent="-171450">
              <a:buFont typeface="Arial" panose="020B0604020202020204" pitchFamily="34" charset="0"/>
              <a:buChar char="•"/>
            </a:pPr>
            <a:r>
              <a:rPr lang="en-US" b="0" i="0" kern="1200" dirty="0">
                <a:solidFill>
                  <a:schemeClr val="tx1"/>
                </a:solidFill>
                <a:effectLst/>
              </a:rPr>
              <a:t>You can customize WAF rules and rule groups to suit your application requirements and eliminate false positives.</a:t>
            </a:r>
          </a:p>
          <a:p>
            <a:endParaRPr lang="en-US" dirty="0"/>
          </a:p>
          <a:p>
            <a:endParaRPr lang="en-US" dirty="0"/>
          </a:p>
          <a:p>
            <a:endParaRPr lang="en-US" dirty="0"/>
          </a:p>
          <a:p>
            <a:r>
              <a:rPr lang="en-US" b="1" dirty="0"/>
              <a:t>References:</a:t>
            </a:r>
          </a:p>
          <a:p>
            <a:endParaRPr lang="en-US" b="1" dirty="0"/>
          </a:p>
          <a:p>
            <a:r>
              <a:rPr lang="en-US" b="1" dirty="0"/>
              <a:t>Web application firewall (WAF)</a:t>
            </a:r>
          </a:p>
          <a:p>
            <a:r>
              <a:rPr lang="en-US" dirty="0">
                <a:hlinkClick r:id="rId5"/>
              </a:rPr>
              <a:t>https://docs.microsoft.com/en-us/azure/application-gateway/waf-overview</a:t>
            </a:r>
            <a:endParaRPr lang="en-US" dirty="0"/>
          </a:p>
          <a:p>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Web application firewall request size limits and exclusion lists</a:t>
            </a:r>
          </a:p>
          <a:p>
            <a:r>
              <a:rPr lang="en-US" dirty="0">
                <a:hlinkClick r:id="rId6"/>
              </a:rPr>
              <a:t>https://docs.microsoft.com/en-us/azure/application-gateway/application-gateway-waf-configuration</a:t>
            </a:r>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endParaRPr lang="en-US" b="1" i="0" kern="1200" dirty="0">
              <a:solidFill>
                <a:schemeClr val="tx1"/>
              </a:solidFill>
              <a:effectLst/>
            </a:endParaRPr>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Custom rules for Web Application Firewall v2</a:t>
            </a:r>
          </a:p>
          <a:p>
            <a:r>
              <a:rPr lang="en-US" dirty="0">
                <a:hlinkClick r:id="rId7"/>
              </a:rPr>
              <a:t>https://docs.microsoft.com/en-us/azure/application-gateway/custom-waf-rules-overview</a:t>
            </a:r>
            <a:endParaRPr lang="en-US" dirty="0"/>
          </a:p>
        </p:txBody>
      </p:sp>
      <p:sp>
        <p:nvSpPr>
          <p:cNvPr id="8" name="Slide Number Placeholder 5">
            <a:extLst>
              <a:ext uri="{FF2B5EF4-FFF2-40B4-BE49-F238E27FC236}">
                <a16:creationId xmlns:a16="http://schemas.microsoft.com/office/drawing/2014/main" id="{B79562D0-7141-402D-B9E2-75C6329A78BD}"/>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00744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a:solidFill>
                  <a:schemeClr val="tx1"/>
                </a:solidFill>
                <a:effectLst/>
              </a:rPr>
              <a:t>Web application firewall for Azure Front Door overview:</a:t>
            </a:r>
          </a:p>
          <a:p>
            <a:endParaRPr lang="en-US" b="0" i="0" kern="1200" dirty="0">
              <a:solidFill>
                <a:schemeClr val="tx1"/>
              </a:solidFill>
              <a:effectLst/>
            </a:endParaRPr>
          </a:p>
          <a:p>
            <a:r>
              <a:rPr lang="en-US" b="0" i="0" kern="1200" dirty="0">
                <a:solidFill>
                  <a:schemeClr val="tx1"/>
                </a:solidFill>
                <a:effectLst/>
              </a:rPr>
              <a:t>Azure web application firewall (WAF) provides centralized protection for your web applications that are globally delivered using Azure Front Door. It is designed and operated to defend your web services against common exploits and vulnerabilities and keep your service highly available for your users in addition to helping you meet compliance requirements.</a:t>
            </a:r>
          </a:p>
          <a:p>
            <a:endParaRPr lang="en-US" b="0" i="0" kern="1200" dirty="0">
              <a:solidFill>
                <a:schemeClr val="tx1"/>
              </a:solidFill>
              <a:effectLst/>
            </a:endParaRPr>
          </a:p>
          <a:p>
            <a:r>
              <a:rPr lang="en-US" b="0" i="0" kern="1200" dirty="0">
                <a:solidFill>
                  <a:schemeClr val="tx1"/>
                </a:solidFill>
                <a:effectLst/>
              </a:rPr>
              <a:t>Web applications are increasingly the targets of malicious attacks such as denial of service floods, SQL injection attacks, and cross-site scripting attacks. These malicious attacks may cause service outage and data loss, pose a significant threat to web application owners.</a:t>
            </a:r>
          </a:p>
          <a:p>
            <a:endParaRPr lang="en-US" b="0" i="0" kern="1200" dirty="0">
              <a:solidFill>
                <a:schemeClr val="tx1"/>
              </a:solidFill>
              <a:effectLst/>
            </a:endParaRPr>
          </a:p>
          <a:p>
            <a:r>
              <a:rPr lang="en-US" b="0" i="0" kern="1200" dirty="0">
                <a:solidFill>
                  <a:schemeClr val="tx1"/>
                </a:solidFill>
                <a:effectLst/>
              </a:rPr>
              <a:t>Preventing such attacks in application code can be challenging and may require rigorous maintenance, patching and monitoring at multiple layers of the application topology. A centralized web application firewall helps make security management much simpler and gives better assurance to application administrators against threats or intrusions. In addition, a WAF solution can react to a security threat faster by patching a known vulnerability at a central location, instead of securing each of individual web applications.</a:t>
            </a:r>
          </a:p>
          <a:p>
            <a:endParaRPr lang="en-US" b="0" i="0" kern="1200" dirty="0">
              <a:solidFill>
                <a:schemeClr val="tx1"/>
              </a:solidFill>
              <a:effectLst/>
            </a:endParaRPr>
          </a:p>
          <a:p>
            <a:r>
              <a:rPr lang="en-US" b="0" i="0" kern="1200" dirty="0">
                <a:solidFill>
                  <a:schemeClr val="tx1"/>
                </a:solidFill>
                <a:effectLst/>
              </a:rPr>
              <a:t>WAF for Front Door is a global and centralized solution. It is deployed on Azure network edge locations around the globe and every incoming request for a WAF enabled web application delivered by Front Door is inspected at the network edge. </a:t>
            </a:r>
          </a:p>
          <a:p>
            <a:endParaRPr lang="en-US" b="0" i="0" kern="1200" dirty="0">
              <a:solidFill>
                <a:schemeClr val="tx1"/>
              </a:solidFill>
              <a:effectLst/>
            </a:endParaRPr>
          </a:p>
          <a:p>
            <a:r>
              <a:rPr lang="en-US" b="0" i="0" kern="1200" dirty="0">
                <a:solidFill>
                  <a:schemeClr val="tx1"/>
                </a:solidFill>
                <a:effectLst/>
              </a:rPr>
              <a:t>This allows WAF to prevent malicious attacks close to the attack sources, before they enter your virtual network and offers global protection at scale without sacrificing performance. A WAF policy can be easily linked to any Front Door profile in your subscription and new rules can be deployed within minutes, allowing you to respond quickly to changing threat patterns.</a:t>
            </a:r>
          </a:p>
          <a:p>
            <a:endParaRPr lang="en-US" dirty="0"/>
          </a:p>
          <a:p>
            <a:endParaRPr lang="en-US" dirty="0"/>
          </a:p>
          <a:p>
            <a:r>
              <a:rPr lang="en-US" b="1" dirty="0"/>
              <a:t>References:</a:t>
            </a:r>
          </a:p>
          <a:p>
            <a:endParaRPr lang="en-US" b="1" dirty="0"/>
          </a:p>
          <a:p>
            <a:r>
              <a:rPr lang="en-US" b="1" dirty="0"/>
              <a:t>Web application firewall (WAF)</a:t>
            </a:r>
          </a:p>
          <a:p>
            <a:r>
              <a:rPr lang="en-US" dirty="0">
                <a:hlinkClick r:id="rId3"/>
              </a:rPr>
              <a:t>https://docs.microsoft.com/en-us/azure/frontdoor/waf-overview</a:t>
            </a:r>
            <a:endParaRPr lang="en-US" dirty="0"/>
          </a:p>
          <a:p>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Custom rules for web application firewall with Azure Front Door</a:t>
            </a:r>
          </a:p>
          <a:p>
            <a:r>
              <a:rPr lang="en-US" dirty="0">
                <a:hlinkClick r:id="rId4"/>
              </a:rPr>
              <a:t>https://docs.microsoft.com/en-us/azure/frontdoor/waf-front-door-custom-rules</a:t>
            </a:r>
            <a:endParaRPr lang="en-US" b="1" i="0" kern="1200" dirty="0">
              <a:solidFill>
                <a:schemeClr val="tx1"/>
              </a:solidFill>
              <a:effectLst/>
            </a:endParaRPr>
          </a:p>
        </p:txBody>
      </p:sp>
      <p:sp>
        <p:nvSpPr>
          <p:cNvPr id="8" name="Slide Number Placeholder 5">
            <a:extLst>
              <a:ext uri="{FF2B5EF4-FFF2-40B4-BE49-F238E27FC236}">
                <a16:creationId xmlns:a16="http://schemas.microsoft.com/office/drawing/2014/main" id="{2828F5A6-451B-4071-927F-161753DBC6CB}"/>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52845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49060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C11380B6-4F40-4CD5-B7E4-EDA3320195AD}"/>
              </a:ext>
            </a:extLst>
          </p:cNvPr>
          <p:cNvSpPr>
            <a:spLocks noGrp="1"/>
          </p:cNvSpPr>
          <p:nvPr>
            <p:ph type="sldNum" sz="quarter" idx="5"/>
          </p:nvPr>
        </p:nvSpPr>
        <p:spPr/>
        <p:txBody>
          <a:bodyPr/>
          <a:lstStyle/>
          <a:p>
            <a:fld id="{B4008EB6-D09E-4580-8CD6-DDB14511944F}" type="slidenum">
              <a:rPr lang="en-US" smtClean="0"/>
              <a:pPr/>
              <a:t>21</a:t>
            </a:fld>
            <a:endParaRPr lang="en-US" dirty="0"/>
          </a:p>
        </p:txBody>
      </p:sp>
      <p:sp>
        <p:nvSpPr>
          <p:cNvPr id="5" name="Slide Image Placeholder 4">
            <a:extLst>
              <a:ext uri="{FF2B5EF4-FFF2-40B4-BE49-F238E27FC236}">
                <a16:creationId xmlns:a16="http://schemas.microsoft.com/office/drawing/2014/main" id="{F51D47CA-BC3A-4257-B1EC-8B5BFC1CE041}"/>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22EAA3A9-0409-4D3E-A12E-BD40AB2A3A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7535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Load Balancer overview:</a:t>
            </a:r>
          </a:p>
          <a:p>
            <a:endParaRPr lang="en-US" dirty="0"/>
          </a:p>
          <a:p>
            <a:r>
              <a:rPr lang="en-US" b="0" i="0" kern="1200" dirty="0">
                <a:solidFill>
                  <a:schemeClr val="tx1"/>
                </a:solidFill>
                <a:effectLst/>
              </a:rPr>
              <a:t>With Azure Load Balancer, you can scale your applications and create high availability for your services. Load Balancer supports inbound and outbound scenarios, provides low latency and high throughput, and scales up to millions of flows for all TCP and UDP applications.</a:t>
            </a:r>
          </a:p>
          <a:p>
            <a:endParaRPr lang="en-US" b="0" i="0" kern="1200" dirty="0">
              <a:solidFill>
                <a:schemeClr val="tx1"/>
              </a:solidFill>
              <a:effectLst/>
            </a:endParaRPr>
          </a:p>
          <a:p>
            <a:r>
              <a:rPr lang="en-US" b="0" i="0" kern="1200" dirty="0">
                <a:solidFill>
                  <a:schemeClr val="tx1"/>
                </a:solidFill>
                <a:effectLst/>
              </a:rPr>
              <a:t>Load Balancer distributes new inbound flows that arrive on the Load Balancer's frontend to backend pool instances, according to rules and health probes.</a:t>
            </a:r>
          </a:p>
          <a:p>
            <a:endParaRPr lang="en-US" b="0" i="0" kern="1200" dirty="0">
              <a:solidFill>
                <a:schemeClr val="tx1"/>
              </a:solidFill>
              <a:effectLst/>
            </a:endParaRPr>
          </a:p>
          <a:p>
            <a:r>
              <a:rPr lang="en-US" b="0" i="0" kern="1200" dirty="0">
                <a:solidFill>
                  <a:schemeClr val="tx1"/>
                </a:solidFill>
                <a:effectLst/>
              </a:rPr>
              <a:t>Additionally, a public Load Balancer can provide outbound connections for virtual machines (VMs) inside your virtual network by translating their private IP addresses to public IP addresses.</a:t>
            </a:r>
          </a:p>
          <a:p>
            <a:endParaRPr lang="en-US" b="0" i="0" kern="1200" dirty="0">
              <a:solidFill>
                <a:schemeClr val="tx1"/>
              </a:solidFill>
              <a:effectLst/>
            </a:endParaRPr>
          </a:p>
          <a:p>
            <a:r>
              <a:rPr lang="en-US" b="0" i="0" kern="1200" dirty="0">
                <a:solidFill>
                  <a:schemeClr val="tx1"/>
                </a:solidFill>
                <a:effectLst/>
              </a:rPr>
              <a:t>Azure Load Balancer is available in two SKUs: Basic and Standard. There are differences in scale, features, and pricing. Any scenario that's possible with Basic Load Balancer can also be created with Standard Load Balancer, although the approaches might differ slightly. As you learn about Load Balancer, it is important to familiarize yourself with the fundamentals and SKU-specific differences.</a:t>
            </a:r>
          </a:p>
          <a:p>
            <a:endParaRPr lang="en-US" dirty="0"/>
          </a:p>
          <a:p>
            <a:endParaRPr lang="en-US" dirty="0"/>
          </a:p>
          <a:p>
            <a:r>
              <a:rPr lang="en-US" b="1" i="0" kern="1200" dirty="0">
                <a:solidFill>
                  <a:schemeClr val="tx1"/>
                </a:solidFill>
                <a:effectLst/>
              </a:rPr>
              <a:t>Why use Load Balancer?</a:t>
            </a:r>
          </a:p>
          <a:p>
            <a:r>
              <a:rPr lang="en-US" b="0" i="0" kern="1200" dirty="0">
                <a:solidFill>
                  <a:schemeClr val="tx1"/>
                </a:solidFill>
                <a:effectLst/>
              </a:rPr>
              <a:t>You can use Azure Load Balancer to:</a:t>
            </a:r>
          </a:p>
          <a:p>
            <a:pPr marL="171450" indent="-171450">
              <a:buFont typeface="Arial" panose="020B0604020202020204" pitchFamily="34" charset="0"/>
              <a:buChar char="•"/>
            </a:pPr>
            <a:r>
              <a:rPr lang="en-US" b="0" i="0" kern="1200" dirty="0">
                <a:solidFill>
                  <a:schemeClr val="tx1"/>
                </a:solidFill>
                <a:effectLst/>
              </a:rPr>
              <a:t>Load-balance incoming internet traffic to your VMs. This configuration is known as a Public Load Balancer.</a:t>
            </a:r>
          </a:p>
          <a:p>
            <a:pPr marL="171450" indent="-171450">
              <a:buFont typeface="Arial" panose="020B0604020202020204" pitchFamily="34" charset="0"/>
              <a:buChar char="•"/>
            </a:pPr>
            <a:r>
              <a:rPr lang="en-US" b="0" i="0" kern="1200" dirty="0">
                <a:solidFill>
                  <a:schemeClr val="tx1"/>
                </a:solidFill>
                <a:effectLst/>
              </a:rPr>
              <a:t>Load-balance traffic across VMs inside a virtual network. You can also reach a Load Balancer front end from an on-premises network in a hybrid scenario. Both scenarios use a configuration that is known as an Internal Load Balancer.</a:t>
            </a:r>
          </a:p>
          <a:p>
            <a:pPr marL="171450" indent="-171450">
              <a:buFont typeface="Arial" panose="020B0604020202020204" pitchFamily="34" charset="0"/>
              <a:buChar char="•"/>
            </a:pPr>
            <a:r>
              <a:rPr lang="en-US" b="0" i="0" kern="1200" dirty="0">
                <a:solidFill>
                  <a:schemeClr val="tx1"/>
                </a:solidFill>
                <a:effectLst/>
              </a:rPr>
              <a:t>Port forward traffic to a specific port on specific VMs with inbound network address translation (NAT) rules.</a:t>
            </a:r>
          </a:p>
          <a:p>
            <a:pPr marL="171450" indent="-171450">
              <a:buFont typeface="Arial" panose="020B0604020202020204" pitchFamily="34" charset="0"/>
              <a:buChar char="•"/>
            </a:pPr>
            <a:r>
              <a:rPr lang="en-US" b="0" i="0" kern="1200" dirty="0">
                <a:solidFill>
                  <a:schemeClr val="tx1"/>
                </a:solidFill>
                <a:effectLst/>
              </a:rPr>
              <a:t>Provide outbound connectivity for VMs inside your virtual network by using a public Load Balancer.</a:t>
            </a:r>
            <a:endParaRPr lang="en-US" dirty="0"/>
          </a:p>
          <a:p>
            <a:endParaRPr lang="en-US" dirty="0"/>
          </a:p>
          <a:p>
            <a:endParaRPr lang="en-US" dirty="0"/>
          </a:p>
          <a:p>
            <a:endParaRPr lang="en-US" dirty="0"/>
          </a:p>
          <a:p>
            <a:r>
              <a:rPr lang="en-US" b="1" dirty="0"/>
              <a:t>References:</a:t>
            </a:r>
          </a:p>
          <a:p>
            <a:endParaRPr lang="en-US" b="1" dirty="0"/>
          </a:p>
          <a:p>
            <a:r>
              <a:rPr lang="en-US" b="1" dirty="0"/>
              <a:t>What is Azure Load Balancer?</a:t>
            </a:r>
          </a:p>
          <a:p>
            <a:r>
              <a:rPr lang="en-US" dirty="0"/>
              <a:t>https://docs.microsoft.com/en-us/azure/load-balancer/load-balancer-overview</a:t>
            </a:r>
          </a:p>
        </p:txBody>
      </p:sp>
      <p:sp>
        <p:nvSpPr>
          <p:cNvPr id="5" name="Slide Number Placeholder 5">
            <a:extLst>
              <a:ext uri="{FF2B5EF4-FFF2-40B4-BE49-F238E27FC236}">
                <a16:creationId xmlns:a16="http://schemas.microsoft.com/office/drawing/2014/main" id="{BD63DD7B-A7A4-4C98-B8C9-0CF99B8F280C}"/>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3566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a little deeper.</a:t>
            </a:r>
          </a:p>
          <a:p>
            <a:pPr marL="241653" indent="-241653">
              <a:buAutoNum type="arabicPeriod"/>
            </a:pPr>
            <a:r>
              <a:rPr lang="en-US" dirty="0"/>
              <a:t>You can use Azure Load Balancer for your scenarios and create scalability and redundancy</a:t>
            </a:r>
          </a:p>
          <a:p>
            <a:pPr marL="241653" indent="-241653">
              <a:buAutoNum type="arabicPeriod"/>
            </a:pPr>
            <a:r>
              <a:rPr lang="en-US" dirty="0"/>
              <a:t>You could also choose to use Application Gateway and WAF to add additional layer 7 processing and protection</a:t>
            </a:r>
          </a:p>
          <a:p>
            <a:pPr marL="241653" indent="-241653">
              <a:buAutoNum type="arabicPeriod"/>
            </a:pPr>
            <a:r>
              <a:rPr lang="en-US" dirty="0"/>
              <a:t>And lastly, you can scale out across multiple regions using DNS load balancing with Traffic Manager</a:t>
            </a:r>
          </a:p>
          <a:p>
            <a:endParaRPr lang="en-US" dirty="0"/>
          </a:p>
          <a:p>
            <a:r>
              <a:rPr lang="en-US" dirty="0"/>
              <a:t>We have solutions for all your load balancing needs, whether that is </a:t>
            </a:r>
          </a:p>
          <a:p>
            <a:pPr marL="171450" indent="-171450">
              <a:buFont typeface="Arial" panose="020B0604020202020204" pitchFamily="34" charset="0"/>
              <a:buChar char="•"/>
            </a:pPr>
            <a:r>
              <a:rPr lang="en-US" dirty="0"/>
              <a:t>layer 4 TCP and UDP, </a:t>
            </a:r>
          </a:p>
          <a:p>
            <a:pPr marL="171450" indent="-171450">
              <a:buFont typeface="Arial" panose="020B0604020202020204" pitchFamily="34" charset="0"/>
              <a:buChar char="•"/>
            </a:pPr>
            <a:r>
              <a:rPr lang="en-US" dirty="0"/>
              <a:t>layer 7 HTTP, HTTPS, </a:t>
            </a:r>
          </a:p>
          <a:p>
            <a:pPr marL="171450" indent="-171450">
              <a:buFont typeface="Arial" panose="020B0604020202020204" pitchFamily="34" charset="0"/>
              <a:buChar char="•"/>
            </a:pPr>
            <a:r>
              <a:rPr lang="en-US" dirty="0"/>
              <a:t>or global DNS load balancing</a:t>
            </a:r>
          </a:p>
        </p:txBody>
      </p:sp>
      <p:sp>
        <p:nvSpPr>
          <p:cNvPr id="5" name="Slide Number Placeholder 5">
            <a:extLst>
              <a:ext uri="{FF2B5EF4-FFF2-40B4-BE49-F238E27FC236}">
                <a16:creationId xmlns:a16="http://schemas.microsoft.com/office/drawing/2014/main" id="{94168E8A-4693-4438-B49F-499C477A22F3}"/>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20144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Standard Load Balancer overview</a:t>
            </a:r>
            <a:r>
              <a:rPr lang="en-US" dirty="0"/>
              <a:t>:</a:t>
            </a:r>
          </a:p>
          <a:p>
            <a:endParaRPr lang="en-US" dirty="0"/>
          </a:p>
          <a:p>
            <a:r>
              <a:rPr lang="en-US" b="0" i="0" kern="1200" dirty="0">
                <a:solidFill>
                  <a:schemeClr val="tx1"/>
                </a:solidFill>
                <a:effectLst/>
              </a:rPr>
              <a:t>Azure Load Balancer allows you to scale your applications and create high availability for your services. Load Balancer can be used for inbound as well as outbound scenarios and provides low latency, high throughput, and scales up to millions of flows for all TCP and UDP applications.</a:t>
            </a:r>
          </a:p>
          <a:p>
            <a:endParaRPr lang="en-US" b="0" i="0" kern="1200" dirty="0">
              <a:solidFill>
                <a:schemeClr val="tx1"/>
              </a:solidFill>
              <a:effectLst/>
            </a:endParaRPr>
          </a:p>
          <a:p>
            <a:endParaRPr lang="en-US" b="0" i="0" kern="1200" dirty="0">
              <a:solidFill>
                <a:schemeClr val="tx1"/>
              </a:solidFill>
              <a:effectLst/>
            </a:endParaRPr>
          </a:p>
          <a:p>
            <a:r>
              <a:rPr lang="en-US" b="1" i="0" kern="1200" dirty="0">
                <a:solidFill>
                  <a:schemeClr val="tx1"/>
                </a:solidFill>
                <a:effectLst/>
              </a:rPr>
              <a:t>What is Standard Load Balancer?</a:t>
            </a:r>
          </a:p>
          <a:p>
            <a:pPr marL="0" indent="0">
              <a:buFont typeface="Arial" panose="020B0604020202020204" pitchFamily="34" charset="0"/>
              <a:buNone/>
            </a:pPr>
            <a:r>
              <a:rPr lang="en-US" b="0" i="0" kern="1200" dirty="0">
                <a:solidFill>
                  <a:schemeClr val="tx1"/>
                </a:solidFill>
                <a:effectLst/>
              </a:rPr>
              <a:t>Standard Load Balancer is a new Load Balancer product for all TCP and UDP applications with an expanded and more granular feature set over Basic Load Balancer. While there are many similarities, it is important to familiarize yourself with the differences between the Basic and Standard Load Balancer SKUs.</a:t>
            </a:r>
          </a:p>
          <a:p>
            <a:pPr marL="171450" indent="-171450">
              <a:buFont typeface="Arial" panose="020B0604020202020204" pitchFamily="34" charset="0"/>
              <a:buChar char="•"/>
            </a:pPr>
            <a:r>
              <a:rPr lang="en-US" b="0" i="0" kern="1200" dirty="0">
                <a:solidFill>
                  <a:schemeClr val="tx1"/>
                </a:solidFill>
                <a:effectLst/>
              </a:rPr>
              <a:t>You can use Standard Load Balancer as a public or internal Load Balancer. And a virtual machine can be connected to one public and one internal Load Balancer resource.</a:t>
            </a:r>
          </a:p>
          <a:p>
            <a:pPr marL="171450" indent="-171450">
              <a:buFont typeface="Arial" panose="020B0604020202020204" pitchFamily="34" charset="0"/>
              <a:buChar char="•"/>
            </a:pPr>
            <a:r>
              <a:rPr lang="en-US" b="0" i="0" kern="1200" dirty="0">
                <a:solidFill>
                  <a:schemeClr val="tx1"/>
                </a:solidFill>
                <a:effectLst/>
              </a:rPr>
              <a:t>The Load Balancer resource's functions are always expressed as a frontend, a rule, a health probe, and a backend pool definition. A resource can contain multiple rules. You can place virtual machines into the backend pool by specifying the backend pool from the virtual machine's NIC resource. This parameter is passed through the network profile and expanded when using virtual machine scale sets.</a:t>
            </a:r>
          </a:p>
          <a:p>
            <a:pPr marL="171450" indent="-171450">
              <a:buFont typeface="Arial" panose="020B0604020202020204" pitchFamily="34" charset="0"/>
              <a:buChar char="•"/>
            </a:pPr>
            <a:r>
              <a:rPr lang="en-US" b="0" i="0" kern="1200" dirty="0">
                <a:solidFill>
                  <a:schemeClr val="tx1"/>
                </a:solidFill>
                <a:effectLst/>
              </a:rPr>
              <a:t>One key aspect is the scope of the virtual network for the resource. While Basic Load Balancer exists within the scope of an availability set, a Standard Load Balancer is fully integrated with the scope of a virtual network and all virtual network concepts apply.</a:t>
            </a:r>
          </a:p>
          <a:p>
            <a:pPr marL="171450" indent="-171450">
              <a:buFont typeface="Arial" panose="020B0604020202020204" pitchFamily="34" charset="0"/>
              <a:buChar char="•"/>
            </a:pPr>
            <a:r>
              <a:rPr lang="en-US" b="0" i="0" kern="1200" dirty="0">
                <a:solidFill>
                  <a:schemeClr val="tx1"/>
                </a:solidFill>
                <a:effectLst/>
              </a:rPr>
              <a:t>Load Balancer resources are objects within which you can express how Azure should program its multi-tenant infrastructure to achieve the scenario you wish to create. There is no direct relationship between Load Balancer resources and actual infrastructure; creating a Load Balancer doesn't create an instance, capacity is always available, and there are no start-up or scaling delays to consider.</a:t>
            </a:r>
          </a:p>
          <a:p>
            <a:endParaRPr lang="en-US" b="0" i="0" kern="1200" dirty="0">
              <a:solidFill>
                <a:schemeClr val="tx1"/>
              </a:solidFill>
              <a:effectLst/>
            </a:endParaRPr>
          </a:p>
          <a:p>
            <a:r>
              <a:rPr lang="en-US" dirty="0"/>
              <a:t>Please refer to the Reference KBs for more details.</a:t>
            </a:r>
          </a:p>
          <a:p>
            <a:endParaRPr lang="en-US" dirty="0"/>
          </a:p>
          <a:p>
            <a:endParaRPr lang="en-US" dirty="0"/>
          </a:p>
          <a:p>
            <a:endParaRPr lang="en-US" dirty="0"/>
          </a:p>
          <a:p>
            <a:r>
              <a:rPr lang="en-US" b="1" dirty="0"/>
              <a:t>References:</a:t>
            </a:r>
          </a:p>
          <a:p>
            <a:endParaRPr lang="en-US" b="1" dirty="0"/>
          </a:p>
          <a:p>
            <a:r>
              <a:rPr lang="en-US" b="1" dirty="0"/>
              <a:t>Azure Load Balancer Standard overview</a:t>
            </a:r>
          </a:p>
          <a:p>
            <a:r>
              <a:rPr lang="en-US" dirty="0">
                <a:hlinkClick r:id="rId3"/>
              </a:rPr>
              <a:t>https://docs.microsoft.com/en-us/azure/load-balancer/load-balancer-standard-overview</a:t>
            </a:r>
            <a:endParaRPr lang="en-US" b="1" dirty="0"/>
          </a:p>
          <a:p>
            <a:endParaRPr lang="en-US" dirty="0"/>
          </a:p>
          <a:p>
            <a:r>
              <a:rPr lang="en-US" b="1" i="0" kern="1200" dirty="0">
                <a:solidFill>
                  <a:schemeClr val="tx1"/>
                </a:solidFill>
                <a:effectLst/>
              </a:rPr>
              <a:t>Why use Standard Load Balancer?</a:t>
            </a:r>
          </a:p>
          <a:p>
            <a:r>
              <a:rPr lang="en-US" dirty="0">
                <a:hlinkClick r:id="rId4"/>
              </a:rPr>
              <a:t>https://docs.microsoft.com/en-us/azure/load-balancer/load-balancer-standard-overview#why-use-standard-load-balancer</a:t>
            </a:r>
            <a:endParaRPr lang="en-US" dirty="0"/>
          </a:p>
          <a:p>
            <a:pPr marL="0" marR="0" lvl="0" indent="0" defTabSz="914281" rtl="0" eaLnBrk="1" fontAlgn="auto" latinLnBrk="0" hangingPunct="1">
              <a:lnSpc>
                <a:spcPct val="90000"/>
              </a:lnSpc>
              <a:spcBef>
                <a:spcPts val="0"/>
              </a:spcBef>
              <a:spcAft>
                <a:spcPts val="333"/>
              </a:spcAft>
              <a:buClrTx/>
              <a:buSzTx/>
              <a:buFontTx/>
              <a:buNone/>
              <a:tabLst/>
              <a:defRPr/>
            </a:pPr>
            <a:endParaRPr lang="en-US" b="1" i="0" kern="1200" dirty="0">
              <a:solidFill>
                <a:schemeClr val="tx1"/>
              </a:solidFill>
              <a:effectLst/>
            </a:endParaRPr>
          </a:p>
          <a:p>
            <a:pPr marL="0" marR="0" lvl="0" indent="0"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Standard Load Balancer and Availability Zones</a:t>
            </a:r>
          </a:p>
          <a:p>
            <a:r>
              <a:rPr lang="en-US" dirty="0">
                <a:hlinkClick r:id="rId5"/>
              </a:rPr>
              <a:t>https://docs.microsoft.com/en-us/azure/load-balancer/load-balancer-standard-availability-zones</a:t>
            </a:r>
            <a:endParaRPr lang="en-US" dirty="0"/>
          </a:p>
        </p:txBody>
      </p:sp>
      <p:sp>
        <p:nvSpPr>
          <p:cNvPr id="5" name="Slide Number Placeholder 5">
            <a:extLst>
              <a:ext uri="{FF2B5EF4-FFF2-40B4-BE49-F238E27FC236}">
                <a16:creationId xmlns:a16="http://schemas.microsoft.com/office/drawing/2014/main" id="{F34B1497-B148-4A9B-B26B-B8299E4B2FCD}"/>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9075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b="1" dirty="0"/>
              <a:t>References:</a:t>
            </a:r>
          </a:p>
          <a:p>
            <a:endParaRPr lang="en-US" b="1" dirty="0"/>
          </a:p>
          <a:p>
            <a:r>
              <a:rPr lang="en-US" b="1" dirty="0"/>
              <a:t>Azure Load Balancer Standard and Basic comparison</a:t>
            </a:r>
          </a:p>
          <a:p>
            <a:r>
              <a:rPr lang="en-US" dirty="0">
                <a:hlinkClick r:id="rId3"/>
              </a:rPr>
              <a:t>https://docs.microsoft.com/en-us/azure/load-balancer/load-balancer-standard-overview#why-use-standard-load-balancer</a:t>
            </a:r>
            <a:endParaRPr lang="en-US" dirty="0"/>
          </a:p>
        </p:txBody>
      </p:sp>
      <p:sp>
        <p:nvSpPr>
          <p:cNvPr id="5" name="Slide Number Placeholder 5">
            <a:extLst>
              <a:ext uri="{FF2B5EF4-FFF2-40B4-BE49-F238E27FC236}">
                <a16:creationId xmlns:a16="http://schemas.microsoft.com/office/drawing/2014/main" id="{1C2F4283-5F2F-46DF-816D-3D0A0FB4E3EE}"/>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08960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DAED66DF-9B3B-437D-9653-BCFAE32009B3}"/>
              </a:ext>
            </a:extLst>
          </p:cNvPr>
          <p:cNvSpPr>
            <a:spLocks noGrp="1"/>
          </p:cNvSpPr>
          <p:nvPr>
            <p:ph type="sldNum" sz="quarter" idx="5"/>
          </p:nvPr>
        </p:nvSpPr>
        <p:spPr/>
        <p:txBody>
          <a:bodyPr/>
          <a:lstStyle/>
          <a:p>
            <a:fld id="{B4008EB6-D09E-4580-8CD6-DDB14511944F}" type="slidenum">
              <a:rPr lang="en-US" smtClean="0"/>
              <a:pPr/>
              <a:t>26</a:t>
            </a:fld>
            <a:endParaRPr lang="en-US" dirty="0"/>
          </a:p>
        </p:txBody>
      </p:sp>
      <p:sp>
        <p:nvSpPr>
          <p:cNvPr id="5" name="Slide Image Placeholder 4">
            <a:extLst>
              <a:ext uri="{FF2B5EF4-FFF2-40B4-BE49-F238E27FC236}">
                <a16:creationId xmlns:a16="http://schemas.microsoft.com/office/drawing/2014/main" id="{F0E96F9A-F06A-44E0-9EA4-370608538342}"/>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277AE794-4EE2-4C0E-8F05-E89AE13ECC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93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Content Delivery Network overview:</a:t>
            </a:r>
          </a:p>
          <a:p>
            <a:endParaRPr lang="en-US" b="0" i="0" kern="1200" dirty="0">
              <a:solidFill>
                <a:schemeClr val="tx1"/>
              </a:solidFill>
              <a:effectLst/>
            </a:endParaRPr>
          </a:p>
          <a:p>
            <a:r>
              <a:rPr lang="en-US" b="0" i="0" kern="1200" dirty="0">
                <a:solidFill>
                  <a:schemeClr val="tx1"/>
                </a:solidFill>
                <a:effectLst/>
              </a:rPr>
              <a:t>A content delivery network (CDN) is a distributed network of servers that can efficiently deliver web content to users. CDNs store cached content on edge servers in point-of-presence (POP) locations that are close to end users, to minimize latency.</a:t>
            </a:r>
          </a:p>
          <a:p>
            <a:endParaRPr lang="en-US" b="0" i="0" kern="1200" dirty="0">
              <a:solidFill>
                <a:schemeClr val="tx1"/>
              </a:solidFill>
              <a:effectLst/>
            </a:endParaRPr>
          </a:p>
          <a:p>
            <a:r>
              <a:rPr lang="en-US" b="0" i="0" kern="1200" dirty="0">
                <a:solidFill>
                  <a:schemeClr val="tx1"/>
                </a:solidFill>
                <a:effectLst/>
              </a:rPr>
              <a:t>Azure Content Delivery Network (CDN) offers developers a global solution for rapidly delivering high-bandwidth content to users by caching their content at strategically placed physical nodes across the world. Azure CDN can also accelerate dynamic content, which cannot be cached, by leveraging various network optimizations using CDN POPs. For example, route optimization to bypass Border Gateway Protocol (BGP).</a:t>
            </a:r>
          </a:p>
          <a:p>
            <a:endParaRPr lang="en-US" b="0" i="0" kern="1200" dirty="0">
              <a:solidFill>
                <a:schemeClr val="tx1"/>
              </a:solidFill>
              <a:effectLst/>
            </a:endParaRPr>
          </a:p>
          <a:p>
            <a:r>
              <a:rPr lang="en-US" b="0" i="0" kern="1200" dirty="0">
                <a:solidFill>
                  <a:schemeClr val="tx1"/>
                </a:solidFill>
                <a:effectLst/>
              </a:rPr>
              <a:t>The benefits of using Azure CDN to deliver web site assets include:</a:t>
            </a:r>
          </a:p>
          <a:p>
            <a:pPr marL="171450" indent="-171450">
              <a:buFont typeface="Arial" panose="020B0604020202020204" pitchFamily="34" charset="0"/>
              <a:buChar char="•"/>
            </a:pPr>
            <a:r>
              <a:rPr lang="en-US" b="0" i="0" kern="1200" dirty="0">
                <a:solidFill>
                  <a:schemeClr val="tx1"/>
                </a:solidFill>
                <a:effectLst/>
              </a:rPr>
              <a:t>Better performance and improved user experience for end users, especially when using applications in which multiple round-trips are required to load content.</a:t>
            </a:r>
          </a:p>
          <a:p>
            <a:pPr marL="171450" indent="-171450">
              <a:buFont typeface="Arial" panose="020B0604020202020204" pitchFamily="34" charset="0"/>
              <a:buChar char="•"/>
            </a:pPr>
            <a:r>
              <a:rPr lang="en-US" b="0" i="0" kern="1200" dirty="0">
                <a:solidFill>
                  <a:schemeClr val="tx1"/>
                </a:solidFill>
                <a:effectLst/>
              </a:rPr>
              <a:t>Large scaling to better handle instantaneous high loads, such as the start of a product launch event.</a:t>
            </a:r>
          </a:p>
          <a:p>
            <a:pPr marL="171450" indent="-171450">
              <a:buFont typeface="Arial" panose="020B0604020202020204" pitchFamily="34" charset="0"/>
              <a:buChar char="•"/>
            </a:pPr>
            <a:r>
              <a:rPr lang="en-US" b="0" i="0" kern="1200" dirty="0">
                <a:solidFill>
                  <a:schemeClr val="tx1"/>
                </a:solidFill>
                <a:effectLst/>
              </a:rPr>
              <a:t>Distribution of user requests and serving of content directly from edge servers so that less traffic is sent to the origin server.</a:t>
            </a:r>
          </a:p>
          <a:p>
            <a:pPr marL="171450" indent="-171450">
              <a:buFont typeface="Arial" panose="020B0604020202020204" pitchFamily="34" charset="0"/>
              <a:buChar char="•"/>
            </a:pPr>
            <a:endParaRPr lang="en-US" dirty="0"/>
          </a:p>
          <a:p>
            <a:endParaRPr lang="en-US" dirty="0"/>
          </a:p>
          <a:p>
            <a:endParaRPr lang="en-US" dirty="0"/>
          </a:p>
          <a:p>
            <a:endParaRPr lang="en-US" dirty="0"/>
          </a:p>
          <a:p>
            <a:r>
              <a:rPr lang="en-US" b="1" dirty="0"/>
              <a:t>References:</a:t>
            </a:r>
          </a:p>
          <a:p>
            <a:endParaRPr lang="en-US" b="1" dirty="0"/>
          </a:p>
          <a:p>
            <a:r>
              <a:rPr lang="en-US" b="1" dirty="0"/>
              <a:t>What is a content delivery network on Azure?</a:t>
            </a:r>
          </a:p>
          <a:p>
            <a:r>
              <a:rPr lang="en-US" dirty="0"/>
              <a:t>https://docs.microsoft.com/en-us/azure/cdn/cdn-overview</a:t>
            </a:r>
          </a:p>
          <a:p>
            <a:endParaRPr lang="en-US" dirty="0"/>
          </a:p>
          <a:p>
            <a:endParaRPr lang="en-US" dirty="0"/>
          </a:p>
          <a:p>
            <a:endParaRPr lang="en-US" dirty="0"/>
          </a:p>
          <a:p>
            <a:endParaRPr lang="en-US" dirty="0"/>
          </a:p>
          <a:p>
            <a:endParaRPr lang="en-US" dirty="0"/>
          </a:p>
        </p:txBody>
      </p:sp>
      <p:sp>
        <p:nvSpPr>
          <p:cNvPr id="8" name="Slide Number Placeholder 5">
            <a:extLst>
              <a:ext uri="{FF2B5EF4-FFF2-40B4-BE49-F238E27FC236}">
                <a16:creationId xmlns:a16="http://schemas.microsoft.com/office/drawing/2014/main" id="{B0160E4A-00C3-4707-80BC-2B85AAAA1D64}"/>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12175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b="1" dirty="0"/>
              <a:t>References:</a:t>
            </a:r>
          </a:p>
          <a:p>
            <a:endParaRPr lang="en-US" b="1" dirty="0"/>
          </a:p>
          <a:p>
            <a:r>
              <a:rPr lang="en-US" b="1" dirty="0"/>
              <a:t>Compare Azure CDN product features</a:t>
            </a:r>
          </a:p>
          <a:p>
            <a:r>
              <a:rPr lang="en-US" dirty="0"/>
              <a:t>https://docs.microsoft.com/en-us/azure/cdn/cdn-features</a:t>
            </a:r>
          </a:p>
          <a:p>
            <a:endParaRPr lang="en-US" dirty="0"/>
          </a:p>
          <a:p>
            <a:endParaRPr lang="en-US" dirty="0"/>
          </a:p>
          <a:p>
            <a:endParaRPr lang="en-US" dirty="0"/>
          </a:p>
        </p:txBody>
      </p:sp>
      <p:sp>
        <p:nvSpPr>
          <p:cNvPr id="8" name="Slide Number Placeholder 5">
            <a:extLst>
              <a:ext uri="{FF2B5EF4-FFF2-40B4-BE49-F238E27FC236}">
                <a16:creationId xmlns:a16="http://schemas.microsoft.com/office/drawing/2014/main" id="{5505CD4A-B6C3-477F-B6FE-6A6F7C8C9282}"/>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45972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a:solidFill>
                  <a:schemeClr val="tx1"/>
                </a:solidFill>
                <a:effectLst/>
              </a:rPr>
              <a:t>How it works</a:t>
            </a:r>
          </a:p>
          <a:p>
            <a:endParaRPr lang="en-US" b="0" i="0" kern="1200" dirty="0">
              <a:solidFill>
                <a:schemeClr val="tx1"/>
              </a:solidFill>
              <a:effectLst/>
            </a:endParaRPr>
          </a:p>
          <a:p>
            <a:pPr marL="228600" indent="-228600">
              <a:buFont typeface="+mj-lt"/>
              <a:buAutoNum type="arabicParenR"/>
            </a:pPr>
            <a:r>
              <a:rPr lang="en-US" b="0" i="0" kern="1200" dirty="0">
                <a:solidFill>
                  <a:schemeClr val="tx1"/>
                </a:solidFill>
                <a:effectLst/>
              </a:rPr>
              <a:t>A user (Alice) requests a file (also called an asset) by using a URL with a special domain name, such as </a:t>
            </a:r>
            <a:r>
              <a:rPr lang="en-US" b="0" i="1" kern="1200" dirty="0">
                <a:solidFill>
                  <a:schemeClr val="tx1"/>
                </a:solidFill>
                <a:effectLst/>
              </a:rPr>
              <a:t>&lt;endpoint name&gt;</a:t>
            </a:r>
            <a:r>
              <a:rPr lang="en-US" b="0" i="0" kern="1200" dirty="0">
                <a:solidFill>
                  <a:schemeClr val="tx1"/>
                </a:solidFill>
                <a:effectLst/>
              </a:rPr>
              <a:t>.azureedge.net. This name can be an endpoint hostname or a custom domain. The DNS routes the request to the best performing POP location, which is usually the POP that is geographically closest to the user.</a:t>
            </a:r>
          </a:p>
          <a:p>
            <a:pPr marL="228600" indent="-228600">
              <a:buFont typeface="+mj-lt"/>
              <a:buAutoNum type="arabicParenR"/>
            </a:pPr>
            <a:r>
              <a:rPr lang="en-US" b="0" i="0" kern="1200" dirty="0">
                <a:solidFill>
                  <a:schemeClr val="tx1"/>
                </a:solidFill>
                <a:effectLst/>
              </a:rPr>
              <a:t>If no edge servers in the POP have the file in their cache, the POP requests the file from the origin server. The origin server can be an Azure Web App, Azure Cloud Service, Azure Storage account, or any publicly accessible web server.</a:t>
            </a:r>
          </a:p>
          <a:p>
            <a:pPr marL="228600" indent="-228600">
              <a:buFont typeface="+mj-lt"/>
              <a:buAutoNum type="arabicParenR"/>
            </a:pPr>
            <a:r>
              <a:rPr lang="en-US" b="0" i="0" kern="1200" dirty="0">
                <a:solidFill>
                  <a:schemeClr val="tx1"/>
                </a:solidFill>
                <a:effectLst/>
              </a:rPr>
              <a:t>The origin server returns the file to an edge server in the POP.</a:t>
            </a:r>
          </a:p>
          <a:p>
            <a:pPr marL="228600" indent="-228600">
              <a:buFont typeface="+mj-lt"/>
              <a:buAutoNum type="arabicParenR"/>
            </a:pPr>
            <a:r>
              <a:rPr lang="en-US" b="0" i="0" kern="1200" dirty="0">
                <a:solidFill>
                  <a:schemeClr val="tx1"/>
                </a:solidFill>
                <a:effectLst/>
              </a:rPr>
              <a:t>An edge server in the POP caches the file and returns the file to the original requestor (Alice). The file remains cached on the edge server in the POP until the time-to-live (TTL) specified by its HTTP headers expires. If the origin server didn't specify a TTL, the default TTL is seven days.</a:t>
            </a:r>
          </a:p>
          <a:p>
            <a:pPr marL="228600" indent="-228600">
              <a:buFont typeface="+mj-lt"/>
              <a:buAutoNum type="arabicParenR"/>
            </a:pPr>
            <a:r>
              <a:rPr lang="en-US" b="0" i="0" kern="1200" dirty="0">
                <a:solidFill>
                  <a:schemeClr val="tx1"/>
                </a:solidFill>
                <a:effectLst/>
              </a:rPr>
              <a:t>Additional users can then request the same file by using the same URL that Alice used, and can also be directed to the same POP.</a:t>
            </a:r>
          </a:p>
          <a:p>
            <a:pPr marL="228600" indent="-228600">
              <a:buFont typeface="+mj-lt"/>
              <a:buAutoNum type="arabicParenR"/>
            </a:pPr>
            <a:r>
              <a:rPr lang="en-US" b="0" i="0" kern="1200" dirty="0">
                <a:solidFill>
                  <a:schemeClr val="tx1"/>
                </a:solidFill>
                <a:effectLst/>
              </a:rPr>
              <a:t>If the TTL for the file hasn't expired, the POP edge server returns the file directly from the cache. This process results in a faster, more responsive user experience.</a:t>
            </a:r>
          </a:p>
          <a:p>
            <a:endParaRPr lang="en-US" dirty="0"/>
          </a:p>
          <a:p>
            <a:endParaRPr lang="en-US" dirty="0"/>
          </a:p>
          <a:p>
            <a:endParaRPr lang="en-US" dirty="0"/>
          </a:p>
          <a:p>
            <a:r>
              <a:rPr lang="en-US" b="1" dirty="0"/>
              <a:t>References:</a:t>
            </a:r>
          </a:p>
          <a:p>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How it works</a:t>
            </a:r>
          </a:p>
          <a:p>
            <a:r>
              <a:rPr lang="en-US" dirty="0">
                <a:hlinkClick r:id="rId3"/>
              </a:rPr>
              <a:t>https://docs.microsoft.com/en-us/azure/cdn/cdn-overview#how-it-works</a:t>
            </a:r>
            <a:endParaRPr lang="en-US" dirty="0"/>
          </a:p>
        </p:txBody>
      </p:sp>
      <p:sp>
        <p:nvSpPr>
          <p:cNvPr id="8" name="Slide Number Placeholder 5">
            <a:extLst>
              <a:ext uri="{FF2B5EF4-FFF2-40B4-BE49-F238E27FC236}">
                <a16:creationId xmlns:a16="http://schemas.microsoft.com/office/drawing/2014/main" id="{332C4A15-9B12-44C6-B7DF-3CE53B73A251}"/>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62149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a:solidFill>
                  <a:schemeClr val="tx1"/>
                </a:solidFill>
                <a:effectLst/>
              </a:rPr>
              <a:t>Introduction to caching</a:t>
            </a:r>
          </a:p>
          <a:p>
            <a:endParaRPr lang="en-US" b="0" i="0" kern="1200" dirty="0">
              <a:solidFill>
                <a:schemeClr val="tx1"/>
              </a:solidFill>
              <a:effectLst/>
            </a:endParaRPr>
          </a:p>
          <a:p>
            <a:r>
              <a:rPr lang="en-US" b="0" i="0" kern="1200" dirty="0">
                <a:solidFill>
                  <a:schemeClr val="tx1"/>
                </a:solidFill>
                <a:effectLst/>
              </a:rPr>
              <a:t>Caching is the process of storing data locally so that future requests for that data can be accessed more quickly. In the most common type of caching, web browser caching, a web browser stores copies of static data locally on a local hard drive. By using caching, the web browser can avoid making multiple round-trips to the server and instead access the same data locally, thus saving time and resources. Caching is well-suited for locally managing small, static data such as static images, CSS files, and JavaScript files.</a:t>
            </a:r>
          </a:p>
          <a:p>
            <a:endParaRPr lang="en-US" b="0" i="0" kern="1200" dirty="0">
              <a:solidFill>
                <a:schemeClr val="tx1"/>
              </a:solidFill>
              <a:effectLst/>
            </a:endParaRPr>
          </a:p>
          <a:p>
            <a:r>
              <a:rPr lang="en-US" b="0" i="0" kern="1200" dirty="0">
                <a:solidFill>
                  <a:schemeClr val="tx1"/>
                </a:solidFill>
                <a:effectLst/>
              </a:rPr>
              <a:t>Similarly, caching is used by a content delivery network on edge servers close to the user to avoid requests traveling back to the origin and reducing end-user latency. Unlike a web browser cache, which is used only for a single user, the CDN has a shared cache. In a CDN shared cache, a file that is requested by one user can be accessed later by other users, which greatly decreases the number of requests to the origin server.</a:t>
            </a:r>
          </a:p>
          <a:p>
            <a:endParaRPr lang="en-US" b="0" i="0" kern="1200" dirty="0">
              <a:solidFill>
                <a:schemeClr val="tx1"/>
              </a:solidFill>
              <a:effectLst/>
            </a:endParaRPr>
          </a:p>
          <a:p>
            <a:r>
              <a:rPr lang="en-US" b="0" i="0" kern="1200" dirty="0">
                <a:solidFill>
                  <a:schemeClr val="tx1"/>
                </a:solidFill>
                <a:effectLst/>
              </a:rPr>
              <a:t>Dynamic resources that change frequently or are unique to an individual user cannot be cached. Those types of resources, however, can take advantage of dynamic site acceleration (DSA) optimization on the Azure Content Delivery Network for performance improvements.</a:t>
            </a:r>
          </a:p>
          <a:p>
            <a:endParaRPr lang="en-US" b="0" i="0" kern="1200" dirty="0">
              <a:solidFill>
                <a:schemeClr val="tx1"/>
              </a:solidFill>
              <a:effectLst/>
            </a:endParaRPr>
          </a:p>
          <a:p>
            <a:r>
              <a:rPr lang="en-US" b="0" i="0" kern="1200" dirty="0">
                <a:solidFill>
                  <a:schemeClr val="tx1"/>
                </a:solidFill>
                <a:effectLst/>
              </a:rPr>
              <a:t>Caching can occur at multiple levels between the origin server and the end user:</a:t>
            </a:r>
          </a:p>
          <a:p>
            <a:pPr marL="171450" indent="-171450">
              <a:buFont typeface="Arial" panose="020B0604020202020204" pitchFamily="34" charset="0"/>
              <a:buChar char="•"/>
            </a:pPr>
            <a:r>
              <a:rPr lang="en-US" b="0" i="0" kern="1200" dirty="0">
                <a:solidFill>
                  <a:schemeClr val="tx1"/>
                </a:solidFill>
                <a:effectLst/>
              </a:rPr>
              <a:t>Web server: Uses a shared cache (for multiple users).</a:t>
            </a:r>
          </a:p>
          <a:p>
            <a:pPr marL="171450" indent="-171450">
              <a:buFont typeface="Arial" panose="020B0604020202020204" pitchFamily="34" charset="0"/>
              <a:buChar char="•"/>
            </a:pPr>
            <a:r>
              <a:rPr lang="en-US" b="0" i="0" kern="1200" dirty="0">
                <a:solidFill>
                  <a:schemeClr val="tx1"/>
                </a:solidFill>
                <a:effectLst/>
              </a:rPr>
              <a:t>Content delivery network: Uses a shared cache (for multiple users).</a:t>
            </a:r>
          </a:p>
          <a:p>
            <a:pPr marL="171450" indent="-171450">
              <a:buFont typeface="Arial" panose="020B0604020202020204" pitchFamily="34" charset="0"/>
              <a:buChar char="•"/>
            </a:pPr>
            <a:r>
              <a:rPr lang="en-US" b="0" i="0" kern="1200" dirty="0">
                <a:solidFill>
                  <a:schemeClr val="tx1"/>
                </a:solidFill>
                <a:effectLst/>
              </a:rPr>
              <a:t>Internet service provider (ISP): Uses a shared cache (for multiple users).</a:t>
            </a:r>
          </a:p>
          <a:p>
            <a:pPr marL="171450" indent="-171450">
              <a:buFont typeface="Arial" panose="020B0604020202020204" pitchFamily="34" charset="0"/>
              <a:buChar char="•"/>
            </a:pPr>
            <a:r>
              <a:rPr lang="en-US" b="0" i="0" kern="1200" dirty="0">
                <a:solidFill>
                  <a:schemeClr val="tx1"/>
                </a:solidFill>
                <a:effectLst/>
              </a:rPr>
              <a:t>Web browser: Uses a private cache (for one user).</a:t>
            </a:r>
          </a:p>
          <a:p>
            <a:endParaRPr lang="en-US" b="0" i="0" kern="1200" dirty="0">
              <a:solidFill>
                <a:schemeClr val="tx1"/>
              </a:solidFill>
              <a:effectLst/>
            </a:endParaRPr>
          </a:p>
          <a:p>
            <a:r>
              <a:rPr lang="en-US" b="0" i="0" kern="1200" dirty="0">
                <a:solidFill>
                  <a:schemeClr val="tx1"/>
                </a:solidFill>
                <a:effectLst/>
              </a:rPr>
              <a:t>Each cache typically manages its own resource freshness and performs validation when a file is stale. This behavior is defined in the HTTP caching specification, </a:t>
            </a:r>
            <a:r>
              <a:rPr lang="en-US" b="0" i="0" u="sng" kern="1200" dirty="0">
                <a:solidFill>
                  <a:schemeClr val="tx1"/>
                </a:solidFill>
                <a:effectLst/>
                <a:hlinkClick r:id="rId3"/>
              </a:rPr>
              <a:t>RFC 7234</a:t>
            </a:r>
            <a:r>
              <a:rPr lang="en-US" b="0" i="0" kern="1200" dirty="0">
                <a:solidFill>
                  <a:schemeClr val="tx1"/>
                </a:solidFill>
                <a:effectLst/>
              </a:rPr>
              <a:t>.</a:t>
            </a:r>
          </a:p>
          <a:p>
            <a:endParaRPr lang="en-US" dirty="0"/>
          </a:p>
          <a:p>
            <a:endParaRPr lang="en-US" dirty="0"/>
          </a:p>
          <a:p>
            <a:endParaRPr lang="en-US" dirty="0"/>
          </a:p>
          <a:p>
            <a:r>
              <a:rPr lang="en-US" b="1" dirty="0"/>
              <a:t>References:</a:t>
            </a:r>
          </a:p>
          <a:p>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How caching works</a:t>
            </a:r>
          </a:p>
          <a:p>
            <a:pPr marL="0" marR="0" lvl="0" indent="0" algn="l" defTabSz="914281" rtl="0" eaLnBrk="1" fontAlgn="auto" latinLnBrk="0" hangingPunct="1">
              <a:lnSpc>
                <a:spcPct val="90000"/>
              </a:lnSpc>
              <a:spcBef>
                <a:spcPts val="0"/>
              </a:spcBef>
              <a:spcAft>
                <a:spcPts val="333"/>
              </a:spcAft>
              <a:buClrTx/>
              <a:buSzTx/>
              <a:buFontTx/>
              <a:buNone/>
              <a:tabLst/>
              <a:defRPr/>
            </a:pPr>
            <a:r>
              <a:rPr lang="en-US" dirty="0">
                <a:hlinkClick r:id="rId4"/>
              </a:rPr>
              <a:t>https://docs.microsoft.com/en-us/azure/cdn/cdn-how-caching-works</a:t>
            </a:r>
            <a:endParaRPr lang="en-US" b="1" i="0" kern="1200" dirty="0">
              <a:solidFill>
                <a:schemeClr val="tx1"/>
              </a:solidFill>
              <a:effectLst/>
            </a:endParaRPr>
          </a:p>
          <a:p>
            <a:endParaRPr lang="en-US" dirty="0"/>
          </a:p>
          <a:p>
            <a:endParaRPr lang="en-US" dirty="0"/>
          </a:p>
        </p:txBody>
      </p:sp>
      <p:sp>
        <p:nvSpPr>
          <p:cNvPr id="8" name="Slide Number Placeholder 5">
            <a:extLst>
              <a:ext uri="{FF2B5EF4-FFF2-40B4-BE49-F238E27FC236}">
                <a16:creationId xmlns:a16="http://schemas.microsoft.com/office/drawing/2014/main" id="{E1BC3ED5-3BA8-4F0A-9A03-835065503DDF}"/>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05139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The term </a:t>
            </a:r>
            <a:r>
              <a:rPr lang="en-US" b="0" i="1" dirty="0">
                <a:solidFill>
                  <a:srgbClr val="E6E6E6"/>
                </a:solidFill>
                <a:effectLst/>
                <a:latin typeface="Segoe UI" panose="020B0502040204020203" pitchFamily="34" charset="0"/>
              </a:rPr>
              <a:t>load balancing</a:t>
            </a:r>
            <a:r>
              <a:rPr lang="en-US" b="0" i="0" dirty="0">
                <a:solidFill>
                  <a:srgbClr val="E6E6E6"/>
                </a:solidFill>
                <a:effectLst/>
                <a:latin typeface="Segoe UI" panose="020B0502040204020203" pitchFamily="34" charset="0"/>
              </a:rPr>
              <a:t> refers to the distribution of workloads across multiple computing resources. Load balancing aims to optimize resource use, maximize throughput, minimize response time, and avoid overloading any single resource. It can also improve availability by sharing a workload across redundant computing resources.</a:t>
            </a:r>
          </a:p>
          <a:p>
            <a:pPr algn="l"/>
            <a:r>
              <a:rPr lang="en-US" b="0" i="0" dirty="0">
                <a:solidFill>
                  <a:srgbClr val="E6E6E6"/>
                </a:solidFill>
                <a:effectLst/>
                <a:latin typeface="Segoe UI" panose="020B0502040204020203" pitchFamily="34" charset="0"/>
              </a:rPr>
              <a:t>Azure provides various load balancing services that you can use to distribute your workloads across multiple computing resources - Application Gateway, Front Door, Load Balancer, and Traffic Manager.</a:t>
            </a:r>
          </a:p>
          <a:p>
            <a:endParaRPr lang="en-US" dirty="0"/>
          </a:p>
          <a:p>
            <a:pPr algn="l"/>
            <a:r>
              <a:rPr lang="en-US" b="1" i="0" dirty="0">
                <a:solidFill>
                  <a:srgbClr val="E6E6E6"/>
                </a:solidFill>
                <a:effectLst/>
                <a:latin typeface="Segoe UI" panose="020B0502040204020203" pitchFamily="34" charset="0"/>
              </a:rPr>
              <a:t>Global versus regional</a:t>
            </a:r>
          </a:p>
          <a:p>
            <a:pPr algn="l">
              <a:buFont typeface="Arial" panose="020B0604020202020204" pitchFamily="34" charset="0"/>
              <a:buChar char="•"/>
            </a:pPr>
            <a:r>
              <a:rPr lang="en-US" b="1" i="0" dirty="0">
                <a:solidFill>
                  <a:srgbClr val="E6E6E6"/>
                </a:solidFill>
                <a:effectLst/>
                <a:latin typeface="Segoe UI" panose="020B0502040204020203" pitchFamily="34" charset="0"/>
              </a:rPr>
              <a:t>Global</a:t>
            </a:r>
            <a:r>
              <a:rPr lang="en-US" b="0" i="0" dirty="0">
                <a:solidFill>
                  <a:srgbClr val="E6E6E6"/>
                </a:solidFill>
                <a:effectLst/>
                <a:latin typeface="Segoe UI" panose="020B0502040204020203" pitchFamily="34" charset="0"/>
              </a:rPr>
              <a:t> load-balancing services distribute traffic across regional backends, clouds, or hybrid on-premises services. These services route end-user traffic to the closest available backend. They also react to changes in service reliability or performance, in order to maximize availability and performance. You can think of them as systems that load balance between application stamps, endpoints, or scale-units hosted across different regions/geographies.</a:t>
            </a:r>
          </a:p>
          <a:p>
            <a:pPr algn="l">
              <a:buFont typeface="Arial" panose="020B0604020202020204" pitchFamily="34" charset="0"/>
              <a:buChar char="•"/>
            </a:pPr>
            <a:r>
              <a:rPr lang="en-US" b="1" i="0" dirty="0">
                <a:solidFill>
                  <a:srgbClr val="E6E6E6"/>
                </a:solidFill>
                <a:effectLst/>
                <a:latin typeface="Segoe UI" panose="020B0502040204020203" pitchFamily="34" charset="0"/>
              </a:rPr>
              <a:t>Regional</a:t>
            </a:r>
            <a:r>
              <a:rPr lang="en-US" b="0" i="0" dirty="0">
                <a:solidFill>
                  <a:srgbClr val="E6E6E6"/>
                </a:solidFill>
                <a:effectLst/>
                <a:latin typeface="Segoe UI" panose="020B0502040204020203" pitchFamily="34" charset="0"/>
              </a:rPr>
              <a:t> load-balancing services distribute traffic within virtual networks across virtual machines (VMs) or zonal and zone-redundant service endpoints within a region. You can think of them as systems that load balance between VMs, containers, or clusters within a region in a virtual network.</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Azure load balancing services</a:t>
            </a:r>
          </a:p>
          <a:p>
            <a:pPr algn="l"/>
            <a:r>
              <a:rPr lang="en-US" b="0" i="0" dirty="0">
                <a:solidFill>
                  <a:srgbClr val="E6E6E6"/>
                </a:solidFill>
                <a:effectLst/>
                <a:latin typeface="Segoe UI" panose="020B0502040204020203" pitchFamily="34" charset="0"/>
              </a:rPr>
              <a:t>Here are the main load-balancing services currently available in Azure:</a:t>
            </a:r>
          </a:p>
          <a:p>
            <a:pPr algn="l"/>
            <a:endParaRPr lang="en-US" b="0" i="0" u="none" strike="noStrike" dirty="0">
              <a:solidFill>
                <a:srgbClr val="E6E6E6"/>
              </a:solidFill>
              <a:effectLst/>
              <a:latin typeface="Segoe UI" panose="020B0502040204020203" pitchFamily="34" charset="0"/>
              <a:hlinkClick r:id="rId3"/>
            </a:endParaRPr>
          </a:p>
          <a:p>
            <a:pPr algn="l"/>
            <a:r>
              <a:rPr lang="en-US" b="0" i="0" u="none" strike="noStrike" dirty="0">
                <a:solidFill>
                  <a:srgbClr val="E6E6E6"/>
                </a:solidFill>
                <a:effectLst/>
                <a:latin typeface="Segoe UI" panose="020B0502040204020203" pitchFamily="34" charset="0"/>
                <a:hlinkClick r:id="rId3"/>
              </a:rPr>
              <a:t>Front Door</a:t>
            </a:r>
            <a:r>
              <a:rPr lang="en-US" b="0" i="0" dirty="0">
                <a:solidFill>
                  <a:srgbClr val="E6E6E6"/>
                </a:solidFill>
                <a:effectLst/>
                <a:latin typeface="Segoe UI" panose="020B0502040204020203" pitchFamily="34" charset="0"/>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pPr algn="l"/>
            <a:endParaRPr lang="en-US" b="0" i="0" dirty="0">
              <a:solidFill>
                <a:srgbClr val="E6E6E6"/>
              </a:solidFill>
              <a:effectLst/>
              <a:latin typeface="Segoe UI" panose="020B0502040204020203" pitchFamily="34" charset="0"/>
            </a:endParaRPr>
          </a:p>
          <a:p>
            <a:pPr algn="l"/>
            <a:r>
              <a:rPr lang="en-US" b="0" i="0" u="none" strike="noStrike" dirty="0">
                <a:effectLst/>
                <a:latin typeface="Segoe UI" panose="020B0502040204020203" pitchFamily="34" charset="0"/>
                <a:hlinkClick r:id="rId4"/>
              </a:rPr>
              <a:t>Traffic Manager</a:t>
            </a:r>
            <a:r>
              <a:rPr lang="en-US" b="0" i="0" dirty="0">
                <a:solidFill>
                  <a:srgbClr val="E6E6E6"/>
                </a:solidFill>
                <a:effectLst/>
                <a:latin typeface="Segoe UI" panose="020B0502040204020203" pitchFamily="34" charset="0"/>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pPr algn="l"/>
            <a:endParaRPr lang="en-US" b="0" i="0" dirty="0">
              <a:solidFill>
                <a:srgbClr val="E6E6E6"/>
              </a:solidFill>
              <a:effectLst/>
              <a:latin typeface="Segoe UI" panose="020B0502040204020203" pitchFamily="34" charset="0"/>
            </a:endParaRPr>
          </a:p>
          <a:p>
            <a:pPr algn="l"/>
            <a:r>
              <a:rPr lang="en-US" b="0" i="0" u="none" strike="noStrike" dirty="0">
                <a:effectLst/>
                <a:latin typeface="Segoe UI" panose="020B0502040204020203" pitchFamily="34" charset="0"/>
                <a:hlinkClick r:id="rId5"/>
              </a:rPr>
              <a:t>Application Gateway</a:t>
            </a:r>
            <a:r>
              <a:rPr lang="en-US" b="0" i="0" dirty="0">
                <a:solidFill>
                  <a:srgbClr val="E6E6E6"/>
                </a:solidFill>
                <a:effectLst/>
                <a:latin typeface="Segoe UI" panose="020B0502040204020203" pitchFamily="34" charset="0"/>
              </a:rPr>
              <a:t> provides application delivery controller (ADC) as a service, offering various Layer 7 load-balancing capabilities. Use it to optimize web farm productivity by offloading CPU-intensive SSL termination to the gateway.</a:t>
            </a:r>
          </a:p>
          <a:p>
            <a:pPr algn="l"/>
            <a:endParaRPr lang="en-US" b="0" i="0" dirty="0">
              <a:solidFill>
                <a:srgbClr val="E6E6E6"/>
              </a:solidFill>
              <a:effectLst/>
              <a:latin typeface="Segoe UI" panose="020B0502040204020203" pitchFamily="34" charset="0"/>
            </a:endParaRPr>
          </a:p>
          <a:p>
            <a:pPr algn="l"/>
            <a:r>
              <a:rPr lang="en-US" b="0" i="0" u="none" strike="noStrike" dirty="0">
                <a:effectLst/>
                <a:latin typeface="Segoe UI" panose="020B0502040204020203" pitchFamily="34" charset="0"/>
                <a:hlinkClick r:id="rId6"/>
              </a:rPr>
              <a:t>Azure Load Balancer</a:t>
            </a:r>
            <a:r>
              <a:rPr lang="en-US" b="0" i="0" dirty="0">
                <a:solidFill>
                  <a:srgbClr val="E6E6E6"/>
                </a:solidFill>
                <a:effectLst/>
                <a:latin typeface="Segoe UI" panose="020B0502040204020203" pitchFamily="34" charset="0"/>
              </a:rPr>
              <a:t> is a high-performance, ultra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Decision tree for Load Balancing in Azure</a:t>
            </a:r>
          </a:p>
          <a:p>
            <a:pPr algn="l"/>
            <a:r>
              <a:rPr lang="en-US" b="0" i="0" dirty="0">
                <a:solidFill>
                  <a:srgbClr val="E6E6E6"/>
                </a:solidFill>
                <a:effectLst/>
                <a:latin typeface="Segoe UI" panose="020B0502040204020203" pitchFamily="34" charset="0"/>
              </a:rPr>
              <a:t>https://docs.microsoft.com/en-us/azure/architecture/guide/technology-choices/load-balancing-overview</a:t>
            </a:r>
            <a:r>
              <a:rPr lang="en-US" b="0" i="0">
                <a:solidFill>
                  <a:srgbClr val="E6E6E6"/>
                </a:solidFill>
                <a:effectLst/>
                <a:latin typeface="Segoe UI" panose="020B0502040204020203" pitchFamily="34" charset="0"/>
              </a:rPr>
              <a:t>#decision-tree-for-load-balancing-in-azure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https://docs.microsoft.com/en-us/azure/architecture/guide/technology-choices/load-balancing-overview</a:t>
            </a:r>
          </a:p>
          <a:p>
            <a:pPr algn="l"/>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9/21/2021 11:19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546284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54DD363-0297-4343-AA7C-EDCBB9116973}"/>
              </a:ext>
            </a:extLst>
          </p:cNvPr>
          <p:cNvSpPr>
            <a:spLocks noGrp="1"/>
          </p:cNvSpPr>
          <p:nvPr>
            <p:ph type="sldNum" sz="quarter" idx="5"/>
          </p:nvPr>
        </p:nvSpPr>
        <p:spPr/>
        <p:txBody>
          <a:bodyPr/>
          <a:lstStyle/>
          <a:p>
            <a:fld id="{B4008EB6-D09E-4580-8CD6-DDB14511944F}" type="slidenum">
              <a:rPr lang="en-US" smtClean="0"/>
              <a:pPr/>
              <a:t>31</a:t>
            </a:fld>
            <a:endParaRPr lang="en-US" dirty="0"/>
          </a:p>
        </p:txBody>
      </p:sp>
      <p:sp>
        <p:nvSpPr>
          <p:cNvPr id="5" name="Slide Image Placeholder 4">
            <a:extLst>
              <a:ext uri="{FF2B5EF4-FFF2-40B4-BE49-F238E27FC236}">
                <a16:creationId xmlns:a16="http://schemas.microsoft.com/office/drawing/2014/main" id="{E4B9BA25-DE92-4ABE-9FB9-770191AFD333}"/>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8C028DEE-298A-4808-B681-CD806A3D9F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28765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Virtual Network Service Endpoints overview:</a:t>
            </a:r>
          </a:p>
          <a:p>
            <a:endParaRPr lang="en-US" dirty="0"/>
          </a:p>
          <a:p>
            <a:r>
              <a:rPr lang="en-US" b="0" i="0" kern="1200" dirty="0">
                <a:solidFill>
                  <a:schemeClr val="tx1"/>
                </a:solidFill>
                <a:effectLst/>
              </a:rPr>
              <a:t>Virtual Network (VNet) service endpoints extend your virtual network private address space and the identity of your VNet to the Azure services, over a direct connection. Endpoints allow you to secure your critical Azure service resources to only your virtual networks. Traffic from your VNet to the Azure service always remains on the Microsoft Azure backbone network.</a:t>
            </a:r>
          </a:p>
          <a:p>
            <a:endParaRPr lang="en-US" b="0" i="0" kern="1200" dirty="0">
              <a:solidFill>
                <a:schemeClr val="tx1"/>
              </a:solidFill>
              <a:effectLst/>
            </a:endParaRPr>
          </a:p>
          <a:p>
            <a:r>
              <a:rPr lang="en-US" b="0" i="0" kern="1200" dirty="0">
                <a:solidFill>
                  <a:schemeClr val="tx1"/>
                </a:solidFill>
                <a:effectLst/>
              </a:rPr>
              <a:t>This feature is available for the following Azure services and regions:</a:t>
            </a:r>
          </a:p>
          <a:p>
            <a:endParaRPr lang="en-US" dirty="0"/>
          </a:p>
          <a:p>
            <a:r>
              <a:rPr lang="en-US" b="1" i="0" kern="1200" dirty="0">
                <a:solidFill>
                  <a:schemeClr val="tx1"/>
                </a:solidFill>
                <a:effectLst/>
              </a:rPr>
              <a:t>Generally available</a:t>
            </a:r>
            <a:endParaRPr lang="en-US" b="0" i="0" kern="1200" dirty="0">
              <a:solidFill>
                <a:schemeClr val="tx1"/>
              </a:solidFill>
              <a:effectLst/>
            </a:endParaRPr>
          </a:p>
          <a:p>
            <a:r>
              <a:rPr lang="en-US" b="1" i="0" u="none" strike="noStrike" kern="1200" dirty="0">
                <a:solidFill>
                  <a:schemeClr val="tx1"/>
                </a:solidFill>
                <a:effectLst/>
              </a:rPr>
              <a:t>Azure Storage</a:t>
            </a:r>
            <a:r>
              <a:rPr lang="en-US" b="0" i="0" kern="1200" dirty="0">
                <a:solidFill>
                  <a:schemeClr val="tx1"/>
                </a:solidFill>
                <a:effectLst/>
              </a:rPr>
              <a:t>: Generally available in all Azure regions.</a:t>
            </a:r>
          </a:p>
          <a:p>
            <a:r>
              <a:rPr lang="en-US" sz="1000" b="1" i="0" u="none" strike="noStrike" kern="1200" dirty="0">
                <a:solidFill>
                  <a:schemeClr val="tx1"/>
                </a:solidFill>
                <a:effectLst/>
                <a:latin typeface="Segoe UI" panose="020B0502040204020203" pitchFamily="34" charset="0"/>
                <a:ea typeface="+mn-ea"/>
                <a:cs typeface="Segoe UI" panose="020B0502040204020203" pitchFamily="34" charset="0"/>
              </a:rPr>
              <a:t>Azure Synapse Analytics</a:t>
            </a:r>
            <a:r>
              <a:rPr lang="en-US" b="0" i="0" kern="1200" dirty="0">
                <a:solidFill>
                  <a:schemeClr val="tx1"/>
                </a:solidFill>
                <a:effectLst/>
              </a:rPr>
              <a:t>: Generally available in all Azure regions.</a:t>
            </a:r>
          </a:p>
          <a:p>
            <a:r>
              <a:rPr lang="en-US" b="1" i="0" u="none" strike="noStrike" kern="1200" dirty="0">
                <a:solidFill>
                  <a:schemeClr val="tx1"/>
                </a:solidFill>
                <a:effectLst/>
              </a:rPr>
              <a:t>Azure SQL Data Warehouse</a:t>
            </a:r>
            <a:r>
              <a:rPr lang="en-US" b="0" i="0" kern="1200" dirty="0">
                <a:solidFill>
                  <a:schemeClr val="tx1"/>
                </a:solidFill>
                <a:effectLst/>
              </a:rPr>
              <a:t>: Generally available in all Azure regions.</a:t>
            </a:r>
          </a:p>
          <a:p>
            <a:r>
              <a:rPr lang="en-US" b="1" i="0" u="none" strike="noStrike" kern="1200" dirty="0">
                <a:solidFill>
                  <a:schemeClr val="tx1"/>
                </a:solidFill>
                <a:effectLst/>
              </a:rPr>
              <a:t>Azure Database for PostgreSQL server</a:t>
            </a:r>
            <a:r>
              <a:rPr lang="en-US" b="0" i="0" kern="1200" dirty="0">
                <a:solidFill>
                  <a:schemeClr val="tx1"/>
                </a:solidFill>
                <a:effectLst/>
              </a:rPr>
              <a:t>: Generally available in Azure regions where database service is available.</a:t>
            </a:r>
          </a:p>
          <a:p>
            <a:r>
              <a:rPr lang="en-US" b="1" i="0" u="none" strike="noStrike" kern="1200" dirty="0">
                <a:solidFill>
                  <a:schemeClr val="tx1"/>
                </a:solidFill>
                <a:effectLst/>
              </a:rPr>
              <a:t>Azure Database for MySQL server</a:t>
            </a:r>
            <a:r>
              <a:rPr lang="en-US" b="0" i="0" kern="1200" dirty="0">
                <a:solidFill>
                  <a:schemeClr val="tx1"/>
                </a:solidFill>
                <a:effectLst/>
              </a:rPr>
              <a:t>: Generally available in Azure regions where database service is available.</a:t>
            </a:r>
          </a:p>
          <a:p>
            <a:r>
              <a:rPr lang="en-US" b="1" i="0" u="none" strike="noStrike" kern="1200" dirty="0">
                <a:solidFill>
                  <a:schemeClr val="tx1"/>
                </a:solidFill>
                <a:effectLst/>
              </a:rPr>
              <a:t>Azure Database for MariaDB</a:t>
            </a:r>
            <a:r>
              <a:rPr lang="en-US" b="0" i="0" kern="1200" dirty="0">
                <a:solidFill>
                  <a:schemeClr val="tx1"/>
                </a:solidFill>
                <a:effectLst/>
              </a:rPr>
              <a:t>: Generally available in Azure regions where database service is available.</a:t>
            </a:r>
          </a:p>
          <a:p>
            <a:r>
              <a:rPr lang="en-US" b="1" i="0" u="none" strike="noStrike" kern="1200" dirty="0">
                <a:solidFill>
                  <a:schemeClr val="tx1"/>
                </a:solidFill>
                <a:effectLst/>
              </a:rPr>
              <a:t>Azure Cosmos DB</a:t>
            </a:r>
            <a:r>
              <a:rPr lang="en-US" b="0" i="0" kern="1200" dirty="0">
                <a:solidFill>
                  <a:schemeClr val="tx1"/>
                </a:solidFill>
                <a:effectLst/>
              </a:rPr>
              <a:t>: Generally available in all Azure regions.</a:t>
            </a:r>
          </a:p>
          <a:p>
            <a:r>
              <a:rPr lang="en-US" b="1" i="0" u="none" strike="noStrike" kern="1200" dirty="0">
                <a:solidFill>
                  <a:schemeClr val="tx1"/>
                </a:solidFill>
                <a:effectLst/>
              </a:rPr>
              <a:t>Azure Key Vault</a:t>
            </a:r>
            <a:r>
              <a:rPr lang="en-US" b="0" i="0" kern="1200" dirty="0">
                <a:solidFill>
                  <a:schemeClr val="tx1"/>
                </a:solidFill>
                <a:effectLst/>
              </a:rPr>
              <a:t>: Generally available in all Azure regions.</a:t>
            </a:r>
          </a:p>
          <a:p>
            <a:r>
              <a:rPr lang="en-US" b="1" i="0" u="none" strike="noStrike" kern="1200" dirty="0">
                <a:solidFill>
                  <a:schemeClr val="tx1"/>
                </a:solidFill>
                <a:effectLst/>
              </a:rPr>
              <a:t>Azure Service Bus</a:t>
            </a:r>
            <a:r>
              <a:rPr lang="en-US" b="0" i="0" kern="1200" dirty="0">
                <a:solidFill>
                  <a:schemeClr val="tx1"/>
                </a:solidFill>
                <a:effectLst/>
              </a:rPr>
              <a:t>: Generally available in all Azure regions.</a:t>
            </a:r>
          </a:p>
          <a:p>
            <a:r>
              <a:rPr lang="en-US" b="1" i="0" u="none" strike="noStrike" kern="1200" dirty="0">
                <a:solidFill>
                  <a:schemeClr val="tx1"/>
                </a:solidFill>
                <a:effectLst/>
              </a:rPr>
              <a:t>Azure Event Hubs</a:t>
            </a:r>
            <a:r>
              <a:rPr lang="en-US" b="0" i="0" kern="1200" dirty="0">
                <a:solidFill>
                  <a:schemeClr val="tx1"/>
                </a:solidFill>
                <a:effectLst/>
              </a:rPr>
              <a:t>: Generally available in all Azure regions.</a:t>
            </a:r>
          </a:p>
          <a:p>
            <a:r>
              <a:rPr lang="en-US" b="1" i="0" u="none" strike="noStrike" kern="1200" dirty="0">
                <a:solidFill>
                  <a:schemeClr val="tx1"/>
                </a:solidFill>
                <a:effectLst/>
              </a:rPr>
              <a:t>Azure Data Lake Store Gen 1</a:t>
            </a:r>
            <a:r>
              <a:rPr lang="en-US" b="0" i="0" kern="1200" dirty="0">
                <a:solidFill>
                  <a:schemeClr val="tx1"/>
                </a:solidFill>
                <a:effectLst/>
              </a:rPr>
              <a:t>: Generally available in all Azure regions where ADLS Gen1 is available.</a:t>
            </a:r>
          </a:p>
          <a:p>
            <a:r>
              <a:rPr lang="en-US" b="1" i="0" u="none" strike="noStrike" kern="1200" dirty="0">
                <a:solidFill>
                  <a:schemeClr val="tx1"/>
                </a:solidFill>
                <a:effectLst/>
              </a:rPr>
              <a:t>Azure App Service</a:t>
            </a:r>
            <a:r>
              <a:rPr lang="en-US" b="0" i="0" kern="1200" dirty="0">
                <a:solidFill>
                  <a:schemeClr val="tx1"/>
                </a:solidFill>
                <a:effectLst/>
              </a:rPr>
              <a:t>: Generally available in all Azure regions where App service is available</a:t>
            </a:r>
          </a:p>
          <a:p>
            <a:r>
              <a:rPr lang="en-US" b="1" i="0" u="none" dirty="0">
                <a:solidFill>
                  <a:srgbClr val="E6E6E6"/>
                </a:solidFill>
                <a:effectLst/>
                <a:latin typeface="Segoe UI" panose="020B0502040204020203" pitchFamily="34" charset="0"/>
              </a:rPr>
              <a:t>Azure Cognitive Services:</a:t>
            </a:r>
            <a:r>
              <a:rPr lang="en-US" b="0" i="0" u="none" dirty="0">
                <a:solidFill>
                  <a:srgbClr val="E6E6E6"/>
                </a:solidFill>
                <a:effectLst/>
                <a:latin typeface="Segoe UI" panose="020B0502040204020203" pitchFamily="34" charset="0"/>
              </a:rPr>
              <a:t> </a:t>
            </a:r>
            <a:r>
              <a:rPr lang="en-US" b="0" i="0" dirty="0">
                <a:solidFill>
                  <a:srgbClr val="E6E6E6"/>
                </a:solidFill>
                <a:effectLst/>
                <a:latin typeface="Segoe UI" panose="020B0502040204020203" pitchFamily="34" charset="0"/>
              </a:rPr>
              <a:t>Generally available in all Azure regions where Cognitive services are available</a:t>
            </a:r>
            <a:endParaRPr lang="en-US" b="0" i="0" kern="1200" dirty="0">
              <a:solidFill>
                <a:schemeClr val="tx1"/>
              </a:solidFill>
              <a:effectLst/>
            </a:endParaRPr>
          </a:p>
          <a:p>
            <a:endParaRPr lang="en-US" b="0" i="0" kern="1200" dirty="0">
              <a:solidFill>
                <a:schemeClr val="tx1"/>
              </a:solidFill>
              <a:effectLst/>
            </a:endParaRPr>
          </a:p>
          <a:p>
            <a:r>
              <a:rPr lang="en-US" b="1" i="0" kern="1200" dirty="0">
                <a:solidFill>
                  <a:schemeClr val="tx1"/>
                </a:solidFill>
                <a:effectLst/>
              </a:rPr>
              <a:t>Public Preview</a:t>
            </a:r>
            <a:endParaRPr lang="en-US" b="0" i="0" kern="1200" dirty="0">
              <a:solidFill>
                <a:schemeClr val="tx1"/>
              </a:solidFill>
              <a:effectLst/>
            </a:endParaRPr>
          </a:p>
          <a:p>
            <a:r>
              <a:rPr lang="en-US" b="1" i="0" u="none" strike="noStrike" kern="1200" dirty="0">
                <a:solidFill>
                  <a:schemeClr val="tx1"/>
                </a:solidFill>
                <a:effectLst/>
                <a:hlinkClick r:id="rId3"/>
              </a:rPr>
              <a:t>Azure Container Registry</a:t>
            </a:r>
            <a:r>
              <a:rPr lang="en-US" b="0" i="0" kern="1200" dirty="0">
                <a:solidFill>
                  <a:schemeClr val="tx1"/>
                </a:solidFill>
                <a:effectLst/>
              </a:rPr>
              <a:t>: Preview available in all Azure regions where Azure Container Registry is available.</a:t>
            </a:r>
          </a:p>
          <a:p>
            <a:endParaRPr lang="en-US" b="0" i="0" kern="1200" dirty="0">
              <a:solidFill>
                <a:schemeClr val="tx1"/>
              </a:solidFill>
              <a:effectLst/>
            </a:endParaRPr>
          </a:p>
          <a:p>
            <a:endParaRPr lang="en-US" b="0" i="0" kern="1200" dirty="0">
              <a:solidFill>
                <a:schemeClr val="tx1"/>
              </a:solidFill>
              <a:effectLst/>
            </a:endParaRPr>
          </a:p>
          <a:p>
            <a:r>
              <a:rPr lang="en-US" b="1" i="0" kern="1200" dirty="0">
                <a:solidFill>
                  <a:schemeClr val="tx1"/>
                </a:solidFill>
                <a:effectLst/>
              </a:rPr>
              <a:t>Key benefits</a:t>
            </a:r>
          </a:p>
          <a:p>
            <a:r>
              <a:rPr lang="en-US" b="0" i="0" kern="1200" dirty="0">
                <a:solidFill>
                  <a:schemeClr val="tx1"/>
                </a:solidFill>
                <a:effectLst/>
              </a:rPr>
              <a:t>Service endpoints provide the following benefits:</a:t>
            </a:r>
          </a:p>
          <a:p>
            <a:pPr marL="171450" indent="-171450">
              <a:buFont typeface="Arial" panose="020B0604020202020204" pitchFamily="34" charset="0"/>
              <a:buChar char="•"/>
            </a:pPr>
            <a:r>
              <a:rPr lang="en-US" b="1" i="0" kern="1200" dirty="0">
                <a:solidFill>
                  <a:schemeClr val="tx1"/>
                </a:solidFill>
                <a:effectLst/>
              </a:rPr>
              <a:t>Improved security for your Azure service resources</a:t>
            </a:r>
            <a:r>
              <a:rPr lang="en-US" b="0" i="0" kern="1200" dirty="0">
                <a:solidFill>
                  <a:schemeClr val="tx1"/>
                </a:solidFill>
                <a:effectLst/>
              </a:rPr>
              <a:t>: VNet private address space can be overlapping and so, cannot be used to uniquely identify traffic originating from your VNet. Service endpoints provide the ability to secure Azure service resources to your virtual network, by extending VNet identity to the service. Once service endpoints are enabled in your virtual network, you can secure Azure service resources to your virtual network by adding a virtual network rule to the resources. This provides improved security by fully removing public Internet access to resources, and allowing traffic only from your virtual network.</a:t>
            </a:r>
          </a:p>
          <a:p>
            <a:pPr marL="171450" indent="-171450">
              <a:buFont typeface="Arial" panose="020B0604020202020204" pitchFamily="34" charset="0"/>
              <a:buChar char="•"/>
            </a:pPr>
            <a:endParaRPr lang="en-US" b="1" i="0" kern="1200" dirty="0">
              <a:solidFill>
                <a:schemeClr val="tx1"/>
              </a:solidFill>
              <a:effectLst/>
            </a:endParaRPr>
          </a:p>
          <a:p>
            <a:pPr marL="171450" indent="-171450">
              <a:buFont typeface="Arial" panose="020B0604020202020204" pitchFamily="34" charset="0"/>
              <a:buChar char="•"/>
            </a:pPr>
            <a:r>
              <a:rPr lang="en-US" b="1" i="0" kern="1200" dirty="0">
                <a:solidFill>
                  <a:schemeClr val="tx1"/>
                </a:solidFill>
                <a:effectLst/>
              </a:rPr>
              <a:t>Optimal routing for Azure service traffic from your virtual network</a:t>
            </a:r>
            <a:r>
              <a:rPr lang="en-US" b="0" i="0" kern="1200" dirty="0">
                <a:solidFill>
                  <a:schemeClr val="tx1"/>
                </a:solidFill>
                <a:effectLst/>
              </a:rPr>
              <a:t>: Today, any routes in your virtual network that force Internet traffic to your premises and/or virtual appliances, known as forced-tunneling, also force Azure service traffic to take the same route as the Internet traffic. Service endpoints provide optimal routing for Azure traffic. Endpoints always take service traffic directly from your virtual network to the service on the Microsoft Azure backbone network. Keeping traffic on the Azure backbone network allows you to continue auditing and monitoring outbound Internet traffic from your virtual networks, through forced-tunneling, without impacting service traffic. Learn more about </a:t>
            </a:r>
            <a:r>
              <a:rPr lang="en-US" b="0" i="0" u="sng" kern="1200" dirty="0">
                <a:solidFill>
                  <a:schemeClr val="tx1"/>
                </a:solidFill>
                <a:effectLst/>
                <a:hlinkClick r:id="rId4"/>
              </a:rPr>
              <a:t>user-defined routes and forced-tunneling</a:t>
            </a:r>
            <a:r>
              <a:rPr lang="en-US" b="0" i="0" kern="1200" dirty="0">
                <a:solidFill>
                  <a:schemeClr val="tx1"/>
                </a:solidFill>
                <a:effectLst/>
              </a:rPr>
              <a:t>.</a:t>
            </a:r>
          </a:p>
          <a:p>
            <a:pPr marL="171450" indent="-171450">
              <a:buFont typeface="Arial" panose="020B0604020202020204" pitchFamily="34" charset="0"/>
              <a:buChar char="•"/>
            </a:pPr>
            <a:endParaRPr lang="en-US" b="1" i="0" kern="1200" dirty="0">
              <a:solidFill>
                <a:schemeClr val="tx1"/>
              </a:solidFill>
              <a:effectLst/>
            </a:endParaRPr>
          </a:p>
          <a:p>
            <a:pPr marL="171450" indent="-171450">
              <a:buFont typeface="Arial" panose="020B0604020202020204" pitchFamily="34" charset="0"/>
              <a:buChar char="•"/>
            </a:pPr>
            <a:r>
              <a:rPr lang="en-US" b="1" i="0" kern="1200" dirty="0">
                <a:solidFill>
                  <a:schemeClr val="tx1"/>
                </a:solidFill>
                <a:effectLst/>
              </a:rPr>
              <a:t>Simple to set up with less management overhead</a:t>
            </a:r>
            <a:r>
              <a:rPr lang="en-US" b="0" i="0" kern="1200" dirty="0">
                <a:solidFill>
                  <a:schemeClr val="tx1"/>
                </a:solidFill>
                <a:effectLst/>
              </a:rPr>
              <a:t>: You no longer need reserved, public IP addresses in your virtual networks to secure Azure resources through IP firewall. There are no NAT or gateway devices required to set up the service endpoints. Service endpoints are configured through a simple click on a subnet. There is no additional overhead to maintaining the endpoints.</a:t>
            </a:r>
          </a:p>
          <a:p>
            <a:endParaRPr lang="en-US" b="0" i="0" kern="1200" dirty="0">
              <a:solidFill>
                <a:schemeClr val="tx1"/>
              </a:solidFill>
              <a:effectLst/>
            </a:endParaRPr>
          </a:p>
          <a:p>
            <a:endParaRPr lang="en-US" dirty="0"/>
          </a:p>
          <a:p>
            <a:endParaRPr lang="en-US" dirty="0"/>
          </a:p>
          <a:p>
            <a:r>
              <a:rPr lang="en-US" b="1" dirty="0"/>
              <a:t>References:</a:t>
            </a:r>
          </a:p>
          <a:p>
            <a:endParaRPr lang="en-US" b="1" dirty="0"/>
          </a:p>
          <a:p>
            <a:pPr marL="0" marR="0" lvl="0" indent="0"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Virtual Network Service Endpoints overview:</a:t>
            </a:r>
            <a:endParaRPr lang="en-US" dirty="0"/>
          </a:p>
          <a:p>
            <a:r>
              <a:rPr lang="en-US" dirty="0">
                <a:hlinkClick r:id="rId5"/>
              </a:rPr>
              <a:t>https://docs.microsoft.com/en-us/azure/virtual-network/virtual-network-service-endpoints-overview</a:t>
            </a:r>
            <a:endParaRPr lang="en-US" dirty="0"/>
          </a:p>
        </p:txBody>
      </p:sp>
      <p:sp>
        <p:nvSpPr>
          <p:cNvPr id="5" name="Slide Number Placeholder 5">
            <a:extLst>
              <a:ext uri="{FF2B5EF4-FFF2-40B4-BE49-F238E27FC236}">
                <a16:creationId xmlns:a16="http://schemas.microsoft.com/office/drawing/2014/main" id="{B7DA467F-9B63-41F6-A6A9-A147550A32A0}"/>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35504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81" rtl="0" eaLnBrk="1" fontAlgn="auto" latinLnBrk="0" hangingPunct="1">
              <a:lnSpc>
                <a:spcPct val="90000"/>
              </a:lnSpc>
              <a:spcBef>
                <a:spcPts val="0"/>
              </a:spcBef>
              <a:spcAft>
                <a:spcPts val="333"/>
              </a:spcAft>
              <a:buClrTx/>
              <a:buSzTx/>
              <a:buFontTx/>
              <a:buNone/>
              <a:tabLst/>
              <a:defRPr/>
            </a:pPr>
            <a:endParaRPr lang="en-US" dirty="0"/>
          </a:p>
        </p:txBody>
      </p:sp>
      <p:sp>
        <p:nvSpPr>
          <p:cNvPr id="5" name="Slide Number Placeholder 5">
            <a:extLst>
              <a:ext uri="{FF2B5EF4-FFF2-40B4-BE49-F238E27FC236}">
                <a16:creationId xmlns:a16="http://schemas.microsoft.com/office/drawing/2014/main" id="{5D0B66D1-5DE4-4C12-8484-A6023D8BDE73}"/>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925122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54DD363-0297-4343-AA7C-EDCBB9116973}"/>
              </a:ext>
            </a:extLst>
          </p:cNvPr>
          <p:cNvSpPr>
            <a:spLocks noGrp="1"/>
          </p:cNvSpPr>
          <p:nvPr>
            <p:ph type="sldNum" sz="quarter" idx="5"/>
          </p:nvPr>
        </p:nvSpPr>
        <p:spPr/>
        <p:txBody>
          <a:bodyPr/>
          <a:lstStyle/>
          <a:p>
            <a:fld id="{B4008EB6-D09E-4580-8CD6-DDB14511944F}" type="slidenum">
              <a:rPr lang="en-US" smtClean="0"/>
              <a:pPr/>
              <a:t>34</a:t>
            </a:fld>
            <a:endParaRPr lang="en-US" dirty="0"/>
          </a:p>
        </p:txBody>
      </p:sp>
      <p:sp>
        <p:nvSpPr>
          <p:cNvPr id="5" name="Slide Image Placeholder 4">
            <a:extLst>
              <a:ext uri="{FF2B5EF4-FFF2-40B4-BE49-F238E27FC236}">
                <a16:creationId xmlns:a16="http://schemas.microsoft.com/office/drawing/2014/main" id="{E4B9BA25-DE92-4ABE-9FB9-770191AFD333}"/>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8C028DEE-298A-4808-B681-CD806A3D9F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5565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Azure Private Link? (Preview)</a:t>
            </a:r>
          </a:p>
          <a:p>
            <a:endParaRPr lang="en-US" dirty="0"/>
          </a:p>
          <a:p>
            <a:r>
              <a:rPr lang="en-US" dirty="0"/>
              <a:t>Azure Private Link enables you to access Azure PaaS Services (for example, Azure Storage, Azure Cosmos DB, and SQL Database) and Azure hosted customer/partner services over a Private Endpoint in your virtual network. Traffic between your virtual network and the service traverses over the Microsoft backbone network, eliminating exposure from the public Internet. You can also create your own Private Link Service in your virtual network (VNet) and deliver it privately to your customers. The setup and consumption experience using Azure Private Link is consistent across Azure PaaS, customer-owned, and shared partner services.</a:t>
            </a:r>
          </a:p>
          <a:p>
            <a:endParaRPr lang="en-US" dirty="0"/>
          </a:p>
          <a:p>
            <a:endParaRPr lang="en-US" dirty="0"/>
          </a:p>
          <a:p>
            <a:r>
              <a:rPr lang="en-US" b="1" dirty="0"/>
              <a:t>Key benefits</a:t>
            </a:r>
          </a:p>
          <a:p>
            <a:endParaRPr lang="en-US" dirty="0"/>
          </a:p>
          <a:p>
            <a:r>
              <a:rPr lang="en-US" dirty="0"/>
              <a:t>Azure Private Link provides the following benefits:</a:t>
            </a:r>
          </a:p>
          <a:p>
            <a:endParaRPr lang="en-US" dirty="0"/>
          </a:p>
          <a:p>
            <a:pPr marL="171450" indent="-171450">
              <a:buFont typeface="Arial" panose="020B0604020202020204" pitchFamily="34" charset="0"/>
              <a:buChar char="•"/>
            </a:pPr>
            <a:r>
              <a:rPr lang="en-US" dirty="0"/>
              <a:t>Privately access services on the Azure platform: Connect your virtual network to services running in Azure privately without needing a public IP address at the source or destination. Service providers can render their services privately in their own virtual network and consumers can access those services privately in their local virtual network. The Private Link platform will handle the connectivity between the consumer and services over the Azure backbone network.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On-premises and peered networks: Access services running in Azure from on-premises over ExpressRoute private peering/VPN tunnels (from on-premises) and peered virtual networks using private endpoints. There is no need to set up public peering or traverse the internet to reach the service. This ability provides a secure way to migrate workloads to Azure.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Protection against data exfiltration: With Azure Private Link, the private endpoint in the VNet is mapped to a specific instance of the customer's PaaS resource as opposed to the entire service. Using the private endpoint consumers can only connect to the specific resource and not to any other resource in the service. This in built mechanism provides protection against data exfiltration risks.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Global reach: Connect privately to services running in other regions. This means that the consumer's virtual network could be in region A and it can connect to services behind Private Link in region B.</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Extend to your own services: Leverage the same experience and functionality to render your own service privately to your consumers in Azure. By placing your service behind a Standard Load Balancer you can enable it for Private Link. The consumer can then connect directly to your service using a Private Endpoint in their own VNet. You can manage these connection requests using a simple approval call flow. Azure Private Link works for consumers and services belonging to different Active Directory tenants as well.</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i="0" dirty="0"/>
              <a:t>Reference: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hlinkClick r:id="rId3"/>
              </a:rPr>
              <a:t>https://docs.microsoft.com/en-us/azure/private-link/private-link-overview</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470161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187401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9933911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23895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 name="Slide Number Placeholder 3">
            <a:extLst>
              <a:ext uri="{FF2B5EF4-FFF2-40B4-BE49-F238E27FC236}">
                <a16:creationId xmlns:a16="http://schemas.microsoft.com/office/drawing/2014/main" id="{659E8D1A-25F7-43D4-AE41-D1403E1CACF2}"/>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664123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59780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HTTP(S) versus non-HTTP(S)</a:t>
            </a:r>
          </a:p>
          <a:p>
            <a:pPr algn="l">
              <a:buFont typeface="Arial" panose="020B0604020202020204" pitchFamily="34" charset="0"/>
              <a:buChar char="•"/>
            </a:pPr>
            <a:r>
              <a:rPr lang="en-US" b="1" i="0" dirty="0">
                <a:solidFill>
                  <a:srgbClr val="E6E6E6"/>
                </a:solidFill>
                <a:effectLst/>
                <a:latin typeface="Segoe UI" panose="020B0502040204020203" pitchFamily="34" charset="0"/>
              </a:rPr>
              <a:t>HTTP(S)</a:t>
            </a:r>
            <a:r>
              <a:rPr lang="en-US" b="0" i="0" dirty="0">
                <a:solidFill>
                  <a:srgbClr val="E6E6E6"/>
                </a:solidFill>
                <a:effectLst/>
                <a:latin typeface="Segoe UI" panose="020B0502040204020203" pitchFamily="34" charset="0"/>
              </a:rPr>
              <a:t> load-balancing services are </a:t>
            </a:r>
            <a:r>
              <a:rPr lang="en-US" b="0" i="0" u="none" strike="noStrike" dirty="0">
                <a:solidFill>
                  <a:srgbClr val="E6E6E6"/>
                </a:solidFill>
                <a:effectLst/>
                <a:latin typeface="Segoe UI" panose="020B0502040204020203" pitchFamily="34" charset="0"/>
                <a:hlinkClick r:id="rId3"/>
              </a:rPr>
              <a:t>Layer 7</a:t>
            </a:r>
            <a:r>
              <a:rPr lang="en-US" b="0" i="0" dirty="0">
                <a:solidFill>
                  <a:srgbClr val="E6E6E6"/>
                </a:solidFill>
                <a:effectLst/>
                <a:latin typeface="Segoe UI" panose="020B0502040204020203" pitchFamily="34" charset="0"/>
              </a:rPr>
              <a:t> load balancers that only accept HTTP(S) traffic. They are intended for web applications or other HTTP(S) endpoints. They include features such as SSL offload, web application firewall, path-based load balancing, and session affinity.</a:t>
            </a:r>
          </a:p>
          <a:p>
            <a:pPr algn="l">
              <a:buFont typeface="Arial" panose="020B0604020202020204" pitchFamily="34" charset="0"/>
              <a:buChar char="•"/>
            </a:pPr>
            <a:r>
              <a:rPr lang="en-US" b="1" i="0" dirty="0">
                <a:solidFill>
                  <a:srgbClr val="E6E6E6"/>
                </a:solidFill>
                <a:effectLst/>
                <a:latin typeface="Segoe UI" panose="020B0502040204020203" pitchFamily="34" charset="0"/>
              </a:rPr>
              <a:t>Non-HTTP/S</a:t>
            </a:r>
            <a:r>
              <a:rPr lang="en-US" b="0" i="0" dirty="0">
                <a:solidFill>
                  <a:srgbClr val="E6E6E6"/>
                </a:solidFill>
                <a:effectLst/>
                <a:latin typeface="Segoe UI" panose="020B0502040204020203" pitchFamily="34" charset="0"/>
              </a:rPr>
              <a:t> load-balancing services can handle non-HTTP(S) traffic and are recommended for non-web workloads.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9/21/2021 11:19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370425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 name="Slide Number Placeholder 3">
            <a:extLst>
              <a:ext uri="{FF2B5EF4-FFF2-40B4-BE49-F238E27FC236}">
                <a16:creationId xmlns:a16="http://schemas.microsoft.com/office/drawing/2014/main" id="{F370D541-B39E-47E3-9ABE-BD68DE463E4E}"/>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07750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70C2B2-062E-4486-B262-1FC3936F5F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5370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880A0EFD-0A3B-410D-9839-34941FA08942}"/>
              </a:ext>
            </a:extLst>
          </p:cNvPr>
          <p:cNvSpPr>
            <a:spLocks noGrp="1"/>
          </p:cNvSpPr>
          <p:nvPr>
            <p:ph type="sldNum" sz="quarter" idx="5"/>
          </p:nvPr>
        </p:nvSpPr>
        <p:spPr/>
        <p:txBody>
          <a:bodyPr/>
          <a:lstStyle/>
          <a:p>
            <a:fld id="{B4008EB6-D09E-4580-8CD6-DDB14511944F}" type="slidenum">
              <a:rPr lang="en-US" smtClean="0"/>
              <a:pPr/>
              <a:t>5</a:t>
            </a:fld>
            <a:endParaRPr lang="en-US" dirty="0"/>
          </a:p>
        </p:txBody>
      </p:sp>
      <p:sp>
        <p:nvSpPr>
          <p:cNvPr id="5" name="Slide Image Placeholder 4">
            <a:extLst>
              <a:ext uri="{FF2B5EF4-FFF2-40B4-BE49-F238E27FC236}">
                <a16:creationId xmlns:a16="http://schemas.microsoft.com/office/drawing/2014/main" id="{9B89646C-C42E-4B7A-A786-D4D35FB0CEE9}"/>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9BC0C5A-FD85-465D-9E23-F48270F6A3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061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Front Door Service overview:</a:t>
            </a:r>
          </a:p>
          <a:p>
            <a:endParaRPr lang="en-US" dirty="0"/>
          </a:p>
          <a:p>
            <a:r>
              <a:rPr lang="en-US" dirty="0"/>
              <a:t>Azure Front Door Service enables you to define, manage, and monitor the global routing for your web traffic by optimizing for best performance and instant global failover for high availability. With Front Door, you can transform your global (multi-region) consumer and enterprise applications into robust, high-performance personalized modern applications, APIs, and content that reach a global audience with Azure.</a:t>
            </a:r>
          </a:p>
          <a:p>
            <a:endParaRPr lang="en-US" dirty="0"/>
          </a:p>
          <a:p>
            <a:r>
              <a:rPr lang="en-US" dirty="0"/>
              <a:t>Front Door works at Layer 7 or HTTP/HTTPS layer and uses anycast protocol with split TCP and Microsoft's global network for improving global connectivity. So, per your routing method selection in the configuration, you can ensure that Front Door is routing your client requests to the fastest and most available application backend. An application backend is any Internet-facing service hosted inside or outside of Azure.</a:t>
            </a:r>
          </a:p>
          <a:p>
            <a:endParaRPr lang="en-US" dirty="0"/>
          </a:p>
          <a:p>
            <a:r>
              <a:rPr lang="en-US" dirty="0"/>
              <a:t>Front Door provides a range of traffic-routing methods and backend health monitoring options to suit different application needs and automatic failover models. Similar to Traffic Manager, Front Door is resilient to failures, including the failure of an entire Azure region.</a:t>
            </a:r>
          </a:p>
          <a:p>
            <a:endParaRPr lang="en-US" dirty="0"/>
          </a:p>
          <a:p>
            <a:endParaRPr lang="en-US" dirty="0"/>
          </a:p>
          <a:p>
            <a:r>
              <a:rPr lang="en-US" b="0" i="0" kern="1200" dirty="0">
                <a:solidFill>
                  <a:schemeClr val="tx1"/>
                </a:solidFill>
                <a:effectLst/>
              </a:rPr>
              <a:t>The following features are included with Front Door:</a:t>
            </a:r>
          </a:p>
          <a:p>
            <a:pPr marL="171450" indent="-171450">
              <a:buFont typeface="Arial" panose="020B0604020202020204" pitchFamily="34" charset="0"/>
              <a:buChar char="•"/>
            </a:pPr>
            <a:r>
              <a:rPr lang="en-US" b="0" i="0" kern="1200" dirty="0">
                <a:solidFill>
                  <a:schemeClr val="tx1"/>
                </a:solidFill>
                <a:effectLst/>
              </a:rPr>
              <a:t>Accelerate application performance</a:t>
            </a:r>
          </a:p>
          <a:p>
            <a:pPr marL="171450" indent="-171450">
              <a:buFont typeface="Arial" panose="020B0604020202020204" pitchFamily="34" charset="0"/>
              <a:buChar char="•"/>
            </a:pPr>
            <a:r>
              <a:rPr lang="en-US" b="0" i="0" kern="1200" dirty="0">
                <a:solidFill>
                  <a:schemeClr val="tx1"/>
                </a:solidFill>
                <a:effectLst/>
              </a:rPr>
              <a:t>Increase application availability with smart health probes</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URL-based routing</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Multiple-site hosting</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Session affinity</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Secure Sockets Layer (SSL) termination</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Custom domains and certificate management</a:t>
            </a:r>
          </a:p>
          <a:p>
            <a:pPr marL="171450" indent="-171450">
              <a:buFont typeface="Arial" panose="020B0604020202020204" pitchFamily="34" charset="0"/>
              <a:buChar char="•"/>
            </a:pPr>
            <a:r>
              <a:rPr lang="en-US" b="0" i="0" kern="1200" dirty="0">
                <a:solidFill>
                  <a:schemeClr val="tx1"/>
                </a:solidFill>
                <a:effectLst/>
              </a:rPr>
              <a:t>Application layer security</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URL redirection</a:t>
            </a:r>
          </a:p>
          <a:p>
            <a:pPr marL="171450" marR="0" lvl="0" indent="-171450" algn="l" defTabSz="914281"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kern="1200" dirty="0">
                <a:solidFill>
                  <a:schemeClr val="tx1"/>
                </a:solidFill>
                <a:effectLst/>
              </a:rPr>
              <a:t>URL rewrite</a:t>
            </a:r>
          </a:p>
          <a:p>
            <a:pPr marL="171450" indent="-171450">
              <a:buFont typeface="Arial" panose="020B0604020202020204" pitchFamily="34" charset="0"/>
              <a:buChar char="•"/>
            </a:pPr>
            <a:r>
              <a:rPr lang="en-US" b="0" i="0" kern="1200" dirty="0">
                <a:solidFill>
                  <a:schemeClr val="tx1"/>
                </a:solidFill>
                <a:effectLst/>
              </a:rPr>
              <a:t>Protocol support - IPv6 and HTTP/2 traffic</a:t>
            </a:r>
          </a:p>
          <a:p>
            <a:br>
              <a:rPr lang="en-US" dirty="0"/>
            </a:br>
            <a:br>
              <a:rPr lang="en-US" dirty="0"/>
            </a:br>
            <a:endParaRPr lang="en-US" dirty="0"/>
          </a:p>
          <a:p>
            <a:r>
              <a:rPr lang="en-US" b="1" dirty="0"/>
              <a:t>Reference:</a:t>
            </a:r>
          </a:p>
          <a:p>
            <a:endParaRPr lang="en-US" b="1" dirty="0"/>
          </a:p>
          <a:p>
            <a:r>
              <a:rPr lang="en-US" b="1" dirty="0"/>
              <a:t>Azure Front Door Service</a:t>
            </a:r>
          </a:p>
          <a:p>
            <a:r>
              <a:rPr lang="en-US" dirty="0"/>
              <a:t>https://azure.microsoft.com/en-us/services/frontdoor/</a:t>
            </a:r>
          </a:p>
        </p:txBody>
      </p:sp>
      <p:sp>
        <p:nvSpPr>
          <p:cNvPr id="5" name="Slide Number Placeholder 5">
            <a:extLst>
              <a:ext uri="{FF2B5EF4-FFF2-40B4-BE49-F238E27FC236}">
                <a16:creationId xmlns:a16="http://schemas.microsoft.com/office/drawing/2014/main" id="{F60D624E-B345-43F8-AAA9-AD701A4D5429}"/>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2813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b="1" dirty="0"/>
              <a:t>References:</a:t>
            </a:r>
          </a:p>
          <a:p>
            <a:endParaRPr lang="en-US" b="1" dirty="0"/>
          </a:p>
          <a:p>
            <a:r>
              <a:rPr lang="en-US" b="1" dirty="0"/>
              <a:t>Azure Front Door Service</a:t>
            </a:r>
          </a:p>
          <a:p>
            <a:r>
              <a:rPr lang="en-US" dirty="0"/>
              <a:t>https://azure.microsoft.com/en-us/services/frontdoor/</a:t>
            </a:r>
          </a:p>
          <a:p>
            <a:endParaRPr lang="en-US" dirty="0"/>
          </a:p>
        </p:txBody>
      </p:sp>
      <p:sp>
        <p:nvSpPr>
          <p:cNvPr id="5" name="Slide Number Placeholder 5">
            <a:extLst>
              <a:ext uri="{FF2B5EF4-FFF2-40B4-BE49-F238E27FC236}">
                <a16:creationId xmlns:a16="http://schemas.microsoft.com/office/drawing/2014/main" id="{A610F8E7-EFE9-4112-8313-21F0AD3FA15B}"/>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9773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C347E982-BC6A-4A6D-BD77-8F3FCEEAD151}"/>
              </a:ext>
            </a:extLst>
          </p:cNvPr>
          <p:cNvSpPr>
            <a:spLocks noGrp="1"/>
          </p:cNvSpPr>
          <p:nvPr>
            <p:ph type="sldNum" sz="quarter" idx="5"/>
          </p:nvPr>
        </p:nvSpPr>
        <p:spPr/>
        <p:txBody>
          <a:bodyPr/>
          <a:lstStyle/>
          <a:p>
            <a:fld id="{B4008EB6-D09E-4580-8CD6-DDB14511944F}" type="slidenum">
              <a:rPr lang="en-US" smtClean="0"/>
              <a:pPr/>
              <a:t>8</a:t>
            </a:fld>
            <a:endParaRPr lang="en-US" dirty="0"/>
          </a:p>
        </p:txBody>
      </p:sp>
      <p:sp>
        <p:nvSpPr>
          <p:cNvPr id="5" name="Slide Image Placeholder 4">
            <a:extLst>
              <a:ext uri="{FF2B5EF4-FFF2-40B4-BE49-F238E27FC236}">
                <a16:creationId xmlns:a16="http://schemas.microsoft.com/office/drawing/2014/main" id="{50A15C0C-E65A-479C-82D7-9C1B42A60948}"/>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2F0BC2D-87B4-49B0-964C-AE3DC7B896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25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Traffic Manager overview:</a:t>
            </a:r>
          </a:p>
          <a:p>
            <a:endParaRPr lang="en-US" dirty="0"/>
          </a:p>
          <a:p>
            <a:r>
              <a:rPr lang="en-US" dirty="0"/>
              <a:t>Azure Traffic Manager is a DNS-based traffic load balancer that enables you to distribute traffic optimally to services across global Azure regions, while providing high availability and responsiveness.</a:t>
            </a:r>
          </a:p>
          <a:p>
            <a:endParaRPr lang="en-US" dirty="0"/>
          </a:p>
          <a:p>
            <a:r>
              <a:rPr lang="en-US" dirty="0"/>
              <a:t>Traffic Manager uses DNS to direct client requests to the most appropriate service endpoint based on a traffic-routing method and the health of the endpoints. An endpoint is any Internet-facing service hosted inside or outside of Azure. Traffic Manager provides a range of traffic-routing methods and endpoint monitoring options to suit different application needs and automatic failover models. Traffic Manager is resilient to failure, including the failure of an entire Azure region.</a:t>
            </a:r>
          </a:p>
          <a:p>
            <a:endParaRPr lang="en-US" dirty="0"/>
          </a:p>
          <a:p>
            <a:r>
              <a:rPr lang="en-US" b="1" dirty="0"/>
              <a:t>Traffic Manager offers following features:</a:t>
            </a:r>
          </a:p>
          <a:p>
            <a:endParaRPr lang="en-US" dirty="0"/>
          </a:p>
          <a:p>
            <a:pPr marL="171450" indent="-171450">
              <a:buFont typeface="Arial" panose="020B0604020202020204" pitchFamily="34" charset="0"/>
              <a:buChar char="•"/>
            </a:pPr>
            <a:r>
              <a:rPr lang="en-US" b="1" dirty="0"/>
              <a:t>Increase application availability</a:t>
            </a:r>
          </a:p>
          <a:p>
            <a:pPr marL="384412" lvl="1" indent="-171450">
              <a:buFont typeface="Arial" panose="020B0604020202020204" pitchFamily="34" charset="0"/>
              <a:buChar char="•"/>
            </a:pPr>
            <a:r>
              <a:rPr lang="en-US" dirty="0"/>
              <a:t>Traffic Manager delivers high availability for your critical applications by monitoring your endpoints and providing automatic failover when an endpoint goes down.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i="0" dirty="0"/>
              <a:t>Improve application performance</a:t>
            </a:r>
          </a:p>
          <a:p>
            <a:pPr marL="384412" lvl="1" indent="-171450">
              <a:buFont typeface="Arial" panose="020B0604020202020204" pitchFamily="34" charset="0"/>
              <a:buChar char="•"/>
            </a:pPr>
            <a:r>
              <a:rPr lang="en-US" dirty="0"/>
              <a:t>Azure allows you to run cloud services or websites in datacenters located around the world. Traffic Manager improves application responsiveness by directing traffic to the endpoint with the lowest network latency for the client.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Perform service maintenance without downtime</a:t>
            </a:r>
          </a:p>
          <a:p>
            <a:pPr marL="384412" lvl="1" indent="-171450">
              <a:buFont typeface="Arial" panose="020B0604020202020204" pitchFamily="34" charset="0"/>
              <a:buChar char="•"/>
            </a:pPr>
            <a:r>
              <a:rPr lang="en-US" dirty="0"/>
              <a:t>You can perform planned maintenance operations on your applications without downtime. Traffic Manager can direct traffic to alternative endpoints while the maintenance is in progress.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Combine hybrid applications</a:t>
            </a:r>
          </a:p>
          <a:p>
            <a:pPr marL="384412" lvl="1" indent="-171450">
              <a:buFont typeface="Arial" panose="020B0604020202020204" pitchFamily="34" charset="0"/>
              <a:buChar char="•"/>
            </a:pPr>
            <a:r>
              <a:rPr lang="en-US" dirty="0"/>
              <a:t>Traffic Manager supports external, non-Azure endpoints enabling it to be used with hybrid cloud and on-premises deployments, including the "burst-to-cloud," "migrate-to-cloud," and "failover-to-cloud" scenarios.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Distribute traffic for complex deployments</a:t>
            </a:r>
          </a:p>
          <a:p>
            <a:pPr marL="384412" lvl="1" indent="-171450">
              <a:buFont typeface="Arial" panose="020B0604020202020204" pitchFamily="34" charset="0"/>
              <a:buChar char="•"/>
            </a:pPr>
            <a:r>
              <a:rPr lang="en-US" dirty="0"/>
              <a:t>Using nested Traffic Manager profiles, multiple traffic-routing methods can be combined to create sophisticated and flexible rules to scale to the needs of larger, more complex deployments.</a:t>
            </a:r>
          </a:p>
          <a:p>
            <a:endParaRPr lang="en-US" dirty="0"/>
          </a:p>
          <a:p>
            <a:endParaRPr lang="en-US" dirty="0"/>
          </a:p>
          <a:p>
            <a:r>
              <a:rPr lang="en-US" b="1" dirty="0"/>
              <a:t>References:</a:t>
            </a:r>
          </a:p>
          <a:p>
            <a:endParaRPr lang="en-US" b="1" dirty="0"/>
          </a:p>
          <a:p>
            <a:r>
              <a:rPr lang="en-US" b="1" dirty="0"/>
              <a:t>What is Traffic Manager?</a:t>
            </a:r>
          </a:p>
          <a:p>
            <a:r>
              <a:rPr lang="en-US" dirty="0">
                <a:hlinkClick r:id="rId3"/>
              </a:rPr>
              <a:t>https://docs.microsoft.com/en-us/azure/traffic-manager/traffic-manager-overview</a:t>
            </a:r>
            <a:endParaRPr lang="en-US" dirty="0"/>
          </a:p>
          <a:p>
            <a:endParaRPr lang="en-US" dirty="0"/>
          </a:p>
          <a:p>
            <a:pPr marL="0" marR="0" lvl="0" indent="0" algn="l" defTabSz="914281" rtl="0" eaLnBrk="1" fontAlgn="auto" latinLnBrk="0" hangingPunct="1">
              <a:lnSpc>
                <a:spcPct val="90000"/>
              </a:lnSpc>
              <a:spcBef>
                <a:spcPts val="0"/>
              </a:spcBef>
              <a:spcAft>
                <a:spcPts val="333"/>
              </a:spcAft>
              <a:buClrTx/>
              <a:buSzTx/>
              <a:buFontTx/>
              <a:buNone/>
              <a:tabLst/>
              <a:defRPr/>
            </a:pPr>
            <a:r>
              <a:rPr lang="en-US" b="1" i="0" kern="1200" dirty="0">
                <a:solidFill>
                  <a:schemeClr val="tx1"/>
                </a:solidFill>
                <a:effectLst/>
              </a:rPr>
              <a:t>Traffic Manager routing methods</a:t>
            </a:r>
          </a:p>
          <a:p>
            <a:r>
              <a:rPr lang="en-US" dirty="0">
                <a:hlinkClick r:id="rId4"/>
              </a:rPr>
              <a:t>https://docs.microsoft.com/en-us/azure/traffic-manager/traffic-manager-routing-methods</a:t>
            </a:r>
            <a:endParaRPr lang="en-US" dirty="0"/>
          </a:p>
          <a:p>
            <a:endParaRPr lang="en-US" b="1" dirty="0"/>
          </a:p>
        </p:txBody>
      </p:sp>
      <p:sp>
        <p:nvSpPr>
          <p:cNvPr id="5" name="Slide Number Placeholder 5">
            <a:extLst>
              <a:ext uri="{FF2B5EF4-FFF2-40B4-BE49-F238E27FC236}">
                <a16:creationId xmlns:a16="http://schemas.microsoft.com/office/drawing/2014/main" id="{B54BE117-C9A9-4E07-86F4-58895FCA85CD}"/>
              </a:ext>
            </a:extLst>
          </p:cNvPr>
          <p:cNvSpPr>
            <a:spLocks noGrp="1"/>
          </p:cNvSpPr>
          <p:nvPr>
            <p:ph type="sldNum" sz="quarter" idx="5"/>
          </p:nvPr>
        </p:nvSpPr>
        <p:spPr>
          <a:xfrm>
            <a:off x="6172200" y="8685213"/>
            <a:ext cx="684212" cy="457200"/>
          </a:xfrm>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41175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7.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84553" cy="197241"/>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695999"/>
            <a:ext cx="9630389" cy="1629553"/>
          </a:xfrm>
          <a:prstGeom prst="rect">
            <a:avLst/>
          </a:prstGeom>
          <a:noFill/>
        </p:spPr>
        <p:txBody>
          <a:bodyPr lIns="0" tIns="0" rIns="0" bIns="182880" anchor="b" anchorCtr="0"/>
          <a:lstStyle>
            <a:lvl1pPr>
              <a:defRPr sz="4705" strike="noStrike" spc="-49" baseline="0">
                <a:solidFill>
                  <a:schemeClr val="tx1"/>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499539"/>
            <a:ext cx="9602819" cy="844953"/>
          </a:xfrm>
          <a:prstGeom prst="rect">
            <a:avLst/>
          </a:prstGeom>
        </p:spPr>
        <p:txBody>
          <a:bodyPr/>
          <a:lstStyle>
            <a:lvl1pPr marL="0" indent="0">
              <a:buFont typeface="Arial" panose="020B0604020202020204" pitchFamily="34" charset="0"/>
              <a:buNone/>
              <a:defRPr sz="2745">
                <a:solidFill>
                  <a:schemeClr val="accent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573748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500324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2540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34668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4" y="2016079"/>
            <a:ext cx="4745737"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1"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5056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3626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745738" cy="1108121"/>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1"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26639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79739"/>
            <a:ext cx="4163125" cy="861803"/>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73602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8061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3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2"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1261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8300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73906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0519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8306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08263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51829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64252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915436"/>
            <a:ext cx="11018520" cy="554061"/>
          </a:xfrm>
        </p:spPr>
        <p:txBody>
          <a:bodyPr anchor="ctr"/>
          <a:lstStyle>
            <a:lvl1pPr algn="ctr">
              <a:defRPr sz="3529"/>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738705"/>
          </a:xfrm>
        </p:spPr>
        <p:txBody>
          <a:bodyPr>
            <a:noAutofit/>
          </a:bodyPr>
          <a:lstStyle>
            <a:lvl1pPr marL="0" indent="0" algn="ctr">
              <a:spcBef>
                <a:spcPts val="0"/>
              </a:spcBef>
              <a:buNone/>
              <a:defRPr sz="2353">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7"/>
            <a:ext cx="2532888" cy="738705"/>
          </a:xfrm>
        </p:spPr>
        <p:txBody>
          <a:bodyPr>
            <a:noAutofit/>
          </a:bodyPr>
          <a:lstStyle>
            <a:lvl1pPr marL="0" indent="0" algn="ctr">
              <a:spcBef>
                <a:spcPts val="0"/>
              </a:spcBef>
              <a:buNone/>
              <a:defRPr sz="2353">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738705"/>
          </a:xfrm>
        </p:spPr>
        <p:txBody>
          <a:bodyPr>
            <a:noAutofit/>
          </a:bodyPr>
          <a:lstStyle>
            <a:lvl1pPr marL="0" indent="0" algn="ctr">
              <a:spcBef>
                <a:spcPts val="0"/>
              </a:spcBef>
              <a:buNone/>
              <a:defRPr sz="2353">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02050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909480"/>
            <a:ext cx="11018520" cy="554061"/>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7"/>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738705"/>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2591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3"/>
            <a:ext cx="3182027" cy="554061"/>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3"/>
            <a:ext cx="7253288" cy="430887"/>
          </a:xfrm>
        </p:spPr>
        <p:txBody>
          <a:bodyPr anchor="ctr"/>
          <a:lstStyle>
            <a:lvl1pPr marL="231730" indent="-231730">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4"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634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70"/>
            <a:ext cx="6667500" cy="430887"/>
          </a:xfrm>
        </p:spPr>
        <p:txBody>
          <a:bodyPr anchor="ctr"/>
          <a:lstStyle>
            <a:lvl1pPr marL="231730" indent="-231730">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66197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17157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1295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039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56511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6"/>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54170" y="6455175"/>
            <a:ext cx="11306469"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435299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6"/>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54170" y="6455175"/>
            <a:ext cx="11306469"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6" y="1922586"/>
            <a:ext cx="9384447" cy="3365537"/>
          </a:xfrm>
          <a:prstGeom prst="rect">
            <a:avLst/>
          </a:prstGeom>
        </p:spPr>
        <p:txBody>
          <a:bodyPr wrap="square" lIns="0" tIns="0" rIns="0" bIns="0">
            <a:spAutoFit/>
          </a:bodyPr>
          <a:lstStyle>
            <a:lvl1pPr marL="336080" marR="0" indent="-336080" algn="l" defTabSz="914192"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54" indent="0">
              <a:buNone/>
              <a:defRPr/>
            </a:lvl2pPr>
            <a:lvl3pPr marL="448107" indent="0">
              <a:buNone/>
              <a:defRPr/>
            </a:lvl3pPr>
            <a:lvl4pPr marL="672161" indent="0">
              <a:buNone/>
              <a:defRPr/>
            </a:lvl4pPr>
            <a:lvl5pPr marL="896214"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080" marR="0" lvl="0" indent="-336080" algn="l" defTabSz="914192"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080" marR="0" lvl="0" indent="-336080" algn="l" defTabSz="914192"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3892244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6pt Title/26pt Bullet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58" y="1558"/>
          <a:ext cx="1556" cy="1556"/>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1558" y="1558"/>
                        <a:ext cx="1556" cy="1556"/>
                      </a:xfrm>
                      <a:prstGeom prst="rect">
                        <a:avLst/>
                      </a:prstGeom>
                    </p:spPr>
                  </p:pic>
                </p:oleObj>
              </mc:Fallback>
            </mc:AlternateContent>
          </a:graphicData>
        </a:graphic>
      </p:graphicFrame>
      <p:sp>
        <p:nvSpPr>
          <p:cNvPr id="2" name="Title 1"/>
          <p:cNvSpPr>
            <a:spLocks noGrp="1"/>
          </p:cNvSpPr>
          <p:nvPr>
            <p:ph type="title" hasCustomPrompt="1"/>
          </p:nvPr>
        </p:nvSpPr>
        <p:spPr>
          <a:xfrm>
            <a:off x="573712" y="259793"/>
            <a:ext cx="11005512" cy="745559"/>
          </a:xfrm>
        </p:spPr>
        <p:txBody>
          <a:bodyPr lIns="0" tIns="91440" rIns="146304" bIns="91440"/>
          <a:lstStyle>
            <a:lvl1pPr>
              <a:lnSpc>
                <a:spcPts val="4802"/>
              </a:lnSpc>
              <a:defRPr sz="3527"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p:txBody>
          <a:bodyPr/>
          <a:lstStyle/>
          <a:p>
            <a:pPr>
              <a:defRPr/>
            </a:pPr>
            <a:r>
              <a:rPr lang="en-US">
                <a:solidFill>
                  <a:srgbClr val="505050"/>
                </a:solidFill>
              </a:rPr>
              <a:t>Microsoft confidential 2015</a:t>
            </a:r>
          </a:p>
        </p:txBody>
      </p:sp>
      <p:sp>
        <p:nvSpPr>
          <p:cNvPr id="4" name="Slide Number Placeholder 3"/>
          <p:cNvSpPr>
            <a:spLocks noGrp="1"/>
          </p:cNvSpPr>
          <p:nvPr>
            <p:ph type="sldNum" sz="quarter" idx="11"/>
          </p:nvPr>
        </p:nvSpPr>
        <p:spPr/>
        <p:txBody>
          <a:bodyPr/>
          <a:lstStyle/>
          <a:p>
            <a:pPr defTabSz="914168">
              <a:defRPr/>
            </a:pPr>
            <a:fld id="{27258FFF-F925-446B-8502-81C933981705}" type="slidenum">
              <a:rPr lang="en-US" smtClean="0">
                <a:solidFill>
                  <a:srgbClr val="505050"/>
                </a:solidFill>
              </a:rPr>
              <a:pPr defTabSz="914168">
                <a:defRPr/>
              </a:pPr>
              <a:t>‹#›</a:t>
            </a:fld>
            <a:endParaRPr lang="en-US">
              <a:solidFill>
                <a:srgbClr val="505050"/>
              </a:solidFill>
            </a:endParaRPr>
          </a:p>
        </p:txBody>
      </p:sp>
      <p:sp>
        <p:nvSpPr>
          <p:cNvPr id="8" name="Text Placeholder 7"/>
          <p:cNvSpPr>
            <a:spLocks noGrp="1"/>
          </p:cNvSpPr>
          <p:nvPr>
            <p:ph type="body" sz="quarter" idx="13" hasCustomPrompt="1"/>
          </p:nvPr>
        </p:nvSpPr>
        <p:spPr>
          <a:xfrm>
            <a:off x="591641" y="1515300"/>
            <a:ext cx="11005513" cy="2373101"/>
          </a:xfrm>
        </p:spPr>
        <p:txBody>
          <a:bodyPr lIns="0" tIns="0"/>
          <a:lstStyle>
            <a:lvl1pPr marL="228673" indent="-228673">
              <a:spcBef>
                <a:spcPts val="1174"/>
              </a:spcBef>
              <a:defRPr sz="2549">
                <a:latin typeface="+mn-lt"/>
              </a:defRPr>
            </a:lvl1pPr>
            <a:lvl2pPr marL="676682" indent="-228673">
              <a:spcBef>
                <a:spcPts val="1174"/>
              </a:spcBef>
              <a:buSzPct val="100000"/>
              <a:buFont typeface="Segoe UI" pitchFamily="34" charset="0"/>
              <a:buChar char="‐"/>
              <a:defRPr/>
            </a:lvl2pPr>
            <a:lvl3pPr marL="1124692" indent="-228673">
              <a:spcBef>
                <a:spcPts val="1174"/>
              </a:spcBef>
              <a:buFont typeface="Wingdings" pitchFamily="2" charset="2"/>
              <a:buChar char="§"/>
              <a:defRPr/>
            </a:lvl3pPr>
            <a:lvl4pPr marL="1568034" indent="-336008">
              <a:spcBef>
                <a:spcPts val="1174"/>
              </a:spcBef>
              <a:buFont typeface="+mj-lt"/>
              <a:buAutoNum type="arabicPeriod"/>
              <a:defRPr/>
            </a:lvl4pPr>
            <a:lvl5pPr marL="1907153" indent="-336008">
              <a:spcBef>
                <a:spcPts val="1174"/>
              </a:spcBef>
              <a:buFont typeface="+mj-lt"/>
              <a:buAutoNum type="alphaLcParenR"/>
              <a:defRPr/>
            </a:lvl5pPr>
          </a:lstStyle>
          <a:p>
            <a:pPr lvl="0"/>
            <a:r>
              <a:rPr lang="en-US" err="1"/>
              <a:t>Lorem</a:t>
            </a:r>
            <a:r>
              <a:rPr lang="en-US"/>
              <a:t> </a:t>
            </a:r>
            <a:r>
              <a:rPr lang="en-US" err="1"/>
              <a:t>ipsum</a:t>
            </a:r>
            <a:r>
              <a:rPr lang="en-US"/>
              <a:t> dolor sit </a:t>
            </a:r>
            <a:r>
              <a:rPr lang="en-US" err="1"/>
              <a:t>amet</a:t>
            </a:r>
            <a:r>
              <a:rPr lang="en-US"/>
              <a:t>, </a:t>
            </a:r>
            <a:r>
              <a:rPr lang="en-US" err="1"/>
              <a:t>consectetur</a:t>
            </a:r>
            <a:r>
              <a:rPr lang="en-US"/>
              <a:t> </a:t>
            </a:r>
            <a:r>
              <a:rPr lang="en-US" err="1"/>
              <a:t>adipiscing</a:t>
            </a:r>
            <a:r>
              <a:rPr lang="en-US"/>
              <a:t> </a:t>
            </a:r>
            <a:br>
              <a:rPr lang="en-US"/>
            </a:br>
            <a:r>
              <a:rPr lang="en-US" err="1"/>
              <a:t>elit</a:t>
            </a:r>
            <a:r>
              <a:rPr lang="en-US"/>
              <a:t>. </a:t>
            </a:r>
            <a:r>
              <a:rPr lang="en-US" err="1"/>
              <a:t>Nunc</a:t>
            </a:r>
            <a:r>
              <a:rPr lang="en-US"/>
              <a:t> et </a:t>
            </a:r>
            <a:r>
              <a:rPr lang="en-US" err="1"/>
              <a:t>sagittis</a:t>
            </a:r>
            <a:r>
              <a:rPr lang="en-US"/>
              <a:t>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7094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9/21/2021</a:t>
            </a:fld>
            <a:endParaRPr lang="en-US"/>
          </a:p>
        </p:txBody>
      </p:sp>
      <p:sp>
        <p:nvSpPr>
          <p:cNvPr id="5" name="Footer Placeholder 4"/>
          <p:cNvSpPr>
            <a:spLocks noGrp="1"/>
          </p:cNvSpPr>
          <p:nvPr>
            <p:ph type="ftr" sz="quarter" idx="11"/>
          </p:nvPr>
        </p:nvSpPr>
        <p:spPr/>
        <p:txBody>
          <a:bodyPr/>
          <a:lstStyle/>
          <a:p>
            <a:pPr algn="ctr"/>
            <a:r>
              <a:rPr lang="en-US">
                <a:latin typeface="Segoe UI" panose="020B0502040204020203" pitchFamily="34" charset="0"/>
                <a:cs typeface="Segoe UI" panose="020B0502040204020203" pitchFamily="34" charset="0"/>
              </a:rPr>
              <a:t>Microsoft Highly Confidential –NOT Authorized Customer Facing Content</a:t>
            </a:r>
          </a:p>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743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D7B140-9E7A-4F75-A98D-CA592B54C8D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DFB06-E7F0-4F88-956F-784BB91140DC}" type="slidenum">
              <a:rPr lang="en-US" smtClean="0"/>
              <a:t>‹#›</a:t>
            </a:fld>
            <a:endParaRPr lang="en-US"/>
          </a:p>
        </p:txBody>
      </p:sp>
    </p:spTree>
    <p:extLst>
      <p:ext uri="{BB962C8B-B14F-4D97-AF65-F5344CB8AC3E}">
        <p14:creationId xmlns:p14="http://schemas.microsoft.com/office/powerpoint/2010/main" val="19215999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35126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ection Title Dark Gray">
    <p:bg>
      <p:bgPr>
        <a:solidFill>
          <a:srgbClr val="3B3C4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gradFill>
                  <a:gsLst>
                    <a:gs pos="100000">
                      <a:schemeClr val="tx1"/>
                    </a:gs>
                    <a:gs pos="0">
                      <a:schemeClr val="tx1"/>
                    </a:gs>
                  </a:gsLst>
                  <a:lin ang="5400000" scaled="0"/>
                </a:gradFill>
              </a:defRPr>
            </a:lvl1pPr>
          </a:lstStyle>
          <a:p>
            <a:r>
              <a:rPr lang="en-US" dirty="0"/>
              <a:t>Section title</a:t>
            </a:r>
          </a:p>
        </p:txBody>
      </p:sp>
      <p:sp>
        <p:nvSpPr>
          <p:cNvPr id="5" name="Content Placeholder 4">
            <a:extLst>
              <a:ext uri="{FF2B5EF4-FFF2-40B4-BE49-F238E27FC236}">
                <a16:creationId xmlns:a16="http://schemas.microsoft.com/office/drawing/2014/main" id="{47A9E628-5AC3-4976-AB1B-B8A55E079A9A}"/>
              </a:ext>
            </a:extLst>
          </p:cNvPr>
          <p:cNvSpPr>
            <a:spLocks noGrp="1"/>
          </p:cNvSpPr>
          <p:nvPr>
            <p:ph sz="quarter" idx="10" hasCustomPrompt="1"/>
          </p:nvPr>
        </p:nvSpPr>
        <p:spPr>
          <a:xfrm>
            <a:off x="473315" y="4333981"/>
            <a:ext cx="426270" cy="447229"/>
          </a:xfrm>
          <a:prstGeom prst="ellipse">
            <a:avLst/>
          </a:prstGeom>
        </p:spPr>
        <p:txBody>
          <a:bodyPr anchor="ctr"/>
          <a:lstStyle>
            <a:lvl1pPr marL="0" indent="0" algn="ctr">
              <a:buNone/>
              <a:defRPr sz="800"/>
            </a:lvl1pPr>
            <a:lvl5pPr>
              <a:defRPr/>
            </a:lvl5pPr>
          </a:lstStyle>
          <a:p>
            <a:pPr lvl="0"/>
            <a:r>
              <a:rPr lang="en-US" dirty="0"/>
              <a:t>.</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1285875" y="4333981"/>
            <a:ext cx="10547350" cy="492443"/>
          </a:xfrm>
        </p:spPr>
        <p:txBody>
          <a:bodyPr/>
          <a:lstStyle>
            <a:lvl1pPr marL="0" indent="0">
              <a:buNone/>
              <a:defRPr sz="2000"/>
            </a:lvl1pPr>
          </a:lstStyle>
          <a:p>
            <a:pPr lvl="0"/>
            <a:r>
              <a:rPr lang="en-US" dirty="0"/>
              <a:t>Subtitle</a:t>
            </a:r>
          </a:p>
        </p:txBody>
      </p:sp>
    </p:spTree>
    <p:extLst>
      <p:ext uri="{BB962C8B-B14F-4D97-AF65-F5344CB8AC3E}">
        <p14:creationId xmlns:p14="http://schemas.microsoft.com/office/powerpoint/2010/main" val="10821789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311555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10015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FDF6D4-0577-432D-8F1D-667D81BA46A9}"/>
              </a:ext>
            </a:extLst>
          </p:cNvPr>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10" name="Content Placeholder 3">
            <a:extLst>
              <a:ext uri="{FF2B5EF4-FFF2-40B4-BE49-F238E27FC236}">
                <a16:creationId xmlns:a16="http://schemas.microsoft.com/office/drawing/2014/main" id="{E0D2BD40-F022-46DA-9D0A-31F7A01381DD}"/>
              </a:ext>
            </a:extLst>
          </p:cNvPr>
          <p:cNvSpPr>
            <a:spLocks noGrp="1"/>
          </p:cNvSpPr>
          <p:nvPr>
            <p:ph sz="quarter" idx="11"/>
          </p:nvPr>
        </p:nvSpPr>
        <p:spPr>
          <a:xfrm>
            <a:off x="455995" y="1189178"/>
            <a:ext cx="11306469" cy="53005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66707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ext option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8" name="Text Placeholder 3">
            <a:extLst>
              <a:ext uri="{FF2B5EF4-FFF2-40B4-BE49-F238E27FC236}">
                <a16:creationId xmlns:a16="http://schemas.microsoft.com/office/drawing/2014/main" id="{D670953E-F659-4719-BFAF-4F05E77A5BDD}"/>
              </a:ext>
            </a:extLst>
          </p:cNvPr>
          <p:cNvSpPr>
            <a:spLocks noGrp="1"/>
          </p:cNvSpPr>
          <p:nvPr>
            <p:ph type="body" sz="quarter" idx="10"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dirty="0"/>
              <a:t>Subhead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endParaRPr lang="en-US" dirty="0"/>
          </a:p>
        </p:txBody>
      </p:sp>
      <p:sp>
        <p:nvSpPr>
          <p:cNvPr id="4" name="Text Placeholder 4">
            <a:extLst>
              <a:ext uri="{FF2B5EF4-FFF2-40B4-BE49-F238E27FC236}">
                <a16:creationId xmlns:a16="http://schemas.microsoft.com/office/drawing/2014/main" id="{2DA0216E-76FD-4C0C-9193-80013628F44D}"/>
              </a:ext>
            </a:extLst>
          </p:cNvPr>
          <p:cNvSpPr>
            <a:spLocks noGrp="1"/>
          </p:cNvSpPr>
          <p:nvPr>
            <p:ph type="body" sz="quarter" idx="11" hasCustomPrompt="1"/>
          </p:nvPr>
        </p:nvSpPr>
        <p:spPr>
          <a:xfrm>
            <a:off x="455996" y="1716905"/>
            <a:ext cx="11306469" cy="1308050"/>
          </a:xfr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1" marR="0" indent="-285751" algn="l" defTabSz="932746"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800" kern="1200" spc="0" baseline="0" dirty="0">
                <a:solidFill>
                  <a:schemeClr val="tx1"/>
                </a:solidFill>
                <a:latin typeface="+mn-lt"/>
                <a:ea typeface="+mn-ea"/>
                <a:cs typeface="+mn-cs"/>
              </a:defRPr>
            </a:lvl2pPr>
            <a:lvl3pPr marL="457202" indent="0">
              <a:buNone/>
              <a:defRPr/>
            </a:lvl3pPr>
            <a:lvl4pPr marL="685803" indent="0">
              <a:buNone/>
              <a:defRPr/>
            </a:lvl4pPr>
            <a:lvl5pPr marL="914403" indent="0">
              <a:buNone/>
              <a:defRPr/>
            </a:lvl5pPr>
          </a:lstStyle>
          <a:p>
            <a:pPr marL="285751" marR="0" lvl="1" indent="-285751" algn="l" defTabSz="932746" rtl="0" eaLnBrk="1" fontAlgn="auto" latinLnBrk="0" hangingPunct="1">
              <a:lnSpc>
                <a:spcPts val="1800"/>
              </a:lnSpc>
              <a:spcBef>
                <a:spcPts val="1200"/>
              </a:spcBef>
              <a:spcAft>
                <a:spcPts val="0"/>
              </a:spcAft>
              <a:buClrTx/>
              <a:buSzPct val="90000"/>
              <a:tabLst/>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ra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sunt </a:t>
            </a:r>
            <a:r>
              <a:rPr lang="en-US" dirty="0" err="1"/>
              <a:t>fuga</a:t>
            </a:r>
            <a:r>
              <a:rPr lang="en-US" dirty="0"/>
              <a:t>.</a:t>
            </a:r>
          </a:p>
          <a:p>
            <a:pPr marL="285751" marR="0" lvl="1" indent="-285751" algn="l" defTabSz="932746" rtl="0" eaLnBrk="1" fontAlgn="auto" latinLnBrk="0" hangingPunct="1">
              <a:lnSpc>
                <a:spcPts val="1800"/>
              </a:lnSpc>
              <a:spcBef>
                <a:spcPts val="1200"/>
              </a:spcBef>
              <a:spcAft>
                <a:spcPts val="0"/>
              </a:spcAft>
              <a:buClrTx/>
              <a:buSzPct val="90000"/>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417002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F621A4-9EEA-4880-8AA6-9B98C75D34D6}"/>
              </a:ext>
            </a:extLst>
          </p:cNvPr>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8" name="Content Placeholder 3">
            <a:extLst>
              <a:ext uri="{FF2B5EF4-FFF2-40B4-BE49-F238E27FC236}">
                <a16:creationId xmlns:a16="http://schemas.microsoft.com/office/drawing/2014/main" id="{52EC972C-AC4B-4C19-BAE4-E3D07C0908D8}"/>
              </a:ext>
            </a:extLst>
          </p:cNvPr>
          <p:cNvSpPr>
            <a:spLocks noGrp="1"/>
          </p:cNvSpPr>
          <p:nvPr>
            <p:ph sz="quarter" idx="11"/>
          </p:nvPr>
        </p:nvSpPr>
        <p:spPr>
          <a:xfrm>
            <a:off x="455995" y="1189178"/>
            <a:ext cx="11306469" cy="5313222"/>
          </a:xfrm>
        </p:spPr>
        <p:txBody>
          <a:bodyPr/>
          <a:lstStyle>
            <a:lvl1pPr marL="0" indent="0">
              <a:buNone/>
              <a:defRPr/>
            </a:lvl1pPr>
            <a:lvl2pPr marL="228600" indent="0">
              <a:buNone/>
              <a:defRPr/>
            </a:lvl2pPr>
            <a:lvl3pPr marL="457200" indent="0">
              <a:buNone/>
              <a:defRPr/>
            </a:lvl3pPr>
            <a:lvl4pPr marL="658368" indent="0">
              <a:buNone/>
              <a:defRPr/>
            </a:lvl4pPr>
            <a:lvl5pPr marL="859536"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453338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dirty="0"/>
              <a:t>Subhead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endParaRPr lang="en-US" dirty="0"/>
          </a:p>
        </p:txBody>
      </p:sp>
    </p:spTree>
    <p:extLst>
      <p:ext uri="{BB962C8B-B14F-4D97-AF65-F5344CB8AC3E}">
        <p14:creationId xmlns:p14="http://schemas.microsoft.com/office/powerpoint/2010/main" val="4104139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709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9"/>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9"/>
            <a:ext cx="5219700" cy="1612749"/>
          </a:xfrm>
        </p:spPr>
        <p:txBody>
          <a:bodyPr>
            <a:spAutoFit/>
          </a:bodyPr>
          <a:lstStyle>
            <a:lvl1pPr marL="171417" indent="-171417">
              <a:defRPr lang="en-US" sz="2400" dirty="0"/>
            </a:lvl1pPr>
            <a:lvl2pPr marL="342834" indent="-171417">
              <a:defRPr lang="en-US" dirty="0"/>
            </a:lvl2pPr>
            <a:lvl3pPr marL="514252" indent="-171417">
              <a:defRPr lang="en-US" dirty="0"/>
            </a:lvl3pPr>
            <a:lvl4pPr marL="666622" indent="-152371">
              <a:defRPr lang="en-US" dirty="0"/>
            </a:lvl4pPr>
            <a:lvl5pPr marL="793598" indent="-12062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9"/>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9"/>
            <a:ext cx="5219700" cy="1612749"/>
          </a:xfrm>
        </p:spPr>
        <p:txBody>
          <a:bodyPr>
            <a:spAutoFit/>
          </a:bodyPr>
          <a:lstStyle>
            <a:lvl1pPr marL="171417" indent="-171417">
              <a:defRPr lang="en-US" sz="2400" dirty="0"/>
            </a:lvl1pPr>
            <a:lvl2pPr marL="342834" indent="-171417">
              <a:defRPr lang="en-US" dirty="0"/>
            </a:lvl2pPr>
            <a:lvl3pPr marL="514252" indent="-171417">
              <a:defRPr lang="en-US" dirty="0"/>
            </a:lvl3pPr>
            <a:lvl4pPr marL="685668" indent="-136499">
              <a:defRPr lang="en-US" dirty="0"/>
            </a:lvl4pPr>
            <a:lvl5pPr marL="793598" indent="-12062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36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6"/>
            <a:ext cx="3264408" cy="1760482"/>
          </a:xfrm>
        </p:spPr>
        <p:txBody>
          <a:bodyPr wrap="square">
            <a:spAutoFit/>
          </a:bodyPr>
          <a:lstStyle>
            <a:lvl1pPr marL="176180" indent="-176180">
              <a:defRPr lang="en-US" sz="2000" dirty="0"/>
            </a:lvl1pPr>
            <a:lvl2pPr marL="322201" indent="-150784">
              <a:defRPr lang="en-US" sz="1800" dirty="0"/>
            </a:lvl2pPr>
            <a:lvl3pPr marL="466636" indent="-138086">
              <a:defRPr lang="en-US" dirty="0"/>
            </a:lvl3pPr>
            <a:lvl4pPr marL="595199" indent="-128563">
              <a:defRPr lang="en-US" dirty="0"/>
            </a:lvl4pPr>
            <a:lvl5pPr marL="731698" indent="-12221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6"/>
            <a:ext cx="3264408" cy="1760482"/>
          </a:xfrm>
        </p:spPr>
        <p:txBody>
          <a:bodyPr wrap="square">
            <a:spAutoFit/>
          </a:bodyPr>
          <a:lstStyle>
            <a:lvl1pPr marL="176180" indent="-176180">
              <a:defRPr lang="en-US" sz="2000" dirty="0"/>
            </a:lvl1pPr>
            <a:lvl2pPr marL="398386" indent="-169830">
              <a:defRPr lang="en-US" sz="1800" dirty="0"/>
            </a:lvl2pPr>
            <a:lvl3pPr marL="555518" indent="-157133">
              <a:defRPr lang="en-US" dirty="0"/>
            </a:lvl3pPr>
            <a:lvl4pPr marL="685668" indent="-136499">
              <a:defRPr lang="en-US" dirty="0"/>
            </a:lvl4pPr>
            <a:lvl5pPr marL="799946" indent="-111103">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6"/>
            <a:ext cx="3264408" cy="1760482"/>
          </a:xfrm>
        </p:spPr>
        <p:txBody>
          <a:bodyPr wrap="square">
            <a:spAutoFit/>
          </a:bodyPr>
          <a:lstStyle>
            <a:lvl1pPr marL="176180" indent="-176180">
              <a:defRPr lang="en-US" sz="2000" dirty="0"/>
            </a:lvl1pPr>
            <a:lvl2pPr marL="398386" indent="-169830">
              <a:defRPr lang="en-US" sz="1800" dirty="0"/>
            </a:lvl2pPr>
            <a:lvl3pPr marL="555518" indent="-157133">
              <a:defRPr lang="en-US" dirty="0"/>
            </a:lvl3pPr>
            <a:lvl4pPr marL="685668" indent="-136499">
              <a:defRPr lang="en-US" dirty="0"/>
            </a:lvl4pPr>
            <a:lvl5pPr marL="799946" indent="-111103">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9111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6"/>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6"/>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6"/>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6" y="2276475"/>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9" y="1438276"/>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9" y="2283116"/>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6"/>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4" y="2276475"/>
            <a:ext cx="2532063" cy="1698927"/>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9074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8273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5"/>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2416730903"/>
      </p:ext>
    </p:extLst>
  </p:cSld>
  <p:clrMap bg1="dk1" tx1="lt1" bg2="dk2" tx2="lt2" accent1="accent1" accent2="accent2" accent3="accent3" accent4="accent4" accent5="accent5" accent6="accent6" hlink="hlink" folHlink="folHlink"/>
  <p:sldLayoutIdLst>
    <p:sldLayoutId id="2147485287" r:id="rId1"/>
    <p:sldLayoutId id="2147485288" r:id="rId2"/>
    <p:sldLayoutId id="2147485289" r:id="rId3"/>
    <p:sldLayoutId id="2147485290" r:id="rId4"/>
    <p:sldLayoutId id="2147485291" r:id="rId5"/>
    <p:sldLayoutId id="2147485292" r:id="rId6"/>
    <p:sldLayoutId id="2147485293" r:id="rId7"/>
    <p:sldLayoutId id="2147485294" r:id="rId8"/>
    <p:sldLayoutId id="2147485295" r:id="rId9"/>
    <p:sldLayoutId id="2147485296" r:id="rId10"/>
    <p:sldLayoutId id="2147485297" r:id="rId11"/>
    <p:sldLayoutId id="2147485298" r:id="rId12"/>
    <p:sldLayoutId id="2147485299" r:id="rId13"/>
    <p:sldLayoutId id="2147485300" r:id="rId14"/>
    <p:sldLayoutId id="2147485301" r:id="rId15"/>
    <p:sldLayoutId id="2147485302" r:id="rId16"/>
    <p:sldLayoutId id="2147485303" r:id="rId17"/>
    <p:sldLayoutId id="2147485304" r:id="rId18"/>
    <p:sldLayoutId id="2147485305" r:id="rId19"/>
    <p:sldLayoutId id="2147485306" r:id="rId20"/>
    <p:sldLayoutId id="2147485307" r:id="rId21"/>
    <p:sldLayoutId id="2147485308" r:id="rId22"/>
    <p:sldLayoutId id="2147485309" r:id="rId23"/>
    <p:sldLayoutId id="2147485310" r:id="rId24"/>
    <p:sldLayoutId id="2147485311" r:id="rId25"/>
    <p:sldLayoutId id="2147485312" r:id="rId26"/>
    <p:sldLayoutId id="2147485313" r:id="rId27"/>
    <p:sldLayoutId id="2147485314" r:id="rId28"/>
    <p:sldLayoutId id="2147485320" r:id="rId29"/>
    <p:sldLayoutId id="2147485321" r:id="rId30"/>
    <p:sldLayoutId id="2147485322" r:id="rId31"/>
    <p:sldLayoutId id="2147485323" r:id="rId32"/>
    <p:sldLayoutId id="2147485324" r:id="rId33"/>
    <p:sldLayoutId id="2147485325" r:id="rId34"/>
    <p:sldLayoutId id="2147485326" r:id="rId35"/>
    <p:sldLayoutId id="2147485518" r:id="rId36"/>
    <p:sldLayoutId id="2147485520" r:id="rId37"/>
    <p:sldLayoutId id="2147485521" r:id="rId38"/>
    <p:sldLayoutId id="2147485522" r:id="rId39"/>
    <p:sldLayoutId id="2147485523" r:id="rId40"/>
    <p:sldLayoutId id="2147485524" r:id="rId41"/>
    <p:sldLayoutId id="2147485525" r:id="rId42"/>
    <p:sldLayoutId id="2147485526" r:id="rId4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456">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38.xml"/><Relationship Id="rId4" Type="http://schemas.openxmlformats.org/officeDocument/2006/relationships/image" Target="../media/image42.sv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8.xml"/><Relationship Id="rId5" Type="http://schemas.openxmlformats.org/officeDocument/2006/relationships/image" Target="../media/image26.sv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41.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38.xml"/><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40.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59.svg"/><Relationship Id="rId3" Type="http://schemas.openxmlformats.org/officeDocument/2006/relationships/image" Target="../media/image49.png"/><Relationship Id="rId7" Type="http://schemas.openxmlformats.org/officeDocument/2006/relationships/image" Target="../media/image56.png"/><Relationship Id="rId12"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53.svg"/><Relationship Id="rId11" Type="http://schemas.openxmlformats.org/officeDocument/2006/relationships/image" Target="../media/image35.png"/><Relationship Id="rId5" Type="http://schemas.openxmlformats.org/officeDocument/2006/relationships/image" Target="../media/image52.png"/><Relationship Id="rId15" Type="http://schemas.openxmlformats.org/officeDocument/2006/relationships/image" Target="../media/image61.svg"/><Relationship Id="rId10" Type="http://schemas.openxmlformats.org/officeDocument/2006/relationships/image" Target="../media/image42.svg"/><Relationship Id="rId4" Type="http://schemas.openxmlformats.org/officeDocument/2006/relationships/image" Target="../media/image50.svg"/><Relationship Id="rId9" Type="http://schemas.openxmlformats.org/officeDocument/2006/relationships/image" Target="../media/image41.png"/><Relationship Id="rId1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50.svg"/><Relationship Id="rId2" Type="http://schemas.openxmlformats.org/officeDocument/2006/relationships/notesSlide" Target="../notesSlides/notesSlide23.xml"/><Relationship Id="rId1" Type="http://schemas.openxmlformats.org/officeDocument/2006/relationships/slideLayout" Target="../slideLayouts/slideLayout40.xml"/><Relationship Id="rId6" Type="http://schemas.openxmlformats.org/officeDocument/2006/relationships/image" Target="../media/image49.png"/><Relationship Id="rId5" Type="http://schemas.openxmlformats.org/officeDocument/2006/relationships/image" Target="../media/image64.sv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38.xml"/><Relationship Id="rId4" Type="http://schemas.openxmlformats.org/officeDocument/2006/relationships/image" Target="../media/image66.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69.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emf"/><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39.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5" Type="http://schemas.openxmlformats.org/officeDocument/2006/relationships/image" Target="../media/image22.png"/><Relationship Id="rId10" Type="http://schemas.openxmlformats.org/officeDocument/2006/relationships/image" Target="../media/image17.emf"/><Relationship Id="rId19" Type="http://schemas.openxmlformats.org/officeDocument/2006/relationships/image" Target="../media/image26.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43.png"/><Relationship Id="rId3" Type="http://schemas.openxmlformats.org/officeDocument/2006/relationships/image" Target="../media/image74.png"/><Relationship Id="rId7" Type="http://schemas.openxmlformats.org/officeDocument/2006/relationships/image" Target="../media/image78.svg"/><Relationship Id="rId12" Type="http://schemas.openxmlformats.org/officeDocument/2006/relationships/image" Target="../media/image81.png"/><Relationship Id="rId2" Type="http://schemas.openxmlformats.org/officeDocument/2006/relationships/notesSlide" Target="../notesSlides/notesSlide32.xml"/><Relationship Id="rId1" Type="http://schemas.openxmlformats.org/officeDocument/2006/relationships/slideLayout" Target="../slideLayouts/slideLayout41.xml"/><Relationship Id="rId6" Type="http://schemas.openxmlformats.org/officeDocument/2006/relationships/image" Target="../media/image77.png"/><Relationship Id="rId11" Type="http://schemas.openxmlformats.org/officeDocument/2006/relationships/image" Target="../media/image80.png"/><Relationship Id="rId5" Type="http://schemas.openxmlformats.org/officeDocument/2006/relationships/image" Target="../media/image76.png"/><Relationship Id="rId10" Type="http://schemas.openxmlformats.org/officeDocument/2006/relationships/image" Target="../media/image79.png"/><Relationship Id="rId4" Type="http://schemas.openxmlformats.org/officeDocument/2006/relationships/image" Target="../media/image75.png"/><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38.xml"/><Relationship Id="rId6" Type="http://schemas.openxmlformats.org/officeDocument/2006/relationships/image" Target="../media/image85.svg"/><Relationship Id="rId5" Type="http://schemas.openxmlformats.org/officeDocument/2006/relationships/image" Target="../media/image84.png"/><Relationship Id="rId4" Type="http://schemas.openxmlformats.org/officeDocument/2006/relationships/image" Target="../media/image83.svg"/></Relationships>
</file>

<file path=ppt/slides/_rels/slide35.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86.emf"/><Relationship Id="rId7" Type="http://schemas.openxmlformats.org/officeDocument/2006/relationships/image" Target="../media/image82.png"/><Relationship Id="rId2" Type="http://schemas.openxmlformats.org/officeDocument/2006/relationships/notesSlide" Target="../notesSlides/notesSlide34.xml"/><Relationship Id="rId1" Type="http://schemas.openxmlformats.org/officeDocument/2006/relationships/slideLayout" Target="../slideLayouts/slideLayout41.xml"/><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85.svg"/><Relationship Id="rId4" Type="http://schemas.openxmlformats.org/officeDocument/2006/relationships/image" Target="../media/image87.emf"/><Relationship Id="rId9" Type="http://schemas.openxmlformats.org/officeDocument/2006/relationships/image" Target="../media/image84.png"/></Relationships>
</file>

<file path=ppt/slides/_rels/slide36.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90.png"/><Relationship Id="rId7" Type="http://schemas.openxmlformats.org/officeDocument/2006/relationships/image" Target="../media/image94.png"/><Relationship Id="rId12" Type="http://schemas.openxmlformats.org/officeDocument/2006/relationships/image" Target="../media/image87.emf"/><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93.png"/><Relationship Id="rId11" Type="http://schemas.openxmlformats.org/officeDocument/2006/relationships/image" Target="../media/image86.emf"/><Relationship Id="rId5" Type="http://schemas.openxmlformats.org/officeDocument/2006/relationships/image" Target="../media/image92.svg"/><Relationship Id="rId10" Type="http://schemas.openxmlformats.org/officeDocument/2006/relationships/image" Target="../media/image96.svg"/><Relationship Id="rId4" Type="http://schemas.openxmlformats.org/officeDocument/2006/relationships/image" Target="../media/image91.png"/><Relationship Id="rId9" Type="http://schemas.openxmlformats.org/officeDocument/2006/relationships/image" Target="../media/image95.png"/></Relationships>
</file>

<file path=ppt/slides/_rels/slide37.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96.svg"/><Relationship Id="rId3" Type="http://schemas.openxmlformats.org/officeDocument/2006/relationships/image" Target="../media/image90.png"/><Relationship Id="rId7" Type="http://schemas.openxmlformats.org/officeDocument/2006/relationships/image" Target="../media/image89.svg"/><Relationship Id="rId12"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94.png"/><Relationship Id="rId11" Type="http://schemas.openxmlformats.org/officeDocument/2006/relationships/image" Target="../media/image99.svg"/><Relationship Id="rId5" Type="http://schemas.openxmlformats.org/officeDocument/2006/relationships/image" Target="../media/image92.svg"/><Relationship Id="rId15" Type="http://schemas.openxmlformats.org/officeDocument/2006/relationships/image" Target="../media/image101.svg"/><Relationship Id="rId10" Type="http://schemas.openxmlformats.org/officeDocument/2006/relationships/image" Target="../media/image98.png"/><Relationship Id="rId4" Type="http://schemas.openxmlformats.org/officeDocument/2006/relationships/image" Target="../media/image91.png"/><Relationship Id="rId9" Type="http://schemas.openxmlformats.org/officeDocument/2006/relationships/image" Target="../media/image83.svg"/><Relationship Id="rId14" Type="http://schemas.openxmlformats.org/officeDocument/2006/relationships/image" Target="../media/image100.png"/></Relationships>
</file>

<file path=ppt/slides/_rels/slide38.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1.svg"/><Relationship Id="rId18" Type="http://schemas.openxmlformats.org/officeDocument/2006/relationships/image" Target="../media/image116.png"/><Relationship Id="rId26" Type="http://schemas.openxmlformats.org/officeDocument/2006/relationships/image" Target="../media/image84.png"/><Relationship Id="rId3" Type="http://schemas.openxmlformats.org/officeDocument/2006/relationships/image" Target="../media/image102.png"/><Relationship Id="rId21" Type="http://schemas.openxmlformats.org/officeDocument/2006/relationships/image" Target="../media/image76.png"/><Relationship Id="rId7" Type="http://schemas.openxmlformats.org/officeDocument/2006/relationships/image" Target="../media/image106.png"/><Relationship Id="rId12" Type="http://schemas.openxmlformats.org/officeDocument/2006/relationships/image" Target="../media/image110.png"/><Relationship Id="rId17" Type="http://schemas.openxmlformats.org/officeDocument/2006/relationships/image" Target="../media/image115.svg"/><Relationship Id="rId25" Type="http://schemas.openxmlformats.org/officeDocument/2006/relationships/image" Target="../media/image83.svg"/><Relationship Id="rId2" Type="http://schemas.openxmlformats.org/officeDocument/2006/relationships/notesSlide" Target="../notesSlides/notesSlide37.xml"/><Relationship Id="rId16" Type="http://schemas.openxmlformats.org/officeDocument/2006/relationships/image" Target="../media/image114.png"/><Relationship Id="rId20" Type="http://schemas.openxmlformats.org/officeDocument/2006/relationships/image" Target="../media/image117.png"/><Relationship Id="rId29" Type="http://schemas.openxmlformats.org/officeDocument/2006/relationships/image" Target="../media/image119.svg"/><Relationship Id="rId1" Type="http://schemas.openxmlformats.org/officeDocument/2006/relationships/slideLayout" Target="../slideLayouts/slideLayout9.xml"/><Relationship Id="rId6" Type="http://schemas.openxmlformats.org/officeDocument/2006/relationships/image" Target="../media/image105.png"/><Relationship Id="rId11" Type="http://schemas.openxmlformats.org/officeDocument/2006/relationships/image" Target="../media/image109.svg"/><Relationship Id="rId24" Type="http://schemas.openxmlformats.org/officeDocument/2006/relationships/image" Target="../media/image82.png"/><Relationship Id="rId5" Type="http://schemas.openxmlformats.org/officeDocument/2006/relationships/image" Target="../media/image104.png"/><Relationship Id="rId15" Type="http://schemas.openxmlformats.org/officeDocument/2006/relationships/image" Target="../media/image113.svg"/><Relationship Id="rId23" Type="http://schemas.openxmlformats.org/officeDocument/2006/relationships/image" Target="../media/image89.svg"/><Relationship Id="rId28" Type="http://schemas.openxmlformats.org/officeDocument/2006/relationships/image" Target="../media/image118.png"/><Relationship Id="rId10" Type="http://schemas.openxmlformats.org/officeDocument/2006/relationships/image" Target="../media/image108.png"/><Relationship Id="rId19" Type="http://schemas.openxmlformats.org/officeDocument/2006/relationships/image" Target="../media/image78.svg"/><Relationship Id="rId4" Type="http://schemas.openxmlformats.org/officeDocument/2006/relationships/image" Target="../media/image103.svg"/><Relationship Id="rId9" Type="http://schemas.openxmlformats.org/officeDocument/2006/relationships/image" Target="../media/image101.svg"/><Relationship Id="rId14" Type="http://schemas.openxmlformats.org/officeDocument/2006/relationships/image" Target="../media/image112.png"/><Relationship Id="rId22" Type="http://schemas.openxmlformats.org/officeDocument/2006/relationships/image" Target="../media/image88.png"/><Relationship Id="rId27" Type="http://schemas.openxmlformats.org/officeDocument/2006/relationships/image" Target="../media/image99.svg"/></Relationships>
</file>

<file path=ppt/slides/_rels/slide39.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96.svg"/><Relationship Id="rId3" Type="http://schemas.openxmlformats.org/officeDocument/2006/relationships/image" Target="../media/image90.png"/><Relationship Id="rId7" Type="http://schemas.openxmlformats.org/officeDocument/2006/relationships/image" Target="../media/image81.png"/><Relationship Id="rId12" Type="http://schemas.openxmlformats.org/officeDocument/2006/relationships/image" Target="../media/image120.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75.png"/><Relationship Id="rId11" Type="http://schemas.openxmlformats.org/officeDocument/2006/relationships/image" Target="../media/image85.svg"/><Relationship Id="rId5" Type="http://schemas.openxmlformats.org/officeDocument/2006/relationships/image" Target="../media/image89.svg"/><Relationship Id="rId10" Type="http://schemas.openxmlformats.org/officeDocument/2006/relationships/image" Target="../media/image84.png"/><Relationship Id="rId4" Type="http://schemas.openxmlformats.org/officeDocument/2006/relationships/image" Target="../media/image88.png"/><Relationship Id="rId9" Type="http://schemas.openxmlformats.org/officeDocument/2006/relationships/image" Target="../media/image83.sv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8" Type="http://schemas.openxmlformats.org/officeDocument/2006/relationships/image" Target="../media/image83.svg"/><Relationship Id="rId13" Type="http://schemas.openxmlformats.org/officeDocument/2006/relationships/image" Target="../media/image127.png"/><Relationship Id="rId3" Type="http://schemas.openxmlformats.org/officeDocument/2006/relationships/image" Target="../media/image121.png"/><Relationship Id="rId7" Type="http://schemas.openxmlformats.org/officeDocument/2006/relationships/image" Target="../media/image82.png"/><Relationship Id="rId12" Type="http://schemas.openxmlformats.org/officeDocument/2006/relationships/image" Target="../media/image126.sv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124.svg"/><Relationship Id="rId11" Type="http://schemas.openxmlformats.org/officeDocument/2006/relationships/image" Target="../media/image125.png"/><Relationship Id="rId5" Type="http://schemas.openxmlformats.org/officeDocument/2006/relationships/image" Target="../media/image123.png"/><Relationship Id="rId15" Type="http://schemas.openxmlformats.org/officeDocument/2006/relationships/image" Target="../media/image129.svg"/><Relationship Id="rId10" Type="http://schemas.openxmlformats.org/officeDocument/2006/relationships/image" Target="../media/image85.svg"/><Relationship Id="rId4" Type="http://schemas.openxmlformats.org/officeDocument/2006/relationships/image" Target="../media/image122.svg"/><Relationship Id="rId9" Type="http://schemas.openxmlformats.org/officeDocument/2006/relationships/image" Target="../media/image84.png"/><Relationship Id="rId14" Type="http://schemas.openxmlformats.org/officeDocument/2006/relationships/image" Target="../media/image128.png"/></Relationships>
</file>

<file path=ppt/slides/_rels/slide41.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01.svg"/><Relationship Id="rId18" Type="http://schemas.openxmlformats.org/officeDocument/2006/relationships/image" Target="../media/image132.png"/><Relationship Id="rId26" Type="http://schemas.openxmlformats.org/officeDocument/2006/relationships/image" Target="../media/image123.png"/><Relationship Id="rId3" Type="http://schemas.openxmlformats.org/officeDocument/2006/relationships/image" Target="../media/image120.png"/><Relationship Id="rId21" Type="http://schemas.openxmlformats.org/officeDocument/2006/relationships/image" Target="../media/image135.svg"/><Relationship Id="rId7" Type="http://schemas.openxmlformats.org/officeDocument/2006/relationships/image" Target="../media/image129.svg"/><Relationship Id="rId12" Type="http://schemas.openxmlformats.org/officeDocument/2006/relationships/image" Target="../media/image107.png"/><Relationship Id="rId17" Type="http://schemas.openxmlformats.org/officeDocument/2006/relationships/image" Target="../media/image85.svg"/><Relationship Id="rId25" Type="http://schemas.openxmlformats.org/officeDocument/2006/relationships/image" Target="../media/image137.svg"/><Relationship Id="rId2" Type="http://schemas.openxmlformats.org/officeDocument/2006/relationships/notesSlide" Target="../notesSlides/notesSlide40.xml"/><Relationship Id="rId16" Type="http://schemas.openxmlformats.org/officeDocument/2006/relationships/image" Target="../media/image84.png"/><Relationship Id="rId20" Type="http://schemas.openxmlformats.org/officeDocument/2006/relationships/image" Target="../media/image134.png"/><Relationship Id="rId1" Type="http://schemas.openxmlformats.org/officeDocument/2006/relationships/slideLayout" Target="../slideLayouts/slideLayout43.xml"/><Relationship Id="rId6" Type="http://schemas.openxmlformats.org/officeDocument/2006/relationships/image" Target="../media/image128.png"/><Relationship Id="rId11" Type="http://schemas.openxmlformats.org/officeDocument/2006/relationships/image" Target="../media/image131.svg"/><Relationship Id="rId24" Type="http://schemas.openxmlformats.org/officeDocument/2006/relationships/image" Target="../media/image136.png"/><Relationship Id="rId5" Type="http://schemas.openxmlformats.org/officeDocument/2006/relationships/image" Target="../media/image130.emf"/><Relationship Id="rId15" Type="http://schemas.openxmlformats.org/officeDocument/2006/relationships/image" Target="../media/image83.svg"/><Relationship Id="rId23" Type="http://schemas.openxmlformats.org/officeDocument/2006/relationships/image" Target="../media/image122.svg"/><Relationship Id="rId10" Type="http://schemas.openxmlformats.org/officeDocument/2006/relationships/image" Target="../media/image102.png"/><Relationship Id="rId19" Type="http://schemas.openxmlformats.org/officeDocument/2006/relationships/image" Target="../media/image133.svg"/><Relationship Id="rId4" Type="http://schemas.openxmlformats.org/officeDocument/2006/relationships/image" Target="../media/image96.svg"/><Relationship Id="rId9" Type="http://schemas.openxmlformats.org/officeDocument/2006/relationships/image" Target="../media/image126.svg"/><Relationship Id="rId14" Type="http://schemas.openxmlformats.org/officeDocument/2006/relationships/image" Target="../media/image82.png"/><Relationship Id="rId22" Type="http://schemas.openxmlformats.org/officeDocument/2006/relationships/image" Target="../media/image121.png"/><Relationship Id="rId27" Type="http://schemas.openxmlformats.org/officeDocument/2006/relationships/image" Target="../media/image124.sv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26.sv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media/image20.png"/><Relationship Id="rId12"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19.png"/><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6.sv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0.xml"/><Relationship Id="rId5" Type="http://schemas.openxmlformats.org/officeDocument/2006/relationships/image" Target="../media/image35.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3011795"/>
            <a:ext cx="9144000" cy="553998"/>
          </a:xfrm>
        </p:spPr>
        <p:txBody>
          <a:bodyPr/>
          <a:lstStyle/>
          <a:p>
            <a:r>
              <a:rPr lang="en-US" dirty="0">
                <a:solidFill>
                  <a:srgbClr val="0078D4"/>
                </a:solidFill>
                <a:cs typeface="Segoe UI"/>
              </a:rPr>
              <a:t>PaaS and Application Networking</a:t>
            </a:r>
          </a:p>
        </p:txBody>
      </p:sp>
      <p:sp>
        <p:nvSpPr>
          <p:cNvPr id="5" name="Text Placeholder 4">
            <a:extLst>
              <a:ext uri="{FF2B5EF4-FFF2-40B4-BE49-F238E27FC236}">
                <a16:creationId xmlns:a16="http://schemas.microsoft.com/office/drawing/2014/main" id="{85B1FE4F-E283-4AE1-B5CE-AB783E45454D}"/>
              </a:ext>
            </a:extLst>
          </p:cNvPr>
          <p:cNvSpPr>
            <a:spLocks noGrp="1"/>
          </p:cNvSpPr>
          <p:nvPr>
            <p:ph type="body" sz="quarter" idx="12"/>
          </p:nvPr>
        </p:nvSpPr>
        <p:spPr>
          <a:xfrm>
            <a:off x="736600" y="4606636"/>
            <a:ext cx="9144000" cy="615553"/>
          </a:xfrm>
          <a:noFill/>
        </p:spPr>
        <p:txBody>
          <a:bodyPr/>
          <a:lstStyle/>
          <a:p>
            <a:r>
              <a:rPr lang="en-US" sz="1800" dirty="0">
                <a:solidFill>
                  <a:srgbClr val="50E6FF"/>
                </a:solidFill>
              </a:rPr>
              <a:t>&lt;name&gt;</a:t>
            </a:r>
          </a:p>
          <a:p>
            <a:endParaRPr lang="en-US" dirty="0"/>
          </a:p>
        </p:txBody>
      </p:sp>
      <p:pic>
        <p:nvPicPr>
          <p:cNvPr id="2" name="Picture 2" descr="Microsoft Azure – Apps bei Google Play">
            <a:extLst>
              <a:ext uri="{FF2B5EF4-FFF2-40B4-BE49-F238E27FC236}">
                <a16:creationId xmlns:a16="http://schemas.microsoft.com/office/drawing/2014/main" id="{B752FC2E-3F53-4386-9C66-4CF29E721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10" y="1710684"/>
            <a:ext cx="3156220" cy="315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6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Traffic Manager</a:t>
            </a:r>
            <a:endParaRPr lang="en-US"/>
          </a:p>
        </p:txBody>
      </p:sp>
      <p:sp>
        <p:nvSpPr>
          <p:cNvPr id="2" name="Content Placeholder 1">
            <a:extLst>
              <a:ext uri="{FF2B5EF4-FFF2-40B4-BE49-F238E27FC236}">
                <a16:creationId xmlns:a16="http://schemas.microsoft.com/office/drawing/2014/main" id="{DA4F384C-EBC9-4D7A-AF8D-9D348D412B4D}"/>
              </a:ext>
            </a:extLst>
          </p:cNvPr>
          <p:cNvSpPr>
            <a:spLocks noGrp="1"/>
          </p:cNvSpPr>
          <p:nvPr>
            <p:ph sz="quarter" idx="11"/>
          </p:nvPr>
        </p:nvSpPr>
        <p:spPr>
          <a:xfrm>
            <a:off x="455996" y="1189178"/>
            <a:ext cx="6783004" cy="3277820"/>
          </a:xfrm>
        </p:spPr>
        <p:txBody>
          <a:bodyPr/>
          <a:lstStyle/>
          <a:p>
            <a:pPr marL="0" indent="0" defTabSz="932567">
              <a:spcBef>
                <a:spcPts val="600"/>
              </a:spcBef>
              <a:spcAft>
                <a:spcPts val="600"/>
              </a:spcAft>
              <a:buNone/>
              <a:defRPr/>
            </a:pPr>
            <a:r>
              <a:rPr lang="en-US" sz="1800" dirty="0">
                <a:solidFill>
                  <a:srgbClr val="0078D7"/>
                </a:solidFill>
              </a:rPr>
              <a:t>Traffic Manager is:</a:t>
            </a:r>
          </a:p>
          <a:p>
            <a:pPr marL="234905" lvl="1" indent="-234905" defTabSz="932567">
              <a:defRPr/>
            </a:pPr>
            <a:r>
              <a:rPr lang="en-US" sz="1800" dirty="0">
                <a:latin typeface="Segoe UI" panose="020B0502040204020203" pitchFamily="34" charset="0"/>
                <a:cs typeface="Segoe UI" panose="020B0502040204020203" pitchFamily="34" charset="0"/>
              </a:rPr>
              <a:t>DNS-based traffic routing service</a:t>
            </a:r>
          </a:p>
          <a:p>
            <a:pPr marL="234905" lvl="1" indent="-234905" defTabSz="932567">
              <a:defRPr/>
            </a:pPr>
            <a:r>
              <a:rPr lang="en-US" sz="1800" dirty="0">
                <a:latin typeface="Segoe UI" panose="020B0502040204020203" pitchFamily="34" charset="0"/>
                <a:cs typeface="Segoe UI" panose="020B0502040204020203" pitchFamily="34" charset="0"/>
              </a:rPr>
              <a:t>Active health monitoring and automatic failover</a:t>
            </a:r>
          </a:p>
          <a:p>
            <a:pPr marL="234905" lvl="1" indent="-234905" defTabSz="932567">
              <a:defRPr/>
            </a:pPr>
            <a:endParaRPr lang="en-US" sz="1800" dirty="0">
              <a:latin typeface="Segoe UI" panose="020B0502040204020203" pitchFamily="34" charset="0"/>
              <a:cs typeface="Segoe UI" panose="020B0502040204020203" pitchFamily="34" charset="0"/>
            </a:endParaRPr>
          </a:p>
          <a:p>
            <a:pPr marL="0" indent="0" defTabSz="932567">
              <a:spcBef>
                <a:spcPts val="600"/>
              </a:spcBef>
              <a:spcAft>
                <a:spcPts val="600"/>
              </a:spcAft>
              <a:buNone/>
              <a:defRPr/>
            </a:pPr>
            <a:r>
              <a:rPr lang="en-US" sz="1800" dirty="0">
                <a:solidFill>
                  <a:srgbClr val="0078D7"/>
                </a:solidFill>
              </a:rPr>
              <a:t>With Traffic Manager, you can:</a:t>
            </a:r>
          </a:p>
          <a:p>
            <a:pPr marL="234905" lvl="1" indent="-234905" defTabSz="932567">
              <a:defRPr/>
            </a:pPr>
            <a:r>
              <a:rPr lang="en-US" sz="1800" dirty="0">
                <a:latin typeface="Segoe UI" panose="020B0502040204020203" pitchFamily="34" charset="0"/>
                <a:cs typeface="Segoe UI" panose="020B0502040204020203" pitchFamily="34" charset="0"/>
              </a:rPr>
              <a:t>Route incoming traffic across multiple Azure services to provide your applications high performance</a:t>
            </a:r>
          </a:p>
          <a:p>
            <a:pPr marL="234905" lvl="1" indent="-234905" defTabSz="932567">
              <a:defRPr/>
            </a:pPr>
            <a:r>
              <a:rPr lang="en-US" sz="1800" dirty="0">
                <a:latin typeface="Segoe UI" panose="020B0502040204020203" pitchFamily="34" charset="0"/>
                <a:cs typeface="Segoe UI" panose="020B0502040204020203" pitchFamily="34" charset="0"/>
              </a:rPr>
              <a:t>Automatically fail over between deployments, for high availability</a:t>
            </a:r>
          </a:p>
          <a:p>
            <a:pPr marL="234905" lvl="1" indent="-234905" defTabSz="932567">
              <a:defRPr/>
            </a:pPr>
            <a:r>
              <a:rPr lang="en-US" sz="1800" dirty="0">
                <a:latin typeface="Segoe UI" panose="020B0502040204020203" pitchFamily="34" charset="0"/>
                <a:cs typeface="Segoe UI" panose="020B0502040204020203" pitchFamily="34" charset="0"/>
              </a:rPr>
              <a:t>Manage traffic across cloud and on-premises endpoints for   hybrid applications and cloud migration</a:t>
            </a:r>
          </a:p>
          <a:p>
            <a:pPr marL="234905" lvl="1" indent="-234905" defTabSz="932567">
              <a:defRPr/>
            </a:pPr>
            <a:r>
              <a:rPr lang="en-US" sz="1800" dirty="0">
                <a:latin typeface="Segoe UI" panose="020B0502040204020203" pitchFamily="34" charset="0"/>
                <a:cs typeface="Segoe UI" panose="020B0502040204020203" pitchFamily="34" charset="0"/>
              </a:rPr>
              <a:t>Easily add/remove deployments from active use, allowing  seamless upgrades</a:t>
            </a:r>
          </a:p>
          <a:p>
            <a:endParaRPr lang="en-US" dirty="0"/>
          </a:p>
        </p:txBody>
      </p:sp>
      <p:sp>
        <p:nvSpPr>
          <p:cNvPr id="22" name="Rectangle 21"/>
          <p:cNvSpPr/>
          <p:nvPr/>
        </p:nvSpPr>
        <p:spPr>
          <a:xfrm>
            <a:off x="7902153" y="1418881"/>
            <a:ext cx="4136667" cy="559491"/>
          </a:xfrm>
          <a:prstGeom prst="rect">
            <a:avLst/>
          </a:prstGeom>
          <a:solidFill>
            <a:schemeClr val="accent1"/>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93248" rIns="93248" bIns="93248" numCol="1" spcCol="0" rtlCol="0" fromWordArt="0" anchor="ctr" anchorCtr="0" forceAA="0" compatLnSpc="1">
            <a:prstTxWarp prst="textNoShape">
              <a:avLst/>
            </a:prstTxWarp>
            <a:noAutofit/>
          </a:bodyPr>
          <a:lstStyle/>
          <a:p>
            <a:pPr algn="ctr" defTabSz="932201" fontAlgn="base">
              <a:lnSpc>
                <a:spcPct val="90000"/>
              </a:lnSpc>
              <a:spcBef>
                <a:spcPts val="816"/>
              </a:spcBef>
              <a:spcAft>
                <a:spcPct val="0"/>
              </a:spcAft>
            </a:pPr>
            <a:r>
              <a:rPr lang="en-US" sz="2040" spc="-10" dirty="0">
                <a:solidFill>
                  <a:schemeClr val="bg1"/>
                </a:solidFill>
                <a:cs typeface="Segoe UI" panose="020B0502040204020203" pitchFamily="34" charset="0"/>
              </a:rPr>
              <a:t>www.contoso.com</a:t>
            </a:r>
          </a:p>
        </p:txBody>
      </p:sp>
      <p:cxnSp>
        <p:nvCxnSpPr>
          <p:cNvPr id="23" name="Straight Arrow Connector 22"/>
          <p:cNvCxnSpPr>
            <a:stCxn id="22" idx="2"/>
            <a:endCxn id="33" idx="0"/>
          </p:cNvCxnSpPr>
          <p:nvPr/>
        </p:nvCxnSpPr>
        <p:spPr>
          <a:xfrm>
            <a:off x="9970484" y="1978372"/>
            <a:ext cx="0" cy="842691"/>
          </a:xfrm>
          <a:prstGeom prst="straightConnector1">
            <a:avLst/>
          </a:prstGeom>
          <a:noFill/>
          <a:ln w="44450" cap="rnd" cmpd="sng" algn="ctr">
            <a:solidFill>
              <a:schemeClr val="tx1"/>
            </a:solidFill>
            <a:prstDash val="sysDot"/>
            <a:headEnd type="none" w="med" len="sm"/>
            <a:tailEnd type="triangle" w="med" len="sm"/>
          </a:ln>
          <a:effectLst/>
        </p:spPr>
      </p:cxnSp>
      <p:sp>
        <p:nvSpPr>
          <p:cNvPr id="24" name="TextBox 23"/>
          <p:cNvSpPr txBox="1"/>
          <p:nvPr/>
        </p:nvSpPr>
        <p:spPr>
          <a:xfrm>
            <a:off x="9995528" y="2155011"/>
            <a:ext cx="827489" cy="318245"/>
          </a:xfrm>
          <a:prstGeom prst="rect">
            <a:avLst/>
          </a:prstGeom>
          <a:noFill/>
        </p:spPr>
        <p:txBody>
          <a:bodyPr wrap="none" rtlCol="0">
            <a:spAutoFit/>
          </a:bodyPr>
          <a:lstStyle/>
          <a:p>
            <a:r>
              <a:rPr lang="en-US" sz="1428"/>
              <a:t>CNAME</a:t>
            </a:r>
            <a:endParaRPr lang="en-US" sz="1873"/>
          </a:p>
        </p:txBody>
      </p:sp>
      <p:sp>
        <p:nvSpPr>
          <p:cNvPr id="31" name="Rectangle 30"/>
          <p:cNvSpPr/>
          <p:nvPr/>
        </p:nvSpPr>
        <p:spPr>
          <a:xfrm>
            <a:off x="10805307" y="5737846"/>
            <a:ext cx="1233510" cy="676789"/>
          </a:xfrm>
          <a:prstGeom prst="rect">
            <a:avLst/>
          </a:prstGeom>
          <a:solidFill>
            <a:schemeClr val="accent1"/>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93248" rIns="93248" bIns="93248" numCol="1" spcCol="0" rtlCol="0" fromWordArt="0" anchor="ctr" anchorCtr="0" forceAA="0" compatLnSpc="1">
            <a:prstTxWarp prst="textNoShape">
              <a:avLst/>
            </a:prstTxWarp>
            <a:noAutofit/>
          </a:bodyPr>
          <a:lstStyle/>
          <a:p>
            <a:pPr algn="ctr" defTabSz="932201" fontAlgn="base">
              <a:lnSpc>
                <a:spcPct val="90000"/>
              </a:lnSpc>
              <a:spcBef>
                <a:spcPct val="0"/>
              </a:spcBef>
              <a:spcAft>
                <a:spcPct val="0"/>
              </a:spcAft>
            </a:pPr>
            <a:r>
              <a:rPr lang="en-US" sz="1632" spc="-10" dirty="0">
                <a:solidFill>
                  <a:schemeClr val="bg1"/>
                </a:solidFill>
                <a:cs typeface="Segoe UI" panose="020B0502040204020203" pitchFamily="34" charset="0"/>
              </a:rPr>
              <a:t>Non-Azure</a:t>
            </a:r>
          </a:p>
          <a:p>
            <a:pPr algn="ctr" defTabSz="932201" fontAlgn="base">
              <a:lnSpc>
                <a:spcPct val="90000"/>
              </a:lnSpc>
              <a:spcBef>
                <a:spcPct val="0"/>
              </a:spcBef>
              <a:spcAft>
                <a:spcPct val="0"/>
              </a:spcAft>
            </a:pPr>
            <a:r>
              <a:rPr lang="en-US" sz="1632" spc="-10" dirty="0">
                <a:solidFill>
                  <a:schemeClr val="bg1"/>
                </a:solidFill>
                <a:cs typeface="Segoe UI" panose="020B0502040204020203" pitchFamily="34" charset="0"/>
              </a:rPr>
              <a:t>endpoints</a:t>
            </a:r>
          </a:p>
        </p:txBody>
      </p:sp>
      <p:sp>
        <p:nvSpPr>
          <p:cNvPr id="32" name="TextBox 31"/>
          <p:cNvSpPr txBox="1"/>
          <p:nvPr/>
        </p:nvSpPr>
        <p:spPr>
          <a:xfrm>
            <a:off x="7902153" y="3672104"/>
            <a:ext cx="4136667" cy="1110346"/>
          </a:xfrm>
          <a:prstGeom prst="rect">
            <a:avLst/>
          </a:prstGeom>
          <a:solidFill>
            <a:schemeClr val="accent1"/>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93248" rIns="93248" bIns="93248" numCol="1" spcCol="0" rtlCol="0" fromWordArt="0" anchor="ctr" anchorCtr="0" forceAA="0" compatLnSpc="1">
            <a:prstTxWarp prst="textNoShape">
              <a:avLst/>
            </a:prstTxWarp>
            <a:noAutofit/>
          </a:bodyPr>
          <a:lstStyle>
            <a:defPPr>
              <a:defRPr lang="en-US"/>
            </a:defPPr>
            <a:lvl1pPr defTabSz="914099" fontAlgn="base">
              <a:lnSpc>
                <a:spcPct val="90000"/>
              </a:lnSpc>
              <a:spcBef>
                <a:spcPct val="0"/>
              </a:spcBef>
              <a:spcAft>
                <a:spcPct val="0"/>
              </a:spcAft>
              <a:defRPr sz="1400" spc="-10">
                <a:gradFill>
                  <a:gsLst>
                    <a:gs pos="86726">
                      <a:srgbClr val="EFEFEF"/>
                    </a:gs>
                    <a:gs pos="36283">
                      <a:srgbClr val="EFEFEF"/>
                    </a:gs>
                  </a:gsLst>
                  <a:lin ang="5400000" scaled="0"/>
                </a:gradFill>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spcBef>
                <a:spcPts val="816"/>
              </a:spcBef>
            </a:pPr>
            <a:r>
              <a:rPr lang="en-US" sz="2040" dirty="0">
                <a:solidFill>
                  <a:schemeClr val="bg1"/>
                </a:solidFill>
              </a:rPr>
              <a:t>Traffic routing</a:t>
            </a:r>
          </a:p>
          <a:p>
            <a:pPr algn="ctr">
              <a:spcBef>
                <a:spcPts val="816"/>
              </a:spcBef>
            </a:pPr>
            <a:r>
              <a:rPr lang="en-US" sz="2040" dirty="0">
                <a:solidFill>
                  <a:schemeClr val="bg1"/>
                </a:solidFill>
              </a:rPr>
              <a:t>Endpoint monitoring</a:t>
            </a:r>
          </a:p>
        </p:txBody>
      </p:sp>
      <p:sp>
        <p:nvSpPr>
          <p:cNvPr id="33" name="Rectangle 32"/>
          <p:cNvSpPr/>
          <p:nvPr/>
        </p:nvSpPr>
        <p:spPr>
          <a:xfrm>
            <a:off x="7902153" y="2821062"/>
            <a:ext cx="4136667" cy="676789"/>
          </a:xfrm>
          <a:prstGeom prst="rect">
            <a:avLst/>
          </a:prstGeom>
          <a:solidFill>
            <a:schemeClr val="accent1"/>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93248" rIns="93248" bIns="93248" numCol="1" spcCol="0" rtlCol="0" fromWordArt="0" anchor="ctr" anchorCtr="0" forceAA="0" compatLnSpc="1">
            <a:prstTxWarp prst="textNoShape">
              <a:avLst/>
            </a:prstTxWarp>
            <a:noAutofit/>
          </a:bodyPr>
          <a:lstStyle/>
          <a:p>
            <a:pPr algn="ctr" defTabSz="932201" fontAlgn="base">
              <a:lnSpc>
                <a:spcPct val="90000"/>
              </a:lnSpc>
              <a:spcBef>
                <a:spcPts val="816"/>
              </a:spcBef>
              <a:spcAft>
                <a:spcPct val="0"/>
              </a:spcAft>
            </a:pPr>
            <a:r>
              <a:rPr lang="en-US" sz="2040" spc="-10" dirty="0">
                <a:solidFill>
                  <a:schemeClr val="bg1"/>
                </a:solidFill>
                <a:cs typeface="Segoe UI" panose="020B0502040204020203" pitchFamily="34" charset="0"/>
              </a:rPr>
              <a:t>contoso.trafficmanager.net</a:t>
            </a:r>
          </a:p>
        </p:txBody>
      </p:sp>
      <p:sp>
        <p:nvSpPr>
          <p:cNvPr id="37" name="Rectangle 36"/>
          <p:cNvSpPr/>
          <p:nvPr/>
        </p:nvSpPr>
        <p:spPr>
          <a:xfrm>
            <a:off x="7902150" y="5737846"/>
            <a:ext cx="1233510" cy="676789"/>
          </a:xfrm>
          <a:prstGeom prst="rect">
            <a:avLst/>
          </a:prstGeom>
          <a:solidFill>
            <a:schemeClr val="accent1"/>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93248" rIns="93248" bIns="93248" numCol="1" spcCol="0" rtlCol="0" fromWordArt="0" anchor="ctr" anchorCtr="0" forceAA="0" compatLnSpc="1">
            <a:prstTxWarp prst="textNoShape">
              <a:avLst/>
            </a:prstTxWarp>
            <a:noAutofit/>
          </a:bodyPr>
          <a:lstStyle/>
          <a:p>
            <a:pPr algn="ctr" defTabSz="932201" fontAlgn="base">
              <a:lnSpc>
                <a:spcPct val="90000"/>
              </a:lnSpc>
              <a:spcBef>
                <a:spcPct val="0"/>
              </a:spcBef>
              <a:spcAft>
                <a:spcPct val="0"/>
              </a:spcAft>
            </a:pPr>
            <a:r>
              <a:rPr lang="en-US" sz="1632" spc="-10" dirty="0">
                <a:solidFill>
                  <a:schemeClr val="bg1"/>
                </a:solidFill>
                <a:cs typeface="Segoe UI" panose="020B0502040204020203" pitchFamily="34" charset="0"/>
              </a:rPr>
              <a:t>Cloud service</a:t>
            </a:r>
          </a:p>
        </p:txBody>
      </p:sp>
      <p:cxnSp>
        <p:nvCxnSpPr>
          <p:cNvPr id="38" name="Straight Arrow Connector 37"/>
          <p:cNvCxnSpPr>
            <a:stCxn id="32" idx="2"/>
          </p:cNvCxnSpPr>
          <p:nvPr/>
        </p:nvCxnSpPr>
        <p:spPr>
          <a:xfrm flipH="1">
            <a:off x="8620082" y="4782452"/>
            <a:ext cx="1350402" cy="955393"/>
          </a:xfrm>
          <a:prstGeom prst="straightConnector1">
            <a:avLst/>
          </a:prstGeom>
          <a:noFill/>
          <a:ln w="44450" cap="rnd" cmpd="sng" algn="ctr">
            <a:solidFill>
              <a:schemeClr val="tx1"/>
            </a:solidFill>
            <a:prstDash val="sysDot"/>
            <a:headEnd type="none" w="med" len="sm"/>
            <a:tailEnd type="triangle" w="med" len="sm"/>
          </a:ln>
          <a:effectLst/>
        </p:spPr>
      </p:cxnSp>
      <p:cxnSp>
        <p:nvCxnSpPr>
          <p:cNvPr id="39" name="Straight Arrow Connector 38"/>
          <p:cNvCxnSpPr>
            <a:stCxn id="32" idx="2"/>
            <a:endCxn id="31" idx="0"/>
          </p:cNvCxnSpPr>
          <p:nvPr/>
        </p:nvCxnSpPr>
        <p:spPr>
          <a:xfrm>
            <a:off x="9970485" y="4782452"/>
            <a:ext cx="1451578" cy="955393"/>
          </a:xfrm>
          <a:prstGeom prst="straightConnector1">
            <a:avLst/>
          </a:prstGeom>
          <a:noFill/>
          <a:ln w="44450" cap="rnd" cmpd="sng" algn="ctr">
            <a:solidFill>
              <a:schemeClr val="tx1"/>
            </a:solidFill>
            <a:prstDash val="sysDot"/>
            <a:headEnd type="none" w="med" len="sm"/>
            <a:tailEnd type="triangle" w="med" len="sm"/>
          </a:ln>
          <a:effectLst/>
        </p:spPr>
      </p:cxnSp>
      <p:sp>
        <p:nvSpPr>
          <p:cNvPr id="41" name="Rectangle 40"/>
          <p:cNvSpPr/>
          <p:nvPr/>
        </p:nvSpPr>
        <p:spPr>
          <a:xfrm>
            <a:off x="9281443" y="5737846"/>
            <a:ext cx="1387700" cy="676789"/>
          </a:xfrm>
          <a:prstGeom prst="rect">
            <a:avLst/>
          </a:prstGeom>
          <a:solidFill>
            <a:schemeClr val="accent1"/>
          </a:solidFill>
          <a:ln w="22225" cap="sq">
            <a:no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8" tIns="93248" rIns="93248" bIns="93248" numCol="1" spcCol="0" rtlCol="0" fromWordArt="0" anchor="ctr" anchorCtr="0" forceAA="0" compatLnSpc="1">
            <a:prstTxWarp prst="textNoShape">
              <a:avLst/>
            </a:prstTxWarp>
            <a:noAutofit/>
          </a:bodyPr>
          <a:lstStyle/>
          <a:p>
            <a:pPr algn="ctr" defTabSz="932201" fontAlgn="base">
              <a:lnSpc>
                <a:spcPct val="90000"/>
              </a:lnSpc>
              <a:spcBef>
                <a:spcPct val="0"/>
              </a:spcBef>
              <a:spcAft>
                <a:spcPct val="0"/>
              </a:spcAft>
            </a:pPr>
            <a:r>
              <a:rPr lang="en-US" sz="1632" spc="-10" dirty="0">
                <a:solidFill>
                  <a:schemeClr val="bg1"/>
                </a:solidFill>
                <a:cs typeface="Segoe UI" panose="020B0502040204020203" pitchFamily="34" charset="0"/>
              </a:rPr>
              <a:t>Web app</a:t>
            </a:r>
          </a:p>
        </p:txBody>
      </p:sp>
      <p:cxnSp>
        <p:nvCxnSpPr>
          <p:cNvPr id="42" name="Straight Arrow Connector 41"/>
          <p:cNvCxnSpPr>
            <a:stCxn id="32" idx="2"/>
            <a:endCxn id="41" idx="0"/>
          </p:cNvCxnSpPr>
          <p:nvPr/>
        </p:nvCxnSpPr>
        <p:spPr>
          <a:xfrm>
            <a:off x="9970487" y="4782452"/>
            <a:ext cx="4808" cy="955393"/>
          </a:xfrm>
          <a:prstGeom prst="straightConnector1">
            <a:avLst/>
          </a:prstGeom>
          <a:noFill/>
          <a:ln w="44450" cap="rnd" cmpd="sng" algn="ctr">
            <a:solidFill>
              <a:schemeClr val="tx1"/>
            </a:solidFill>
            <a:prstDash val="sysDot"/>
            <a:headEnd type="none" w="med" len="sm"/>
            <a:tailEnd type="triangle" w="med" len="sm"/>
          </a:ln>
          <a:effectLst/>
        </p:spPr>
      </p:cxnSp>
    </p:spTree>
    <p:extLst>
      <p:ext uri="{BB962C8B-B14F-4D97-AF65-F5344CB8AC3E}">
        <p14:creationId xmlns:p14="http://schemas.microsoft.com/office/powerpoint/2010/main" val="163077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Traffic Manager – Nested Profiles </a:t>
            </a:r>
          </a:p>
        </p:txBody>
      </p:sp>
      <p:sp>
        <p:nvSpPr>
          <p:cNvPr id="1300" name="Text Placeholder 5"/>
          <p:cNvSpPr>
            <a:spLocks noGrp="1"/>
          </p:cNvSpPr>
          <p:nvPr>
            <p:ph type="body" sz="quarter" idx="10"/>
          </p:nvPr>
        </p:nvSpPr>
        <p:spPr/>
        <p:txBody>
          <a:bodyPr/>
          <a:lstStyle/>
          <a:p>
            <a:r>
              <a:rPr lang="en-US" dirty="0">
                <a:solidFill>
                  <a:srgbClr val="0078D7"/>
                </a:solidFill>
                <a:latin typeface="+mn-lt"/>
              </a:rPr>
              <a:t>Manage user traffic to your applications with high flexibility</a:t>
            </a:r>
            <a:endParaRPr lang="en-US" sz="1100" dirty="0"/>
          </a:p>
        </p:txBody>
      </p:sp>
      <p:sp>
        <p:nvSpPr>
          <p:cNvPr id="6" name="Text Placeholder 5">
            <a:extLst>
              <a:ext uri="{FF2B5EF4-FFF2-40B4-BE49-F238E27FC236}">
                <a16:creationId xmlns:a16="http://schemas.microsoft.com/office/drawing/2014/main" id="{1FDB8B63-34FD-4894-96C4-CA1DC1F89B9F}"/>
              </a:ext>
            </a:extLst>
          </p:cNvPr>
          <p:cNvSpPr>
            <a:spLocks noGrp="1"/>
          </p:cNvSpPr>
          <p:nvPr>
            <p:ph type="body" sz="quarter" idx="11"/>
          </p:nvPr>
        </p:nvSpPr>
        <p:spPr/>
        <p:txBody>
          <a:bodyPr/>
          <a:lstStyle/>
          <a:p>
            <a:r>
              <a:rPr lang="en-US" sz="1800" dirty="0">
                <a:solidFill>
                  <a:schemeClr val="tx1"/>
                </a:solidFill>
              </a:rPr>
              <a:t>Example: Cross-region failover within a Geo, plus in-region flighting</a:t>
            </a:r>
          </a:p>
        </p:txBody>
      </p:sp>
      <p:grpSp>
        <p:nvGrpSpPr>
          <p:cNvPr id="2" name="Group 1">
            <a:extLst>
              <a:ext uri="{FF2B5EF4-FFF2-40B4-BE49-F238E27FC236}">
                <a16:creationId xmlns:a16="http://schemas.microsoft.com/office/drawing/2014/main" id="{58487416-653B-4FE9-B7E9-309118547B7A}"/>
              </a:ext>
            </a:extLst>
          </p:cNvPr>
          <p:cNvGrpSpPr/>
          <p:nvPr/>
        </p:nvGrpSpPr>
        <p:grpSpPr>
          <a:xfrm>
            <a:off x="3344622" y="2461755"/>
            <a:ext cx="5502761" cy="4103406"/>
            <a:chOff x="3735861" y="2530017"/>
            <a:chExt cx="5502761" cy="4103407"/>
          </a:xfrm>
        </p:grpSpPr>
        <p:sp>
          <p:nvSpPr>
            <p:cNvPr id="1231" name="Oval 1230"/>
            <p:cNvSpPr/>
            <p:nvPr/>
          </p:nvSpPr>
          <p:spPr bwMode="auto">
            <a:xfrm>
              <a:off x="3812863" y="5273316"/>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2" name="Oval 1231"/>
            <p:cNvSpPr/>
            <p:nvPr/>
          </p:nvSpPr>
          <p:spPr bwMode="auto">
            <a:xfrm>
              <a:off x="4228625" y="5273316"/>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3" name="Oval 1232"/>
            <p:cNvSpPr/>
            <p:nvPr/>
          </p:nvSpPr>
          <p:spPr bwMode="auto">
            <a:xfrm>
              <a:off x="4644387" y="5273316"/>
              <a:ext cx="248639" cy="222859"/>
            </a:xfrm>
            <a:prstGeom prst="ellipse">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4" name="Oval 1233"/>
            <p:cNvSpPr/>
            <p:nvPr/>
          </p:nvSpPr>
          <p:spPr bwMode="auto">
            <a:xfrm>
              <a:off x="4228625" y="4381878"/>
              <a:ext cx="248639" cy="222859"/>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6" name="Oval 1235"/>
            <p:cNvSpPr/>
            <p:nvPr/>
          </p:nvSpPr>
          <p:spPr bwMode="auto">
            <a:xfrm>
              <a:off x="5102099" y="5273316"/>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7" name="Oval 1236"/>
            <p:cNvSpPr/>
            <p:nvPr/>
          </p:nvSpPr>
          <p:spPr bwMode="auto">
            <a:xfrm>
              <a:off x="5517861" y="5273316"/>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8" name="Oval 1237"/>
            <p:cNvSpPr/>
            <p:nvPr/>
          </p:nvSpPr>
          <p:spPr bwMode="auto">
            <a:xfrm>
              <a:off x="5933623" y="5273316"/>
              <a:ext cx="248639" cy="222859"/>
            </a:xfrm>
            <a:prstGeom prst="ellipse">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39" name="Oval 1238"/>
            <p:cNvSpPr/>
            <p:nvPr/>
          </p:nvSpPr>
          <p:spPr bwMode="auto">
            <a:xfrm>
              <a:off x="5517861" y="4381878"/>
              <a:ext cx="248639" cy="222859"/>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0" name="Oval 1239"/>
            <p:cNvSpPr/>
            <p:nvPr/>
          </p:nvSpPr>
          <p:spPr bwMode="auto">
            <a:xfrm>
              <a:off x="6762421" y="5278868"/>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1" name="Oval 1240"/>
            <p:cNvSpPr/>
            <p:nvPr/>
          </p:nvSpPr>
          <p:spPr bwMode="auto">
            <a:xfrm>
              <a:off x="7178183" y="5278868"/>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2" name="Oval 1241"/>
            <p:cNvSpPr/>
            <p:nvPr/>
          </p:nvSpPr>
          <p:spPr bwMode="auto">
            <a:xfrm>
              <a:off x="7593945" y="5278868"/>
              <a:ext cx="248639" cy="222859"/>
            </a:xfrm>
            <a:prstGeom prst="ellipse">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3" name="Oval 1242"/>
            <p:cNvSpPr/>
            <p:nvPr/>
          </p:nvSpPr>
          <p:spPr bwMode="auto">
            <a:xfrm>
              <a:off x="7178183" y="4387431"/>
              <a:ext cx="248639" cy="222859"/>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4" name="Oval 1243"/>
            <p:cNvSpPr/>
            <p:nvPr/>
          </p:nvSpPr>
          <p:spPr bwMode="auto">
            <a:xfrm>
              <a:off x="8088499" y="5273316"/>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5" name="Oval 1244"/>
            <p:cNvSpPr/>
            <p:nvPr/>
          </p:nvSpPr>
          <p:spPr bwMode="auto">
            <a:xfrm>
              <a:off x="8504260" y="5273316"/>
              <a:ext cx="248639" cy="22285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6" name="Oval 1245"/>
            <p:cNvSpPr/>
            <p:nvPr/>
          </p:nvSpPr>
          <p:spPr bwMode="auto">
            <a:xfrm>
              <a:off x="8920022" y="5273316"/>
              <a:ext cx="248639" cy="222859"/>
            </a:xfrm>
            <a:prstGeom prst="ellipse">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7" name="Oval 1246"/>
            <p:cNvSpPr/>
            <p:nvPr/>
          </p:nvSpPr>
          <p:spPr bwMode="auto">
            <a:xfrm>
              <a:off x="8504260" y="4381878"/>
              <a:ext cx="248639" cy="222859"/>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8" name="Oval 1247"/>
            <p:cNvSpPr/>
            <p:nvPr/>
          </p:nvSpPr>
          <p:spPr bwMode="auto">
            <a:xfrm>
              <a:off x="4856185" y="3495236"/>
              <a:ext cx="248639" cy="222859"/>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49" name="Oval 1248"/>
            <p:cNvSpPr/>
            <p:nvPr/>
          </p:nvSpPr>
          <p:spPr bwMode="auto">
            <a:xfrm>
              <a:off x="7839859" y="3513079"/>
              <a:ext cx="248639" cy="222859"/>
            </a:xfrm>
            <a:prstGeom prst="ellipse">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sp>
          <p:nvSpPr>
            <p:cNvPr id="1250" name="Oval 1249"/>
            <p:cNvSpPr/>
            <p:nvPr/>
          </p:nvSpPr>
          <p:spPr bwMode="auto">
            <a:xfrm>
              <a:off x="6348022" y="2530017"/>
              <a:ext cx="248639" cy="222859"/>
            </a:xfrm>
            <a:prstGeom prst="ellipse">
              <a:avLst/>
            </a:prstGeom>
            <a:solidFill>
              <a:schemeClr val="accent5">
                <a:lumMod val="40000"/>
                <a:lumOff val="60000"/>
              </a:scheme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83" fontAlgn="base">
                <a:spcBef>
                  <a:spcPct val="0"/>
                </a:spcBef>
                <a:spcAft>
                  <a:spcPct val="0"/>
                </a:spcAft>
              </a:pPr>
              <a:endParaRPr lang="en-IE" sz="2000">
                <a:solidFill>
                  <a:schemeClr val="tx1"/>
                </a:solidFill>
              </a:endParaRPr>
            </a:p>
          </p:txBody>
        </p:sp>
        <p:cxnSp>
          <p:nvCxnSpPr>
            <p:cNvPr id="1251" name="Straight Arrow Connector 1250"/>
            <p:cNvCxnSpPr>
              <a:stCxn id="1250" idx="3"/>
              <a:endCxn id="1248" idx="7"/>
            </p:cNvCxnSpPr>
            <p:nvPr/>
          </p:nvCxnSpPr>
          <p:spPr>
            <a:xfrm flipH="1">
              <a:off x="5068411" y="2720239"/>
              <a:ext cx="1316022" cy="80763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2" name="Straight Arrow Connector 1251"/>
            <p:cNvCxnSpPr>
              <a:stCxn id="1250" idx="5"/>
              <a:endCxn id="1249" idx="1"/>
            </p:cNvCxnSpPr>
            <p:nvPr/>
          </p:nvCxnSpPr>
          <p:spPr>
            <a:xfrm>
              <a:off x="6560248" y="2720239"/>
              <a:ext cx="1316022" cy="8254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3" name="Straight Arrow Connector 1252"/>
            <p:cNvCxnSpPr>
              <a:stCxn id="1248" idx="3"/>
              <a:endCxn id="1234" idx="0"/>
            </p:cNvCxnSpPr>
            <p:nvPr/>
          </p:nvCxnSpPr>
          <p:spPr>
            <a:xfrm flipH="1">
              <a:off x="4352944" y="3685457"/>
              <a:ext cx="539653" cy="6964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4" name="Straight Arrow Connector 1253"/>
            <p:cNvCxnSpPr>
              <a:stCxn id="1248" idx="5"/>
              <a:endCxn id="1239" idx="0"/>
            </p:cNvCxnSpPr>
            <p:nvPr/>
          </p:nvCxnSpPr>
          <p:spPr>
            <a:xfrm>
              <a:off x="5068412" y="3685457"/>
              <a:ext cx="573769" cy="6964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5" name="Straight Arrow Connector 1254"/>
            <p:cNvCxnSpPr>
              <a:stCxn id="1249" idx="3"/>
              <a:endCxn id="1243" idx="0"/>
            </p:cNvCxnSpPr>
            <p:nvPr/>
          </p:nvCxnSpPr>
          <p:spPr>
            <a:xfrm flipH="1">
              <a:off x="7302503" y="3703301"/>
              <a:ext cx="573769" cy="6841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0" name="Straight Arrow Connector 1259"/>
            <p:cNvCxnSpPr>
              <a:stCxn id="1249" idx="5"/>
              <a:endCxn id="1247" idx="0"/>
            </p:cNvCxnSpPr>
            <p:nvPr/>
          </p:nvCxnSpPr>
          <p:spPr>
            <a:xfrm>
              <a:off x="8052085" y="3703301"/>
              <a:ext cx="576494" cy="6785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2" name="Straight Arrow Connector 1261"/>
            <p:cNvCxnSpPr>
              <a:stCxn id="1234" idx="4"/>
              <a:endCxn id="1232" idx="0"/>
            </p:cNvCxnSpPr>
            <p:nvPr/>
          </p:nvCxnSpPr>
          <p:spPr>
            <a:xfrm>
              <a:off x="4352943" y="4604737"/>
              <a:ext cx="0" cy="668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4" name="Straight Arrow Connector 1263"/>
            <p:cNvCxnSpPr>
              <a:stCxn id="1234" idx="3"/>
              <a:endCxn id="1231" idx="0"/>
            </p:cNvCxnSpPr>
            <p:nvPr/>
          </p:nvCxnSpPr>
          <p:spPr>
            <a:xfrm flipH="1">
              <a:off x="3937183" y="4572101"/>
              <a:ext cx="327855" cy="7012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6" name="Straight Arrow Connector 1265"/>
            <p:cNvCxnSpPr>
              <a:stCxn id="1234" idx="5"/>
              <a:endCxn id="1233" idx="0"/>
            </p:cNvCxnSpPr>
            <p:nvPr/>
          </p:nvCxnSpPr>
          <p:spPr>
            <a:xfrm>
              <a:off x="4440852" y="4572101"/>
              <a:ext cx="327855" cy="701215"/>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7" name="Straight Arrow Connector 1266"/>
            <p:cNvCxnSpPr>
              <a:stCxn id="1239" idx="4"/>
              <a:endCxn id="1237" idx="0"/>
            </p:cNvCxnSpPr>
            <p:nvPr/>
          </p:nvCxnSpPr>
          <p:spPr>
            <a:xfrm>
              <a:off x="5642180" y="4604737"/>
              <a:ext cx="0" cy="668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8" name="Straight Arrow Connector 1267"/>
            <p:cNvCxnSpPr>
              <a:stCxn id="1239" idx="3"/>
              <a:endCxn id="1236" idx="0"/>
            </p:cNvCxnSpPr>
            <p:nvPr/>
          </p:nvCxnSpPr>
          <p:spPr>
            <a:xfrm flipH="1">
              <a:off x="5226419" y="4572101"/>
              <a:ext cx="327855" cy="7012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9" name="Straight Arrow Connector 1268"/>
            <p:cNvCxnSpPr>
              <a:stCxn id="1239" idx="5"/>
              <a:endCxn id="1238" idx="0"/>
            </p:cNvCxnSpPr>
            <p:nvPr/>
          </p:nvCxnSpPr>
          <p:spPr>
            <a:xfrm>
              <a:off x="5730088" y="4572101"/>
              <a:ext cx="327855" cy="701215"/>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0" name="Straight Arrow Connector 1269"/>
            <p:cNvCxnSpPr>
              <a:stCxn id="1243" idx="4"/>
              <a:endCxn id="1241" idx="0"/>
            </p:cNvCxnSpPr>
            <p:nvPr/>
          </p:nvCxnSpPr>
          <p:spPr>
            <a:xfrm>
              <a:off x="7302502" y="4610289"/>
              <a:ext cx="0" cy="668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1" name="Straight Arrow Connector 1270"/>
            <p:cNvCxnSpPr>
              <a:stCxn id="1243" idx="3"/>
              <a:endCxn id="1240" idx="0"/>
            </p:cNvCxnSpPr>
            <p:nvPr/>
          </p:nvCxnSpPr>
          <p:spPr>
            <a:xfrm flipH="1">
              <a:off x="6886741" y="4577653"/>
              <a:ext cx="327855" cy="7012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2" name="Straight Arrow Connector 1271"/>
            <p:cNvCxnSpPr>
              <a:stCxn id="1243" idx="5"/>
              <a:endCxn id="1242" idx="0"/>
            </p:cNvCxnSpPr>
            <p:nvPr/>
          </p:nvCxnSpPr>
          <p:spPr>
            <a:xfrm>
              <a:off x="7390410" y="4577653"/>
              <a:ext cx="327855" cy="701215"/>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3" name="Straight Arrow Connector 1272"/>
            <p:cNvCxnSpPr>
              <a:stCxn id="1247" idx="4"/>
              <a:endCxn id="1245" idx="0"/>
            </p:cNvCxnSpPr>
            <p:nvPr/>
          </p:nvCxnSpPr>
          <p:spPr>
            <a:xfrm>
              <a:off x="8628579" y="4604737"/>
              <a:ext cx="0" cy="6685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4" name="Straight Arrow Connector 1273"/>
            <p:cNvCxnSpPr>
              <a:stCxn id="1247" idx="3"/>
              <a:endCxn id="1244" idx="0"/>
            </p:cNvCxnSpPr>
            <p:nvPr/>
          </p:nvCxnSpPr>
          <p:spPr>
            <a:xfrm flipH="1">
              <a:off x="8212818" y="4572101"/>
              <a:ext cx="327855" cy="7012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5" name="Straight Arrow Connector 1274"/>
            <p:cNvCxnSpPr>
              <a:stCxn id="1247" idx="5"/>
              <a:endCxn id="1246" idx="0"/>
            </p:cNvCxnSpPr>
            <p:nvPr/>
          </p:nvCxnSpPr>
          <p:spPr>
            <a:xfrm>
              <a:off x="8716487" y="4572101"/>
              <a:ext cx="327855" cy="701215"/>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78" name="Group 1277"/>
            <p:cNvGrpSpPr/>
            <p:nvPr/>
          </p:nvGrpSpPr>
          <p:grpSpPr>
            <a:xfrm>
              <a:off x="3735861" y="5551141"/>
              <a:ext cx="1164377" cy="106738"/>
              <a:chOff x="579437" y="2979936"/>
              <a:chExt cx="932054" cy="108012"/>
            </a:xfrm>
          </p:grpSpPr>
          <p:cxnSp>
            <p:nvCxnSpPr>
              <p:cNvPr id="1279" name="Straight Connector 1278"/>
              <p:cNvCxnSpPr/>
              <p:nvPr/>
            </p:nvCxnSpPr>
            <p:spPr>
              <a:xfrm>
                <a:off x="579437"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0" name="Straight Connector 1279"/>
              <p:cNvCxnSpPr/>
              <p:nvPr/>
            </p:nvCxnSpPr>
            <p:spPr>
              <a:xfrm>
                <a:off x="579437" y="3087948"/>
                <a:ext cx="932054"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1" name="Straight Connector 1280"/>
              <p:cNvCxnSpPr/>
              <p:nvPr/>
            </p:nvCxnSpPr>
            <p:spPr>
              <a:xfrm flipV="1">
                <a:off x="1511491"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82" name="Group 1281"/>
            <p:cNvGrpSpPr/>
            <p:nvPr/>
          </p:nvGrpSpPr>
          <p:grpSpPr>
            <a:xfrm>
              <a:off x="5075648" y="5551141"/>
              <a:ext cx="1164377" cy="106738"/>
              <a:chOff x="579437" y="2979936"/>
              <a:chExt cx="932054" cy="108012"/>
            </a:xfrm>
          </p:grpSpPr>
          <p:cxnSp>
            <p:nvCxnSpPr>
              <p:cNvPr id="1283" name="Straight Connector 1282"/>
              <p:cNvCxnSpPr/>
              <p:nvPr/>
            </p:nvCxnSpPr>
            <p:spPr>
              <a:xfrm>
                <a:off x="579437"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4" name="Straight Connector 1283"/>
              <p:cNvCxnSpPr/>
              <p:nvPr/>
            </p:nvCxnSpPr>
            <p:spPr>
              <a:xfrm>
                <a:off x="579437" y="3087948"/>
                <a:ext cx="932054"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5" name="Straight Connector 1284"/>
              <p:cNvCxnSpPr/>
              <p:nvPr/>
            </p:nvCxnSpPr>
            <p:spPr>
              <a:xfrm flipV="1">
                <a:off x="1511491"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86" name="Group 1285"/>
            <p:cNvGrpSpPr/>
            <p:nvPr/>
          </p:nvGrpSpPr>
          <p:grpSpPr>
            <a:xfrm>
              <a:off x="6706605" y="5551141"/>
              <a:ext cx="1164377" cy="106738"/>
              <a:chOff x="579437" y="2979936"/>
              <a:chExt cx="932054" cy="108012"/>
            </a:xfrm>
          </p:grpSpPr>
          <p:cxnSp>
            <p:nvCxnSpPr>
              <p:cNvPr id="1287" name="Straight Connector 1286"/>
              <p:cNvCxnSpPr/>
              <p:nvPr/>
            </p:nvCxnSpPr>
            <p:spPr>
              <a:xfrm>
                <a:off x="579437"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8" name="Straight Connector 1287"/>
              <p:cNvCxnSpPr/>
              <p:nvPr/>
            </p:nvCxnSpPr>
            <p:spPr>
              <a:xfrm>
                <a:off x="579437" y="3087948"/>
                <a:ext cx="932054"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9" name="Straight Connector 1288"/>
              <p:cNvCxnSpPr/>
              <p:nvPr/>
            </p:nvCxnSpPr>
            <p:spPr>
              <a:xfrm flipV="1">
                <a:off x="1511491"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90" name="Group 1289"/>
            <p:cNvGrpSpPr/>
            <p:nvPr/>
          </p:nvGrpSpPr>
          <p:grpSpPr>
            <a:xfrm>
              <a:off x="8046391" y="5551141"/>
              <a:ext cx="1164377" cy="106738"/>
              <a:chOff x="579437" y="2979936"/>
              <a:chExt cx="932054" cy="108012"/>
            </a:xfrm>
          </p:grpSpPr>
          <p:cxnSp>
            <p:nvCxnSpPr>
              <p:cNvPr id="1291" name="Straight Connector 1290"/>
              <p:cNvCxnSpPr/>
              <p:nvPr/>
            </p:nvCxnSpPr>
            <p:spPr>
              <a:xfrm>
                <a:off x="579437"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2" name="Straight Connector 1291"/>
              <p:cNvCxnSpPr/>
              <p:nvPr/>
            </p:nvCxnSpPr>
            <p:spPr>
              <a:xfrm>
                <a:off x="579437" y="3087948"/>
                <a:ext cx="932054"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3" name="Straight Connector 1292"/>
              <p:cNvCxnSpPr/>
              <p:nvPr/>
            </p:nvCxnSpPr>
            <p:spPr>
              <a:xfrm flipV="1">
                <a:off x="1511491" y="2979936"/>
                <a:ext cx="0" cy="108012"/>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94" name="TextBox 1293"/>
            <p:cNvSpPr txBox="1"/>
            <p:nvPr/>
          </p:nvSpPr>
          <p:spPr>
            <a:xfrm>
              <a:off x="3796474" y="5604183"/>
              <a:ext cx="1089201" cy="461626"/>
            </a:xfrm>
            <a:prstGeom prst="rect">
              <a:avLst/>
            </a:prstGeom>
            <a:noFill/>
          </p:spPr>
          <p:txBody>
            <a:bodyPr wrap="square" lIns="182857" tIns="146285" rIns="182857" bIns="146285" rtlCol="0">
              <a:spAutoFit/>
            </a:bodyPr>
            <a:lstStyle/>
            <a:p>
              <a:pPr algn="ctr">
                <a:lnSpc>
                  <a:spcPct val="90000"/>
                </a:lnSpc>
                <a:spcAft>
                  <a:spcPts val="600"/>
                </a:spcAft>
              </a:pPr>
              <a:r>
                <a:rPr lang="en-GB" sz="1200" dirty="0"/>
                <a:t>West US</a:t>
              </a:r>
              <a:endParaRPr lang="en-IE" sz="1200" dirty="0"/>
            </a:p>
          </p:txBody>
        </p:sp>
        <p:sp>
          <p:nvSpPr>
            <p:cNvPr id="1295" name="TextBox 1294"/>
            <p:cNvSpPr txBox="1"/>
            <p:nvPr/>
          </p:nvSpPr>
          <p:spPr>
            <a:xfrm>
              <a:off x="5090212" y="5604183"/>
              <a:ext cx="1164375" cy="461626"/>
            </a:xfrm>
            <a:prstGeom prst="rect">
              <a:avLst/>
            </a:prstGeom>
            <a:noFill/>
          </p:spPr>
          <p:txBody>
            <a:bodyPr wrap="square" lIns="182857" tIns="146285" rIns="182857" bIns="146285" rtlCol="0">
              <a:spAutoFit/>
            </a:bodyPr>
            <a:lstStyle/>
            <a:p>
              <a:pPr algn="ctr">
                <a:lnSpc>
                  <a:spcPct val="90000"/>
                </a:lnSpc>
                <a:spcAft>
                  <a:spcPts val="600"/>
                </a:spcAft>
              </a:pPr>
              <a:r>
                <a:rPr lang="en-GB" sz="1200" dirty="0"/>
                <a:t>East US</a:t>
              </a:r>
              <a:endParaRPr lang="en-IE" sz="1200" dirty="0"/>
            </a:p>
          </p:txBody>
        </p:sp>
        <p:sp>
          <p:nvSpPr>
            <p:cNvPr id="1296" name="TextBox 1295"/>
            <p:cNvSpPr txBox="1"/>
            <p:nvPr/>
          </p:nvSpPr>
          <p:spPr>
            <a:xfrm>
              <a:off x="6706600" y="5616757"/>
              <a:ext cx="1164377" cy="634491"/>
            </a:xfrm>
            <a:prstGeom prst="rect">
              <a:avLst/>
            </a:prstGeom>
            <a:noFill/>
          </p:spPr>
          <p:txBody>
            <a:bodyPr wrap="square" lIns="182857" tIns="146285" rIns="182857" bIns="146285" rtlCol="0">
              <a:spAutoFit/>
            </a:bodyPr>
            <a:lstStyle/>
            <a:p>
              <a:pPr algn="ctr">
                <a:lnSpc>
                  <a:spcPct val="90000"/>
                </a:lnSpc>
                <a:spcAft>
                  <a:spcPts val="600"/>
                </a:spcAft>
              </a:pPr>
              <a:r>
                <a:rPr lang="en-GB" sz="1200" dirty="0"/>
                <a:t>Europe North</a:t>
              </a:r>
              <a:endParaRPr lang="en-IE" sz="1200" dirty="0"/>
            </a:p>
          </p:txBody>
        </p:sp>
        <p:sp>
          <p:nvSpPr>
            <p:cNvPr id="1297" name="TextBox 1296"/>
            <p:cNvSpPr txBox="1"/>
            <p:nvPr/>
          </p:nvSpPr>
          <p:spPr>
            <a:xfrm>
              <a:off x="8046389" y="5618593"/>
              <a:ext cx="1192233" cy="634491"/>
            </a:xfrm>
            <a:prstGeom prst="rect">
              <a:avLst/>
            </a:prstGeom>
            <a:noFill/>
          </p:spPr>
          <p:txBody>
            <a:bodyPr wrap="square" lIns="182857" tIns="146285" rIns="182857" bIns="146285" rtlCol="0">
              <a:spAutoFit/>
            </a:bodyPr>
            <a:lstStyle/>
            <a:p>
              <a:pPr algn="ctr">
                <a:lnSpc>
                  <a:spcPct val="90000"/>
                </a:lnSpc>
                <a:spcAft>
                  <a:spcPts val="600"/>
                </a:spcAft>
              </a:pPr>
              <a:r>
                <a:rPr lang="en-GB" sz="1200"/>
                <a:t>Europe West</a:t>
              </a:r>
              <a:endParaRPr lang="en-IE" sz="1200" err="1"/>
            </a:p>
          </p:txBody>
        </p:sp>
        <p:sp>
          <p:nvSpPr>
            <p:cNvPr id="1298" name="TextBox 1297"/>
            <p:cNvSpPr txBox="1"/>
            <p:nvPr/>
          </p:nvSpPr>
          <p:spPr>
            <a:xfrm>
              <a:off x="3735861" y="6088670"/>
              <a:ext cx="5474907" cy="544754"/>
            </a:xfrm>
            <a:prstGeom prst="rect">
              <a:avLst/>
            </a:prstGeom>
            <a:noFill/>
          </p:spPr>
          <p:txBody>
            <a:bodyPr wrap="square" lIns="182857" tIns="146285" rIns="182857" bIns="146285" rtlCol="0">
              <a:spAutoFit/>
            </a:bodyPr>
            <a:lstStyle/>
            <a:p>
              <a:pPr algn="ctr">
                <a:lnSpc>
                  <a:spcPct val="90000"/>
                </a:lnSpc>
                <a:spcAft>
                  <a:spcPts val="600"/>
                </a:spcAft>
              </a:pPr>
              <a:r>
                <a:rPr lang="en-GB" dirty="0"/>
                <a:t>Regions</a:t>
              </a:r>
              <a:endParaRPr lang="en-IE" dirty="0"/>
            </a:p>
          </p:txBody>
        </p:sp>
      </p:grpSp>
      <p:sp>
        <p:nvSpPr>
          <p:cNvPr id="1276" name="TextBox 1275"/>
          <p:cNvSpPr txBox="1"/>
          <p:nvPr/>
        </p:nvSpPr>
        <p:spPr>
          <a:xfrm>
            <a:off x="8884330" y="3217980"/>
            <a:ext cx="3264522" cy="1043230"/>
          </a:xfrm>
          <a:prstGeom prst="rect">
            <a:avLst/>
          </a:prstGeom>
          <a:noFill/>
        </p:spPr>
        <p:txBody>
          <a:bodyPr wrap="square" lIns="182857" tIns="146285" rIns="182857" bIns="146285" rtlCol="0">
            <a:spAutoFit/>
          </a:bodyPr>
          <a:lstStyle/>
          <a:p>
            <a:pPr>
              <a:lnSpc>
                <a:spcPct val="90000"/>
              </a:lnSpc>
              <a:spcAft>
                <a:spcPts val="600"/>
              </a:spcAft>
            </a:pPr>
            <a:r>
              <a:rPr lang="en-GB" dirty="0">
                <a:solidFill>
                  <a:srgbClr val="0078D7"/>
                </a:solidFill>
                <a:latin typeface="+mj-lt"/>
              </a:rPr>
              <a:t>Level 2: </a:t>
            </a:r>
            <a:r>
              <a:rPr lang="en-GB" dirty="0">
                <a:latin typeface="+mj-lt"/>
              </a:rPr>
              <a:t>Route to nearest       region, with cross-region  failover within the Geo</a:t>
            </a:r>
            <a:endParaRPr lang="en-IE" dirty="0">
              <a:latin typeface="+mj-lt"/>
            </a:endParaRPr>
          </a:p>
        </p:txBody>
      </p:sp>
      <p:sp>
        <p:nvSpPr>
          <p:cNvPr id="1277" name="TextBox 1276"/>
          <p:cNvSpPr txBox="1"/>
          <p:nvPr/>
        </p:nvSpPr>
        <p:spPr>
          <a:xfrm>
            <a:off x="8897373" y="4189290"/>
            <a:ext cx="2774478" cy="1043324"/>
          </a:xfrm>
          <a:prstGeom prst="rect">
            <a:avLst/>
          </a:prstGeom>
          <a:noFill/>
        </p:spPr>
        <p:txBody>
          <a:bodyPr wrap="square" lIns="182857" tIns="146285" rIns="182857" bIns="146285" rtlCol="0">
            <a:spAutoFit/>
          </a:bodyPr>
          <a:lstStyle/>
          <a:p>
            <a:pPr>
              <a:lnSpc>
                <a:spcPct val="90000"/>
              </a:lnSpc>
              <a:spcAft>
                <a:spcPts val="600"/>
              </a:spcAft>
            </a:pPr>
            <a:r>
              <a:rPr lang="en-GB" dirty="0">
                <a:solidFill>
                  <a:srgbClr val="0078D7"/>
                </a:solidFill>
                <a:latin typeface="+mj-lt"/>
              </a:rPr>
              <a:t>Level 3: </a:t>
            </a:r>
            <a:r>
              <a:rPr lang="en-GB" dirty="0">
                <a:latin typeface="+mj-lt"/>
              </a:rPr>
              <a:t>Within the region, divert 1% for flighting</a:t>
            </a:r>
            <a:endParaRPr lang="en-IE" dirty="0">
              <a:latin typeface="+mj-lt"/>
            </a:endParaRPr>
          </a:p>
        </p:txBody>
      </p:sp>
      <p:sp>
        <p:nvSpPr>
          <p:cNvPr id="1299" name="TextBox 1298"/>
          <p:cNvSpPr txBox="1"/>
          <p:nvPr/>
        </p:nvSpPr>
        <p:spPr>
          <a:xfrm>
            <a:off x="8897375" y="2288170"/>
            <a:ext cx="3264523" cy="793963"/>
          </a:xfrm>
          <a:prstGeom prst="rect">
            <a:avLst/>
          </a:prstGeom>
          <a:noFill/>
        </p:spPr>
        <p:txBody>
          <a:bodyPr wrap="square" lIns="182857" tIns="146285" rIns="182857" bIns="146285" rtlCol="0">
            <a:spAutoFit/>
          </a:bodyPr>
          <a:lstStyle/>
          <a:p>
            <a:pPr>
              <a:lnSpc>
                <a:spcPct val="90000"/>
              </a:lnSpc>
              <a:spcAft>
                <a:spcPts val="600"/>
              </a:spcAft>
            </a:pPr>
            <a:r>
              <a:rPr lang="en-GB" dirty="0">
                <a:solidFill>
                  <a:srgbClr val="0078D7"/>
                </a:solidFill>
                <a:latin typeface="+mj-lt"/>
              </a:rPr>
              <a:t>Level 1: </a:t>
            </a:r>
            <a:r>
              <a:rPr lang="en-GB" dirty="0">
                <a:latin typeface="+mj-lt"/>
              </a:rPr>
              <a:t>Route to user’s       nearest Geo (US, EU, ASIA)</a:t>
            </a:r>
            <a:endParaRPr lang="en-IE" dirty="0">
              <a:latin typeface="+mj-lt"/>
            </a:endParaRPr>
          </a:p>
        </p:txBody>
      </p:sp>
    </p:spTree>
    <p:extLst>
      <p:ext uri="{BB962C8B-B14F-4D97-AF65-F5344CB8AC3E}">
        <p14:creationId xmlns:p14="http://schemas.microsoft.com/office/powerpoint/2010/main" val="33130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traffic profile</a:t>
            </a:r>
          </a:p>
        </p:txBody>
      </p:sp>
      <p:sp>
        <p:nvSpPr>
          <p:cNvPr id="4" name="Text Placeholder 3"/>
          <p:cNvSpPr>
            <a:spLocks noGrp="1"/>
          </p:cNvSpPr>
          <p:nvPr>
            <p:ph sz="quarter" idx="11"/>
          </p:nvPr>
        </p:nvSpPr>
        <p:spPr>
          <a:xfrm>
            <a:off x="455995" y="1189178"/>
            <a:ext cx="5424105" cy="3003899"/>
          </a:xfrm>
        </p:spPr>
        <p:txBody>
          <a:bodyPr/>
          <a:lstStyle/>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By default, Traffic Manager sends all traffic to the primary (highest-priority) endpoint</a:t>
            </a:r>
          </a:p>
          <a:p>
            <a:pPr marL="285751" indent="-285751">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If the primary endpoint is not available, Traffic Manager routes the traffic to the second endpoint</a:t>
            </a:r>
          </a:p>
          <a:p>
            <a:pPr marL="285751" indent="-285751">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If both the primary and secondary endpoints are not available, the traffic goes to the third, and so on</a:t>
            </a:r>
          </a:p>
          <a:p>
            <a:pPr marL="285751" indent="-285751">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Priority property is a value between 1 and 1000. Lower values represent a higher priority</a:t>
            </a:r>
          </a:p>
        </p:txBody>
      </p:sp>
      <p:pic>
        <p:nvPicPr>
          <p:cNvPr id="3" name="Picture 2"/>
          <p:cNvPicPr>
            <a:picLocks noChangeAspect="1"/>
          </p:cNvPicPr>
          <p:nvPr/>
        </p:nvPicPr>
        <p:blipFill rotWithShape="1">
          <a:blip r:embed="rId3"/>
          <a:srcRect l="8014" r="8218"/>
          <a:stretch/>
        </p:blipFill>
        <p:spPr>
          <a:xfrm>
            <a:off x="5962650" y="1144591"/>
            <a:ext cx="6229350" cy="5720339"/>
          </a:xfrm>
          <a:prstGeom prst="rect">
            <a:avLst/>
          </a:prstGeom>
        </p:spPr>
      </p:pic>
    </p:spTree>
    <p:extLst>
      <p:ext uri="{BB962C8B-B14F-4D97-AF65-F5344CB8AC3E}">
        <p14:creationId xmlns:p14="http://schemas.microsoft.com/office/powerpoint/2010/main" val="1280779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2C4592-53ED-476C-BA88-111CB2C2660B}"/>
              </a:ext>
            </a:extLst>
          </p:cNvPr>
          <p:cNvPicPr>
            <a:picLocks noChangeAspect="1"/>
          </p:cNvPicPr>
          <p:nvPr/>
        </p:nvPicPr>
        <p:blipFill rotWithShape="1">
          <a:blip r:embed="rId3"/>
          <a:srcRect l="8053" r="9182"/>
          <a:stretch/>
        </p:blipFill>
        <p:spPr>
          <a:xfrm>
            <a:off x="6278062" y="1097648"/>
            <a:ext cx="5896478" cy="5718825"/>
          </a:xfrm>
          <a:prstGeom prst="rect">
            <a:avLst/>
          </a:prstGeom>
        </p:spPr>
      </p:pic>
      <p:sp>
        <p:nvSpPr>
          <p:cNvPr id="2" name="Title 1"/>
          <p:cNvSpPr>
            <a:spLocks noGrp="1"/>
          </p:cNvSpPr>
          <p:nvPr>
            <p:ph type="title"/>
          </p:nvPr>
        </p:nvSpPr>
        <p:spPr/>
        <p:txBody>
          <a:bodyPr/>
          <a:lstStyle/>
          <a:p>
            <a:r>
              <a:rPr lang="en-US" dirty="0"/>
              <a:t>Weighted traffic profile</a:t>
            </a:r>
          </a:p>
        </p:txBody>
      </p:sp>
      <p:sp>
        <p:nvSpPr>
          <p:cNvPr id="5" name="Text Placeholder 4"/>
          <p:cNvSpPr>
            <a:spLocks noGrp="1"/>
          </p:cNvSpPr>
          <p:nvPr>
            <p:ph sz="quarter" idx="11"/>
          </p:nvPr>
        </p:nvSpPr>
        <p:spPr>
          <a:xfrm>
            <a:off x="455995" y="1189178"/>
            <a:ext cx="5779705" cy="3988784"/>
          </a:xfrm>
        </p:spPr>
        <p:txBody>
          <a:bodyPr/>
          <a:lstStyle/>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Weights are defined from 1 to 1000</a:t>
            </a:r>
          </a:p>
          <a:p>
            <a:pPr marL="285751" indent="-285751">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Gradual application upgrade: Allocate a percentage of traffic to route to a new endpoint, and gradually increase the traffic over time to 100%</a:t>
            </a:r>
          </a:p>
          <a:p>
            <a:pPr marL="285751" indent="-285751">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Application migration to Azure: Create a profile with both Azure and external endpoints. Adjust the weight of the endpoints to prefer the new endpoint</a:t>
            </a:r>
          </a:p>
          <a:p>
            <a:pPr marL="285751" indent="-285751">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1" indent="-285751">
              <a:buFont typeface="Arial" panose="020B0604020202020204" pitchFamily="34" charset="0"/>
              <a:buChar char="•"/>
            </a:pPr>
            <a:r>
              <a:rPr lang="en-US" sz="1600" dirty="0">
                <a:latin typeface="Segoe UI" panose="020B0502040204020203" pitchFamily="34" charset="0"/>
                <a:cs typeface="Segoe UI" panose="020B0502040204020203" pitchFamily="34" charset="0"/>
              </a:rPr>
              <a:t>Cloud bursting for additional capacity: Quickly expand an on-premises deployment into the cloud by putting it behind a Traffic Manager profile. When you need extra capacity in the cloud, you can add or enable more endpoints and specify what portion of traffic goes to each endpoint</a:t>
            </a:r>
          </a:p>
        </p:txBody>
      </p:sp>
    </p:spTree>
    <p:extLst>
      <p:ext uri="{BB962C8B-B14F-4D97-AF65-F5344CB8AC3E}">
        <p14:creationId xmlns:p14="http://schemas.microsoft.com/office/powerpoint/2010/main" val="3715865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D2E20D-CDB1-48A9-9F59-03DCC326E6A8}"/>
              </a:ext>
            </a:extLst>
          </p:cNvPr>
          <p:cNvPicPr>
            <a:picLocks noChangeAspect="1"/>
          </p:cNvPicPr>
          <p:nvPr/>
        </p:nvPicPr>
        <p:blipFill rotWithShape="1">
          <a:blip r:embed="rId3"/>
          <a:srcRect r="2275"/>
          <a:stretch/>
        </p:blipFill>
        <p:spPr>
          <a:xfrm>
            <a:off x="5418894" y="1094315"/>
            <a:ext cx="6765171" cy="5720339"/>
          </a:xfrm>
          <a:prstGeom prst="rect">
            <a:avLst/>
          </a:prstGeom>
        </p:spPr>
      </p:pic>
      <p:sp>
        <p:nvSpPr>
          <p:cNvPr id="2" name="Title 1"/>
          <p:cNvSpPr>
            <a:spLocks noGrp="1"/>
          </p:cNvSpPr>
          <p:nvPr>
            <p:ph type="title"/>
          </p:nvPr>
        </p:nvSpPr>
        <p:spPr/>
        <p:txBody>
          <a:bodyPr/>
          <a:lstStyle/>
          <a:p>
            <a:r>
              <a:rPr lang="en-US" dirty="0"/>
              <a:t>Performance traffic profile</a:t>
            </a:r>
          </a:p>
        </p:txBody>
      </p:sp>
      <p:sp>
        <p:nvSpPr>
          <p:cNvPr id="4" name="Text Placeholder 3"/>
          <p:cNvSpPr>
            <a:spLocks noGrp="1"/>
          </p:cNvSpPr>
          <p:nvPr>
            <p:ph sz="quarter" idx="11"/>
          </p:nvPr>
        </p:nvSpPr>
        <p:spPr>
          <a:xfrm>
            <a:off x="455995" y="1189178"/>
            <a:ext cx="4890705" cy="4936736"/>
          </a:xfrm>
        </p:spPr>
        <p:txBody>
          <a:bodyPr/>
          <a:lstStyle/>
          <a:p>
            <a:pPr marL="285751" indent="-285751">
              <a:buFont typeface="Arial" panose="020B0604020202020204" pitchFamily="34" charset="0"/>
              <a:buChar char="•"/>
            </a:pPr>
            <a:r>
              <a:rPr lang="en-US" sz="1600" dirty="0">
                <a:latin typeface="+mn-lt"/>
              </a:rPr>
              <a:t>The 'Performance' traffic-routing method determines the closest endpoint by measuring network latency</a:t>
            </a:r>
          </a:p>
          <a:p>
            <a:pPr marL="285751" indent="-285751">
              <a:buFont typeface="Arial" panose="020B0604020202020204" pitchFamily="34" charset="0"/>
              <a:buChar char="•"/>
            </a:pPr>
            <a:endParaRPr lang="en-US" sz="1800" dirty="0">
              <a:latin typeface="+mn-lt"/>
            </a:endParaRPr>
          </a:p>
          <a:p>
            <a:pPr marL="285751" indent="-285751">
              <a:buFont typeface="Arial" panose="020B0604020202020204" pitchFamily="34" charset="0"/>
              <a:buChar char="•"/>
            </a:pPr>
            <a:r>
              <a:rPr lang="en-US" sz="1600" dirty="0">
                <a:latin typeface="+mn-lt"/>
              </a:rPr>
              <a:t>Traffic Manager maintains an Internet Latency Table to track the round-trip time between IP address ranges and each Azure datacenter</a:t>
            </a:r>
          </a:p>
          <a:p>
            <a:pPr marL="285751" indent="-285751">
              <a:buFont typeface="Arial" panose="020B0604020202020204" pitchFamily="34" charset="0"/>
              <a:buChar char="•"/>
            </a:pPr>
            <a:endParaRPr lang="en-US" sz="1800" dirty="0">
              <a:latin typeface="+mn-lt"/>
            </a:endParaRPr>
          </a:p>
          <a:p>
            <a:pPr marL="285751" indent="-285751">
              <a:buFont typeface="Arial" panose="020B0604020202020204" pitchFamily="34" charset="0"/>
              <a:buChar char="•"/>
            </a:pPr>
            <a:r>
              <a:rPr lang="en-US" sz="1600" dirty="0">
                <a:latin typeface="+mn-lt"/>
              </a:rPr>
              <a:t>Traffic Manager looks up the source IP address of the incoming DNS request in the Internet Latency Table. Traffic Manager chooses an available endpoint in the Azure datacenter that has the lowest latency for that IP address range, then returns that endpoint in the DNS response</a:t>
            </a:r>
          </a:p>
          <a:p>
            <a:pPr marL="285751" indent="-285751">
              <a:buFont typeface="Arial" panose="020B0604020202020204" pitchFamily="34" charset="0"/>
              <a:buChar char="•"/>
            </a:pPr>
            <a:endParaRPr lang="en-US" sz="1800" dirty="0">
              <a:latin typeface="+mn-lt"/>
            </a:endParaRPr>
          </a:p>
          <a:p>
            <a:pPr marL="285751" indent="-285751">
              <a:buFont typeface="Arial" panose="020B0604020202020204" pitchFamily="34" charset="0"/>
              <a:buChar char="•"/>
            </a:pPr>
            <a:r>
              <a:rPr lang="en-US" sz="1600" dirty="0">
                <a:latin typeface="+mn-lt"/>
              </a:rPr>
              <a:t>The IP address used to determine the 'closest' endpoint is not the client's IP address, but it is the IP address of the recursive DNS service</a:t>
            </a:r>
          </a:p>
        </p:txBody>
      </p:sp>
    </p:spTree>
    <p:extLst>
      <p:ext uri="{BB962C8B-B14F-4D97-AF65-F5344CB8AC3E}">
        <p14:creationId xmlns:p14="http://schemas.microsoft.com/office/powerpoint/2010/main" val="39191233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 | Application Gateway</a:t>
            </a:r>
          </a:p>
        </p:txBody>
      </p:sp>
      <p:sp>
        <p:nvSpPr>
          <p:cNvPr id="3" name="Content Placeholder 2">
            <a:extLst>
              <a:ext uri="{FF2B5EF4-FFF2-40B4-BE49-F238E27FC236}">
                <a16:creationId xmlns:a16="http://schemas.microsoft.com/office/drawing/2014/main" id="{4B5C525A-11F7-430E-9AF6-9DAC424E87E4}"/>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4EE75A5B-3D57-4FA0-B056-EE3D2F56E711}"/>
              </a:ext>
            </a:extLst>
          </p:cNvPr>
          <p:cNvSpPr>
            <a:spLocks noGrp="1"/>
          </p:cNvSpPr>
          <p:nvPr>
            <p:ph type="body" sz="quarter" idx="11"/>
          </p:nvPr>
        </p:nvSpPr>
        <p:spPr/>
        <p:txBody>
          <a:bodyPr/>
          <a:lstStyle/>
          <a:p>
            <a:r>
              <a:rPr lang="en-US" dirty="0"/>
              <a:t>Platform-managed, scalable, and highly available application delivery controller as a service</a:t>
            </a:r>
          </a:p>
        </p:txBody>
      </p:sp>
      <p:pic>
        <p:nvPicPr>
          <p:cNvPr id="18" name="Graphic 17">
            <a:extLst>
              <a:ext uri="{FF2B5EF4-FFF2-40B4-BE49-F238E27FC236}">
                <a16:creationId xmlns:a16="http://schemas.microsoft.com/office/drawing/2014/main" id="{6D15A327-B7B7-4D33-B818-958E5AC978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080" y="4278448"/>
            <a:ext cx="584077" cy="584075"/>
          </a:xfrm>
          <a:prstGeom prst="rect">
            <a:avLst/>
          </a:prstGeom>
        </p:spPr>
      </p:pic>
    </p:spTree>
    <p:extLst>
      <p:ext uri="{BB962C8B-B14F-4D97-AF65-F5344CB8AC3E}">
        <p14:creationId xmlns:p14="http://schemas.microsoft.com/office/powerpoint/2010/main" val="36387969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Gateway</a:t>
            </a:r>
          </a:p>
        </p:txBody>
      </p:sp>
      <p:sp>
        <p:nvSpPr>
          <p:cNvPr id="4" name="Content Placeholder 3">
            <a:extLst>
              <a:ext uri="{FF2B5EF4-FFF2-40B4-BE49-F238E27FC236}">
                <a16:creationId xmlns:a16="http://schemas.microsoft.com/office/drawing/2014/main" id="{316E055D-24BB-4C2C-A9A8-A7DEAD873D72}"/>
              </a:ext>
            </a:extLst>
          </p:cNvPr>
          <p:cNvSpPr>
            <a:spLocks noGrp="1"/>
          </p:cNvSpPr>
          <p:nvPr>
            <p:ph sz="quarter" idx="11"/>
          </p:nvPr>
        </p:nvSpPr>
        <p:spPr>
          <a:xfrm>
            <a:off x="455995" y="1189178"/>
            <a:ext cx="5695569" cy="5470472"/>
          </a:xfrm>
        </p:spPr>
        <p:txBody>
          <a:bodyPr/>
          <a:lstStyle/>
          <a:p>
            <a:pPr marL="0" indent="0" defTabSz="932567">
              <a:spcBef>
                <a:spcPts val="600"/>
              </a:spcBef>
              <a:spcAft>
                <a:spcPts val="600"/>
              </a:spcAft>
              <a:buNone/>
              <a:defRPr/>
            </a:pPr>
            <a:r>
              <a:rPr lang="en-US" sz="1800" dirty="0">
                <a:solidFill>
                  <a:srgbClr val="0078D7"/>
                </a:solidFill>
              </a:rPr>
              <a:t>Layer 7, per request routing</a:t>
            </a:r>
          </a:p>
          <a:p>
            <a:pPr marL="234905" lvl="1" indent="-234905" defTabSz="932567">
              <a:defRPr/>
            </a:pPr>
            <a:r>
              <a:rPr lang="en-US" sz="1598" dirty="0">
                <a:latin typeface="Segoe UI" panose="020B0502040204020203" pitchFamily="34" charset="0"/>
                <a:cs typeface="Segoe UI" panose="020B0502040204020203" pitchFamily="34" charset="0"/>
              </a:rPr>
              <a:t>HTTP round robin</a:t>
            </a:r>
          </a:p>
          <a:p>
            <a:pPr marL="234905" lvl="1" indent="-234905" defTabSz="932567">
              <a:defRPr/>
            </a:pPr>
            <a:r>
              <a:rPr lang="en-US" sz="1598" dirty="0">
                <a:latin typeface="Segoe UI" panose="020B0502040204020203" pitchFamily="34" charset="0"/>
                <a:cs typeface="Segoe UI" panose="020B0502040204020203" pitchFamily="34" charset="0"/>
              </a:rPr>
              <a:t>Cookie based session affinity</a:t>
            </a:r>
          </a:p>
          <a:p>
            <a:pPr marL="234905" lvl="1" indent="-234905" defTabSz="932567">
              <a:defRPr/>
            </a:pPr>
            <a:r>
              <a:rPr lang="en-US" sz="1598" dirty="0">
                <a:latin typeface="Segoe UI" panose="020B0502040204020203" pitchFamily="34" charset="0"/>
                <a:cs typeface="Segoe UI" panose="020B0502040204020203" pitchFamily="34" charset="0"/>
              </a:rPr>
              <a:t>Multi-site hosting</a:t>
            </a:r>
          </a:p>
          <a:p>
            <a:pPr marL="234905" lvl="1" indent="-234905" defTabSz="932567">
              <a:defRPr/>
            </a:pPr>
            <a:r>
              <a:rPr lang="en-US" sz="1598" dirty="0">
                <a:latin typeface="Segoe UI" panose="020B0502040204020203" pitchFamily="34" charset="0"/>
                <a:cs typeface="Segoe UI" panose="020B0502040204020203" pitchFamily="34" charset="0"/>
              </a:rPr>
              <a:t>URL based routing</a:t>
            </a:r>
          </a:p>
          <a:p>
            <a:pPr marL="0" indent="0" defTabSz="932567">
              <a:spcBef>
                <a:spcPts val="600"/>
              </a:spcBef>
              <a:spcAft>
                <a:spcPts val="600"/>
              </a:spcAft>
              <a:buNone/>
              <a:defRPr/>
            </a:pPr>
            <a:r>
              <a:rPr lang="en-US" sz="1800" dirty="0">
                <a:solidFill>
                  <a:srgbClr val="0078D7"/>
                </a:solidFill>
              </a:rPr>
              <a:t>Application layer security</a:t>
            </a:r>
          </a:p>
          <a:p>
            <a:pPr marL="234905" lvl="1" indent="-234905" defTabSz="932567">
              <a:defRPr/>
            </a:pPr>
            <a:r>
              <a:rPr lang="en-US" sz="1598" dirty="0">
                <a:latin typeface="Segoe UI" panose="020B0502040204020203" pitchFamily="34" charset="0"/>
                <a:cs typeface="Segoe UI" panose="020B0502040204020203" pitchFamily="34" charset="0"/>
              </a:rPr>
              <a:t>SSL termination</a:t>
            </a:r>
          </a:p>
          <a:p>
            <a:pPr marL="234905" lvl="1" indent="-234905" defTabSz="932567">
              <a:defRPr/>
            </a:pPr>
            <a:r>
              <a:rPr lang="en-US" sz="1598" dirty="0">
                <a:latin typeface="Segoe UI" panose="020B0502040204020203" pitchFamily="34" charset="0"/>
                <a:cs typeface="Segoe UI" panose="020B0502040204020203" pitchFamily="34" charset="0"/>
              </a:rPr>
              <a:t>SSL Policy (protocol version and cipher)</a:t>
            </a:r>
          </a:p>
          <a:p>
            <a:pPr marL="234905" lvl="1" indent="-234905" defTabSz="932567">
              <a:defRPr/>
            </a:pPr>
            <a:r>
              <a:rPr lang="en-US" sz="1598" dirty="0">
                <a:latin typeface="Segoe UI" panose="020B0502040204020203" pitchFamily="34" charset="0"/>
                <a:cs typeface="Segoe UI" panose="020B0502040204020203" pitchFamily="34" charset="0"/>
              </a:rPr>
              <a:t>End to end SSL</a:t>
            </a:r>
          </a:p>
          <a:p>
            <a:pPr marL="234905" lvl="1" indent="-234905" defTabSz="932567">
              <a:defRPr/>
            </a:pPr>
            <a:r>
              <a:rPr lang="en-US" sz="1598" dirty="0">
                <a:latin typeface="Segoe UI" panose="020B0502040204020203" pitchFamily="34" charset="0"/>
                <a:cs typeface="Segoe UI" panose="020B0502040204020203" pitchFamily="34" charset="0"/>
              </a:rPr>
              <a:t>Web Application Firewall (OWASP)</a:t>
            </a:r>
          </a:p>
          <a:p>
            <a:pPr marL="0" indent="0" defTabSz="932567">
              <a:spcBef>
                <a:spcPts val="600"/>
              </a:spcBef>
              <a:spcAft>
                <a:spcPts val="600"/>
              </a:spcAft>
              <a:buNone/>
              <a:defRPr/>
            </a:pPr>
            <a:r>
              <a:rPr lang="en-US" sz="1800" dirty="0">
                <a:solidFill>
                  <a:srgbClr val="0078D7"/>
                </a:solidFill>
              </a:rPr>
              <a:t>Diagnostics and Probes</a:t>
            </a:r>
          </a:p>
          <a:p>
            <a:pPr marL="234905" lvl="1" indent="-234905" defTabSz="932567">
              <a:defRPr/>
            </a:pPr>
            <a:r>
              <a:rPr lang="en-US" sz="1598" dirty="0">
                <a:latin typeface="Segoe UI" panose="020B0502040204020203" pitchFamily="34" charset="0"/>
                <a:cs typeface="Segoe UI" panose="020B0502040204020203" pitchFamily="34" charset="0"/>
              </a:rPr>
              <a:t>Access, performance, backend health logs</a:t>
            </a:r>
          </a:p>
          <a:p>
            <a:pPr marL="234905" lvl="1" indent="-234905" defTabSz="932567">
              <a:defRPr/>
            </a:pPr>
            <a:r>
              <a:rPr lang="en-US" sz="1598" dirty="0">
                <a:latin typeface="Segoe UI" panose="020B0502040204020203" pitchFamily="34" charset="0"/>
                <a:cs typeface="Segoe UI" panose="020B0502040204020203" pitchFamily="34" charset="0"/>
              </a:rPr>
              <a:t>Monitor metrics &amp; alerts: Total request, Failed requests, Healthy/Unhealthy host counts, Response status distribution (2xx, 3xx, 4xx, 5xx), Throughput</a:t>
            </a:r>
          </a:p>
          <a:p>
            <a:pPr marL="234905" lvl="1" indent="-234905" defTabSz="932567">
              <a:defRPr/>
            </a:pPr>
            <a:r>
              <a:rPr lang="en-US" sz="1598" dirty="0">
                <a:latin typeface="Segoe UI" panose="020B0502040204020203" pitchFamily="34" charset="0"/>
                <a:cs typeface="Segoe UI" panose="020B0502040204020203" pitchFamily="34" charset="0"/>
              </a:rPr>
              <a:t>Custom health probes (HTTP, HTTPS)</a:t>
            </a:r>
          </a:p>
          <a:p>
            <a:pPr marL="0" indent="0">
              <a:buNone/>
            </a:pPr>
            <a:endParaRPr lang="en-US" dirty="0"/>
          </a:p>
        </p:txBody>
      </p:sp>
      <p:sp>
        <p:nvSpPr>
          <p:cNvPr id="2" name="Rectangle 1">
            <a:extLst>
              <a:ext uri="{FF2B5EF4-FFF2-40B4-BE49-F238E27FC236}">
                <a16:creationId xmlns:a16="http://schemas.microsoft.com/office/drawing/2014/main" id="{4CD9393E-7E7E-405E-BE42-6FFA536AD5E1}"/>
              </a:ext>
            </a:extLst>
          </p:cNvPr>
          <p:cNvSpPr/>
          <p:nvPr/>
        </p:nvSpPr>
        <p:spPr>
          <a:xfrm>
            <a:off x="3519904" y="1560140"/>
            <a:ext cx="2398700" cy="595847"/>
          </a:xfrm>
          <a:prstGeom prst="rect">
            <a:avLst/>
          </a:prstGeom>
        </p:spPr>
        <p:txBody>
          <a:bodyPr wrap="square">
            <a:spAutoFit/>
          </a:bodyPr>
          <a:lstStyle/>
          <a:p>
            <a:pPr marL="234905" lvl="1" indent="-234905" defTabSz="932567">
              <a:spcBef>
                <a:spcPts val="24"/>
              </a:spcBef>
              <a:buSzPct val="90000"/>
              <a:buFont typeface="Arial" panose="020B0604020202020204" pitchFamily="34" charset="0"/>
              <a:buChar char="•"/>
              <a:defRPr/>
            </a:pPr>
            <a:r>
              <a:rPr lang="en-US" sz="1598" dirty="0">
                <a:latin typeface="Segoe UI" panose="020B0502040204020203" pitchFamily="34" charset="0"/>
                <a:cs typeface="Segoe UI" panose="020B0502040204020203" pitchFamily="34" charset="0"/>
              </a:rPr>
              <a:t>Support Web Apps</a:t>
            </a:r>
          </a:p>
          <a:p>
            <a:pPr marL="234905" lvl="1" indent="-234905" defTabSz="932567">
              <a:spcBef>
                <a:spcPts val="24"/>
              </a:spcBef>
              <a:buSzPct val="90000"/>
              <a:buFont typeface="Arial" panose="020B0604020202020204" pitchFamily="34" charset="0"/>
              <a:buChar char="•"/>
              <a:defRPr/>
            </a:pPr>
            <a:r>
              <a:rPr lang="en-US" sz="1598" dirty="0">
                <a:latin typeface="Segoe UI" panose="020B0502040204020203" pitchFamily="34" charset="0"/>
                <a:cs typeface="Segoe UI" panose="020B0502040204020203" pitchFamily="34" charset="0"/>
              </a:rPr>
              <a:t>Redirection</a:t>
            </a:r>
          </a:p>
        </p:txBody>
      </p:sp>
      <p:grpSp>
        <p:nvGrpSpPr>
          <p:cNvPr id="6" name="Group 5">
            <a:extLst>
              <a:ext uri="{FF2B5EF4-FFF2-40B4-BE49-F238E27FC236}">
                <a16:creationId xmlns:a16="http://schemas.microsoft.com/office/drawing/2014/main" id="{5C3B395E-B11D-42CD-AA80-2F565109C059}"/>
              </a:ext>
            </a:extLst>
          </p:cNvPr>
          <p:cNvGrpSpPr/>
          <p:nvPr/>
        </p:nvGrpSpPr>
        <p:grpSpPr>
          <a:xfrm>
            <a:off x="6273398" y="1176478"/>
            <a:ext cx="5797511" cy="5474297"/>
            <a:chOff x="5955550" y="1109411"/>
            <a:chExt cx="5797511" cy="5474297"/>
          </a:xfrm>
        </p:grpSpPr>
        <p:cxnSp>
          <p:nvCxnSpPr>
            <p:cNvPr id="45" name="Straight Arrow Connector 11">
              <a:extLst>
                <a:ext uri="{FF2B5EF4-FFF2-40B4-BE49-F238E27FC236}">
                  <a16:creationId xmlns:a16="http://schemas.microsoft.com/office/drawing/2014/main" id="{26DC2175-0292-4D98-ACBE-FA0F23DFEFA6}"/>
                </a:ext>
              </a:extLst>
            </p:cNvPr>
            <p:cNvCxnSpPr>
              <a:cxnSpLocks/>
              <a:endCxn id="60" idx="1"/>
            </p:cNvCxnSpPr>
            <p:nvPr/>
          </p:nvCxnSpPr>
          <p:spPr>
            <a:xfrm>
              <a:off x="9172036" y="3274428"/>
              <a:ext cx="1505705" cy="1840244"/>
            </a:xfrm>
            <a:prstGeom prst="bentConnector3">
              <a:avLst>
                <a:gd name="adj1" fmla="val 50000"/>
              </a:avLst>
            </a:prstGeom>
            <a:solidFill>
              <a:srgbClr val="00BCF2">
                <a:lumMod val="50000"/>
              </a:srgbClr>
            </a:solidFill>
            <a:ln w="25400" cap="flat" cmpd="sng" algn="ctr">
              <a:solidFill>
                <a:schemeClr val="accent1"/>
              </a:solidFill>
              <a:prstDash val="solid"/>
              <a:tailEnd type="triangle"/>
            </a:ln>
            <a:effectLst/>
          </p:spPr>
        </p:cxnSp>
        <p:sp>
          <p:nvSpPr>
            <p:cNvPr id="46" name="Freeform 27">
              <a:extLst>
                <a:ext uri="{FF2B5EF4-FFF2-40B4-BE49-F238E27FC236}">
                  <a16:creationId xmlns:a16="http://schemas.microsoft.com/office/drawing/2014/main" id="{19DBB806-CBEF-44BF-8792-D96ABF8DD758}"/>
                </a:ext>
              </a:extLst>
            </p:cNvPr>
            <p:cNvSpPr>
              <a:spLocks noChangeAspect="1"/>
            </p:cNvSpPr>
            <p:nvPr/>
          </p:nvSpPr>
          <p:spPr bwMode="black">
            <a:xfrm>
              <a:off x="5976829" y="2407581"/>
              <a:ext cx="541081" cy="450307"/>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2"/>
            </a:solidFill>
            <a:ln w="9525" cap="flat" cmpd="sng" algn="ctr">
              <a:noFill/>
              <a:prstDash val="solid"/>
              <a:headEnd type="none" w="med" len="med"/>
              <a:tailEnd type="none" w="med" len="med"/>
            </a:ln>
            <a:effectLst/>
          </p:spPr>
          <p:txBody>
            <a:bodyPr rot="0" spcFirstLastPara="0" vert="horz" wrap="square" lIns="186468" tIns="149175" rIns="186468" bIns="14917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667" fontAlgn="base">
                <a:lnSpc>
                  <a:spcPct val="90000"/>
                </a:lnSpc>
                <a:spcBef>
                  <a:spcPct val="0"/>
                </a:spcBef>
                <a:spcAft>
                  <a:spcPct val="0"/>
                </a:spcAft>
                <a:defRPr/>
              </a:pPr>
              <a:endParaRPr lang="en-US" sz="2448">
                <a:solidFill>
                  <a:srgbClr val="FFFFFF"/>
                </a:solidFill>
                <a:latin typeface="Segoe UI Semilight"/>
                <a:ea typeface="Segoe UI" pitchFamily="34" charset="0"/>
                <a:cs typeface="Segoe UI" pitchFamily="34" charset="0"/>
              </a:endParaRPr>
            </a:p>
          </p:txBody>
        </p:sp>
        <p:cxnSp>
          <p:nvCxnSpPr>
            <p:cNvPr id="47" name="Straight Arrow Connector 46">
              <a:extLst>
                <a:ext uri="{FF2B5EF4-FFF2-40B4-BE49-F238E27FC236}">
                  <a16:creationId xmlns:a16="http://schemas.microsoft.com/office/drawing/2014/main" id="{8809A40B-C6E0-4A45-803C-8494B8CAFB5D}"/>
                </a:ext>
              </a:extLst>
            </p:cNvPr>
            <p:cNvCxnSpPr/>
            <p:nvPr/>
          </p:nvCxnSpPr>
          <p:spPr>
            <a:xfrm>
              <a:off x="6732558" y="2612821"/>
              <a:ext cx="778588" cy="1719"/>
            </a:xfrm>
            <a:prstGeom prst="straightConnector1">
              <a:avLst/>
            </a:prstGeom>
            <a:noFill/>
            <a:ln w="38100" cap="flat" cmpd="sng" algn="ctr">
              <a:solidFill>
                <a:schemeClr val="accent1"/>
              </a:solidFill>
              <a:prstDash val="solid"/>
              <a:headEnd type="triangle"/>
              <a:tailEnd type="triangle"/>
            </a:ln>
            <a:effectLst/>
          </p:spPr>
        </p:cxnSp>
        <p:sp>
          <p:nvSpPr>
            <p:cNvPr id="48" name="Rectangle 47">
              <a:extLst>
                <a:ext uri="{FF2B5EF4-FFF2-40B4-BE49-F238E27FC236}">
                  <a16:creationId xmlns:a16="http://schemas.microsoft.com/office/drawing/2014/main" id="{118C852D-86F7-403B-A861-773635E82CA4}"/>
                </a:ext>
              </a:extLst>
            </p:cNvPr>
            <p:cNvSpPr/>
            <p:nvPr/>
          </p:nvSpPr>
          <p:spPr bwMode="auto">
            <a:xfrm>
              <a:off x="10677743" y="2464069"/>
              <a:ext cx="1070033" cy="1521798"/>
            </a:xfrm>
            <a:prstGeom prst="rect">
              <a:avLst/>
            </a:prstGeom>
            <a:solidFill>
              <a:srgbClr val="D2D2D2"/>
            </a:solidFill>
            <a:ln w="28575" cap="flat" cmpd="sng" algn="ctr">
              <a:solidFill>
                <a:srgbClr val="D2D2D2">
                  <a:lumMod val="90000"/>
                </a:srgbClr>
              </a:solidFill>
              <a:prstDash val="sysDash"/>
              <a:headEnd type="none" w="med" len="med"/>
              <a:tailEnd type="none" w="med" len="med"/>
            </a:ln>
            <a:effectLst/>
            <a:sp3d>
              <a:bevelT/>
            </a:sp3d>
          </p:spPr>
          <p:txBody>
            <a:bodyPr vert="horz" wrap="square" lIns="0" tIns="47551" rIns="0" bIns="4755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667" fontAlgn="base">
                <a:spcBef>
                  <a:spcPct val="0"/>
                </a:spcBef>
                <a:spcAft>
                  <a:spcPct val="0"/>
                </a:spcAft>
                <a:defRPr/>
              </a:pPr>
              <a:endParaRPr lang="en-US" sz="2040">
                <a:solidFill>
                  <a:srgbClr val="FFFFFF"/>
                </a:solidFill>
                <a:latin typeface="Segoe UI Semilight"/>
              </a:endParaRPr>
            </a:p>
          </p:txBody>
        </p:sp>
        <p:cxnSp>
          <p:nvCxnSpPr>
            <p:cNvPr id="49" name="Straight Arrow Connector 34">
              <a:extLst>
                <a:ext uri="{FF2B5EF4-FFF2-40B4-BE49-F238E27FC236}">
                  <a16:creationId xmlns:a16="http://schemas.microsoft.com/office/drawing/2014/main" id="{8810248B-47CF-4DDA-BC3B-1AFF1EAA1F63}"/>
                </a:ext>
              </a:extLst>
            </p:cNvPr>
            <p:cNvCxnSpPr>
              <a:cxnSpLocks/>
              <a:endCxn id="66" idx="1"/>
            </p:cNvCxnSpPr>
            <p:nvPr/>
          </p:nvCxnSpPr>
          <p:spPr>
            <a:xfrm flipV="1">
              <a:off x="9172035" y="1688212"/>
              <a:ext cx="1506066" cy="1586217"/>
            </a:xfrm>
            <a:prstGeom prst="bentConnector3">
              <a:avLst>
                <a:gd name="adj1" fmla="val 50000"/>
              </a:avLst>
            </a:prstGeom>
            <a:noFill/>
            <a:ln w="25400" cap="flat" cmpd="sng" algn="ctr">
              <a:solidFill>
                <a:schemeClr val="accent1"/>
              </a:solidFill>
              <a:prstDash val="solid"/>
              <a:headEnd type="triangle"/>
              <a:tailEnd type="triangle"/>
            </a:ln>
            <a:effectLst/>
          </p:spPr>
        </p:cxnSp>
        <p:sp>
          <p:nvSpPr>
            <p:cNvPr id="50" name="TextBox 49">
              <a:extLst>
                <a:ext uri="{FF2B5EF4-FFF2-40B4-BE49-F238E27FC236}">
                  <a16:creationId xmlns:a16="http://schemas.microsoft.com/office/drawing/2014/main" id="{30D7C932-4573-4E11-8E74-1480AB4EFE9C}"/>
                </a:ext>
              </a:extLst>
            </p:cNvPr>
            <p:cNvSpPr txBox="1"/>
            <p:nvPr/>
          </p:nvSpPr>
          <p:spPr>
            <a:xfrm>
              <a:off x="9406408" y="1338029"/>
              <a:ext cx="1128578" cy="282423"/>
            </a:xfrm>
            <a:prstGeom prst="rect">
              <a:avLst/>
            </a:prstGeom>
            <a:noFill/>
          </p:spPr>
          <p:txBody>
            <a:bodyPr wrap="none" rtlCol="0">
              <a:spAutoFit/>
            </a:bodyPr>
            <a:lstStyle/>
            <a:p>
              <a:pPr algn="r" defTabSz="914052">
                <a:defRPr/>
              </a:pPr>
              <a:r>
                <a:rPr lang="en-US" sz="1199" kern="0" dirty="0">
                  <a:solidFill>
                    <a:schemeClr val="accent5"/>
                  </a:solidFill>
                  <a:cs typeface="Segoe UI" panose="020B0502040204020203" pitchFamily="34" charset="0"/>
                </a:rPr>
                <a:t>fabrikam.com</a:t>
              </a:r>
            </a:p>
          </p:txBody>
        </p:sp>
        <p:cxnSp>
          <p:nvCxnSpPr>
            <p:cNvPr id="51" name="Straight Arrow Connector 50">
              <a:extLst>
                <a:ext uri="{FF2B5EF4-FFF2-40B4-BE49-F238E27FC236}">
                  <a16:creationId xmlns:a16="http://schemas.microsoft.com/office/drawing/2014/main" id="{364B582C-5AD3-4981-AEF3-58251ACA04E5}"/>
                </a:ext>
              </a:extLst>
            </p:cNvPr>
            <p:cNvCxnSpPr>
              <a:cxnSpLocks/>
            </p:cNvCxnSpPr>
            <p:nvPr/>
          </p:nvCxnSpPr>
          <p:spPr>
            <a:xfrm flipV="1">
              <a:off x="9880325" y="3256770"/>
              <a:ext cx="797417" cy="14139"/>
            </a:xfrm>
            <a:prstGeom prst="straightConnector1">
              <a:avLst/>
            </a:prstGeom>
            <a:noFill/>
            <a:ln w="25400" cap="flat" cmpd="sng" algn="ctr">
              <a:solidFill>
                <a:schemeClr val="accent1"/>
              </a:solidFill>
              <a:prstDash val="solid"/>
              <a:tailEnd type="triangle"/>
            </a:ln>
            <a:effectLst/>
          </p:spPr>
        </p:cxnSp>
        <p:sp>
          <p:nvSpPr>
            <p:cNvPr id="52" name="Rectangle 51">
              <a:extLst>
                <a:ext uri="{FF2B5EF4-FFF2-40B4-BE49-F238E27FC236}">
                  <a16:creationId xmlns:a16="http://schemas.microsoft.com/office/drawing/2014/main" id="{4F0CCCA6-7E5C-4AB2-B758-C7A5810ECE70}"/>
                </a:ext>
              </a:extLst>
            </p:cNvPr>
            <p:cNvSpPr/>
            <p:nvPr/>
          </p:nvSpPr>
          <p:spPr>
            <a:xfrm>
              <a:off x="9048938" y="4463830"/>
              <a:ext cx="1453439" cy="282383"/>
            </a:xfrm>
            <a:prstGeom prst="rect">
              <a:avLst/>
            </a:prstGeom>
            <a:solidFill>
              <a:schemeClr val="bg1"/>
            </a:solidFill>
          </p:spPr>
          <p:txBody>
            <a:bodyPr wrap="none" lIns="0" rIns="0">
              <a:spAutoFit/>
            </a:bodyPr>
            <a:lstStyle/>
            <a:p>
              <a:pPr algn="r" defTabSz="914052" fontAlgn="base">
                <a:spcBef>
                  <a:spcPct val="0"/>
                </a:spcBef>
                <a:spcAft>
                  <a:spcPct val="0"/>
                </a:spcAft>
                <a:defRPr/>
              </a:pPr>
              <a:r>
                <a:rPr lang="en-US" sz="1199" kern="0" dirty="0">
                  <a:solidFill>
                    <a:schemeClr val="accent5"/>
                  </a:solidFill>
                  <a:cs typeface="Segoe UI" panose="020B0502040204020203" pitchFamily="34" charset="0"/>
                </a:rPr>
                <a:t>contoso.com/video/*</a:t>
              </a:r>
            </a:p>
          </p:txBody>
        </p:sp>
        <p:sp>
          <p:nvSpPr>
            <p:cNvPr id="53" name="TextBox 52">
              <a:extLst>
                <a:ext uri="{FF2B5EF4-FFF2-40B4-BE49-F238E27FC236}">
                  <a16:creationId xmlns:a16="http://schemas.microsoft.com/office/drawing/2014/main" id="{37EEA77D-B0A4-4A5C-B2F2-7D7CEB615970}"/>
                </a:ext>
              </a:extLst>
            </p:cNvPr>
            <p:cNvSpPr txBox="1"/>
            <p:nvPr/>
          </p:nvSpPr>
          <p:spPr>
            <a:xfrm>
              <a:off x="10677743" y="2502084"/>
              <a:ext cx="1070033" cy="282383"/>
            </a:xfrm>
            <a:prstGeom prst="rect">
              <a:avLst/>
            </a:prstGeom>
            <a:noFill/>
          </p:spPr>
          <p:txBody>
            <a:bodyPr wrap="square" rtlCol="0">
              <a:spAutoFit/>
            </a:bodyPr>
            <a:lstStyle/>
            <a:p>
              <a:pPr algn="ctr" defTabSz="914052">
                <a:defRPr/>
              </a:pPr>
              <a:r>
                <a:rPr lang="en-US" sz="1199" b="1" kern="0" dirty="0">
                  <a:gradFill>
                    <a:gsLst>
                      <a:gs pos="3797">
                        <a:srgbClr val="353535"/>
                      </a:gs>
                      <a:gs pos="13000">
                        <a:srgbClr val="353535"/>
                      </a:gs>
                    </a:gsLst>
                    <a:lin ang="5400000" scaled="0"/>
                  </a:gradFill>
                  <a:cs typeface="Segoe UI" panose="020B0502040204020203" pitchFamily="34" charset="0"/>
                </a:rPr>
                <a:t>Videos</a:t>
              </a:r>
            </a:p>
          </p:txBody>
        </p:sp>
        <p:sp>
          <p:nvSpPr>
            <p:cNvPr id="54" name="Rectangle 53">
              <a:extLst>
                <a:ext uri="{FF2B5EF4-FFF2-40B4-BE49-F238E27FC236}">
                  <a16:creationId xmlns:a16="http://schemas.microsoft.com/office/drawing/2014/main" id="{2F185C18-0F9B-4C28-A86F-DFA2D6F59212}"/>
                </a:ext>
              </a:extLst>
            </p:cNvPr>
            <p:cNvSpPr/>
            <p:nvPr/>
          </p:nvSpPr>
          <p:spPr>
            <a:xfrm>
              <a:off x="8675580" y="5193693"/>
              <a:ext cx="1757860" cy="282383"/>
            </a:xfrm>
            <a:prstGeom prst="rect">
              <a:avLst/>
            </a:prstGeom>
          </p:spPr>
          <p:txBody>
            <a:bodyPr wrap="none">
              <a:spAutoFit/>
            </a:bodyPr>
            <a:lstStyle/>
            <a:p>
              <a:pPr algn="r" defTabSz="914052" fontAlgn="base">
                <a:spcBef>
                  <a:spcPct val="0"/>
                </a:spcBef>
                <a:spcAft>
                  <a:spcPct val="0"/>
                </a:spcAft>
                <a:defRPr/>
              </a:pPr>
              <a:r>
                <a:rPr lang="en-US" sz="1199" kern="0" dirty="0">
                  <a:solidFill>
                    <a:schemeClr val="accent5"/>
                  </a:solidFill>
                  <a:cs typeface="Segoe UI" panose="020B0502040204020203" pitchFamily="34" charset="0"/>
                </a:rPr>
                <a:t>contoso.com/images/*</a:t>
              </a:r>
            </a:p>
          </p:txBody>
        </p:sp>
        <p:sp>
          <p:nvSpPr>
            <p:cNvPr id="55" name="Freeform 27">
              <a:extLst>
                <a:ext uri="{FF2B5EF4-FFF2-40B4-BE49-F238E27FC236}">
                  <a16:creationId xmlns:a16="http://schemas.microsoft.com/office/drawing/2014/main" id="{3EAF796A-1EFB-407C-A05C-F978CAF379B5}"/>
                </a:ext>
              </a:extLst>
            </p:cNvPr>
            <p:cNvSpPr>
              <a:spLocks noChangeAspect="1"/>
            </p:cNvSpPr>
            <p:nvPr/>
          </p:nvSpPr>
          <p:spPr bwMode="black">
            <a:xfrm>
              <a:off x="6010011" y="3663703"/>
              <a:ext cx="541081" cy="450307"/>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2"/>
            </a:solidFill>
            <a:ln w="9525" cap="flat" cmpd="sng" algn="ctr">
              <a:noFill/>
              <a:prstDash val="solid"/>
              <a:headEnd type="none" w="med" len="med"/>
              <a:tailEnd type="none" w="med" len="med"/>
            </a:ln>
            <a:effectLst/>
          </p:spPr>
          <p:txBody>
            <a:bodyPr rot="0" spcFirstLastPara="0" vert="horz" wrap="square" lIns="186468" tIns="149175" rIns="186468" bIns="14917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667" fontAlgn="base">
                <a:lnSpc>
                  <a:spcPct val="90000"/>
                </a:lnSpc>
                <a:spcBef>
                  <a:spcPct val="0"/>
                </a:spcBef>
                <a:spcAft>
                  <a:spcPct val="0"/>
                </a:spcAft>
                <a:defRPr/>
              </a:pPr>
              <a:endParaRPr lang="en-US" sz="2448">
                <a:solidFill>
                  <a:srgbClr val="FFFFFF"/>
                </a:solidFill>
                <a:latin typeface="Segoe UI Semilight"/>
                <a:ea typeface="Segoe UI" pitchFamily="34" charset="0"/>
                <a:cs typeface="Segoe UI" pitchFamily="34" charset="0"/>
              </a:endParaRPr>
            </a:p>
          </p:txBody>
        </p:sp>
        <p:cxnSp>
          <p:nvCxnSpPr>
            <p:cNvPr id="56" name="Straight Arrow Connector 55">
              <a:extLst>
                <a:ext uri="{FF2B5EF4-FFF2-40B4-BE49-F238E27FC236}">
                  <a16:creationId xmlns:a16="http://schemas.microsoft.com/office/drawing/2014/main" id="{E989B499-862C-4119-8541-F012EEAD2A15}"/>
                </a:ext>
              </a:extLst>
            </p:cNvPr>
            <p:cNvCxnSpPr/>
            <p:nvPr/>
          </p:nvCxnSpPr>
          <p:spPr>
            <a:xfrm>
              <a:off x="6736325" y="3867727"/>
              <a:ext cx="778587" cy="8745"/>
            </a:xfrm>
            <a:prstGeom prst="straightConnector1">
              <a:avLst/>
            </a:prstGeom>
            <a:noFill/>
            <a:ln w="38100" cap="flat" cmpd="sng" algn="ctr">
              <a:solidFill>
                <a:schemeClr val="accent1"/>
              </a:solidFill>
              <a:prstDash val="solid"/>
              <a:headEnd type="triangle"/>
              <a:tailEnd type="triangle"/>
            </a:ln>
            <a:effectLst/>
          </p:spPr>
        </p:cxnSp>
        <p:sp>
          <p:nvSpPr>
            <p:cNvPr id="57" name="TextBox 56">
              <a:extLst>
                <a:ext uri="{FF2B5EF4-FFF2-40B4-BE49-F238E27FC236}">
                  <a16:creationId xmlns:a16="http://schemas.microsoft.com/office/drawing/2014/main" id="{1D172B56-C779-4EA6-BBA7-314A5075C1B1}"/>
                </a:ext>
              </a:extLst>
            </p:cNvPr>
            <p:cNvSpPr txBox="1"/>
            <p:nvPr/>
          </p:nvSpPr>
          <p:spPr>
            <a:xfrm>
              <a:off x="5955550" y="4035640"/>
              <a:ext cx="1791650" cy="480063"/>
            </a:xfrm>
            <a:prstGeom prst="rect">
              <a:avLst/>
            </a:prstGeom>
          </p:spPr>
          <p:txBody>
            <a:bodyPr wrap="square" lIns="182854" tIns="146283" rIns="182854" bIns="146283" rtlCol="0">
              <a:spAutoFit/>
            </a:bodyPr>
            <a:lstStyle/>
            <a:p>
              <a:pPr algn="r" defTabSz="914052" fontAlgn="base">
                <a:spcBef>
                  <a:spcPct val="0"/>
                </a:spcBef>
                <a:spcAft>
                  <a:spcPct val="0"/>
                </a:spcAft>
                <a:defRPr/>
              </a:pPr>
              <a:r>
                <a:rPr lang="en-US" sz="1199" kern="0" dirty="0">
                  <a:solidFill>
                    <a:schemeClr val="accent5"/>
                  </a:solidFill>
                  <a:cs typeface="Segoe UI" panose="020B0502040204020203" pitchFamily="34" charset="0"/>
                </a:rPr>
                <a:t>fabrikam.com</a:t>
              </a:r>
            </a:p>
          </p:txBody>
        </p:sp>
        <p:pic>
          <p:nvPicPr>
            <p:cNvPr id="58" name="Picture 57">
              <a:extLst>
                <a:ext uri="{FF2B5EF4-FFF2-40B4-BE49-F238E27FC236}">
                  <a16:creationId xmlns:a16="http://schemas.microsoft.com/office/drawing/2014/main" id="{5E527AD9-0111-4235-BA62-69B3E485B465}"/>
                </a:ext>
              </a:extLst>
            </p:cNvPr>
            <p:cNvPicPr>
              <a:picLocks noChangeAspect="1"/>
            </p:cNvPicPr>
            <p:nvPr/>
          </p:nvPicPr>
          <p:blipFill>
            <a:blip r:embed="rId3"/>
            <a:stretch>
              <a:fillRect/>
            </a:stretch>
          </p:blipFill>
          <p:spPr>
            <a:xfrm>
              <a:off x="11029901" y="2922554"/>
              <a:ext cx="365708" cy="365708"/>
            </a:xfrm>
            <a:prstGeom prst="rect">
              <a:avLst/>
            </a:prstGeom>
          </p:spPr>
        </p:pic>
        <p:pic>
          <p:nvPicPr>
            <p:cNvPr id="59" name="Picture 58">
              <a:extLst>
                <a:ext uri="{FF2B5EF4-FFF2-40B4-BE49-F238E27FC236}">
                  <a16:creationId xmlns:a16="http://schemas.microsoft.com/office/drawing/2014/main" id="{7F8B3DE8-AAE2-4784-8609-6D2E2B775EF8}"/>
                </a:ext>
              </a:extLst>
            </p:cNvPr>
            <p:cNvPicPr>
              <a:picLocks noChangeAspect="1"/>
            </p:cNvPicPr>
            <p:nvPr/>
          </p:nvPicPr>
          <p:blipFill>
            <a:blip r:embed="rId3"/>
            <a:stretch>
              <a:fillRect/>
            </a:stretch>
          </p:blipFill>
          <p:spPr>
            <a:xfrm>
              <a:off x="11029901" y="3484660"/>
              <a:ext cx="365708" cy="365708"/>
            </a:xfrm>
            <a:prstGeom prst="rect">
              <a:avLst/>
            </a:prstGeom>
          </p:spPr>
        </p:pic>
        <p:sp>
          <p:nvSpPr>
            <p:cNvPr id="60" name="Rectangle 59">
              <a:extLst>
                <a:ext uri="{FF2B5EF4-FFF2-40B4-BE49-F238E27FC236}">
                  <a16:creationId xmlns:a16="http://schemas.microsoft.com/office/drawing/2014/main" id="{B5324075-53B4-4FB7-8BF8-25DCB99D0527}"/>
                </a:ext>
              </a:extLst>
            </p:cNvPr>
            <p:cNvSpPr/>
            <p:nvPr/>
          </p:nvSpPr>
          <p:spPr bwMode="auto">
            <a:xfrm>
              <a:off x="10677743" y="4099440"/>
              <a:ext cx="1070033" cy="2030465"/>
            </a:xfrm>
            <a:prstGeom prst="rect">
              <a:avLst/>
            </a:prstGeom>
            <a:solidFill>
              <a:srgbClr val="D2D2D2"/>
            </a:solidFill>
            <a:ln w="28575" cap="flat" cmpd="sng" algn="ctr">
              <a:solidFill>
                <a:srgbClr val="D2D2D2">
                  <a:lumMod val="90000"/>
                </a:srgbClr>
              </a:solidFill>
              <a:prstDash val="sysDash"/>
              <a:headEnd type="none" w="med" len="med"/>
              <a:tailEnd type="none" w="med" len="med"/>
            </a:ln>
            <a:effectLst/>
            <a:sp3d>
              <a:bevelT/>
            </a:sp3d>
          </p:spPr>
          <p:txBody>
            <a:bodyPr vert="horz" wrap="square" lIns="0" tIns="47551" rIns="0" bIns="4755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667" fontAlgn="base">
                <a:spcBef>
                  <a:spcPct val="0"/>
                </a:spcBef>
                <a:spcAft>
                  <a:spcPct val="0"/>
                </a:spcAft>
                <a:defRPr/>
              </a:pPr>
              <a:endParaRPr lang="en-US" sz="2040">
                <a:solidFill>
                  <a:srgbClr val="FFFFFF"/>
                </a:solidFill>
                <a:latin typeface="Segoe UI Semilight"/>
              </a:endParaRPr>
            </a:p>
          </p:txBody>
        </p:sp>
        <p:sp>
          <p:nvSpPr>
            <p:cNvPr id="61" name="TextBox 60">
              <a:extLst>
                <a:ext uri="{FF2B5EF4-FFF2-40B4-BE49-F238E27FC236}">
                  <a16:creationId xmlns:a16="http://schemas.microsoft.com/office/drawing/2014/main" id="{5FBC9886-2C99-4EF7-8C48-48365E988FAF}"/>
                </a:ext>
              </a:extLst>
            </p:cNvPr>
            <p:cNvSpPr txBox="1"/>
            <p:nvPr/>
          </p:nvSpPr>
          <p:spPr>
            <a:xfrm>
              <a:off x="10645851" y="4120625"/>
              <a:ext cx="1107210" cy="282383"/>
            </a:xfrm>
            <a:prstGeom prst="rect">
              <a:avLst/>
            </a:prstGeom>
            <a:noFill/>
          </p:spPr>
          <p:txBody>
            <a:bodyPr wrap="square" rtlCol="0">
              <a:spAutoFit/>
            </a:bodyPr>
            <a:lstStyle/>
            <a:p>
              <a:pPr algn="ctr" defTabSz="914052">
                <a:defRPr/>
              </a:pPr>
              <a:r>
                <a:rPr lang="en-US" sz="1199" b="1" kern="0" dirty="0">
                  <a:gradFill>
                    <a:gsLst>
                      <a:gs pos="3797">
                        <a:srgbClr val="353535"/>
                      </a:gs>
                      <a:gs pos="13000">
                        <a:srgbClr val="353535"/>
                      </a:gs>
                    </a:gsLst>
                    <a:lin ang="5400000" scaled="0"/>
                  </a:gradFill>
                  <a:cs typeface="Segoe UI" panose="020B0502040204020203" pitchFamily="34" charset="0"/>
                </a:rPr>
                <a:t>Images</a:t>
              </a:r>
            </a:p>
          </p:txBody>
        </p:sp>
        <p:pic>
          <p:nvPicPr>
            <p:cNvPr id="62" name="Picture 61">
              <a:extLst>
                <a:ext uri="{FF2B5EF4-FFF2-40B4-BE49-F238E27FC236}">
                  <a16:creationId xmlns:a16="http://schemas.microsoft.com/office/drawing/2014/main" id="{C1FEFB62-96A8-490B-8CFB-49D8176F5B19}"/>
                </a:ext>
              </a:extLst>
            </p:cNvPr>
            <p:cNvPicPr>
              <a:picLocks noChangeAspect="1"/>
            </p:cNvPicPr>
            <p:nvPr/>
          </p:nvPicPr>
          <p:blipFill>
            <a:blip r:embed="rId3"/>
            <a:stretch>
              <a:fillRect/>
            </a:stretch>
          </p:blipFill>
          <p:spPr>
            <a:xfrm>
              <a:off x="11033252" y="4494824"/>
              <a:ext cx="365708" cy="365708"/>
            </a:xfrm>
            <a:prstGeom prst="rect">
              <a:avLst/>
            </a:prstGeom>
          </p:spPr>
        </p:pic>
        <p:pic>
          <p:nvPicPr>
            <p:cNvPr id="63" name="Picture 62">
              <a:extLst>
                <a:ext uri="{FF2B5EF4-FFF2-40B4-BE49-F238E27FC236}">
                  <a16:creationId xmlns:a16="http://schemas.microsoft.com/office/drawing/2014/main" id="{1D13284D-94EA-4FD1-B687-CF4B616B6917}"/>
                </a:ext>
              </a:extLst>
            </p:cNvPr>
            <p:cNvPicPr>
              <a:picLocks noChangeAspect="1"/>
            </p:cNvPicPr>
            <p:nvPr/>
          </p:nvPicPr>
          <p:blipFill>
            <a:blip r:embed="rId3"/>
            <a:stretch>
              <a:fillRect/>
            </a:stretch>
          </p:blipFill>
          <p:spPr>
            <a:xfrm>
              <a:off x="11033252" y="5023857"/>
              <a:ext cx="365708" cy="365708"/>
            </a:xfrm>
            <a:prstGeom prst="rect">
              <a:avLst/>
            </a:prstGeom>
          </p:spPr>
        </p:pic>
        <p:pic>
          <p:nvPicPr>
            <p:cNvPr id="64" name="Picture 63">
              <a:extLst>
                <a:ext uri="{FF2B5EF4-FFF2-40B4-BE49-F238E27FC236}">
                  <a16:creationId xmlns:a16="http://schemas.microsoft.com/office/drawing/2014/main" id="{C6967C66-73B8-4F8B-8072-D40EB7384E98}"/>
                </a:ext>
              </a:extLst>
            </p:cNvPr>
            <p:cNvPicPr>
              <a:picLocks noChangeAspect="1"/>
            </p:cNvPicPr>
            <p:nvPr/>
          </p:nvPicPr>
          <p:blipFill>
            <a:blip r:embed="rId3"/>
            <a:stretch>
              <a:fillRect/>
            </a:stretch>
          </p:blipFill>
          <p:spPr>
            <a:xfrm>
              <a:off x="11033252" y="5552887"/>
              <a:ext cx="365708" cy="365708"/>
            </a:xfrm>
            <a:prstGeom prst="rect">
              <a:avLst/>
            </a:prstGeom>
          </p:spPr>
        </p:pic>
        <p:sp>
          <p:nvSpPr>
            <p:cNvPr id="65" name="TextBox 64">
              <a:extLst>
                <a:ext uri="{FF2B5EF4-FFF2-40B4-BE49-F238E27FC236}">
                  <a16:creationId xmlns:a16="http://schemas.microsoft.com/office/drawing/2014/main" id="{A951FCB6-1AA4-4053-B9DC-9F0DCCB1DADE}"/>
                </a:ext>
              </a:extLst>
            </p:cNvPr>
            <p:cNvSpPr txBox="1"/>
            <p:nvPr/>
          </p:nvSpPr>
          <p:spPr>
            <a:xfrm>
              <a:off x="5955550" y="2672970"/>
              <a:ext cx="1791650" cy="480063"/>
            </a:xfrm>
            <a:prstGeom prst="rect">
              <a:avLst/>
            </a:prstGeom>
          </p:spPr>
          <p:txBody>
            <a:bodyPr wrap="square" lIns="182854" tIns="146283" rIns="182854" bIns="146283" rtlCol="0">
              <a:spAutoFit/>
            </a:bodyPr>
            <a:lstStyle/>
            <a:p>
              <a:pPr algn="r" defTabSz="914052" fontAlgn="base">
                <a:spcBef>
                  <a:spcPct val="0"/>
                </a:spcBef>
                <a:spcAft>
                  <a:spcPct val="0"/>
                </a:spcAft>
                <a:defRPr/>
              </a:pPr>
              <a:r>
                <a:rPr lang="en-US" sz="1199" kern="0" dirty="0">
                  <a:solidFill>
                    <a:schemeClr val="accent5"/>
                  </a:solidFill>
                  <a:cs typeface="Segoe UI" panose="020B0502040204020203" pitchFamily="34" charset="0"/>
                </a:rPr>
                <a:t>contoso.com</a:t>
              </a:r>
            </a:p>
          </p:txBody>
        </p:sp>
        <p:sp>
          <p:nvSpPr>
            <p:cNvPr id="66" name="Rectangle 65">
              <a:extLst>
                <a:ext uri="{FF2B5EF4-FFF2-40B4-BE49-F238E27FC236}">
                  <a16:creationId xmlns:a16="http://schemas.microsoft.com/office/drawing/2014/main" id="{C2FB220E-47CE-4367-8AE7-15E5641D1704}"/>
                </a:ext>
              </a:extLst>
            </p:cNvPr>
            <p:cNvSpPr/>
            <p:nvPr/>
          </p:nvSpPr>
          <p:spPr bwMode="auto">
            <a:xfrm>
              <a:off x="10678099" y="1109411"/>
              <a:ext cx="1069314" cy="1157603"/>
            </a:xfrm>
            <a:prstGeom prst="rect">
              <a:avLst/>
            </a:prstGeom>
            <a:solidFill>
              <a:srgbClr val="D2D2D2"/>
            </a:solidFill>
            <a:ln w="28575" cap="flat" cmpd="sng" algn="ctr">
              <a:solidFill>
                <a:srgbClr val="D2D2D2">
                  <a:lumMod val="90000"/>
                </a:srgbClr>
              </a:solidFill>
              <a:prstDash val="sysDash"/>
              <a:headEnd type="none" w="med" len="med"/>
              <a:tailEnd type="none" w="med" len="med"/>
            </a:ln>
            <a:effectLst/>
            <a:sp3d>
              <a:bevelT/>
            </a:sp3d>
          </p:spPr>
          <p:txBody>
            <a:bodyPr vert="horz" wrap="square" lIns="0" tIns="47551" rIns="0" bIns="47551"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0667" fontAlgn="base">
                <a:spcBef>
                  <a:spcPct val="0"/>
                </a:spcBef>
                <a:spcAft>
                  <a:spcPct val="0"/>
                </a:spcAft>
                <a:defRPr/>
              </a:pPr>
              <a:endParaRPr lang="en-US" sz="2040">
                <a:solidFill>
                  <a:srgbClr val="FFFFFF"/>
                </a:solidFill>
                <a:latin typeface="Segoe UI Semilight"/>
              </a:endParaRPr>
            </a:p>
          </p:txBody>
        </p:sp>
        <p:pic>
          <p:nvPicPr>
            <p:cNvPr id="67" name="Picture 66">
              <a:extLst>
                <a:ext uri="{FF2B5EF4-FFF2-40B4-BE49-F238E27FC236}">
                  <a16:creationId xmlns:a16="http://schemas.microsoft.com/office/drawing/2014/main" id="{8886276A-E17B-405F-8333-47B03DD1DD21}"/>
                </a:ext>
              </a:extLst>
            </p:cNvPr>
            <p:cNvPicPr>
              <a:picLocks noChangeAspect="1"/>
            </p:cNvPicPr>
            <p:nvPr/>
          </p:nvPicPr>
          <p:blipFill>
            <a:blip r:embed="rId3"/>
            <a:stretch>
              <a:fillRect/>
            </a:stretch>
          </p:blipFill>
          <p:spPr>
            <a:xfrm>
              <a:off x="11029901" y="1788539"/>
              <a:ext cx="365708" cy="365708"/>
            </a:xfrm>
            <a:prstGeom prst="rect">
              <a:avLst/>
            </a:prstGeom>
          </p:spPr>
        </p:pic>
        <p:pic>
          <p:nvPicPr>
            <p:cNvPr id="68" name="Picture 67">
              <a:extLst>
                <a:ext uri="{FF2B5EF4-FFF2-40B4-BE49-F238E27FC236}">
                  <a16:creationId xmlns:a16="http://schemas.microsoft.com/office/drawing/2014/main" id="{3EE4AA0E-6BC0-48D4-938D-8EFDA2F8EBB4}"/>
                </a:ext>
              </a:extLst>
            </p:cNvPr>
            <p:cNvPicPr>
              <a:picLocks noChangeAspect="1"/>
            </p:cNvPicPr>
            <p:nvPr/>
          </p:nvPicPr>
          <p:blipFill>
            <a:blip r:embed="rId3"/>
            <a:stretch>
              <a:fillRect/>
            </a:stretch>
          </p:blipFill>
          <p:spPr>
            <a:xfrm>
              <a:off x="11029901" y="1293610"/>
              <a:ext cx="365708" cy="365708"/>
            </a:xfrm>
            <a:prstGeom prst="rect">
              <a:avLst/>
            </a:prstGeom>
          </p:spPr>
        </p:pic>
        <p:pic>
          <p:nvPicPr>
            <p:cNvPr id="73" name="Picture 72">
              <a:extLst>
                <a:ext uri="{FF2B5EF4-FFF2-40B4-BE49-F238E27FC236}">
                  <a16:creationId xmlns:a16="http://schemas.microsoft.com/office/drawing/2014/main" id="{C7B1949D-A25A-42AF-999C-1322610EECAC}"/>
                </a:ext>
              </a:extLst>
            </p:cNvPr>
            <p:cNvPicPr>
              <a:picLocks noChangeAspect="1"/>
            </p:cNvPicPr>
            <p:nvPr/>
          </p:nvPicPr>
          <p:blipFill>
            <a:blip r:embed="rId4"/>
            <a:stretch>
              <a:fillRect/>
            </a:stretch>
          </p:blipFill>
          <p:spPr>
            <a:xfrm>
              <a:off x="5989486" y="4555048"/>
              <a:ext cx="2482770" cy="2028660"/>
            </a:xfrm>
            <a:prstGeom prst="rect">
              <a:avLst/>
            </a:prstGeom>
            <a:ln>
              <a:solidFill>
                <a:srgbClr val="737373">
                  <a:lumMod val="40000"/>
                  <a:lumOff val="60000"/>
                </a:srgbClr>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C7BCEDCC-A1AC-488D-B32D-1D126915FD6D}"/>
                </a:ext>
              </a:extLst>
            </p:cNvPr>
            <p:cNvPicPr>
              <a:picLocks noChangeAspect="1"/>
            </p:cNvPicPr>
            <p:nvPr/>
          </p:nvPicPr>
          <p:blipFill>
            <a:blip r:embed="rId5"/>
            <a:stretch>
              <a:fillRect/>
            </a:stretch>
          </p:blipFill>
          <p:spPr>
            <a:xfrm>
              <a:off x="7680046" y="1891220"/>
              <a:ext cx="1466850" cy="2524125"/>
            </a:xfrm>
            <a:prstGeom prst="rect">
              <a:avLst/>
            </a:prstGeom>
          </p:spPr>
        </p:pic>
      </p:grpSp>
    </p:spTree>
    <p:extLst>
      <p:ext uri="{BB962C8B-B14F-4D97-AF65-F5344CB8AC3E}">
        <p14:creationId xmlns:p14="http://schemas.microsoft.com/office/powerpoint/2010/main" val="31511903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1A5B79-795C-42A9-AA4C-A100DE87BC3E}"/>
              </a:ext>
            </a:extLst>
          </p:cNvPr>
          <p:cNvPicPr>
            <a:picLocks noGrp="1" noChangeAspect="1"/>
          </p:cNvPicPr>
          <p:nvPr>
            <p:ph sz="quarter" idx="11"/>
          </p:nvPr>
        </p:nvPicPr>
        <p:blipFill>
          <a:blip r:embed="rId2"/>
          <a:stretch>
            <a:fillRect/>
          </a:stretch>
        </p:blipFill>
        <p:spPr>
          <a:xfrm>
            <a:off x="1204770" y="1189038"/>
            <a:ext cx="9807861" cy="5300662"/>
          </a:xfrm>
        </p:spPr>
      </p:pic>
    </p:spTree>
    <p:extLst>
      <p:ext uri="{BB962C8B-B14F-4D97-AF65-F5344CB8AC3E}">
        <p14:creationId xmlns:p14="http://schemas.microsoft.com/office/powerpoint/2010/main" val="24252130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1A239A2-4211-4B91-A536-5BEB1E2DBC37}"/>
              </a:ext>
            </a:extLst>
          </p:cNvPr>
          <p:cNvSpPr>
            <a:spLocks noGrp="1"/>
          </p:cNvSpPr>
          <p:nvPr>
            <p:ph sz="quarter" idx="10"/>
          </p:nvPr>
        </p:nvSpPr>
        <p:spPr/>
        <p:txBody>
          <a:bodyPr/>
          <a:lstStyle/>
          <a:p>
            <a:endParaRPr lang="en-US"/>
          </a:p>
        </p:txBody>
      </p:sp>
      <p:grpSp>
        <p:nvGrpSpPr>
          <p:cNvPr id="4" name="Group 3">
            <a:extLst>
              <a:ext uri="{FF2B5EF4-FFF2-40B4-BE49-F238E27FC236}">
                <a16:creationId xmlns:a16="http://schemas.microsoft.com/office/drawing/2014/main" id="{FB03F64C-E46B-4941-A250-6AFB8079842B}"/>
              </a:ext>
            </a:extLst>
          </p:cNvPr>
          <p:cNvGrpSpPr/>
          <p:nvPr/>
        </p:nvGrpSpPr>
        <p:grpSpPr>
          <a:xfrm>
            <a:off x="396378" y="4268919"/>
            <a:ext cx="586155" cy="584074"/>
            <a:chOff x="1644803" y="5351861"/>
            <a:chExt cx="483615" cy="481898"/>
          </a:xfrm>
        </p:grpSpPr>
        <p:sp>
          <p:nvSpPr>
            <p:cNvPr id="3" name="Diamond 2">
              <a:extLst>
                <a:ext uri="{FF2B5EF4-FFF2-40B4-BE49-F238E27FC236}">
                  <a16:creationId xmlns:a16="http://schemas.microsoft.com/office/drawing/2014/main" id="{92A50DC4-55E4-4E52-A7DE-95336691F182}"/>
                </a:ext>
              </a:extLst>
            </p:cNvPr>
            <p:cNvSpPr/>
            <p:nvPr/>
          </p:nvSpPr>
          <p:spPr bwMode="auto">
            <a:xfrm>
              <a:off x="1644803" y="5351861"/>
              <a:ext cx="481897" cy="481897"/>
            </a:xfrm>
            <a:prstGeom prst="diamond">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5BA76C5E-D3E6-49DA-96C8-FE8CE245B3A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646521" y="5351862"/>
              <a:ext cx="481897" cy="481897"/>
            </a:xfrm>
            <a:prstGeom prst="rect">
              <a:avLst/>
            </a:prstGeom>
          </p:spPr>
        </p:pic>
      </p:grpSp>
      <p:sp>
        <p:nvSpPr>
          <p:cNvPr id="2" name="Title 1"/>
          <p:cNvSpPr>
            <a:spLocks noGrp="1"/>
          </p:cNvSpPr>
          <p:nvPr>
            <p:ph type="title"/>
          </p:nvPr>
        </p:nvSpPr>
        <p:spPr/>
        <p:txBody>
          <a:bodyPr/>
          <a:lstStyle/>
          <a:p>
            <a:r>
              <a:rPr lang="en-US" dirty="0"/>
              <a:t>Protect | Web Application Firewall</a:t>
            </a:r>
          </a:p>
        </p:txBody>
      </p:sp>
      <p:sp>
        <p:nvSpPr>
          <p:cNvPr id="6" name="Text Placeholder 5">
            <a:extLst>
              <a:ext uri="{FF2B5EF4-FFF2-40B4-BE49-F238E27FC236}">
                <a16:creationId xmlns:a16="http://schemas.microsoft.com/office/drawing/2014/main" id="{6761EBD8-35F0-4C42-8211-01672FBDDD79}"/>
              </a:ext>
            </a:extLst>
          </p:cNvPr>
          <p:cNvSpPr>
            <a:spLocks noGrp="1"/>
          </p:cNvSpPr>
          <p:nvPr>
            <p:ph type="body" sz="quarter" idx="11"/>
          </p:nvPr>
        </p:nvSpPr>
        <p:spPr>
          <a:xfrm>
            <a:off x="1285874" y="4333981"/>
            <a:ext cx="11068051" cy="1107996"/>
          </a:xfrm>
        </p:spPr>
        <p:txBody>
          <a:bodyPr/>
          <a:lstStyle/>
          <a:p>
            <a:r>
              <a:rPr lang="en-US" dirty="0"/>
              <a:t>Centralized protection of your web applications from common exploits and vulnerabilities</a:t>
            </a:r>
          </a:p>
          <a:p>
            <a:endParaRPr lang="en-US" dirty="0"/>
          </a:p>
          <a:p>
            <a:r>
              <a:rPr lang="en-US" dirty="0"/>
              <a:t>Centralized protection for your web applications that are globally delivered using Azure Front Door</a:t>
            </a:r>
          </a:p>
        </p:txBody>
      </p:sp>
      <p:pic>
        <p:nvPicPr>
          <p:cNvPr id="11" name="Graphic 10">
            <a:extLst>
              <a:ext uri="{FF2B5EF4-FFF2-40B4-BE49-F238E27FC236}">
                <a16:creationId xmlns:a16="http://schemas.microsoft.com/office/drawing/2014/main" id="{D4868D7F-840A-419D-9A15-06CCBBCC5F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6378" y="4918053"/>
            <a:ext cx="584073" cy="584073"/>
          </a:xfrm>
          <a:prstGeom prst="rect">
            <a:avLst/>
          </a:prstGeom>
        </p:spPr>
      </p:pic>
    </p:spTree>
    <p:extLst>
      <p:ext uri="{BB962C8B-B14F-4D97-AF65-F5344CB8AC3E}">
        <p14:creationId xmlns:p14="http://schemas.microsoft.com/office/powerpoint/2010/main" val="16585445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87FE-5D54-48BC-BACA-B6BEBE8B2939}"/>
              </a:ext>
            </a:extLst>
          </p:cNvPr>
          <p:cNvSpPr>
            <a:spLocks noGrp="1"/>
          </p:cNvSpPr>
          <p:nvPr>
            <p:ph type="title"/>
          </p:nvPr>
        </p:nvSpPr>
        <p:spPr/>
        <p:txBody>
          <a:bodyPr/>
          <a:lstStyle/>
          <a:p>
            <a:r>
              <a:rPr lang="en-US" dirty="0"/>
              <a:t>Web Application Firewall (WAF) using Application Gateway</a:t>
            </a:r>
            <a:endParaRPr lang="en-US" sz="3264" dirty="0">
              <a:solidFill>
                <a:srgbClr val="F37521"/>
              </a:solidFill>
            </a:endParaRPr>
          </a:p>
        </p:txBody>
      </p:sp>
      <p:sp>
        <p:nvSpPr>
          <p:cNvPr id="3" name="Text Placeholder 2">
            <a:extLst>
              <a:ext uri="{FF2B5EF4-FFF2-40B4-BE49-F238E27FC236}">
                <a16:creationId xmlns:a16="http://schemas.microsoft.com/office/drawing/2014/main" id="{EE886059-63D2-4FA1-9806-9243227A7F33}"/>
              </a:ext>
            </a:extLst>
          </p:cNvPr>
          <p:cNvSpPr>
            <a:spLocks noGrp="1"/>
          </p:cNvSpPr>
          <p:nvPr>
            <p:ph type="body" sz="quarter" idx="10"/>
          </p:nvPr>
        </p:nvSpPr>
        <p:spPr/>
        <p:txBody>
          <a:bodyPr>
            <a:normAutofit/>
          </a:bodyPr>
          <a:lstStyle/>
          <a:p>
            <a:r>
              <a:rPr lang="en-US" dirty="0"/>
              <a:t>Protect web sites from common application vulnerabilities</a:t>
            </a:r>
          </a:p>
        </p:txBody>
      </p:sp>
      <p:sp>
        <p:nvSpPr>
          <p:cNvPr id="13" name="Text Placeholder 12">
            <a:extLst>
              <a:ext uri="{FF2B5EF4-FFF2-40B4-BE49-F238E27FC236}">
                <a16:creationId xmlns:a16="http://schemas.microsoft.com/office/drawing/2014/main" id="{54AC838E-7B14-4A2D-A3D2-6DBC24C376C2}"/>
              </a:ext>
            </a:extLst>
          </p:cNvPr>
          <p:cNvSpPr>
            <a:spLocks noGrp="1"/>
          </p:cNvSpPr>
          <p:nvPr>
            <p:ph type="body" sz="quarter" idx="11"/>
          </p:nvPr>
        </p:nvSpPr>
        <p:spPr>
          <a:xfrm>
            <a:off x="455996" y="1716905"/>
            <a:ext cx="11306469" cy="4693593"/>
          </a:xfrm>
        </p:spPr>
        <p:txBody>
          <a:bodyPr/>
          <a:lstStyle/>
          <a:p>
            <a:r>
              <a:rPr lang="en-US" sz="1600" dirty="0">
                <a:solidFill>
                  <a:srgbClr val="0070C0"/>
                </a:solidFill>
              </a:rPr>
              <a:t>Platform managed WAF</a:t>
            </a:r>
            <a:r>
              <a:rPr lang="en-US" sz="1600" dirty="0">
                <a:solidFill>
                  <a:srgbClr val="0070C0"/>
                </a:solidFill>
                <a:latin typeface="+mn-lt"/>
              </a:rPr>
              <a:t> </a:t>
            </a:r>
          </a:p>
          <a:p>
            <a:pPr marL="285751" indent="-285751">
              <a:buFont typeface="Arial" panose="020B0604020202020204" pitchFamily="34" charset="0"/>
              <a:buChar char="•"/>
            </a:pPr>
            <a:r>
              <a:rPr lang="en-US" sz="1600" dirty="0">
                <a:solidFill>
                  <a:schemeClr val="tx1"/>
                </a:solidFill>
                <a:latin typeface="+mn-lt"/>
              </a:rPr>
              <a:t>Built in high availability and scalability</a:t>
            </a:r>
          </a:p>
          <a:p>
            <a:r>
              <a:rPr lang="en-US" sz="1600" dirty="0">
                <a:solidFill>
                  <a:srgbClr val="0070C0"/>
                </a:solidFill>
              </a:rPr>
              <a:t>Protect application </a:t>
            </a:r>
          </a:p>
          <a:p>
            <a:pPr marL="285751" indent="-285751">
              <a:buFont typeface="Arial" panose="020B0604020202020204" pitchFamily="34" charset="0"/>
              <a:buChar char="•"/>
            </a:pPr>
            <a:r>
              <a:rPr lang="en-US" sz="1600" dirty="0">
                <a:solidFill>
                  <a:schemeClr val="tx1"/>
                </a:solidFill>
                <a:latin typeface="+mn-lt"/>
              </a:rPr>
              <a:t>SQL Injection, XSS, protocol violation &amp; others</a:t>
            </a:r>
          </a:p>
          <a:p>
            <a:r>
              <a:rPr lang="en-US" sz="1600" dirty="0">
                <a:solidFill>
                  <a:srgbClr val="0070C0"/>
                </a:solidFill>
              </a:rPr>
              <a:t>Near real time monitoring </a:t>
            </a:r>
          </a:p>
          <a:p>
            <a:pPr marL="285751" indent="-285751">
              <a:buFont typeface="Arial" panose="020B0604020202020204" pitchFamily="34" charset="0"/>
              <a:buChar char="•"/>
            </a:pPr>
            <a:r>
              <a:rPr lang="en-US" sz="1600" dirty="0">
                <a:solidFill>
                  <a:schemeClr val="tx1"/>
                </a:solidFill>
                <a:latin typeface="+mn-lt"/>
              </a:rPr>
              <a:t>Azure Monitor &amp; Azure Security Center</a:t>
            </a:r>
          </a:p>
          <a:p>
            <a:r>
              <a:rPr lang="en-US" sz="1600" dirty="0">
                <a:solidFill>
                  <a:srgbClr val="0070C0"/>
                </a:solidFill>
              </a:rPr>
              <a:t>WAF managed rules </a:t>
            </a:r>
          </a:p>
          <a:p>
            <a:pPr marL="285751" indent="-285751">
              <a:buFont typeface="Arial" panose="020B0604020202020204" pitchFamily="34" charset="0"/>
              <a:buChar char="•"/>
            </a:pPr>
            <a:r>
              <a:rPr lang="en-US" sz="1600" dirty="0">
                <a:solidFill>
                  <a:schemeClr val="tx1"/>
                </a:solidFill>
                <a:latin typeface="+mn-lt"/>
              </a:rPr>
              <a:t>OWASP Core Rule Set 3.0 and 2.2.9 native support</a:t>
            </a:r>
            <a:endParaRPr lang="en-US" sz="1800" b="1" dirty="0">
              <a:solidFill>
                <a:srgbClr val="F37521"/>
              </a:solidFill>
              <a:cs typeface="Segoe UI Semilight" panose="020B0402040204020203" pitchFamily="34" charset="0"/>
            </a:endParaRPr>
          </a:p>
          <a:p>
            <a:pPr defTabSz="951308">
              <a:spcBef>
                <a:spcPts val="612"/>
              </a:spcBef>
              <a:defRPr/>
            </a:pPr>
            <a:r>
              <a:rPr lang="en-US" sz="1600" dirty="0">
                <a:solidFill>
                  <a:srgbClr val="0070C0"/>
                </a:solidFill>
              </a:rPr>
              <a:t>WAF Configurability</a:t>
            </a:r>
          </a:p>
          <a:p>
            <a:pPr marL="466300" lvl="1" defTabSz="951308">
              <a:spcBef>
                <a:spcPts val="612"/>
              </a:spcBef>
              <a:defRPr/>
            </a:pPr>
            <a:r>
              <a:rPr lang="en-US" sz="1600" dirty="0">
                <a:cs typeface="Segoe UI Semilight" panose="020B0402040204020203" pitchFamily="34" charset="0"/>
              </a:rPr>
              <a:t>Control request body evaluation</a:t>
            </a:r>
          </a:p>
          <a:p>
            <a:pPr marL="466300" lvl="1" defTabSz="951308">
              <a:spcBef>
                <a:spcPts val="612"/>
              </a:spcBef>
              <a:defRPr/>
            </a:pPr>
            <a:r>
              <a:rPr lang="en-US" sz="1600" dirty="0"/>
              <a:t>Control request and file sizes</a:t>
            </a:r>
            <a:endParaRPr lang="en-US" sz="1600" dirty="0">
              <a:cs typeface="Segoe UI Semilight" panose="020B0402040204020203" pitchFamily="34" charset="0"/>
            </a:endParaRPr>
          </a:p>
          <a:p>
            <a:pPr defTabSz="951308">
              <a:spcBef>
                <a:spcPts val="612"/>
              </a:spcBef>
              <a:defRPr/>
            </a:pPr>
            <a:r>
              <a:rPr lang="en-US" sz="1600" dirty="0">
                <a:solidFill>
                  <a:srgbClr val="0070C0"/>
                </a:solidFill>
              </a:rPr>
              <a:t>WAF Exclusion List</a:t>
            </a:r>
          </a:p>
          <a:p>
            <a:pPr marL="466300" lvl="1" defTabSz="951308">
              <a:spcBef>
                <a:spcPts val="612"/>
              </a:spcBef>
              <a:defRPr/>
            </a:pPr>
            <a:r>
              <a:rPr lang="en-US" sz="1600" dirty="0">
                <a:cs typeface="Segoe UI Semilight" panose="020B0402040204020203" pitchFamily="34" charset="0"/>
              </a:rPr>
              <a:t>Exclude request attributes from WAF evaluation</a:t>
            </a:r>
          </a:p>
          <a:p>
            <a:pPr marL="466300" lvl="1" defTabSz="951308">
              <a:spcBef>
                <a:spcPts val="612"/>
              </a:spcBef>
              <a:defRPr/>
            </a:pPr>
            <a:r>
              <a:rPr lang="en-US" sz="1600" dirty="0">
                <a:cs typeface="Segoe UI Semilight" panose="020B0402040204020203" pitchFamily="34" charset="0"/>
              </a:rPr>
              <a:t>Apply to request header/cookies/parameters</a:t>
            </a:r>
            <a:endParaRPr lang="en-US" dirty="0">
              <a:latin typeface="+mn-lt"/>
            </a:endParaRPr>
          </a:p>
        </p:txBody>
      </p:sp>
      <p:grpSp>
        <p:nvGrpSpPr>
          <p:cNvPr id="14" name="Group 13">
            <a:extLst>
              <a:ext uri="{FF2B5EF4-FFF2-40B4-BE49-F238E27FC236}">
                <a16:creationId xmlns:a16="http://schemas.microsoft.com/office/drawing/2014/main" id="{808514DB-C3A8-402F-ACAB-C0E1C3B8EBD7}"/>
              </a:ext>
            </a:extLst>
          </p:cNvPr>
          <p:cNvGrpSpPr/>
          <p:nvPr/>
        </p:nvGrpSpPr>
        <p:grpSpPr>
          <a:xfrm>
            <a:off x="6096002" y="1466838"/>
            <a:ext cx="5868767" cy="4086760"/>
            <a:chOff x="6566826" y="1384931"/>
            <a:chExt cx="5868767" cy="4086760"/>
          </a:xfrm>
        </p:grpSpPr>
        <p:grpSp>
          <p:nvGrpSpPr>
            <p:cNvPr id="6" name="Group 5">
              <a:extLst>
                <a:ext uri="{FF2B5EF4-FFF2-40B4-BE49-F238E27FC236}">
                  <a16:creationId xmlns:a16="http://schemas.microsoft.com/office/drawing/2014/main" id="{6CBF9CF8-6DAE-4D9F-AD2F-AD250585A623}"/>
                </a:ext>
              </a:extLst>
            </p:cNvPr>
            <p:cNvGrpSpPr/>
            <p:nvPr/>
          </p:nvGrpSpPr>
          <p:grpSpPr>
            <a:xfrm>
              <a:off x="6566826" y="1384931"/>
              <a:ext cx="5868767" cy="4086760"/>
              <a:chOff x="6248041" y="1606892"/>
              <a:chExt cx="5596340" cy="3917022"/>
            </a:xfrm>
          </p:grpSpPr>
          <p:cxnSp>
            <p:nvCxnSpPr>
              <p:cNvPr id="7" name="Straight Arrow Connector 6">
                <a:extLst>
                  <a:ext uri="{FF2B5EF4-FFF2-40B4-BE49-F238E27FC236}">
                    <a16:creationId xmlns:a16="http://schemas.microsoft.com/office/drawing/2014/main" id="{C5145F4D-EA8F-45D8-AA7F-203222EF4EC4}"/>
                  </a:ext>
                </a:extLst>
              </p:cNvPr>
              <p:cNvCxnSpPr>
                <a:cxnSpLocks/>
              </p:cNvCxnSpPr>
              <p:nvPr/>
            </p:nvCxnSpPr>
            <p:spPr>
              <a:xfrm flipV="1">
                <a:off x="9641676" y="2734324"/>
                <a:ext cx="1213553" cy="775630"/>
              </a:xfrm>
              <a:prstGeom prst="straightConnector1">
                <a:avLst/>
              </a:prstGeom>
              <a:ln w="3492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D18F3B0-2D15-49A4-AC6A-E2B1B667B77B}"/>
                  </a:ext>
                </a:extLst>
              </p:cNvPr>
              <p:cNvGrpSpPr/>
              <p:nvPr/>
            </p:nvGrpSpPr>
            <p:grpSpPr>
              <a:xfrm>
                <a:off x="6248041" y="3368628"/>
                <a:ext cx="1871590" cy="654112"/>
                <a:chOff x="5199601" y="3387429"/>
                <a:chExt cx="2309770" cy="704707"/>
              </a:xfrm>
            </p:grpSpPr>
            <p:sp>
              <p:nvSpPr>
                <p:cNvPr id="41" name="Freeform 27">
                  <a:extLst>
                    <a:ext uri="{FF2B5EF4-FFF2-40B4-BE49-F238E27FC236}">
                      <a16:creationId xmlns:a16="http://schemas.microsoft.com/office/drawing/2014/main" id="{DBF26EA9-10CA-49AB-BFA5-6155F01C7590}"/>
                    </a:ext>
                  </a:extLst>
                </p:cNvPr>
                <p:cNvSpPr>
                  <a:spLocks noChangeAspect="1"/>
                </p:cNvSpPr>
                <p:nvPr/>
              </p:nvSpPr>
              <p:spPr bwMode="black">
                <a:xfrm>
                  <a:off x="5199601" y="3387429"/>
                  <a:ext cx="572982" cy="47685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90180" tIns="152145" rIns="190180" bIns="15214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69585" fontAlgn="base">
                    <a:lnSpc>
                      <a:spcPct val="90000"/>
                    </a:lnSpc>
                    <a:spcBef>
                      <a:spcPct val="0"/>
                    </a:spcBef>
                    <a:spcAft>
                      <a:spcPct val="0"/>
                    </a:spcAft>
                    <a:defRPr/>
                  </a:pPr>
                  <a:endParaRPr lang="en-US" sz="2497">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2" name="Straight Arrow Connector 41">
                  <a:extLst>
                    <a:ext uri="{FF2B5EF4-FFF2-40B4-BE49-F238E27FC236}">
                      <a16:creationId xmlns:a16="http://schemas.microsoft.com/office/drawing/2014/main" id="{0793B054-C68E-4EE0-8C91-3F1EEA49E47E}"/>
                    </a:ext>
                  </a:extLst>
                </p:cNvPr>
                <p:cNvCxnSpPr/>
                <p:nvPr/>
              </p:nvCxnSpPr>
              <p:spPr>
                <a:xfrm flipV="1">
                  <a:off x="5799570" y="3578135"/>
                  <a:ext cx="1395236" cy="1"/>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53">
                  <a:extLst>
                    <a:ext uri="{FF2B5EF4-FFF2-40B4-BE49-F238E27FC236}">
                      <a16:creationId xmlns:a16="http://schemas.microsoft.com/office/drawing/2014/main" id="{B506996E-B4C8-4429-91CE-D2D1F373E323}"/>
                    </a:ext>
                  </a:extLst>
                </p:cNvPr>
                <p:cNvSpPr txBox="1"/>
                <p:nvPr/>
              </p:nvSpPr>
              <p:spPr>
                <a:xfrm>
                  <a:off x="5879660" y="3592755"/>
                  <a:ext cx="1629711" cy="499381"/>
                </a:xfrm>
                <a:prstGeom prst="rect">
                  <a:avLst/>
                </a:prstGeom>
                <a:noFill/>
              </p:spPr>
              <p:txBody>
                <a:bodyPr wrap="none" lIns="190207" tIns="152166" rIns="190207" bIns="152166"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24"/>
                    </a:spcAft>
                    <a:defRPr/>
                  </a:pPr>
                  <a:r>
                    <a:rPr lang="en-US" sz="1248" b="1">
                      <a:solidFill>
                        <a:srgbClr val="107C10"/>
                      </a:solidFill>
                      <a:latin typeface="Segoe UI"/>
                    </a:rPr>
                    <a:t>Valid request</a:t>
                  </a:r>
                </a:p>
              </p:txBody>
            </p:sp>
          </p:grpSp>
          <p:grpSp>
            <p:nvGrpSpPr>
              <p:cNvPr id="9" name="Group 8">
                <a:extLst>
                  <a:ext uri="{FF2B5EF4-FFF2-40B4-BE49-F238E27FC236}">
                    <a16:creationId xmlns:a16="http://schemas.microsoft.com/office/drawing/2014/main" id="{A9403970-7C3F-46BA-915A-B5D0BDDB5F00}"/>
                  </a:ext>
                </a:extLst>
              </p:cNvPr>
              <p:cNvGrpSpPr/>
              <p:nvPr/>
            </p:nvGrpSpPr>
            <p:grpSpPr>
              <a:xfrm>
                <a:off x="6275800" y="4303186"/>
                <a:ext cx="1741995" cy="619443"/>
                <a:chOff x="6275800" y="4303186"/>
                <a:chExt cx="1741995" cy="619443"/>
              </a:xfrm>
            </p:grpSpPr>
            <p:sp>
              <p:nvSpPr>
                <p:cNvPr id="38" name="Freeform 27">
                  <a:extLst>
                    <a:ext uri="{FF2B5EF4-FFF2-40B4-BE49-F238E27FC236}">
                      <a16:creationId xmlns:a16="http://schemas.microsoft.com/office/drawing/2014/main" id="{B1989EF2-832F-482E-A353-5414AE4CA837}"/>
                    </a:ext>
                  </a:extLst>
                </p:cNvPr>
                <p:cNvSpPr>
                  <a:spLocks noChangeAspect="1"/>
                </p:cNvSpPr>
                <p:nvPr/>
              </p:nvSpPr>
              <p:spPr bwMode="black">
                <a:xfrm>
                  <a:off x="6275800" y="4303186"/>
                  <a:ext cx="464283" cy="442618"/>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90180" tIns="152145" rIns="190180" bIns="15214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69585" fontAlgn="base">
                    <a:lnSpc>
                      <a:spcPct val="90000"/>
                    </a:lnSpc>
                    <a:spcBef>
                      <a:spcPct val="0"/>
                    </a:spcBef>
                    <a:spcAft>
                      <a:spcPct val="0"/>
                    </a:spcAft>
                    <a:defRPr/>
                  </a:pPr>
                  <a:endParaRPr lang="en-US" sz="2497">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E5C70DAF-F2F6-4657-BCBE-4813ADE648E8}"/>
                    </a:ext>
                  </a:extLst>
                </p:cNvPr>
                <p:cNvSpPr/>
                <p:nvPr/>
              </p:nvSpPr>
              <p:spPr>
                <a:xfrm>
                  <a:off x="6870043" y="4663383"/>
                  <a:ext cx="1147752" cy="25924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24"/>
                    </a:spcAft>
                    <a:defRPr/>
                  </a:pPr>
                  <a:r>
                    <a:rPr lang="en-US" sz="1248" b="1">
                      <a:solidFill>
                        <a:srgbClr val="C00000"/>
                      </a:solidFill>
                      <a:latin typeface="Segoe UI"/>
                    </a:rPr>
                    <a:t>SQL Injection</a:t>
                  </a:r>
                </a:p>
              </p:txBody>
            </p:sp>
            <p:cxnSp>
              <p:nvCxnSpPr>
                <p:cNvPr id="40" name="Straight Arrow Connector 39">
                  <a:extLst>
                    <a:ext uri="{FF2B5EF4-FFF2-40B4-BE49-F238E27FC236}">
                      <a16:creationId xmlns:a16="http://schemas.microsoft.com/office/drawing/2014/main" id="{B5C4E23D-2238-40FA-9A6E-719E42CEDD44}"/>
                    </a:ext>
                  </a:extLst>
                </p:cNvPr>
                <p:cNvCxnSpPr>
                  <a:cxnSpLocks/>
                </p:cNvCxnSpPr>
                <p:nvPr/>
              </p:nvCxnSpPr>
              <p:spPr>
                <a:xfrm flipV="1">
                  <a:off x="6767437" y="4524495"/>
                  <a:ext cx="1117273" cy="1"/>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BA18554-444E-45EE-8C77-F8B5339CEFB0}"/>
                  </a:ext>
                </a:extLst>
              </p:cNvPr>
              <p:cNvGrpSpPr/>
              <p:nvPr/>
            </p:nvGrpSpPr>
            <p:grpSpPr>
              <a:xfrm>
                <a:off x="6254778" y="2250939"/>
                <a:ext cx="1611869" cy="727347"/>
                <a:chOff x="6254778" y="2250939"/>
                <a:chExt cx="1611869" cy="727347"/>
              </a:xfrm>
            </p:grpSpPr>
            <p:sp>
              <p:nvSpPr>
                <p:cNvPr id="35" name="Freeform 27">
                  <a:extLst>
                    <a:ext uri="{FF2B5EF4-FFF2-40B4-BE49-F238E27FC236}">
                      <a16:creationId xmlns:a16="http://schemas.microsoft.com/office/drawing/2014/main" id="{F4685F1B-4FCD-4E02-9A1B-93BB7BD36AF1}"/>
                    </a:ext>
                  </a:extLst>
                </p:cNvPr>
                <p:cNvSpPr>
                  <a:spLocks noChangeAspect="1"/>
                </p:cNvSpPr>
                <p:nvPr/>
              </p:nvSpPr>
              <p:spPr bwMode="black">
                <a:xfrm>
                  <a:off x="6254778" y="2250939"/>
                  <a:ext cx="464283" cy="442618"/>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90180" tIns="152145" rIns="190180" bIns="152145"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69585" fontAlgn="base">
                    <a:lnSpc>
                      <a:spcPct val="90000"/>
                    </a:lnSpc>
                    <a:spcBef>
                      <a:spcPct val="0"/>
                    </a:spcBef>
                    <a:spcAft>
                      <a:spcPct val="0"/>
                    </a:spcAft>
                    <a:defRPr/>
                  </a:pPr>
                  <a:endParaRPr lang="en-US" sz="2497">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4F0FA9A4-A049-49BE-8ECD-7F2BA2B679B4}"/>
                    </a:ext>
                  </a:extLst>
                </p:cNvPr>
                <p:cNvSpPr/>
                <p:nvPr/>
              </p:nvSpPr>
              <p:spPr>
                <a:xfrm>
                  <a:off x="6874905" y="2719040"/>
                  <a:ext cx="951316" cy="259246"/>
                </a:xfrm>
                <a:prstGeom prst="rect">
                  <a:avLst/>
                </a:prstGeom>
              </p:spPr>
              <p:txBody>
                <a:bodyPr wrap="non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24"/>
                    </a:spcAft>
                    <a:defRPr/>
                  </a:pPr>
                  <a:r>
                    <a:rPr lang="en-US" sz="1248" b="1">
                      <a:solidFill>
                        <a:srgbClr val="C00000"/>
                      </a:solidFill>
                      <a:latin typeface="Segoe UI"/>
                    </a:rPr>
                    <a:t>XSS attack</a:t>
                  </a:r>
                </a:p>
              </p:txBody>
            </p:sp>
            <p:cxnSp>
              <p:nvCxnSpPr>
                <p:cNvPr id="37" name="Straight Arrow Connector 36">
                  <a:extLst>
                    <a:ext uri="{FF2B5EF4-FFF2-40B4-BE49-F238E27FC236}">
                      <a16:creationId xmlns:a16="http://schemas.microsoft.com/office/drawing/2014/main" id="{D026C662-4BE8-4C55-8735-4A6AF4D78286}"/>
                    </a:ext>
                  </a:extLst>
                </p:cNvPr>
                <p:cNvCxnSpPr>
                  <a:cxnSpLocks/>
                </p:cNvCxnSpPr>
                <p:nvPr/>
              </p:nvCxnSpPr>
              <p:spPr>
                <a:xfrm>
                  <a:off x="6757965" y="2533964"/>
                  <a:ext cx="1108682" cy="12748"/>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CF9B0EBB-0AD0-45EF-B9F0-474FD1B510C9}"/>
                  </a:ext>
                </a:extLst>
              </p:cNvPr>
              <p:cNvSpPr/>
              <p:nvPr/>
            </p:nvSpPr>
            <p:spPr>
              <a:xfrm>
                <a:off x="6973686" y="2015121"/>
                <a:ext cx="509701" cy="1010785"/>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defRPr/>
                </a:pPr>
                <a:r>
                  <a:rPr lang="en-US" sz="6119">
                    <a:solidFill>
                      <a:srgbClr val="C00000"/>
                    </a:solidFill>
                    <a:latin typeface="Segoe UI"/>
                  </a:rPr>
                  <a:t>×</a:t>
                </a:r>
              </a:p>
            </p:txBody>
          </p:sp>
          <p:cxnSp>
            <p:nvCxnSpPr>
              <p:cNvPr id="15" name="Straight Arrow Connector 14">
                <a:extLst>
                  <a:ext uri="{FF2B5EF4-FFF2-40B4-BE49-F238E27FC236}">
                    <a16:creationId xmlns:a16="http://schemas.microsoft.com/office/drawing/2014/main" id="{14493F47-3C9D-4AAF-9B09-AA6442CF042D}"/>
                  </a:ext>
                </a:extLst>
              </p:cNvPr>
              <p:cNvCxnSpPr>
                <a:cxnSpLocks/>
              </p:cNvCxnSpPr>
              <p:nvPr/>
            </p:nvCxnSpPr>
            <p:spPr>
              <a:xfrm>
                <a:off x="9641676" y="3509953"/>
                <a:ext cx="1213553" cy="1014541"/>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61">
                <a:extLst>
                  <a:ext uri="{FF2B5EF4-FFF2-40B4-BE49-F238E27FC236}">
                    <a16:creationId xmlns:a16="http://schemas.microsoft.com/office/drawing/2014/main" id="{78643B68-B6F0-4610-85DB-3291FCA77DCA}"/>
                  </a:ext>
                </a:extLst>
              </p:cNvPr>
              <p:cNvSpPr txBox="1"/>
              <p:nvPr/>
            </p:nvSpPr>
            <p:spPr>
              <a:xfrm rot="2180189">
                <a:off x="9544991" y="3907704"/>
                <a:ext cx="1254192" cy="463527"/>
              </a:xfrm>
              <a:prstGeom prst="rect">
                <a:avLst/>
              </a:prstGeom>
              <a:noFill/>
            </p:spPr>
            <p:txBody>
              <a:bodyPr wrap="none" lIns="190207" tIns="152166" rIns="190207" bIns="152166"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24"/>
                  </a:spcAft>
                  <a:defRPr/>
                </a:pPr>
                <a:r>
                  <a:rPr lang="en-US" sz="1248">
                    <a:solidFill>
                      <a:srgbClr val="107C10"/>
                    </a:solidFill>
                    <a:latin typeface="Segoe UI"/>
                  </a:rPr>
                  <a:t>Valid request</a:t>
                </a:r>
              </a:p>
            </p:txBody>
          </p:sp>
          <p:sp>
            <p:nvSpPr>
              <p:cNvPr id="17" name="TextBox 62">
                <a:extLst>
                  <a:ext uri="{FF2B5EF4-FFF2-40B4-BE49-F238E27FC236}">
                    <a16:creationId xmlns:a16="http://schemas.microsoft.com/office/drawing/2014/main" id="{05D8010D-275B-41AB-8378-676653EAC96D}"/>
                  </a:ext>
                </a:extLst>
              </p:cNvPr>
              <p:cNvSpPr txBox="1"/>
              <p:nvPr/>
            </p:nvSpPr>
            <p:spPr>
              <a:xfrm rot="19722617">
                <a:off x="9564092" y="2796004"/>
                <a:ext cx="1254192" cy="463527"/>
              </a:xfrm>
              <a:prstGeom prst="rect">
                <a:avLst/>
              </a:prstGeom>
              <a:noFill/>
            </p:spPr>
            <p:txBody>
              <a:bodyPr wrap="none" lIns="190207" tIns="152166" rIns="190207" bIns="152166"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24"/>
                  </a:spcAft>
                  <a:defRPr/>
                </a:pPr>
                <a:r>
                  <a:rPr lang="en-US" sz="1248" dirty="0">
                    <a:solidFill>
                      <a:srgbClr val="107C10"/>
                    </a:solidFill>
                    <a:latin typeface="Segoe UI"/>
                  </a:rPr>
                  <a:t>Valid request</a:t>
                </a:r>
              </a:p>
            </p:txBody>
          </p:sp>
          <p:sp>
            <p:nvSpPr>
              <p:cNvPr id="18" name="Rectangle 17">
                <a:extLst>
                  <a:ext uri="{FF2B5EF4-FFF2-40B4-BE49-F238E27FC236}">
                    <a16:creationId xmlns:a16="http://schemas.microsoft.com/office/drawing/2014/main" id="{4409291E-94B6-4A90-9803-DB8FD2DA1CB6}"/>
                  </a:ext>
                </a:extLst>
              </p:cNvPr>
              <p:cNvSpPr/>
              <p:nvPr/>
            </p:nvSpPr>
            <p:spPr>
              <a:xfrm>
                <a:off x="6960931" y="3999442"/>
                <a:ext cx="509701" cy="1010785"/>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defRPr/>
                </a:pPr>
                <a:r>
                  <a:rPr lang="en-US" sz="6119" dirty="0">
                    <a:solidFill>
                      <a:srgbClr val="C00000"/>
                    </a:solidFill>
                    <a:latin typeface="Segoe UI"/>
                  </a:rPr>
                  <a:t>×</a:t>
                </a:r>
              </a:p>
            </p:txBody>
          </p:sp>
          <p:grpSp>
            <p:nvGrpSpPr>
              <p:cNvPr id="19" name="Group 18">
                <a:extLst>
                  <a:ext uri="{FF2B5EF4-FFF2-40B4-BE49-F238E27FC236}">
                    <a16:creationId xmlns:a16="http://schemas.microsoft.com/office/drawing/2014/main" id="{4BF02CC3-6216-435D-AABA-3690C6BA69A9}"/>
                  </a:ext>
                </a:extLst>
              </p:cNvPr>
              <p:cNvGrpSpPr/>
              <p:nvPr/>
            </p:nvGrpSpPr>
            <p:grpSpPr>
              <a:xfrm>
                <a:off x="7996608" y="1945517"/>
                <a:ext cx="1727348" cy="3296519"/>
                <a:chOff x="7996608" y="1945517"/>
                <a:chExt cx="1727348" cy="3296519"/>
              </a:xfrm>
            </p:grpSpPr>
            <p:sp>
              <p:nvSpPr>
                <p:cNvPr id="31" name="TextBox 42">
                  <a:extLst>
                    <a:ext uri="{FF2B5EF4-FFF2-40B4-BE49-F238E27FC236}">
                      <a16:creationId xmlns:a16="http://schemas.microsoft.com/office/drawing/2014/main" id="{D1881D68-E896-42CF-A93A-746DD061F713}"/>
                    </a:ext>
                  </a:extLst>
                </p:cNvPr>
                <p:cNvSpPr txBox="1"/>
                <p:nvPr/>
              </p:nvSpPr>
              <p:spPr>
                <a:xfrm>
                  <a:off x="8483947" y="3019824"/>
                  <a:ext cx="891082" cy="489194"/>
                </a:xfrm>
                <a:prstGeom prst="rect">
                  <a:avLst/>
                </a:prstGeom>
                <a:noFill/>
              </p:spPr>
              <p:txBody>
                <a:bodyPr wrap="square" lIns="186494" tIns="149195" rIns="186494" bIns="149195"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12"/>
                    </a:spcAft>
                    <a:defRPr/>
                  </a:pPr>
                  <a:r>
                    <a:rPr lang="en-US" sz="1427">
                      <a:solidFill>
                        <a:srgbClr val="000000"/>
                      </a:solidFill>
                      <a:latin typeface="Segoe UI"/>
                    </a:rPr>
                    <a:t>WAF</a:t>
                  </a:r>
                </a:p>
              </p:txBody>
            </p:sp>
            <p:sp>
              <p:nvSpPr>
                <p:cNvPr id="33" name="TextBox 44">
                  <a:extLst>
                    <a:ext uri="{FF2B5EF4-FFF2-40B4-BE49-F238E27FC236}">
                      <a16:creationId xmlns:a16="http://schemas.microsoft.com/office/drawing/2014/main" id="{89D679D6-E683-40C2-A2BA-5F86FDA91DD7}"/>
                    </a:ext>
                  </a:extLst>
                </p:cNvPr>
                <p:cNvSpPr txBox="1"/>
                <p:nvPr/>
              </p:nvSpPr>
              <p:spPr>
                <a:xfrm>
                  <a:off x="8471605" y="4687072"/>
                  <a:ext cx="1252351" cy="489322"/>
                </a:xfrm>
                <a:prstGeom prst="rect">
                  <a:avLst/>
                </a:prstGeom>
                <a:noFill/>
              </p:spPr>
              <p:txBody>
                <a:bodyPr wrap="square" lIns="186494" tIns="149195" rIns="186494" bIns="149195"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8">
                    <a:lnSpc>
                      <a:spcPct val="90000"/>
                    </a:lnSpc>
                    <a:spcAft>
                      <a:spcPts val="612"/>
                    </a:spcAft>
                    <a:defRPr/>
                  </a:pPr>
                  <a:r>
                    <a:rPr lang="en-US" sz="1428">
                      <a:solidFill>
                        <a:srgbClr val="000000"/>
                      </a:solidFill>
                      <a:latin typeface="Segoe UI"/>
                    </a:rPr>
                    <a:t>L7 LB</a:t>
                  </a:r>
                </a:p>
              </p:txBody>
            </p:sp>
            <p:sp>
              <p:nvSpPr>
                <p:cNvPr id="34" name="Rectangle 33">
                  <a:extLst>
                    <a:ext uri="{FF2B5EF4-FFF2-40B4-BE49-F238E27FC236}">
                      <a16:creationId xmlns:a16="http://schemas.microsoft.com/office/drawing/2014/main" id="{D80F6363-C885-42F4-AC72-A69356BAD372}"/>
                    </a:ext>
                  </a:extLst>
                </p:cNvPr>
                <p:cNvSpPr/>
                <p:nvPr/>
              </p:nvSpPr>
              <p:spPr bwMode="auto">
                <a:xfrm>
                  <a:off x="7996608" y="1945517"/>
                  <a:ext cx="1645067" cy="3296519"/>
                </a:xfrm>
                <a:prstGeom prst="rect">
                  <a:avLst/>
                </a:prstGeom>
                <a:noFill/>
                <a:ln w="28575" cap="flat" cmpd="sng" algn="ctr">
                  <a:solidFill>
                    <a:schemeClr val="bg1">
                      <a:lumMod val="65000"/>
                    </a:scheme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7" fontAlgn="base">
                    <a:lnSpc>
                      <a:spcPct val="90000"/>
                    </a:lnSpc>
                    <a:spcBef>
                      <a:spcPct val="0"/>
                    </a:spcBef>
                    <a:spcAft>
                      <a:spcPct val="0"/>
                    </a:spcAft>
                    <a:defRPr/>
                  </a:pPr>
                  <a:endParaRPr lang="en-US" sz="1428" b="1" kern="0">
                    <a:gradFill>
                      <a:gsLst>
                        <a:gs pos="15190">
                          <a:srgbClr val="353535"/>
                        </a:gs>
                        <a:gs pos="43000">
                          <a:srgbClr val="353535"/>
                        </a:gs>
                      </a:gsLst>
                      <a:lin ang="5400000" scaled="0"/>
                    </a:gradFill>
                    <a:latin typeface="Segoe UI Semilight"/>
                    <a:cs typeface="Segoe UI" panose="020B0502040204020203" pitchFamily="34" charset="0"/>
                  </a:endParaRPr>
                </a:p>
              </p:txBody>
            </p:sp>
          </p:grpSp>
          <p:sp>
            <p:nvSpPr>
              <p:cNvPr id="20" name="TextBox 19">
                <a:extLst>
                  <a:ext uri="{FF2B5EF4-FFF2-40B4-BE49-F238E27FC236}">
                    <a16:creationId xmlns:a16="http://schemas.microsoft.com/office/drawing/2014/main" id="{8B47FF39-D8C7-48E4-BB75-F7A79A0DCCC7}"/>
                  </a:ext>
                </a:extLst>
              </p:cNvPr>
              <p:cNvSpPr txBox="1"/>
              <p:nvPr/>
            </p:nvSpPr>
            <p:spPr>
              <a:xfrm>
                <a:off x="7459360" y="1606892"/>
                <a:ext cx="2725870" cy="571726"/>
              </a:xfrm>
              <a:prstGeom prst="rect">
                <a:avLst/>
              </a:prstGeom>
              <a:noFill/>
            </p:spPr>
            <p:txBody>
              <a:bodyPr wrap="none" rtlCol="0">
                <a:spAutoFit/>
              </a:bodyPr>
              <a:lstStyle/>
              <a:p>
                <a:pPr defTabSz="932601">
                  <a:defRPr/>
                </a:pPr>
                <a:r>
                  <a:rPr lang="en-US" sz="1600" b="1" kern="0" dirty="0">
                    <a:latin typeface="+mj-lt"/>
                    <a:cs typeface="Segoe UI" panose="020B0502040204020203" pitchFamily="34" charset="0"/>
                  </a:rPr>
                  <a:t>Application Gateway &amp; WAF</a:t>
                </a:r>
              </a:p>
              <a:p>
                <a:pPr defTabSz="932601">
                  <a:defRPr/>
                </a:pPr>
                <a:endParaRPr lang="en-US" sz="1600" dirty="0">
                  <a:solidFill>
                    <a:srgbClr val="505050"/>
                  </a:solidFill>
                  <a:latin typeface="+mj-lt"/>
                </a:endParaRPr>
              </a:p>
            </p:txBody>
          </p:sp>
          <p:grpSp>
            <p:nvGrpSpPr>
              <p:cNvPr id="21" name="Group 20">
                <a:extLst>
                  <a:ext uri="{FF2B5EF4-FFF2-40B4-BE49-F238E27FC236}">
                    <a16:creationId xmlns:a16="http://schemas.microsoft.com/office/drawing/2014/main" id="{C63A7A17-5E2A-4809-80C9-BD6A15904B9E}"/>
                  </a:ext>
                </a:extLst>
              </p:cNvPr>
              <p:cNvGrpSpPr/>
              <p:nvPr/>
            </p:nvGrpSpPr>
            <p:grpSpPr>
              <a:xfrm>
                <a:off x="10921672" y="1744272"/>
                <a:ext cx="891609" cy="1830286"/>
                <a:chOff x="10921672" y="1744272"/>
                <a:chExt cx="891609" cy="1830286"/>
              </a:xfrm>
            </p:grpSpPr>
            <p:pic>
              <p:nvPicPr>
                <p:cNvPr id="27" name="Picture 26">
                  <a:extLst>
                    <a:ext uri="{FF2B5EF4-FFF2-40B4-BE49-F238E27FC236}">
                      <a16:creationId xmlns:a16="http://schemas.microsoft.com/office/drawing/2014/main" id="{434FF503-8DC8-44A2-B164-B810CDA2F450}"/>
                    </a:ext>
                  </a:extLst>
                </p:cNvPr>
                <p:cNvPicPr>
                  <a:picLocks noChangeAspect="1"/>
                </p:cNvPicPr>
                <p:nvPr/>
              </p:nvPicPr>
              <p:blipFill>
                <a:blip r:embed="rId3"/>
                <a:stretch>
                  <a:fillRect/>
                </a:stretch>
              </p:blipFill>
              <p:spPr>
                <a:xfrm>
                  <a:off x="11176298" y="2273557"/>
                  <a:ext cx="444558" cy="509248"/>
                </a:xfrm>
                <a:prstGeom prst="rect">
                  <a:avLst/>
                </a:prstGeom>
              </p:spPr>
            </p:pic>
            <p:pic>
              <p:nvPicPr>
                <p:cNvPr id="28" name="Picture 27">
                  <a:extLst>
                    <a:ext uri="{FF2B5EF4-FFF2-40B4-BE49-F238E27FC236}">
                      <a16:creationId xmlns:a16="http://schemas.microsoft.com/office/drawing/2014/main" id="{FE0EA918-E823-4029-A580-254D4EDD3267}"/>
                    </a:ext>
                  </a:extLst>
                </p:cNvPr>
                <p:cNvPicPr>
                  <a:picLocks noChangeAspect="1"/>
                </p:cNvPicPr>
                <p:nvPr/>
              </p:nvPicPr>
              <p:blipFill>
                <a:blip r:embed="rId3"/>
                <a:stretch>
                  <a:fillRect/>
                </a:stretch>
              </p:blipFill>
              <p:spPr>
                <a:xfrm>
                  <a:off x="11176298" y="2929722"/>
                  <a:ext cx="444558" cy="509248"/>
                </a:xfrm>
                <a:prstGeom prst="rect">
                  <a:avLst/>
                </a:prstGeom>
              </p:spPr>
            </p:pic>
            <p:sp>
              <p:nvSpPr>
                <p:cNvPr id="29" name="Rectangle 28">
                  <a:extLst>
                    <a:ext uri="{FF2B5EF4-FFF2-40B4-BE49-F238E27FC236}">
                      <a16:creationId xmlns:a16="http://schemas.microsoft.com/office/drawing/2014/main" id="{8F368347-C76A-4859-A8FB-BA93F9873CD2}"/>
                    </a:ext>
                  </a:extLst>
                </p:cNvPr>
                <p:cNvSpPr/>
                <p:nvPr/>
              </p:nvSpPr>
              <p:spPr bwMode="auto">
                <a:xfrm>
                  <a:off x="10921672" y="2074320"/>
                  <a:ext cx="891609" cy="1500238"/>
                </a:xfrm>
                <a:prstGeom prst="rect">
                  <a:avLst/>
                </a:prstGeom>
                <a:noFill/>
                <a:ln w="28575" cap="flat" cmpd="sng" algn="ctr">
                  <a:solidFill>
                    <a:schemeClr val="bg1">
                      <a:lumMod val="65000"/>
                    </a:scheme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7" fontAlgn="base">
                    <a:lnSpc>
                      <a:spcPct val="90000"/>
                    </a:lnSpc>
                    <a:spcBef>
                      <a:spcPct val="0"/>
                    </a:spcBef>
                    <a:spcAft>
                      <a:spcPct val="0"/>
                    </a:spcAft>
                    <a:defRPr/>
                  </a:pPr>
                  <a:endParaRPr lang="en-US" sz="1224" b="1" kern="0">
                    <a:gradFill>
                      <a:gsLst>
                        <a:gs pos="15190">
                          <a:srgbClr val="353535"/>
                        </a:gs>
                        <a:gs pos="43000">
                          <a:srgbClr val="353535"/>
                        </a:gs>
                      </a:gsLst>
                      <a:lin ang="5400000" scaled="0"/>
                    </a:gradFill>
                    <a:latin typeface="Segoe UI Semilight"/>
                    <a:cs typeface="Segoe UI" panose="020B0502040204020203" pitchFamily="34" charset="0"/>
                  </a:endParaRPr>
                </a:p>
              </p:txBody>
            </p:sp>
            <p:sp>
              <p:nvSpPr>
                <p:cNvPr id="30" name="TextBox 29">
                  <a:extLst>
                    <a:ext uri="{FF2B5EF4-FFF2-40B4-BE49-F238E27FC236}">
                      <a16:creationId xmlns:a16="http://schemas.microsoft.com/office/drawing/2014/main" id="{89F2CEE1-5198-4EBC-85AB-394744EFC703}"/>
                    </a:ext>
                  </a:extLst>
                </p:cNvPr>
                <p:cNvSpPr txBox="1"/>
                <p:nvPr/>
              </p:nvSpPr>
              <p:spPr>
                <a:xfrm>
                  <a:off x="11015905" y="1744272"/>
                  <a:ext cx="616313" cy="305066"/>
                </a:xfrm>
                <a:prstGeom prst="rect">
                  <a:avLst/>
                </a:prstGeom>
                <a:noFill/>
              </p:spPr>
              <p:txBody>
                <a:bodyPr wrap="none" rtlCol="0">
                  <a:spAutoFit/>
                </a:bodyPr>
                <a:lstStyle/>
                <a:p>
                  <a:pPr defTabSz="932601">
                    <a:defRPr/>
                  </a:pPr>
                  <a:r>
                    <a:rPr lang="en-US" sz="1428" dirty="0">
                      <a:latin typeface="Segoe UI"/>
                    </a:rPr>
                    <a:t>Site 1</a:t>
                  </a:r>
                </a:p>
              </p:txBody>
            </p:sp>
          </p:grpSp>
          <p:grpSp>
            <p:nvGrpSpPr>
              <p:cNvPr id="22" name="Group 21">
                <a:extLst>
                  <a:ext uri="{FF2B5EF4-FFF2-40B4-BE49-F238E27FC236}">
                    <a16:creationId xmlns:a16="http://schemas.microsoft.com/office/drawing/2014/main" id="{032CE457-0E2E-496A-82FE-84F9DE326166}"/>
                  </a:ext>
                </a:extLst>
              </p:cNvPr>
              <p:cNvGrpSpPr/>
              <p:nvPr/>
            </p:nvGrpSpPr>
            <p:grpSpPr>
              <a:xfrm>
                <a:off x="10952772" y="3736359"/>
                <a:ext cx="891609" cy="1787555"/>
                <a:chOff x="10921672" y="3585556"/>
                <a:chExt cx="891609" cy="1787555"/>
              </a:xfrm>
            </p:grpSpPr>
            <p:pic>
              <p:nvPicPr>
                <p:cNvPr id="23" name="Picture 22">
                  <a:extLst>
                    <a:ext uri="{FF2B5EF4-FFF2-40B4-BE49-F238E27FC236}">
                      <a16:creationId xmlns:a16="http://schemas.microsoft.com/office/drawing/2014/main" id="{05C6975C-A689-426C-A496-05CDF7DEC08E}"/>
                    </a:ext>
                  </a:extLst>
                </p:cNvPr>
                <p:cNvPicPr>
                  <a:picLocks noChangeAspect="1"/>
                </p:cNvPicPr>
                <p:nvPr/>
              </p:nvPicPr>
              <p:blipFill>
                <a:blip r:embed="rId3"/>
                <a:stretch>
                  <a:fillRect/>
                </a:stretch>
              </p:blipFill>
              <p:spPr>
                <a:xfrm>
                  <a:off x="11165170" y="4041945"/>
                  <a:ext cx="444558" cy="509248"/>
                </a:xfrm>
                <a:prstGeom prst="rect">
                  <a:avLst/>
                </a:prstGeom>
              </p:spPr>
            </p:pic>
            <p:pic>
              <p:nvPicPr>
                <p:cNvPr id="24" name="Picture 23">
                  <a:extLst>
                    <a:ext uri="{FF2B5EF4-FFF2-40B4-BE49-F238E27FC236}">
                      <a16:creationId xmlns:a16="http://schemas.microsoft.com/office/drawing/2014/main" id="{2F06CAF2-943F-4D2E-8831-E3E1EC4474B3}"/>
                    </a:ext>
                  </a:extLst>
                </p:cNvPr>
                <p:cNvPicPr>
                  <a:picLocks noChangeAspect="1"/>
                </p:cNvPicPr>
                <p:nvPr/>
              </p:nvPicPr>
              <p:blipFill>
                <a:blip r:embed="rId3"/>
                <a:stretch>
                  <a:fillRect/>
                </a:stretch>
              </p:blipFill>
              <p:spPr>
                <a:xfrm>
                  <a:off x="11176298" y="4719893"/>
                  <a:ext cx="444558" cy="509248"/>
                </a:xfrm>
                <a:prstGeom prst="rect">
                  <a:avLst/>
                </a:prstGeom>
              </p:spPr>
            </p:pic>
            <p:sp>
              <p:nvSpPr>
                <p:cNvPr id="25" name="Rectangle 24">
                  <a:extLst>
                    <a:ext uri="{FF2B5EF4-FFF2-40B4-BE49-F238E27FC236}">
                      <a16:creationId xmlns:a16="http://schemas.microsoft.com/office/drawing/2014/main" id="{23B1C556-C1C2-4298-8D0F-AC9CAE92E9C3}"/>
                    </a:ext>
                  </a:extLst>
                </p:cNvPr>
                <p:cNvSpPr/>
                <p:nvPr/>
              </p:nvSpPr>
              <p:spPr bwMode="auto">
                <a:xfrm>
                  <a:off x="10921672" y="3872873"/>
                  <a:ext cx="891609" cy="1500238"/>
                </a:xfrm>
                <a:prstGeom prst="rect">
                  <a:avLst/>
                </a:prstGeom>
                <a:noFill/>
                <a:ln w="28575" cap="flat" cmpd="sng" algn="ctr">
                  <a:solidFill>
                    <a:schemeClr val="bg1">
                      <a:lumMod val="65000"/>
                    </a:scheme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7" fontAlgn="base">
                    <a:lnSpc>
                      <a:spcPct val="90000"/>
                    </a:lnSpc>
                    <a:spcBef>
                      <a:spcPct val="0"/>
                    </a:spcBef>
                    <a:spcAft>
                      <a:spcPct val="0"/>
                    </a:spcAft>
                    <a:defRPr/>
                  </a:pPr>
                  <a:endParaRPr lang="en-US" sz="1224" b="1" kern="0">
                    <a:gradFill>
                      <a:gsLst>
                        <a:gs pos="15190">
                          <a:srgbClr val="353535"/>
                        </a:gs>
                        <a:gs pos="43000">
                          <a:srgbClr val="353535"/>
                        </a:gs>
                      </a:gsLst>
                      <a:lin ang="5400000" scaled="0"/>
                    </a:gradFill>
                    <a:latin typeface="Segoe UI Semilight"/>
                    <a:cs typeface="Segoe UI" panose="020B0502040204020203" pitchFamily="34" charset="0"/>
                  </a:endParaRPr>
                </a:p>
              </p:txBody>
            </p:sp>
            <p:sp>
              <p:nvSpPr>
                <p:cNvPr id="26" name="TextBox 25">
                  <a:extLst>
                    <a:ext uri="{FF2B5EF4-FFF2-40B4-BE49-F238E27FC236}">
                      <a16:creationId xmlns:a16="http://schemas.microsoft.com/office/drawing/2014/main" id="{F9350C70-813B-46B9-818B-83EC33FC1841}"/>
                    </a:ext>
                  </a:extLst>
                </p:cNvPr>
                <p:cNvSpPr txBox="1"/>
                <p:nvPr/>
              </p:nvSpPr>
              <p:spPr>
                <a:xfrm>
                  <a:off x="11093298" y="3585556"/>
                  <a:ext cx="616313" cy="305066"/>
                </a:xfrm>
                <a:prstGeom prst="rect">
                  <a:avLst/>
                </a:prstGeom>
                <a:noFill/>
              </p:spPr>
              <p:txBody>
                <a:bodyPr wrap="none" rtlCol="0">
                  <a:spAutoFit/>
                </a:bodyPr>
                <a:lstStyle/>
                <a:p>
                  <a:pPr defTabSz="932601">
                    <a:defRPr/>
                  </a:pPr>
                  <a:r>
                    <a:rPr lang="en-US" sz="1428" dirty="0">
                      <a:latin typeface="Segoe UI"/>
                    </a:rPr>
                    <a:t>Site 2</a:t>
                  </a:r>
                </a:p>
              </p:txBody>
            </p:sp>
          </p:grpSp>
        </p:grpSp>
        <p:sp>
          <p:nvSpPr>
            <p:cNvPr id="45" name="Freeform 5">
              <a:extLst>
                <a:ext uri="{FF2B5EF4-FFF2-40B4-BE49-F238E27FC236}">
                  <a16:creationId xmlns:a16="http://schemas.microsoft.com/office/drawing/2014/main" id="{A612EDCB-0AF8-4D4B-81BD-6BEA801FE3E7}"/>
                </a:ext>
              </a:extLst>
            </p:cNvPr>
            <p:cNvSpPr>
              <a:spLocks noEditPoints="1"/>
            </p:cNvSpPr>
            <p:nvPr/>
          </p:nvSpPr>
          <p:spPr bwMode="auto">
            <a:xfrm>
              <a:off x="8706129" y="2046498"/>
              <a:ext cx="1031323" cy="915667"/>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FF0000"/>
            </a:solidFill>
            <a:ln>
              <a:noFill/>
            </a:ln>
          </p:spPr>
          <p:txBody>
            <a:bodyPr vert="horz" wrap="square" lIns="91427" tIns="45713" rIns="91427" bIns="45713" numCol="1" anchor="t" anchorCtr="0" compatLnSpc="1">
              <a:prstTxWarp prst="textNoShape">
                <a:avLst/>
              </a:prstTxWarp>
            </a:bodyPr>
            <a:lstStyle/>
            <a:p>
              <a:pPr defTabSz="932601">
                <a:defRPr/>
              </a:pPr>
              <a:endParaRPr lang="en-US">
                <a:solidFill>
                  <a:srgbClr val="505050"/>
                </a:solidFill>
                <a:latin typeface="Segoe UI"/>
              </a:endParaRPr>
            </a:p>
          </p:txBody>
        </p:sp>
        <p:pic>
          <p:nvPicPr>
            <p:cNvPr id="46" name="Picture 45">
              <a:extLst>
                <a:ext uri="{FF2B5EF4-FFF2-40B4-BE49-F238E27FC236}">
                  <a16:creationId xmlns:a16="http://schemas.microsoft.com/office/drawing/2014/main" id="{32F4987B-7C80-3E4D-98BC-02F1FA577B97}"/>
                </a:ext>
              </a:extLst>
            </p:cNvPr>
            <p:cNvPicPr>
              <a:picLocks noChangeAspect="1"/>
            </p:cNvPicPr>
            <p:nvPr/>
          </p:nvPicPr>
          <p:blipFill>
            <a:blip r:embed="rId4"/>
            <a:stretch>
              <a:fillRect/>
            </a:stretch>
          </p:blipFill>
          <p:spPr>
            <a:xfrm>
              <a:off x="8697781" y="3430761"/>
              <a:ext cx="1050943" cy="1030638"/>
            </a:xfrm>
            <a:prstGeom prst="rect">
              <a:avLst/>
            </a:prstGeom>
          </p:spPr>
        </p:pic>
      </p:grpSp>
      <p:sp>
        <p:nvSpPr>
          <p:cNvPr id="48" name="Rectangle 47">
            <a:extLst>
              <a:ext uri="{FF2B5EF4-FFF2-40B4-BE49-F238E27FC236}">
                <a16:creationId xmlns:a16="http://schemas.microsoft.com/office/drawing/2014/main" id="{21E1E1D2-4841-472C-BE50-961BEFDFAA34}"/>
              </a:ext>
            </a:extLst>
          </p:cNvPr>
          <p:cNvSpPr/>
          <p:nvPr/>
        </p:nvSpPr>
        <p:spPr>
          <a:xfrm>
            <a:off x="6125112" y="5612540"/>
            <a:ext cx="2749743" cy="1224398"/>
          </a:xfrm>
          <a:prstGeom prst="rect">
            <a:avLst/>
          </a:prstGeom>
        </p:spPr>
        <p:txBody>
          <a:bodyPr wrap="square" anchor="t">
            <a:spAutoFit/>
          </a:bodyPr>
          <a:lstStyle/>
          <a:p>
            <a:pPr marL="285751" indent="-285751" defTabSz="932508">
              <a:buFont typeface="Arial" panose="020B0604020202020204" pitchFamily="34" charset="0"/>
              <a:buChar char="•"/>
            </a:pPr>
            <a:r>
              <a:rPr lang="en-US" sz="1200" dirty="0">
                <a:solidFill>
                  <a:schemeClr val="accent5"/>
                </a:solidFill>
                <a:cs typeface="Segoe UI" panose="020B0502040204020203" pitchFamily="34" charset="0"/>
              </a:rPr>
              <a:t>Protect your app against prevalent X- Site Scripting and SQL Injection attacks</a:t>
            </a:r>
          </a:p>
          <a:p>
            <a:pPr marL="285751" indent="-285751" defTabSz="932508">
              <a:buFont typeface="Arial" panose="020B0604020202020204" pitchFamily="34" charset="0"/>
              <a:buChar char="•"/>
            </a:pPr>
            <a:endParaRPr lang="en-US" sz="1200" dirty="0">
              <a:solidFill>
                <a:schemeClr val="accent5"/>
              </a:solidFill>
              <a:cs typeface="Segoe UI" panose="020B0502040204020203" pitchFamily="34" charset="0"/>
            </a:endParaRPr>
          </a:p>
          <a:p>
            <a:pPr marL="285751" indent="-285751" defTabSz="932508">
              <a:buFont typeface="Arial" panose="020B0604020202020204" pitchFamily="34" charset="0"/>
              <a:buChar char="•"/>
            </a:pPr>
            <a:r>
              <a:rPr lang="en-US" sz="1200" dirty="0">
                <a:solidFill>
                  <a:schemeClr val="accent5"/>
                </a:solidFill>
                <a:cs typeface="Segoe UI" panose="020B0502040204020203" pitchFamily="34" charset="0"/>
              </a:rPr>
              <a:t>Blocks threats based on </a:t>
            </a:r>
            <a:br>
              <a:rPr lang="en-US" sz="1200" dirty="0">
                <a:solidFill>
                  <a:schemeClr val="accent5"/>
                </a:solidFill>
                <a:cs typeface="Segoe UI" panose="020B0502040204020203" pitchFamily="34" charset="0"/>
              </a:rPr>
            </a:br>
            <a:r>
              <a:rPr lang="en-US" sz="1200" dirty="0">
                <a:solidFill>
                  <a:schemeClr val="accent5"/>
                </a:solidFill>
                <a:cs typeface="Segoe UI" panose="020B0502040204020203" pitchFamily="34" charset="0"/>
              </a:rPr>
              <a:t>Top 10 OWASP signatures</a:t>
            </a:r>
          </a:p>
        </p:txBody>
      </p:sp>
      <p:sp>
        <p:nvSpPr>
          <p:cNvPr id="32" name="Rectangle 31">
            <a:extLst>
              <a:ext uri="{FF2B5EF4-FFF2-40B4-BE49-F238E27FC236}">
                <a16:creationId xmlns:a16="http://schemas.microsoft.com/office/drawing/2014/main" id="{06F97975-C08C-4A93-807C-1F8718BC0560}"/>
              </a:ext>
            </a:extLst>
          </p:cNvPr>
          <p:cNvSpPr/>
          <p:nvPr/>
        </p:nvSpPr>
        <p:spPr>
          <a:xfrm>
            <a:off x="8750964" y="5612540"/>
            <a:ext cx="3377362" cy="1224398"/>
          </a:xfrm>
          <a:prstGeom prst="rect">
            <a:avLst/>
          </a:prstGeom>
        </p:spPr>
        <p:txBody>
          <a:bodyPr wrap="square">
            <a:spAutoFit/>
          </a:bodyPr>
          <a:lstStyle/>
          <a:p>
            <a:pPr marL="285751" indent="-285751" defTabSz="932508">
              <a:buFont typeface="Arial" panose="020B0604020202020204" pitchFamily="34" charset="0"/>
              <a:buChar char="•"/>
            </a:pPr>
            <a:r>
              <a:rPr lang="en-US" sz="1200" dirty="0">
                <a:solidFill>
                  <a:schemeClr val="accent5"/>
                </a:solidFill>
                <a:cs typeface="Segoe UI" panose="020B0502040204020203" pitchFamily="34" charset="0"/>
              </a:rPr>
              <a:t>Integrated with Azure Security Center</a:t>
            </a:r>
          </a:p>
          <a:p>
            <a:pPr marL="285751" indent="-285751" defTabSz="932508">
              <a:buFont typeface="Arial" panose="020B0604020202020204" pitchFamily="34" charset="0"/>
              <a:buChar char="•"/>
            </a:pPr>
            <a:endParaRPr lang="en-US" sz="1200" dirty="0">
              <a:solidFill>
                <a:schemeClr val="accent5"/>
              </a:solidFill>
              <a:cs typeface="Segoe UI" panose="020B0502040204020203" pitchFamily="34" charset="0"/>
            </a:endParaRPr>
          </a:p>
          <a:p>
            <a:pPr marL="285751" indent="-285751" defTabSz="932508">
              <a:buFont typeface="Arial" panose="020B0604020202020204" pitchFamily="34" charset="0"/>
              <a:buChar char="•"/>
            </a:pPr>
            <a:r>
              <a:rPr lang="en-US" sz="1200" dirty="0">
                <a:solidFill>
                  <a:schemeClr val="accent5"/>
                </a:solidFill>
                <a:cs typeface="Segoe UI" panose="020B0502040204020203" pitchFamily="34" charset="0"/>
              </a:rPr>
              <a:t>Real-time logging with Azure Monitor</a:t>
            </a:r>
          </a:p>
          <a:p>
            <a:pPr marL="285751" indent="-285751" defTabSz="932508">
              <a:buFont typeface="Arial" panose="020B0604020202020204" pitchFamily="34" charset="0"/>
              <a:buChar char="•"/>
            </a:pPr>
            <a:endParaRPr lang="en-US" sz="1200" dirty="0">
              <a:solidFill>
                <a:schemeClr val="accent5"/>
              </a:solidFill>
              <a:cs typeface="Segoe UI" panose="020B0502040204020203" pitchFamily="34" charset="0"/>
            </a:endParaRPr>
          </a:p>
          <a:p>
            <a:pPr marL="285751" indent="-285751" defTabSz="932508">
              <a:buFont typeface="Arial" panose="020B0604020202020204" pitchFamily="34" charset="0"/>
              <a:buChar char="•"/>
            </a:pPr>
            <a:r>
              <a:rPr lang="en-US" sz="1200" dirty="0">
                <a:solidFill>
                  <a:schemeClr val="accent5"/>
                </a:solidFill>
                <a:cs typeface="Segoe UI" panose="020B0502040204020203" pitchFamily="34" charset="0"/>
              </a:rPr>
              <a:t>Platform managed, scalable  and highly available</a:t>
            </a:r>
          </a:p>
        </p:txBody>
      </p:sp>
      <p:cxnSp>
        <p:nvCxnSpPr>
          <p:cNvPr id="53" name="Straight Connector 52">
            <a:extLst>
              <a:ext uri="{FF2B5EF4-FFF2-40B4-BE49-F238E27FC236}">
                <a16:creationId xmlns:a16="http://schemas.microsoft.com/office/drawing/2014/main" id="{329C3798-FBD7-4DCB-8F17-83B71C8617A1}"/>
              </a:ext>
            </a:extLst>
          </p:cNvPr>
          <p:cNvCxnSpPr/>
          <p:nvPr/>
        </p:nvCxnSpPr>
        <p:spPr>
          <a:xfrm>
            <a:off x="5891213" y="1806211"/>
            <a:ext cx="0" cy="481207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843712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6301-0EB5-4653-A79F-2CBF3E61A5BE}"/>
              </a:ext>
            </a:extLst>
          </p:cNvPr>
          <p:cNvSpPr>
            <a:spLocks noGrp="1"/>
          </p:cNvSpPr>
          <p:nvPr>
            <p:ph type="title"/>
          </p:nvPr>
        </p:nvSpPr>
        <p:spPr/>
        <p:txBody>
          <a:bodyPr/>
          <a:lstStyle/>
          <a:p>
            <a:r>
              <a:rPr lang="en-US" dirty="0"/>
              <a:t>Load Balancing Options in Azure</a:t>
            </a:r>
          </a:p>
        </p:txBody>
      </p:sp>
    </p:spTree>
    <p:extLst>
      <p:ext uri="{BB962C8B-B14F-4D97-AF65-F5344CB8AC3E}">
        <p14:creationId xmlns:p14="http://schemas.microsoft.com/office/powerpoint/2010/main" val="55546669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87FE-5D54-48BC-BACA-B6BEBE8B2939}"/>
              </a:ext>
            </a:extLst>
          </p:cNvPr>
          <p:cNvSpPr>
            <a:spLocks noGrp="1"/>
          </p:cNvSpPr>
          <p:nvPr>
            <p:ph type="title"/>
          </p:nvPr>
        </p:nvSpPr>
        <p:spPr/>
        <p:txBody>
          <a:bodyPr/>
          <a:lstStyle/>
          <a:p>
            <a:r>
              <a:rPr lang="en-US" dirty="0"/>
              <a:t>Web Application Firewall (WAF) using Azure Front Door</a:t>
            </a:r>
            <a:endParaRPr lang="en-US" sz="3264" dirty="0">
              <a:solidFill>
                <a:srgbClr val="F37521"/>
              </a:solidFill>
            </a:endParaRPr>
          </a:p>
        </p:txBody>
      </p:sp>
      <p:sp>
        <p:nvSpPr>
          <p:cNvPr id="3" name="Text Placeholder 2">
            <a:extLst>
              <a:ext uri="{FF2B5EF4-FFF2-40B4-BE49-F238E27FC236}">
                <a16:creationId xmlns:a16="http://schemas.microsoft.com/office/drawing/2014/main" id="{EE886059-63D2-4FA1-9806-9243227A7F33}"/>
              </a:ext>
            </a:extLst>
          </p:cNvPr>
          <p:cNvSpPr>
            <a:spLocks noGrp="1"/>
          </p:cNvSpPr>
          <p:nvPr>
            <p:ph type="body" sz="quarter" idx="10"/>
          </p:nvPr>
        </p:nvSpPr>
        <p:spPr/>
        <p:txBody>
          <a:bodyPr>
            <a:normAutofit/>
          </a:bodyPr>
          <a:lstStyle/>
          <a:p>
            <a:r>
              <a:rPr lang="en-US" dirty="0"/>
              <a:t>Centralized protection for your web applications that are globally delivered</a:t>
            </a:r>
          </a:p>
        </p:txBody>
      </p:sp>
      <p:sp>
        <p:nvSpPr>
          <p:cNvPr id="13" name="Text Placeholder 12">
            <a:extLst>
              <a:ext uri="{FF2B5EF4-FFF2-40B4-BE49-F238E27FC236}">
                <a16:creationId xmlns:a16="http://schemas.microsoft.com/office/drawing/2014/main" id="{54AC838E-7B14-4A2D-A3D2-6DBC24C376C2}"/>
              </a:ext>
            </a:extLst>
          </p:cNvPr>
          <p:cNvSpPr>
            <a:spLocks noGrp="1"/>
          </p:cNvSpPr>
          <p:nvPr>
            <p:ph type="body" sz="quarter" idx="11"/>
          </p:nvPr>
        </p:nvSpPr>
        <p:spPr>
          <a:xfrm>
            <a:off x="455996" y="1716905"/>
            <a:ext cx="11306469" cy="3924151"/>
          </a:xfrm>
        </p:spPr>
        <p:txBody>
          <a:bodyPr/>
          <a:lstStyle/>
          <a:p>
            <a:r>
              <a:rPr lang="en-US" sz="1600" dirty="0">
                <a:solidFill>
                  <a:srgbClr val="0070C0"/>
                </a:solidFill>
              </a:rPr>
              <a:t>WAF Modes:</a:t>
            </a:r>
            <a:endParaRPr lang="en-US" sz="1600" dirty="0">
              <a:solidFill>
                <a:srgbClr val="0070C0"/>
              </a:solidFill>
              <a:latin typeface="+mn-lt"/>
            </a:endParaRPr>
          </a:p>
          <a:p>
            <a:pPr marL="285751" indent="-285751">
              <a:buFont typeface="Arial" panose="020B0604020202020204" pitchFamily="34" charset="0"/>
              <a:buChar char="•"/>
            </a:pPr>
            <a:r>
              <a:rPr lang="en-US" sz="1600" dirty="0">
                <a:solidFill>
                  <a:schemeClr val="tx1"/>
                </a:solidFill>
                <a:latin typeface="+mn-lt"/>
              </a:rPr>
              <a:t>Detection and Prevention</a:t>
            </a:r>
          </a:p>
          <a:p>
            <a:endParaRPr lang="en-US" sz="1600" dirty="0">
              <a:solidFill>
                <a:schemeClr val="tx1"/>
              </a:solidFill>
              <a:latin typeface="+mn-lt"/>
            </a:endParaRPr>
          </a:p>
          <a:p>
            <a:r>
              <a:rPr lang="en-US" sz="1600" dirty="0">
                <a:solidFill>
                  <a:srgbClr val="0070C0"/>
                </a:solidFill>
              </a:rPr>
              <a:t>WAF Actions: </a:t>
            </a:r>
          </a:p>
          <a:p>
            <a:pPr marL="285751" indent="-285751">
              <a:buFont typeface="Arial" panose="020B0604020202020204" pitchFamily="34" charset="0"/>
              <a:buChar char="•"/>
            </a:pPr>
            <a:r>
              <a:rPr lang="en-US" sz="1600" dirty="0">
                <a:solidFill>
                  <a:schemeClr val="tx1"/>
                </a:solidFill>
                <a:latin typeface="+mn-lt"/>
              </a:rPr>
              <a:t>Allow, Block, Log, and Redirect</a:t>
            </a:r>
            <a:endParaRPr lang="en-US" sz="1600" dirty="0">
              <a:solidFill>
                <a:schemeClr val="tx1"/>
              </a:solidFill>
            </a:endParaRPr>
          </a:p>
          <a:p>
            <a:endParaRPr lang="en-US" sz="1600" dirty="0">
              <a:solidFill>
                <a:schemeClr val="tx1"/>
              </a:solidFill>
            </a:endParaRPr>
          </a:p>
          <a:p>
            <a:r>
              <a:rPr lang="en-US" sz="1600" dirty="0">
                <a:solidFill>
                  <a:srgbClr val="0070C0"/>
                </a:solidFill>
              </a:rPr>
              <a:t>WAF rules: </a:t>
            </a:r>
          </a:p>
          <a:p>
            <a:pPr marL="285751" indent="-285751">
              <a:buFont typeface="Arial" panose="020B0604020202020204" pitchFamily="34" charset="0"/>
              <a:buChar char="•"/>
            </a:pPr>
            <a:r>
              <a:rPr lang="en-US" sz="1600" dirty="0">
                <a:solidFill>
                  <a:schemeClr val="tx1"/>
                </a:solidFill>
                <a:latin typeface="+mn-lt"/>
              </a:rPr>
              <a:t>IP allow list and block list</a:t>
            </a:r>
          </a:p>
          <a:p>
            <a:pPr marL="285751" indent="-285751">
              <a:buFont typeface="Arial" panose="020B0604020202020204" pitchFamily="34" charset="0"/>
              <a:buChar char="•"/>
            </a:pPr>
            <a:r>
              <a:rPr lang="en-US" sz="1600" dirty="0">
                <a:solidFill>
                  <a:schemeClr val="tx1"/>
                </a:solidFill>
                <a:latin typeface="+mn-lt"/>
              </a:rPr>
              <a:t>Geographic based access control</a:t>
            </a:r>
          </a:p>
          <a:p>
            <a:pPr marL="285751" indent="-285751">
              <a:buFont typeface="Arial" panose="020B0604020202020204" pitchFamily="34" charset="0"/>
              <a:buChar char="•"/>
            </a:pPr>
            <a:r>
              <a:rPr lang="en-US" sz="1600" dirty="0">
                <a:solidFill>
                  <a:schemeClr val="tx1"/>
                </a:solidFill>
                <a:latin typeface="+mn-lt"/>
              </a:rPr>
              <a:t>HTTP parameters-based access control</a:t>
            </a:r>
          </a:p>
          <a:p>
            <a:pPr marL="285751" indent="-285751">
              <a:buFont typeface="Arial" panose="020B0604020202020204" pitchFamily="34" charset="0"/>
              <a:buChar char="•"/>
            </a:pPr>
            <a:r>
              <a:rPr lang="en-US" sz="1600" dirty="0">
                <a:solidFill>
                  <a:schemeClr val="tx1"/>
                </a:solidFill>
                <a:latin typeface="+mn-lt"/>
              </a:rPr>
              <a:t>Request method-based access control</a:t>
            </a:r>
          </a:p>
          <a:p>
            <a:pPr marL="285751" indent="-285751">
              <a:buFont typeface="Arial" panose="020B0604020202020204" pitchFamily="34" charset="0"/>
              <a:buChar char="•"/>
            </a:pPr>
            <a:r>
              <a:rPr lang="en-US" sz="1600" dirty="0">
                <a:solidFill>
                  <a:schemeClr val="tx1"/>
                </a:solidFill>
                <a:latin typeface="+mn-lt"/>
              </a:rPr>
              <a:t>Size constraint</a:t>
            </a:r>
          </a:p>
          <a:p>
            <a:pPr marL="285751" indent="-285751">
              <a:buFont typeface="Arial" panose="020B0604020202020204" pitchFamily="34" charset="0"/>
              <a:buChar char="•"/>
            </a:pPr>
            <a:r>
              <a:rPr lang="en-US" sz="1600" dirty="0">
                <a:solidFill>
                  <a:schemeClr val="tx1"/>
                </a:solidFill>
                <a:latin typeface="+mn-lt"/>
              </a:rPr>
              <a:t>Rate limiting rules</a:t>
            </a:r>
          </a:p>
        </p:txBody>
      </p:sp>
      <p:cxnSp>
        <p:nvCxnSpPr>
          <p:cNvPr id="53" name="Straight Connector 52">
            <a:extLst>
              <a:ext uri="{FF2B5EF4-FFF2-40B4-BE49-F238E27FC236}">
                <a16:creationId xmlns:a16="http://schemas.microsoft.com/office/drawing/2014/main" id="{329C3798-FBD7-4DCB-8F17-83B71C8617A1}"/>
              </a:ext>
            </a:extLst>
          </p:cNvPr>
          <p:cNvCxnSpPr/>
          <p:nvPr/>
        </p:nvCxnSpPr>
        <p:spPr>
          <a:xfrm>
            <a:off x="5891213" y="1806211"/>
            <a:ext cx="0" cy="481207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descr="A screenshot of a cell phone&#10;&#10;Description automatically generated">
            <a:extLst>
              <a:ext uri="{FF2B5EF4-FFF2-40B4-BE49-F238E27FC236}">
                <a16:creationId xmlns:a16="http://schemas.microsoft.com/office/drawing/2014/main" id="{EA32A520-725F-45B7-8D54-7492BDFE7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790" y="2158688"/>
            <a:ext cx="6032903" cy="4078883"/>
          </a:xfrm>
          <a:prstGeom prst="rect">
            <a:avLst/>
          </a:prstGeom>
        </p:spPr>
      </p:pic>
    </p:spTree>
    <p:extLst>
      <p:ext uri="{BB962C8B-B14F-4D97-AF65-F5344CB8AC3E}">
        <p14:creationId xmlns:p14="http://schemas.microsoft.com/office/powerpoint/2010/main" val="1653515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 | Load Balancer</a:t>
            </a:r>
          </a:p>
        </p:txBody>
      </p:sp>
      <p:sp>
        <p:nvSpPr>
          <p:cNvPr id="3" name="Content Placeholder 2">
            <a:extLst>
              <a:ext uri="{FF2B5EF4-FFF2-40B4-BE49-F238E27FC236}">
                <a16:creationId xmlns:a16="http://schemas.microsoft.com/office/drawing/2014/main" id="{4A5D2C11-FA45-4F20-95F2-049A7A39D9E3}"/>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5700398E-707B-4F59-AF98-2E16EAE0D35F}"/>
              </a:ext>
            </a:extLst>
          </p:cNvPr>
          <p:cNvSpPr>
            <a:spLocks noGrp="1"/>
          </p:cNvSpPr>
          <p:nvPr>
            <p:ph type="body" sz="quarter" idx="11"/>
          </p:nvPr>
        </p:nvSpPr>
        <p:spPr/>
        <p:txBody>
          <a:bodyPr/>
          <a:lstStyle/>
          <a:p>
            <a:r>
              <a:rPr lang="en-US" dirty="0"/>
              <a:t>Deliver high availability and network performance to your applications</a:t>
            </a:r>
          </a:p>
        </p:txBody>
      </p:sp>
      <p:pic>
        <p:nvPicPr>
          <p:cNvPr id="15" name="グラフィックス 416">
            <a:extLst>
              <a:ext uri="{FF2B5EF4-FFF2-40B4-BE49-F238E27FC236}">
                <a16:creationId xmlns:a16="http://schemas.microsoft.com/office/drawing/2014/main" id="{CC9D0E46-2BF6-4138-B42F-CC0652747EA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079" y="4278447"/>
            <a:ext cx="584075" cy="584075"/>
          </a:xfrm>
          <a:prstGeom prst="rect">
            <a:avLst/>
          </a:prstGeom>
        </p:spPr>
      </p:pic>
    </p:spTree>
    <p:extLst>
      <p:ext uri="{BB962C8B-B14F-4D97-AF65-F5344CB8AC3E}">
        <p14:creationId xmlns:p14="http://schemas.microsoft.com/office/powerpoint/2010/main" val="2296254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Load Balancer</a:t>
            </a:r>
          </a:p>
        </p:txBody>
      </p:sp>
      <p:sp>
        <p:nvSpPr>
          <p:cNvPr id="2" name="Content Placeholder 1">
            <a:extLst>
              <a:ext uri="{FF2B5EF4-FFF2-40B4-BE49-F238E27FC236}">
                <a16:creationId xmlns:a16="http://schemas.microsoft.com/office/drawing/2014/main" id="{C6819B1B-0550-48D7-AA5F-F41EB919D8E0}"/>
              </a:ext>
            </a:extLst>
          </p:cNvPr>
          <p:cNvSpPr>
            <a:spLocks noGrp="1"/>
          </p:cNvSpPr>
          <p:nvPr>
            <p:ph sz="quarter" idx="11"/>
          </p:nvPr>
        </p:nvSpPr>
        <p:spPr>
          <a:xfrm>
            <a:off x="455996" y="1189178"/>
            <a:ext cx="5537336" cy="5573834"/>
          </a:xfrm>
        </p:spPr>
        <p:txBody>
          <a:bodyPr/>
          <a:lstStyle/>
          <a:p>
            <a:pPr marL="0" indent="0" defTabSz="932567">
              <a:spcBef>
                <a:spcPts val="600"/>
              </a:spcBef>
              <a:spcAft>
                <a:spcPts val="600"/>
              </a:spcAft>
              <a:buNone/>
              <a:defRPr/>
            </a:pPr>
            <a:r>
              <a:rPr lang="en-US" sz="1800" dirty="0">
                <a:solidFill>
                  <a:srgbClr val="0078D7"/>
                </a:solidFill>
              </a:rPr>
              <a:t>Layer 4, per flow</a:t>
            </a:r>
          </a:p>
          <a:p>
            <a:pPr marL="234905" lvl="1" indent="-234905" defTabSz="932567">
              <a:defRPr/>
            </a:pPr>
            <a:r>
              <a:rPr lang="en-US" sz="1600" dirty="0">
                <a:latin typeface="Segoe UI" panose="020B0502040204020203" pitchFamily="34" charset="0"/>
                <a:cs typeface="Segoe UI" panose="020B0502040204020203" pitchFamily="34" charset="0"/>
              </a:rPr>
              <a:t>All TCP &amp; UDP applications</a:t>
            </a:r>
          </a:p>
          <a:p>
            <a:pPr marL="234905" lvl="1" indent="-234905" defTabSz="932567">
              <a:defRPr/>
            </a:pPr>
            <a:r>
              <a:rPr lang="en-US" sz="1600" dirty="0">
                <a:latin typeface="Segoe UI" panose="020B0502040204020203" pitchFamily="34" charset="0"/>
                <a:cs typeface="Segoe UI" panose="020B0502040204020203" pitchFamily="34" charset="0"/>
              </a:rPr>
              <a:t>Inbound &amp; outbound</a:t>
            </a:r>
          </a:p>
          <a:p>
            <a:pPr marL="234905" lvl="1" indent="-234905" defTabSz="932567">
              <a:defRPr/>
            </a:pPr>
            <a:r>
              <a:rPr lang="en-US" sz="1600" dirty="0">
                <a:latin typeface="Segoe UI" panose="020B0502040204020203" pitchFamily="34" charset="0"/>
                <a:cs typeface="Segoe UI" panose="020B0502040204020203" pitchFamily="34" charset="0"/>
              </a:rPr>
              <a:t>Flow-based Load Balancing with Health Probing</a:t>
            </a:r>
          </a:p>
          <a:p>
            <a:pPr marL="234905" lvl="1" indent="-234905" defTabSz="932567">
              <a:defRPr/>
            </a:pPr>
            <a:r>
              <a:rPr lang="en-US" sz="1600" dirty="0">
                <a:latin typeface="Segoe UI" panose="020B0502040204020203" pitchFamily="34" charset="0"/>
                <a:cs typeface="Segoe UI" panose="020B0502040204020203" pitchFamily="34" charset="0"/>
              </a:rPr>
              <a:t>Inbound NAT rules (port forwarding)</a:t>
            </a:r>
          </a:p>
          <a:p>
            <a:pPr marL="234905" lvl="1" indent="-234905" defTabSz="932567">
              <a:defRPr/>
            </a:pPr>
            <a:r>
              <a:rPr lang="en-US" sz="1600" dirty="0">
                <a:latin typeface="Segoe UI" panose="020B0502040204020203" pitchFamily="34" charset="0"/>
                <a:cs typeface="Segoe UI" panose="020B0502040204020203" pitchFamily="34" charset="0"/>
              </a:rPr>
              <a:t>Availability Zones support</a:t>
            </a:r>
          </a:p>
          <a:p>
            <a:pPr marL="234905" lvl="1" indent="-234905" defTabSz="932567">
              <a:defRPr/>
            </a:pPr>
            <a:r>
              <a:rPr lang="en-US" sz="1600" dirty="0">
                <a:latin typeface="Segoe UI" panose="020B0502040204020203" pitchFamily="34" charset="0"/>
                <a:cs typeface="Segoe UI" panose="020B0502040204020203" pitchFamily="34" charset="0"/>
              </a:rPr>
              <a:t>HA Ports load balancing</a:t>
            </a:r>
          </a:p>
          <a:p>
            <a:pPr marL="234905" lvl="1" indent="-234905" defTabSz="932567">
              <a:defRPr/>
            </a:pPr>
            <a:r>
              <a:rPr lang="en-US" sz="1600" dirty="0">
                <a:latin typeface="Segoe UI" panose="020B0502040204020203" pitchFamily="34" charset="0"/>
                <a:cs typeface="Segoe UI" panose="020B0502040204020203" pitchFamily="34" charset="0"/>
              </a:rPr>
              <a:t>2 SKUs: Standard &amp; Basic</a:t>
            </a:r>
          </a:p>
          <a:p>
            <a:pPr marL="0" indent="0" defTabSz="932567">
              <a:spcBef>
                <a:spcPts val="600"/>
              </a:spcBef>
              <a:spcAft>
                <a:spcPts val="600"/>
              </a:spcAft>
              <a:buNone/>
              <a:defRPr/>
            </a:pPr>
            <a:r>
              <a:rPr lang="en-US" sz="1800" dirty="0">
                <a:solidFill>
                  <a:srgbClr val="0078D7"/>
                </a:solidFill>
              </a:rPr>
              <a:t>High performance</a:t>
            </a:r>
          </a:p>
          <a:p>
            <a:pPr marL="234905" lvl="1" indent="-234905" defTabSz="932567">
              <a:defRPr/>
            </a:pPr>
            <a:r>
              <a:rPr lang="en-US" sz="1600" dirty="0">
                <a:latin typeface="Segoe UI" panose="020B0502040204020203" pitchFamily="34" charset="0"/>
                <a:cs typeface="Segoe UI" panose="020B0502040204020203" pitchFamily="34" charset="0"/>
              </a:rPr>
              <a:t>Part of the Azure SDN stack, not a VM</a:t>
            </a:r>
          </a:p>
          <a:p>
            <a:pPr marL="234905" lvl="1" indent="-234905" defTabSz="932567">
              <a:defRPr/>
            </a:pPr>
            <a:r>
              <a:rPr lang="en-US" sz="1600" dirty="0">
                <a:latin typeface="Segoe UI" panose="020B0502040204020203" pitchFamily="34" charset="0"/>
                <a:cs typeface="Segoe UI" panose="020B0502040204020203" pitchFamily="34" charset="0"/>
              </a:rPr>
              <a:t>Low latency</a:t>
            </a:r>
          </a:p>
          <a:p>
            <a:pPr marL="234905" lvl="1" indent="-234905" defTabSz="932567">
              <a:defRPr/>
            </a:pPr>
            <a:r>
              <a:rPr lang="en-US" sz="1600" dirty="0">
                <a:latin typeface="Segoe UI" panose="020B0502040204020203" pitchFamily="34" charset="0"/>
                <a:cs typeface="Segoe UI" panose="020B0502040204020203" pitchFamily="34" charset="0"/>
              </a:rPr>
              <a:t>High throughput</a:t>
            </a:r>
          </a:p>
          <a:p>
            <a:pPr marL="234905" lvl="1" indent="-234905" defTabSz="932567">
              <a:defRPr/>
            </a:pPr>
            <a:r>
              <a:rPr lang="en-US" sz="1600" dirty="0">
                <a:latin typeface="Segoe UI" panose="020B0502040204020203" pitchFamily="34" charset="0"/>
                <a:cs typeface="Segoe UI" panose="020B0502040204020203" pitchFamily="34" charset="0"/>
              </a:rPr>
              <a:t>Outbound bandwidth only limited by VM in pool</a:t>
            </a:r>
          </a:p>
          <a:p>
            <a:pPr marL="0" indent="0" defTabSz="932567">
              <a:spcBef>
                <a:spcPts val="600"/>
              </a:spcBef>
              <a:spcAft>
                <a:spcPts val="600"/>
              </a:spcAft>
              <a:buNone/>
              <a:defRPr/>
            </a:pPr>
            <a:r>
              <a:rPr lang="en-US" sz="1800" dirty="0">
                <a:solidFill>
                  <a:srgbClr val="0078D7"/>
                </a:solidFill>
              </a:rPr>
              <a:t>Diagnostics and Probes</a:t>
            </a:r>
          </a:p>
          <a:p>
            <a:pPr marL="234905" lvl="1" indent="-234905" defTabSz="932567">
              <a:defRPr/>
            </a:pPr>
            <a:r>
              <a:rPr lang="en-US" sz="1600" dirty="0">
                <a:latin typeface="Segoe UI" panose="020B0502040204020203" pitchFamily="34" charset="0"/>
                <a:cs typeface="Segoe UI" panose="020B0502040204020203" pitchFamily="34" charset="0"/>
              </a:rPr>
              <a:t>Multi-dimensional metrics and alerts in Azure Monitor</a:t>
            </a:r>
          </a:p>
          <a:p>
            <a:pPr marL="234905" lvl="1" indent="-234905" defTabSz="932567">
              <a:defRPr/>
            </a:pPr>
            <a:r>
              <a:rPr lang="en-US" sz="1600" dirty="0">
                <a:latin typeface="Segoe UI" panose="020B0502040204020203" pitchFamily="34" charset="0"/>
                <a:cs typeface="Segoe UI" panose="020B0502040204020203" pitchFamily="34" charset="0"/>
              </a:rPr>
              <a:t>TCP &amp; HTTP health probes, Data path health</a:t>
            </a:r>
          </a:p>
          <a:p>
            <a:endParaRPr lang="en-US" dirty="0"/>
          </a:p>
        </p:txBody>
      </p:sp>
      <p:pic>
        <p:nvPicPr>
          <p:cNvPr id="70" name="Picture 69">
            <a:extLst>
              <a:ext uri="{FF2B5EF4-FFF2-40B4-BE49-F238E27FC236}">
                <a16:creationId xmlns:a16="http://schemas.microsoft.com/office/drawing/2014/main" id="{E3B3D65A-A41D-48B7-8808-455ECE62CACC}"/>
              </a:ext>
            </a:extLst>
          </p:cNvPr>
          <p:cNvPicPr>
            <a:picLocks noChangeAspect="1"/>
          </p:cNvPicPr>
          <p:nvPr/>
        </p:nvPicPr>
        <p:blipFill rotWithShape="1">
          <a:blip r:embed="rId3"/>
          <a:srcRect t="14988" b="33908"/>
          <a:stretch/>
        </p:blipFill>
        <p:spPr>
          <a:xfrm>
            <a:off x="6409941" y="1709400"/>
            <a:ext cx="5709059" cy="2608100"/>
          </a:xfrm>
          <a:prstGeom prst="rect">
            <a:avLst/>
          </a:prstGeom>
        </p:spPr>
      </p:pic>
      <p:pic>
        <p:nvPicPr>
          <p:cNvPr id="71" name="Graphic 70">
            <a:extLst>
              <a:ext uri="{FF2B5EF4-FFF2-40B4-BE49-F238E27FC236}">
                <a16:creationId xmlns:a16="http://schemas.microsoft.com/office/drawing/2014/main" id="{446DBB07-D7C5-4C74-A205-D30CF9C7AE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658" y="4317503"/>
            <a:ext cx="467848" cy="451251"/>
          </a:xfrm>
          <a:prstGeom prst="rect">
            <a:avLst/>
          </a:prstGeom>
        </p:spPr>
      </p:pic>
      <p:pic>
        <p:nvPicPr>
          <p:cNvPr id="72" name="Graphic 71">
            <a:extLst>
              <a:ext uri="{FF2B5EF4-FFF2-40B4-BE49-F238E27FC236}">
                <a16:creationId xmlns:a16="http://schemas.microsoft.com/office/drawing/2014/main" id="{80E4B3DA-08DA-43A3-94BF-79F0B6D56A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3123" y="4318023"/>
            <a:ext cx="467848" cy="451251"/>
          </a:xfrm>
          <a:prstGeom prst="rect">
            <a:avLst/>
          </a:prstGeom>
        </p:spPr>
      </p:pic>
      <p:pic>
        <p:nvPicPr>
          <p:cNvPr id="74" name="Graphic 73">
            <a:extLst>
              <a:ext uri="{FF2B5EF4-FFF2-40B4-BE49-F238E27FC236}">
                <a16:creationId xmlns:a16="http://schemas.microsoft.com/office/drawing/2014/main" id="{C572C51B-3B29-4CEF-96BD-5DF341986F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0928" y="4309864"/>
            <a:ext cx="467848" cy="451251"/>
          </a:xfrm>
          <a:prstGeom prst="rect">
            <a:avLst/>
          </a:prstGeom>
        </p:spPr>
      </p:pic>
      <p:pic>
        <p:nvPicPr>
          <p:cNvPr id="75" name="Graphic 74">
            <a:extLst>
              <a:ext uri="{FF2B5EF4-FFF2-40B4-BE49-F238E27FC236}">
                <a16:creationId xmlns:a16="http://schemas.microsoft.com/office/drawing/2014/main" id="{0D0DA4CE-7FAF-4CE3-AC89-421C14D330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78335" y="4304974"/>
            <a:ext cx="467848" cy="451251"/>
          </a:xfrm>
          <a:prstGeom prst="rect">
            <a:avLst/>
          </a:prstGeom>
        </p:spPr>
      </p:pic>
      <p:pic>
        <p:nvPicPr>
          <p:cNvPr id="76" name="Graphic 75">
            <a:extLst>
              <a:ext uri="{FF2B5EF4-FFF2-40B4-BE49-F238E27FC236}">
                <a16:creationId xmlns:a16="http://schemas.microsoft.com/office/drawing/2014/main" id="{815F80E8-6B82-47D3-84F9-B313BA8088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87550" y="4296673"/>
            <a:ext cx="467848" cy="451251"/>
          </a:xfrm>
          <a:prstGeom prst="rect">
            <a:avLst/>
          </a:prstGeom>
        </p:spPr>
      </p:pic>
      <p:pic>
        <p:nvPicPr>
          <p:cNvPr id="77" name="Graphic 76">
            <a:extLst>
              <a:ext uri="{FF2B5EF4-FFF2-40B4-BE49-F238E27FC236}">
                <a16:creationId xmlns:a16="http://schemas.microsoft.com/office/drawing/2014/main" id="{569316EC-9AAB-4F7F-BA67-9E223DBB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82607" y="4479049"/>
            <a:ext cx="467848" cy="451251"/>
          </a:xfrm>
          <a:prstGeom prst="rect">
            <a:avLst/>
          </a:prstGeom>
        </p:spPr>
      </p:pic>
      <p:sp>
        <p:nvSpPr>
          <p:cNvPr id="78" name="TextBox 77">
            <a:extLst>
              <a:ext uri="{FF2B5EF4-FFF2-40B4-BE49-F238E27FC236}">
                <a16:creationId xmlns:a16="http://schemas.microsoft.com/office/drawing/2014/main" id="{FE8F3A47-8149-430E-9214-FCA06F3E66FC}"/>
              </a:ext>
            </a:extLst>
          </p:cNvPr>
          <p:cNvSpPr txBox="1"/>
          <p:nvPr/>
        </p:nvSpPr>
        <p:spPr>
          <a:xfrm>
            <a:off x="7990310" y="1165013"/>
            <a:ext cx="2601653" cy="640416"/>
          </a:xfrm>
          <a:prstGeom prst="rect">
            <a:avLst/>
          </a:prstGeom>
          <a:noFill/>
        </p:spPr>
        <p:txBody>
          <a:bodyPr wrap="none" lIns="186521" tIns="149217" rIns="186521" bIns="149217" rtlCol="0">
            <a:spAutoFit/>
          </a:bodyPr>
          <a:lstStyle/>
          <a:p>
            <a:pPr defTabSz="932601">
              <a:lnSpc>
                <a:spcPct val="90000"/>
              </a:lnSpc>
              <a:spcAft>
                <a:spcPts val="612"/>
              </a:spcAft>
            </a:pPr>
            <a:r>
              <a:rPr lang="en-US" sz="2448" b="1" dirty="0">
                <a:latin typeface="+mj-lt"/>
                <a:cs typeface="Segoe UI" panose="020B0502040204020203" pitchFamily="34" charset="0"/>
              </a:rPr>
              <a:t>3 Key Scenarios</a:t>
            </a:r>
          </a:p>
        </p:txBody>
      </p:sp>
      <p:pic>
        <p:nvPicPr>
          <p:cNvPr id="79" name="Picture 78">
            <a:extLst>
              <a:ext uri="{FF2B5EF4-FFF2-40B4-BE49-F238E27FC236}">
                <a16:creationId xmlns:a16="http://schemas.microsoft.com/office/drawing/2014/main" id="{FA7BBBD6-1AD5-4548-BCBC-744352F33D53}"/>
              </a:ext>
            </a:extLst>
          </p:cNvPr>
          <p:cNvPicPr>
            <a:picLocks noChangeAspect="1"/>
          </p:cNvPicPr>
          <p:nvPr/>
        </p:nvPicPr>
        <p:blipFill>
          <a:blip r:embed="rId6"/>
          <a:stretch>
            <a:fillRect/>
          </a:stretch>
        </p:blipFill>
        <p:spPr>
          <a:xfrm>
            <a:off x="5956399" y="5347245"/>
            <a:ext cx="3037710" cy="1200220"/>
          </a:xfrm>
          <a:prstGeom prst="rect">
            <a:avLst/>
          </a:prstGeom>
          <a:ln>
            <a:solidFill>
              <a:srgbClr val="737373">
                <a:lumMod val="40000"/>
                <a:lumOff val="60000"/>
              </a:srgbClr>
            </a:solidFill>
          </a:ln>
          <a:effectLst>
            <a:outerShdw blurRad="50800" dist="38100" dir="2700000" algn="tl" rotWithShape="0">
              <a:prstClr val="black">
                <a:alpha val="40000"/>
              </a:prstClr>
            </a:outerShdw>
          </a:effectLst>
        </p:spPr>
      </p:pic>
      <p:pic>
        <p:nvPicPr>
          <p:cNvPr id="80" name="Picture 79">
            <a:extLst>
              <a:ext uri="{FF2B5EF4-FFF2-40B4-BE49-F238E27FC236}">
                <a16:creationId xmlns:a16="http://schemas.microsoft.com/office/drawing/2014/main" id="{BA01B222-BFD7-42DD-B8DD-04114B2AFA24}"/>
              </a:ext>
            </a:extLst>
          </p:cNvPr>
          <p:cNvPicPr>
            <a:picLocks noChangeAspect="1"/>
          </p:cNvPicPr>
          <p:nvPr/>
        </p:nvPicPr>
        <p:blipFill>
          <a:blip r:embed="rId7"/>
          <a:stretch>
            <a:fillRect/>
          </a:stretch>
        </p:blipFill>
        <p:spPr>
          <a:xfrm>
            <a:off x="9086084" y="5347245"/>
            <a:ext cx="3032916" cy="1200220"/>
          </a:xfrm>
          <a:prstGeom prst="rect">
            <a:avLst/>
          </a:prstGeom>
          <a:ln>
            <a:solidFill>
              <a:srgbClr val="737373">
                <a:lumMod val="40000"/>
                <a:lumOff val="60000"/>
              </a:srgb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909987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Combine them as needed</a:t>
            </a:r>
          </a:p>
        </p:txBody>
      </p:sp>
      <p:sp>
        <p:nvSpPr>
          <p:cNvPr id="16" name="people_12">
            <a:extLst>
              <a:ext uri="{FF2B5EF4-FFF2-40B4-BE49-F238E27FC236}">
                <a16:creationId xmlns:a16="http://schemas.microsoft.com/office/drawing/2014/main" id="{5289C1B3-2EC3-4992-8BA8-D60A4F0CC9AB}"/>
              </a:ext>
            </a:extLst>
          </p:cNvPr>
          <p:cNvSpPr>
            <a:spLocks noChangeAspect="1" noEditPoints="1"/>
          </p:cNvSpPr>
          <p:nvPr/>
        </p:nvSpPr>
        <p:spPr bwMode="auto">
          <a:xfrm>
            <a:off x="10862316" y="1288883"/>
            <a:ext cx="519349" cy="44309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9050" cap="sq">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7">
              <a:defRPr/>
            </a:pPr>
            <a:endParaRPr lang="en-US">
              <a:solidFill>
                <a:srgbClr val="353535"/>
              </a:solidFill>
              <a:latin typeface="Segoe UI Semilight"/>
            </a:endParaRPr>
          </a:p>
        </p:txBody>
      </p:sp>
      <p:sp>
        <p:nvSpPr>
          <p:cNvPr id="17" name="people_12">
            <a:extLst>
              <a:ext uri="{FF2B5EF4-FFF2-40B4-BE49-F238E27FC236}">
                <a16:creationId xmlns:a16="http://schemas.microsoft.com/office/drawing/2014/main" id="{42DDBC67-3973-4EEC-A7D7-26E0F57317D5}"/>
              </a:ext>
            </a:extLst>
          </p:cNvPr>
          <p:cNvSpPr>
            <a:spLocks noChangeAspect="1" noEditPoints="1"/>
          </p:cNvSpPr>
          <p:nvPr/>
        </p:nvSpPr>
        <p:spPr bwMode="auto">
          <a:xfrm>
            <a:off x="5776691" y="1420292"/>
            <a:ext cx="519349" cy="44309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9050" cap="sq">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7">
              <a:defRPr/>
            </a:pPr>
            <a:endParaRPr lang="en-US">
              <a:solidFill>
                <a:srgbClr val="353535"/>
              </a:solidFill>
              <a:latin typeface="Segoe UI Semilight"/>
            </a:endParaRPr>
          </a:p>
        </p:txBody>
      </p:sp>
      <p:sp>
        <p:nvSpPr>
          <p:cNvPr id="18" name="people_12">
            <a:extLst>
              <a:ext uri="{FF2B5EF4-FFF2-40B4-BE49-F238E27FC236}">
                <a16:creationId xmlns:a16="http://schemas.microsoft.com/office/drawing/2014/main" id="{5D5F1A16-F54D-45D2-9E02-DFD2F0A7B2D1}"/>
              </a:ext>
            </a:extLst>
          </p:cNvPr>
          <p:cNvSpPr>
            <a:spLocks noChangeAspect="1" noEditPoints="1"/>
          </p:cNvSpPr>
          <p:nvPr/>
        </p:nvSpPr>
        <p:spPr bwMode="auto">
          <a:xfrm>
            <a:off x="1800435" y="1469766"/>
            <a:ext cx="519349" cy="44309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9050" cap="sq">
            <a:solidFill>
              <a:srgbClr val="00B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7">
              <a:defRPr/>
            </a:pPr>
            <a:endParaRPr lang="en-US">
              <a:solidFill>
                <a:srgbClr val="353535"/>
              </a:solidFill>
              <a:latin typeface="Segoe UI Semilight"/>
            </a:endParaRPr>
          </a:p>
        </p:txBody>
      </p:sp>
      <p:grpSp>
        <p:nvGrpSpPr>
          <p:cNvPr id="19" name="Group 18">
            <a:extLst>
              <a:ext uri="{FF2B5EF4-FFF2-40B4-BE49-F238E27FC236}">
                <a16:creationId xmlns:a16="http://schemas.microsoft.com/office/drawing/2014/main" id="{27C7EC84-3B9F-4B0C-893C-08B64E6FE490}"/>
              </a:ext>
            </a:extLst>
          </p:cNvPr>
          <p:cNvGrpSpPr>
            <a:grpSpLocks noChangeAspect="1"/>
          </p:cNvGrpSpPr>
          <p:nvPr/>
        </p:nvGrpSpPr>
        <p:grpSpPr>
          <a:xfrm>
            <a:off x="534116" y="2286927"/>
            <a:ext cx="1408213" cy="2610631"/>
            <a:chOff x="2576228" y="1715389"/>
            <a:chExt cx="1808919" cy="3353492"/>
          </a:xfrm>
        </p:grpSpPr>
        <p:pic>
          <p:nvPicPr>
            <p:cNvPr id="20" name="Graphic 19">
              <a:extLst>
                <a:ext uri="{FF2B5EF4-FFF2-40B4-BE49-F238E27FC236}">
                  <a16:creationId xmlns:a16="http://schemas.microsoft.com/office/drawing/2014/main" id="{9CA439E1-1F38-467E-A8FD-E6A4490600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40804" y="2006951"/>
              <a:ext cx="497889" cy="480227"/>
            </a:xfrm>
            <a:prstGeom prst="rect">
              <a:avLst/>
            </a:prstGeom>
          </p:spPr>
        </p:pic>
        <p:cxnSp>
          <p:nvCxnSpPr>
            <p:cNvPr id="21" name="Straight Connector 20">
              <a:extLst>
                <a:ext uri="{FF2B5EF4-FFF2-40B4-BE49-F238E27FC236}">
                  <a16:creationId xmlns:a16="http://schemas.microsoft.com/office/drawing/2014/main" id="{D846064E-FA18-4F7D-A674-DD9CA483A107}"/>
                </a:ext>
              </a:extLst>
            </p:cNvPr>
            <p:cNvCxnSpPr/>
            <p:nvPr/>
          </p:nvCxnSpPr>
          <p:spPr>
            <a:xfrm>
              <a:off x="3682143" y="1715389"/>
              <a:ext cx="0" cy="226001"/>
            </a:xfrm>
            <a:prstGeom prst="line">
              <a:avLst/>
            </a:prstGeom>
            <a:noFill/>
            <a:ln w="12700" cap="flat" cmpd="sng" algn="ctr">
              <a:solidFill>
                <a:srgbClr val="92D050"/>
              </a:solidFill>
              <a:prstDash val="solid"/>
              <a:headEnd type="oval" w="lg" len="lg"/>
            </a:ln>
            <a:effectLst/>
          </p:spPr>
        </p:cxnSp>
        <p:pic>
          <p:nvPicPr>
            <p:cNvPr id="22" name="Graphic 21">
              <a:extLst>
                <a:ext uri="{FF2B5EF4-FFF2-40B4-BE49-F238E27FC236}">
                  <a16:creationId xmlns:a16="http://schemas.microsoft.com/office/drawing/2014/main" id="{CA30E427-9342-442B-9D9B-97B5B3D8C4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6640" y="2731737"/>
              <a:ext cx="493584" cy="476075"/>
            </a:xfrm>
            <a:prstGeom prst="rect">
              <a:avLst/>
            </a:prstGeom>
          </p:spPr>
        </p:pic>
        <p:pic>
          <p:nvPicPr>
            <p:cNvPr id="23" name="Graphic 22">
              <a:extLst>
                <a:ext uri="{FF2B5EF4-FFF2-40B4-BE49-F238E27FC236}">
                  <a16:creationId xmlns:a16="http://schemas.microsoft.com/office/drawing/2014/main" id="{E4F6FA2B-2343-406B-9FE3-112075C22C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1563" y="2731737"/>
              <a:ext cx="493584" cy="476075"/>
            </a:xfrm>
            <a:prstGeom prst="rect">
              <a:avLst/>
            </a:prstGeom>
          </p:spPr>
        </p:pic>
        <p:cxnSp>
          <p:nvCxnSpPr>
            <p:cNvPr id="24" name="Straight Arrow Connector 23">
              <a:extLst>
                <a:ext uri="{FF2B5EF4-FFF2-40B4-BE49-F238E27FC236}">
                  <a16:creationId xmlns:a16="http://schemas.microsoft.com/office/drawing/2014/main" id="{A8347482-7B12-44BA-A84E-D2AE3B9E22E3}"/>
                </a:ext>
              </a:extLst>
            </p:cNvPr>
            <p:cNvCxnSpPr/>
            <p:nvPr/>
          </p:nvCxnSpPr>
          <p:spPr>
            <a:xfrm flipH="1">
              <a:off x="3417706" y="2459323"/>
              <a:ext cx="128639" cy="226438"/>
            </a:xfrm>
            <a:prstGeom prst="straightConnector1">
              <a:avLst/>
            </a:prstGeom>
            <a:noFill/>
            <a:ln w="38100" cap="flat" cmpd="sng" algn="ctr">
              <a:solidFill>
                <a:srgbClr val="FFFFFF"/>
              </a:solidFill>
              <a:prstDash val="solid"/>
              <a:headEnd type="none"/>
              <a:tailEnd type="triangle"/>
            </a:ln>
            <a:effectLst/>
          </p:spPr>
        </p:cxnSp>
        <p:cxnSp>
          <p:nvCxnSpPr>
            <p:cNvPr id="25" name="Straight Arrow Connector 24">
              <a:extLst>
                <a:ext uri="{FF2B5EF4-FFF2-40B4-BE49-F238E27FC236}">
                  <a16:creationId xmlns:a16="http://schemas.microsoft.com/office/drawing/2014/main" id="{700EC801-594F-4AB2-85DF-74D10706EC1F}"/>
                </a:ext>
              </a:extLst>
            </p:cNvPr>
            <p:cNvCxnSpPr>
              <a:cxnSpLocks/>
            </p:cNvCxnSpPr>
            <p:nvPr/>
          </p:nvCxnSpPr>
          <p:spPr>
            <a:xfrm>
              <a:off x="3839510" y="2459323"/>
              <a:ext cx="128639" cy="226438"/>
            </a:xfrm>
            <a:prstGeom prst="straightConnector1">
              <a:avLst/>
            </a:prstGeom>
            <a:noFill/>
            <a:ln w="38100" cap="flat" cmpd="sng" algn="ctr">
              <a:solidFill>
                <a:srgbClr val="FFFFFF"/>
              </a:solidFill>
              <a:prstDash val="solid"/>
              <a:headEnd type="none"/>
              <a:tailEnd type="triangle"/>
            </a:ln>
            <a:effectLst/>
          </p:spPr>
        </p:cxnSp>
        <p:cxnSp>
          <p:nvCxnSpPr>
            <p:cNvPr id="26" name="Straight Arrow Connector 25">
              <a:extLst>
                <a:ext uri="{FF2B5EF4-FFF2-40B4-BE49-F238E27FC236}">
                  <a16:creationId xmlns:a16="http://schemas.microsoft.com/office/drawing/2014/main" id="{EC47802C-5AE8-4C60-9D93-5FB78919A157}"/>
                </a:ext>
              </a:extLst>
            </p:cNvPr>
            <p:cNvCxnSpPr/>
            <p:nvPr/>
          </p:nvCxnSpPr>
          <p:spPr>
            <a:xfrm flipH="1">
              <a:off x="3810054" y="3230970"/>
              <a:ext cx="128639" cy="226438"/>
            </a:xfrm>
            <a:prstGeom prst="straightConnector1">
              <a:avLst/>
            </a:prstGeom>
            <a:noFill/>
            <a:ln w="38100" cap="flat" cmpd="sng" algn="ctr">
              <a:solidFill>
                <a:srgbClr val="FFFFFF"/>
              </a:solidFill>
              <a:prstDash val="solid"/>
              <a:headEnd type="none"/>
              <a:tailEnd type="triangle"/>
            </a:ln>
            <a:effectLst/>
          </p:spPr>
        </p:cxnSp>
        <p:cxnSp>
          <p:nvCxnSpPr>
            <p:cNvPr id="27" name="Straight Arrow Connector 26">
              <a:extLst>
                <a:ext uri="{FF2B5EF4-FFF2-40B4-BE49-F238E27FC236}">
                  <a16:creationId xmlns:a16="http://schemas.microsoft.com/office/drawing/2014/main" id="{11E0D2A4-73F8-4CFA-B5B9-21CC6ABC9805}"/>
                </a:ext>
              </a:extLst>
            </p:cNvPr>
            <p:cNvCxnSpPr>
              <a:cxnSpLocks/>
            </p:cNvCxnSpPr>
            <p:nvPr/>
          </p:nvCxnSpPr>
          <p:spPr>
            <a:xfrm>
              <a:off x="3440804" y="3237357"/>
              <a:ext cx="128639" cy="226438"/>
            </a:xfrm>
            <a:prstGeom prst="straightConnector1">
              <a:avLst/>
            </a:prstGeom>
            <a:noFill/>
            <a:ln w="38100" cap="flat" cmpd="sng" algn="ctr">
              <a:solidFill>
                <a:srgbClr val="FFFFFF"/>
              </a:solidFill>
              <a:prstDash val="solid"/>
              <a:headEnd type="none"/>
              <a:tailEnd type="triangle"/>
            </a:ln>
            <a:effectLst/>
          </p:spPr>
        </p:cxnSp>
        <p:pic>
          <p:nvPicPr>
            <p:cNvPr id="29" name="Graphic 28">
              <a:extLst>
                <a:ext uri="{FF2B5EF4-FFF2-40B4-BE49-F238E27FC236}">
                  <a16:creationId xmlns:a16="http://schemas.microsoft.com/office/drawing/2014/main" id="{140658A2-986D-4ED3-83CF-8CA887246D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608" y="3505619"/>
              <a:ext cx="497889" cy="480227"/>
            </a:xfrm>
            <a:prstGeom prst="rect">
              <a:avLst/>
            </a:prstGeom>
          </p:spPr>
        </p:pic>
        <p:cxnSp>
          <p:nvCxnSpPr>
            <p:cNvPr id="30" name="Straight Arrow Connector 29">
              <a:extLst>
                <a:ext uri="{FF2B5EF4-FFF2-40B4-BE49-F238E27FC236}">
                  <a16:creationId xmlns:a16="http://schemas.microsoft.com/office/drawing/2014/main" id="{8D3C3ACB-FD86-4118-85CF-259AE11CBCA8}"/>
                </a:ext>
              </a:extLst>
            </p:cNvPr>
            <p:cNvCxnSpPr>
              <a:cxnSpLocks/>
            </p:cNvCxnSpPr>
            <p:nvPr/>
          </p:nvCxnSpPr>
          <p:spPr>
            <a:xfrm>
              <a:off x="3822858" y="3985847"/>
              <a:ext cx="128639" cy="226438"/>
            </a:xfrm>
            <a:prstGeom prst="straightConnector1">
              <a:avLst/>
            </a:prstGeom>
            <a:noFill/>
            <a:ln w="38100" cap="flat" cmpd="sng" algn="ctr">
              <a:solidFill>
                <a:srgbClr val="FFFFFF"/>
              </a:solidFill>
              <a:prstDash val="solid"/>
              <a:headEnd type="none"/>
              <a:tailEnd type="triangle"/>
            </a:ln>
            <a:effectLst/>
          </p:spPr>
        </p:cxnSp>
        <p:cxnSp>
          <p:nvCxnSpPr>
            <p:cNvPr id="31" name="Straight Arrow Connector 30">
              <a:extLst>
                <a:ext uri="{FF2B5EF4-FFF2-40B4-BE49-F238E27FC236}">
                  <a16:creationId xmlns:a16="http://schemas.microsoft.com/office/drawing/2014/main" id="{E0BF3BD7-6993-4CBE-A38F-AF2293B8802E}"/>
                </a:ext>
              </a:extLst>
            </p:cNvPr>
            <p:cNvCxnSpPr>
              <a:cxnSpLocks/>
            </p:cNvCxnSpPr>
            <p:nvPr/>
          </p:nvCxnSpPr>
          <p:spPr>
            <a:xfrm flipH="1">
              <a:off x="3453608" y="3992234"/>
              <a:ext cx="128639" cy="226438"/>
            </a:xfrm>
            <a:prstGeom prst="straightConnector1">
              <a:avLst/>
            </a:prstGeom>
            <a:noFill/>
            <a:ln w="38100" cap="flat" cmpd="sng" algn="ctr">
              <a:solidFill>
                <a:srgbClr val="FFFFFF"/>
              </a:solidFill>
              <a:prstDash val="solid"/>
              <a:headEnd type="none"/>
              <a:tailEnd type="triangle"/>
            </a:ln>
            <a:effectLst/>
          </p:spPr>
        </p:cxnSp>
        <p:pic>
          <p:nvPicPr>
            <p:cNvPr id="32" name="Graphic 31">
              <a:extLst>
                <a:ext uri="{FF2B5EF4-FFF2-40B4-BE49-F238E27FC236}">
                  <a16:creationId xmlns:a16="http://schemas.microsoft.com/office/drawing/2014/main" id="{E156CAE2-9AAB-4671-86D2-04B25A9F71A8}"/>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3014368" y="4248910"/>
              <a:ext cx="466654" cy="466653"/>
            </a:xfrm>
            <a:prstGeom prst="rect">
              <a:avLst/>
            </a:prstGeom>
          </p:spPr>
        </p:pic>
        <p:pic>
          <p:nvPicPr>
            <p:cNvPr id="33" name="Graphic 32">
              <a:extLst>
                <a:ext uri="{FF2B5EF4-FFF2-40B4-BE49-F238E27FC236}">
                  <a16:creationId xmlns:a16="http://schemas.microsoft.com/office/drawing/2014/main" id="{C499C440-D78B-435C-AD12-FB4F661867E3}"/>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3918493" y="4242522"/>
              <a:ext cx="466654" cy="466653"/>
            </a:xfrm>
            <a:prstGeom prst="rect">
              <a:avLst/>
            </a:prstGeom>
          </p:spPr>
        </p:pic>
        <p:pic>
          <p:nvPicPr>
            <p:cNvPr id="34" name="Graphic 33">
              <a:extLst>
                <a:ext uri="{FF2B5EF4-FFF2-40B4-BE49-F238E27FC236}">
                  <a16:creationId xmlns:a16="http://schemas.microsoft.com/office/drawing/2014/main" id="{FF31CFC2-5A66-4FBC-B20E-813B935339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76228" y="4326329"/>
              <a:ext cx="876711" cy="677458"/>
            </a:xfrm>
            <a:prstGeom prst="rect">
              <a:avLst/>
            </a:prstGeom>
          </p:spPr>
        </p:pic>
        <p:sp>
          <p:nvSpPr>
            <p:cNvPr id="35" name="TextBox 34">
              <a:extLst>
                <a:ext uri="{FF2B5EF4-FFF2-40B4-BE49-F238E27FC236}">
                  <a16:creationId xmlns:a16="http://schemas.microsoft.com/office/drawing/2014/main" id="{0DB5F9BD-F072-4469-82E2-D83708BD4AF8}"/>
                </a:ext>
              </a:extLst>
            </p:cNvPr>
            <p:cNvSpPr txBox="1"/>
            <p:nvPr/>
          </p:nvSpPr>
          <p:spPr>
            <a:xfrm>
              <a:off x="2696390" y="4511509"/>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36" name="Graphic 35">
              <a:extLst>
                <a:ext uri="{FF2B5EF4-FFF2-40B4-BE49-F238E27FC236}">
                  <a16:creationId xmlns:a16="http://schemas.microsoft.com/office/drawing/2014/main" id="{94579F8F-70BB-4E91-A019-A58BE1CB1C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68596" y="4326329"/>
              <a:ext cx="876711" cy="677458"/>
            </a:xfrm>
            <a:prstGeom prst="rect">
              <a:avLst/>
            </a:prstGeom>
          </p:spPr>
        </p:pic>
        <p:sp>
          <p:nvSpPr>
            <p:cNvPr id="37" name="TextBox 36">
              <a:extLst>
                <a:ext uri="{FF2B5EF4-FFF2-40B4-BE49-F238E27FC236}">
                  <a16:creationId xmlns:a16="http://schemas.microsoft.com/office/drawing/2014/main" id="{0E4F2AB5-E029-4AB6-8DE7-6C3376DFF248}"/>
                </a:ext>
              </a:extLst>
            </p:cNvPr>
            <p:cNvSpPr txBox="1"/>
            <p:nvPr/>
          </p:nvSpPr>
          <p:spPr>
            <a:xfrm>
              <a:off x="3588758" y="4511509"/>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grpSp>
      <p:sp>
        <p:nvSpPr>
          <p:cNvPr id="38" name="TextBox 37">
            <a:extLst>
              <a:ext uri="{FF2B5EF4-FFF2-40B4-BE49-F238E27FC236}">
                <a16:creationId xmlns:a16="http://schemas.microsoft.com/office/drawing/2014/main" id="{A2DD2D5C-0BD9-4DD5-B0F3-84BFE05BA84C}"/>
              </a:ext>
            </a:extLst>
          </p:cNvPr>
          <p:cNvSpPr txBox="1"/>
          <p:nvPr/>
        </p:nvSpPr>
        <p:spPr>
          <a:xfrm>
            <a:off x="607232" y="4985833"/>
            <a:ext cx="1553911" cy="1283574"/>
          </a:xfrm>
          <a:prstGeom prst="rect">
            <a:avLst/>
          </a:prstGeom>
          <a:noFill/>
        </p:spPr>
        <p:txBody>
          <a:bodyPr wrap="none" lIns="182854" tIns="146283" rIns="182854" bIns="146283" rtlCol="0">
            <a:spAutoFit/>
          </a:bodyPr>
          <a:lstStyle/>
          <a:p>
            <a:pPr algn="ctr" defTabSz="932567">
              <a:spcAft>
                <a:spcPts val="612"/>
              </a:spcAft>
              <a:defRPr/>
            </a:pPr>
            <a:r>
              <a:rPr lang="en-US" b="1" dirty="0">
                <a:cs typeface="Segoe UI" panose="020B0502040204020203" pitchFamily="34" charset="0"/>
              </a:rPr>
              <a:t>Scalable</a:t>
            </a:r>
          </a:p>
          <a:p>
            <a:pPr algn="ctr" defTabSz="932567">
              <a:spcAft>
                <a:spcPts val="612"/>
              </a:spcAft>
              <a:defRPr/>
            </a:pPr>
            <a:r>
              <a:rPr lang="en-US" b="1" dirty="0">
                <a:cs typeface="Segoe UI" panose="020B0502040204020203" pitchFamily="34" charset="0"/>
              </a:rPr>
              <a:t>Redundant</a:t>
            </a:r>
          </a:p>
          <a:p>
            <a:pPr algn="ctr" defTabSz="932567">
              <a:spcAft>
                <a:spcPts val="612"/>
              </a:spcAft>
              <a:defRPr/>
            </a:pPr>
            <a:r>
              <a:rPr lang="en-US" b="1" dirty="0">
                <a:cs typeface="Segoe UI" panose="020B0502040204020203" pitchFamily="34" charset="0"/>
              </a:rPr>
              <a:t>+ AZ’s</a:t>
            </a:r>
          </a:p>
        </p:txBody>
      </p:sp>
      <p:grpSp>
        <p:nvGrpSpPr>
          <p:cNvPr id="39" name="Group 38">
            <a:extLst>
              <a:ext uri="{FF2B5EF4-FFF2-40B4-BE49-F238E27FC236}">
                <a16:creationId xmlns:a16="http://schemas.microsoft.com/office/drawing/2014/main" id="{59FA8B64-5D7B-40AE-8B23-9E3A2BF0BFFB}"/>
              </a:ext>
            </a:extLst>
          </p:cNvPr>
          <p:cNvGrpSpPr>
            <a:grpSpLocks noChangeAspect="1"/>
          </p:cNvGrpSpPr>
          <p:nvPr/>
        </p:nvGrpSpPr>
        <p:grpSpPr>
          <a:xfrm>
            <a:off x="4506158" y="2241531"/>
            <a:ext cx="1408213" cy="2610631"/>
            <a:chOff x="5048559" y="1713190"/>
            <a:chExt cx="1808919" cy="3353492"/>
          </a:xfrm>
        </p:grpSpPr>
        <p:cxnSp>
          <p:nvCxnSpPr>
            <p:cNvPr id="40" name="Straight Connector 39">
              <a:extLst>
                <a:ext uri="{FF2B5EF4-FFF2-40B4-BE49-F238E27FC236}">
                  <a16:creationId xmlns:a16="http://schemas.microsoft.com/office/drawing/2014/main" id="{61413369-C979-4CF3-A105-6454B015E4CA}"/>
                </a:ext>
              </a:extLst>
            </p:cNvPr>
            <p:cNvCxnSpPr/>
            <p:nvPr/>
          </p:nvCxnSpPr>
          <p:spPr>
            <a:xfrm>
              <a:off x="6154474" y="1713190"/>
              <a:ext cx="0" cy="226001"/>
            </a:xfrm>
            <a:prstGeom prst="line">
              <a:avLst/>
            </a:prstGeom>
            <a:noFill/>
            <a:ln w="12700" cap="flat" cmpd="sng" algn="ctr">
              <a:solidFill>
                <a:srgbClr val="92D050"/>
              </a:solidFill>
              <a:prstDash val="solid"/>
              <a:headEnd type="oval" w="lg" len="lg"/>
            </a:ln>
            <a:effectLst/>
          </p:spPr>
        </p:cxnSp>
        <p:pic>
          <p:nvPicPr>
            <p:cNvPr id="41" name="Graphic 40">
              <a:extLst>
                <a:ext uri="{FF2B5EF4-FFF2-40B4-BE49-F238E27FC236}">
                  <a16:creationId xmlns:a16="http://schemas.microsoft.com/office/drawing/2014/main" id="{11DCD87D-50B9-481A-B865-BBF00F9BC2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8971" y="2729538"/>
              <a:ext cx="493584" cy="476075"/>
            </a:xfrm>
            <a:prstGeom prst="rect">
              <a:avLst/>
            </a:prstGeom>
          </p:spPr>
        </p:pic>
        <p:pic>
          <p:nvPicPr>
            <p:cNvPr id="42" name="Graphic 41">
              <a:extLst>
                <a:ext uri="{FF2B5EF4-FFF2-40B4-BE49-F238E27FC236}">
                  <a16:creationId xmlns:a16="http://schemas.microsoft.com/office/drawing/2014/main" id="{1F36C8FD-2F08-405F-9830-538ADA19C6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3894" y="2729538"/>
              <a:ext cx="493584" cy="476075"/>
            </a:xfrm>
            <a:prstGeom prst="rect">
              <a:avLst/>
            </a:prstGeom>
          </p:spPr>
        </p:pic>
        <p:cxnSp>
          <p:nvCxnSpPr>
            <p:cNvPr id="43" name="Straight Arrow Connector 42">
              <a:extLst>
                <a:ext uri="{FF2B5EF4-FFF2-40B4-BE49-F238E27FC236}">
                  <a16:creationId xmlns:a16="http://schemas.microsoft.com/office/drawing/2014/main" id="{BE39C132-6A3F-4996-A54A-7717F5CC4DBF}"/>
                </a:ext>
              </a:extLst>
            </p:cNvPr>
            <p:cNvCxnSpPr/>
            <p:nvPr/>
          </p:nvCxnSpPr>
          <p:spPr>
            <a:xfrm flipH="1">
              <a:off x="5890037" y="2457124"/>
              <a:ext cx="128639" cy="226438"/>
            </a:xfrm>
            <a:prstGeom prst="straightConnector1">
              <a:avLst/>
            </a:prstGeom>
            <a:noFill/>
            <a:ln w="38100" cap="flat" cmpd="sng" algn="ctr">
              <a:solidFill>
                <a:srgbClr val="FFFFFF"/>
              </a:solidFill>
              <a:prstDash val="solid"/>
              <a:headEnd type="none"/>
              <a:tailEnd type="triangle"/>
            </a:ln>
            <a:effectLst/>
          </p:spPr>
        </p:cxnSp>
        <p:cxnSp>
          <p:nvCxnSpPr>
            <p:cNvPr id="44" name="Straight Arrow Connector 43">
              <a:extLst>
                <a:ext uri="{FF2B5EF4-FFF2-40B4-BE49-F238E27FC236}">
                  <a16:creationId xmlns:a16="http://schemas.microsoft.com/office/drawing/2014/main" id="{BF0A5644-4F05-4DAF-8DE4-48A9F9705D05}"/>
                </a:ext>
              </a:extLst>
            </p:cNvPr>
            <p:cNvCxnSpPr>
              <a:cxnSpLocks/>
            </p:cNvCxnSpPr>
            <p:nvPr/>
          </p:nvCxnSpPr>
          <p:spPr>
            <a:xfrm>
              <a:off x="6311841" y="2457124"/>
              <a:ext cx="128639" cy="226438"/>
            </a:xfrm>
            <a:prstGeom prst="straightConnector1">
              <a:avLst/>
            </a:prstGeom>
            <a:noFill/>
            <a:ln w="38100" cap="flat" cmpd="sng" algn="ctr">
              <a:solidFill>
                <a:srgbClr val="FFFFFF"/>
              </a:solidFill>
              <a:prstDash val="solid"/>
              <a:headEnd type="none"/>
              <a:tailEnd type="triangle"/>
            </a:ln>
            <a:effectLst/>
          </p:spPr>
        </p:cxnSp>
        <p:cxnSp>
          <p:nvCxnSpPr>
            <p:cNvPr id="45" name="Straight Arrow Connector 44">
              <a:extLst>
                <a:ext uri="{FF2B5EF4-FFF2-40B4-BE49-F238E27FC236}">
                  <a16:creationId xmlns:a16="http://schemas.microsoft.com/office/drawing/2014/main" id="{7833AFC7-A1CA-4AD7-9D5B-FE913D81DE10}"/>
                </a:ext>
              </a:extLst>
            </p:cNvPr>
            <p:cNvCxnSpPr/>
            <p:nvPr/>
          </p:nvCxnSpPr>
          <p:spPr>
            <a:xfrm flipH="1">
              <a:off x="6282385" y="3228771"/>
              <a:ext cx="128639" cy="226438"/>
            </a:xfrm>
            <a:prstGeom prst="straightConnector1">
              <a:avLst/>
            </a:prstGeom>
            <a:noFill/>
            <a:ln w="38100" cap="flat" cmpd="sng" algn="ctr">
              <a:solidFill>
                <a:srgbClr val="FFFFFF"/>
              </a:solidFill>
              <a:prstDash val="solid"/>
              <a:headEnd type="none"/>
              <a:tailEnd type="triangle"/>
            </a:ln>
            <a:effectLst/>
          </p:spPr>
        </p:cxnSp>
        <p:cxnSp>
          <p:nvCxnSpPr>
            <p:cNvPr id="46" name="Straight Arrow Connector 45">
              <a:extLst>
                <a:ext uri="{FF2B5EF4-FFF2-40B4-BE49-F238E27FC236}">
                  <a16:creationId xmlns:a16="http://schemas.microsoft.com/office/drawing/2014/main" id="{3AF9F784-11DE-4907-B120-2FD5765C8775}"/>
                </a:ext>
              </a:extLst>
            </p:cNvPr>
            <p:cNvCxnSpPr>
              <a:cxnSpLocks/>
            </p:cNvCxnSpPr>
            <p:nvPr/>
          </p:nvCxnSpPr>
          <p:spPr>
            <a:xfrm>
              <a:off x="5913135" y="3235158"/>
              <a:ext cx="128639" cy="226438"/>
            </a:xfrm>
            <a:prstGeom prst="straightConnector1">
              <a:avLst/>
            </a:prstGeom>
            <a:noFill/>
            <a:ln w="38100" cap="flat" cmpd="sng" algn="ctr">
              <a:solidFill>
                <a:srgbClr val="FFFFFF"/>
              </a:solidFill>
              <a:prstDash val="solid"/>
              <a:headEnd type="none"/>
              <a:tailEnd type="triangle"/>
            </a:ln>
            <a:effectLst/>
          </p:spPr>
        </p:cxnSp>
        <p:pic>
          <p:nvPicPr>
            <p:cNvPr id="47" name="Graphic 46">
              <a:extLst>
                <a:ext uri="{FF2B5EF4-FFF2-40B4-BE49-F238E27FC236}">
                  <a16:creationId xmlns:a16="http://schemas.microsoft.com/office/drawing/2014/main" id="{C63C48D8-D299-49E8-A435-C2E55D72A2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939" y="3503420"/>
              <a:ext cx="497889" cy="480227"/>
            </a:xfrm>
            <a:prstGeom prst="rect">
              <a:avLst/>
            </a:prstGeom>
          </p:spPr>
        </p:pic>
        <p:cxnSp>
          <p:nvCxnSpPr>
            <p:cNvPr id="48" name="Straight Arrow Connector 47">
              <a:extLst>
                <a:ext uri="{FF2B5EF4-FFF2-40B4-BE49-F238E27FC236}">
                  <a16:creationId xmlns:a16="http://schemas.microsoft.com/office/drawing/2014/main" id="{559D1E64-351F-46E2-8559-F2154209DCD7}"/>
                </a:ext>
              </a:extLst>
            </p:cNvPr>
            <p:cNvCxnSpPr>
              <a:cxnSpLocks/>
            </p:cNvCxnSpPr>
            <p:nvPr/>
          </p:nvCxnSpPr>
          <p:spPr>
            <a:xfrm>
              <a:off x="6295189" y="3983648"/>
              <a:ext cx="128639" cy="226438"/>
            </a:xfrm>
            <a:prstGeom prst="straightConnector1">
              <a:avLst/>
            </a:prstGeom>
            <a:noFill/>
            <a:ln w="38100" cap="flat" cmpd="sng" algn="ctr">
              <a:solidFill>
                <a:srgbClr val="FFFFFF"/>
              </a:solidFill>
              <a:prstDash val="solid"/>
              <a:headEnd type="none"/>
              <a:tailEnd type="triangle"/>
            </a:ln>
            <a:effectLst/>
          </p:spPr>
        </p:cxnSp>
        <p:cxnSp>
          <p:nvCxnSpPr>
            <p:cNvPr id="49" name="Straight Arrow Connector 48">
              <a:extLst>
                <a:ext uri="{FF2B5EF4-FFF2-40B4-BE49-F238E27FC236}">
                  <a16:creationId xmlns:a16="http://schemas.microsoft.com/office/drawing/2014/main" id="{2006AB36-BB76-43FD-8165-D5599B6A4B7D}"/>
                </a:ext>
              </a:extLst>
            </p:cNvPr>
            <p:cNvCxnSpPr>
              <a:cxnSpLocks/>
            </p:cNvCxnSpPr>
            <p:nvPr/>
          </p:nvCxnSpPr>
          <p:spPr>
            <a:xfrm flipH="1">
              <a:off x="5925939" y="3990035"/>
              <a:ext cx="128639" cy="226438"/>
            </a:xfrm>
            <a:prstGeom prst="straightConnector1">
              <a:avLst/>
            </a:prstGeom>
            <a:noFill/>
            <a:ln w="38100" cap="flat" cmpd="sng" algn="ctr">
              <a:solidFill>
                <a:srgbClr val="FFFFFF"/>
              </a:solidFill>
              <a:prstDash val="solid"/>
              <a:headEnd type="none"/>
              <a:tailEnd type="triangle"/>
            </a:ln>
            <a:effectLst/>
          </p:spPr>
        </p:cxnSp>
        <p:pic>
          <p:nvPicPr>
            <p:cNvPr id="50" name="Graphic 49">
              <a:extLst>
                <a:ext uri="{FF2B5EF4-FFF2-40B4-BE49-F238E27FC236}">
                  <a16:creationId xmlns:a16="http://schemas.microsoft.com/office/drawing/2014/main" id="{02CEFA5B-BC24-47D2-96D4-2E3B9A85E42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486699" y="4246711"/>
              <a:ext cx="466654" cy="466653"/>
            </a:xfrm>
            <a:prstGeom prst="rect">
              <a:avLst/>
            </a:prstGeom>
          </p:spPr>
        </p:pic>
        <p:pic>
          <p:nvPicPr>
            <p:cNvPr id="51" name="Graphic 50">
              <a:extLst>
                <a:ext uri="{FF2B5EF4-FFF2-40B4-BE49-F238E27FC236}">
                  <a16:creationId xmlns:a16="http://schemas.microsoft.com/office/drawing/2014/main" id="{F062EA94-17CF-4EF2-A521-708E0B96824B}"/>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6390824" y="4240323"/>
              <a:ext cx="466654" cy="466653"/>
            </a:xfrm>
            <a:prstGeom prst="rect">
              <a:avLst/>
            </a:prstGeom>
          </p:spPr>
        </p:pic>
        <p:pic>
          <p:nvPicPr>
            <p:cNvPr id="52" name="Graphic 51">
              <a:extLst>
                <a:ext uri="{FF2B5EF4-FFF2-40B4-BE49-F238E27FC236}">
                  <a16:creationId xmlns:a16="http://schemas.microsoft.com/office/drawing/2014/main" id="{2B106B67-692F-41E9-B0AF-EA9BE4D7AE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8559" y="4324130"/>
              <a:ext cx="876711" cy="677458"/>
            </a:xfrm>
            <a:prstGeom prst="rect">
              <a:avLst/>
            </a:prstGeom>
          </p:spPr>
        </p:pic>
        <p:sp>
          <p:nvSpPr>
            <p:cNvPr id="53" name="TextBox 52">
              <a:extLst>
                <a:ext uri="{FF2B5EF4-FFF2-40B4-BE49-F238E27FC236}">
                  <a16:creationId xmlns:a16="http://schemas.microsoft.com/office/drawing/2014/main" id="{5E800736-9BB1-40DF-A70A-39297540F558}"/>
                </a:ext>
              </a:extLst>
            </p:cNvPr>
            <p:cNvSpPr txBox="1"/>
            <p:nvPr/>
          </p:nvSpPr>
          <p:spPr>
            <a:xfrm>
              <a:off x="5160456" y="4509310"/>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54" name="Graphic 53">
              <a:extLst>
                <a:ext uri="{FF2B5EF4-FFF2-40B4-BE49-F238E27FC236}">
                  <a16:creationId xmlns:a16="http://schemas.microsoft.com/office/drawing/2014/main" id="{056CDCA7-697E-455F-97E6-24A9683B9B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40927" y="4324130"/>
              <a:ext cx="876711" cy="677458"/>
            </a:xfrm>
            <a:prstGeom prst="rect">
              <a:avLst/>
            </a:prstGeom>
          </p:spPr>
        </p:pic>
        <p:sp>
          <p:nvSpPr>
            <p:cNvPr id="55" name="TextBox 54">
              <a:extLst>
                <a:ext uri="{FF2B5EF4-FFF2-40B4-BE49-F238E27FC236}">
                  <a16:creationId xmlns:a16="http://schemas.microsoft.com/office/drawing/2014/main" id="{A8A8F97C-3BDF-49F0-A2F7-086E875AAB65}"/>
                </a:ext>
              </a:extLst>
            </p:cNvPr>
            <p:cNvSpPr txBox="1"/>
            <p:nvPr/>
          </p:nvSpPr>
          <p:spPr>
            <a:xfrm>
              <a:off x="6052824" y="4509310"/>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56" name="Graphic 55">
              <a:extLst>
                <a:ext uri="{FF2B5EF4-FFF2-40B4-BE49-F238E27FC236}">
                  <a16:creationId xmlns:a16="http://schemas.microsoft.com/office/drawing/2014/main" id="{68E09DC8-9FFE-4B57-8054-CE0317A1CAB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13135" y="1994682"/>
              <a:ext cx="484632" cy="484632"/>
            </a:xfrm>
            <a:prstGeom prst="rect">
              <a:avLst/>
            </a:prstGeom>
          </p:spPr>
        </p:pic>
      </p:grpSp>
      <p:sp>
        <p:nvSpPr>
          <p:cNvPr id="57" name="TextBox 56">
            <a:extLst>
              <a:ext uri="{FF2B5EF4-FFF2-40B4-BE49-F238E27FC236}">
                <a16:creationId xmlns:a16="http://schemas.microsoft.com/office/drawing/2014/main" id="{B5BD9753-9E55-4D68-BD77-29029C0F5575}"/>
              </a:ext>
            </a:extLst>
          </p:cNvPr>
          <p:cNvSpPr txBox="1"/>
          <p:nvPr/>
        </p:nvSpPr>
        <p:spPr>
          <a:xfrm>
            <a:off x="4426496" y="4985834"/>
            <a:ext cx="1877342" cy="1639121"/>
          </a:xfrm>
          <a:prstGeom prst="rect">
            <a:avLst/>
          </a:prstGeom>
          <a:noFill/>
        </p:spPr>
        <p:txBody>
          <a:bodyPr wrap="none" lIns="182854" tIns="146283" rIns="182854" bIns="146283" rtlCol="0">
            <a:spAutoFit/>
          </a:bodyPr>
          <a:lstStyle/>
          <a:p>
            <a:pPr algn="ctr" defTabSz="932567">
              <a:spcAft>
                <a:spcPts val="612"/>
              </a:spcAft>
              <a:defRPr/>
            </a:pPr>
            <a:r>
              <a:rPr lang="en-US" b="1" dirty="0">
                <a:cs typeface="Segoe UI" panose="020B0502040204020203" pitchFamily="34" charset="0"/>
              </a:rPr>
              <a:t>Scalable</a:t>
            </a:r>
          </a:p>
          <a:p>
            <a:pPr algn="ctr" defTabSz="932567">
              <a:spcAft>
                <a:spcPts val="612"/>
              </a:spcAft>
              <a:defRPr/>
            </a:pPr>
            <a:r>
              <a:rPr lang="en-US" b="1" dirty="0">
                <a:cs typeface="Segoe UI" panose="020B0502040204020203" pitchFamily="34" charset="0"/>
              </a:rPr>
              <a:t>Redundant</a:t>
            </a:r>
          </a:p>
          <a:p>
            <a:pPr algn="ctr" defTabSz="932567">
              <a:spcAft>
                <a:spcPts val="612"/>
              </a:spcAft>
              <a:defRPr/>
            </a:pPr>
            <a:r>
              <a:rPr lang="en-US" b="1" dirty="0">
                <a:cs typeface="Segoe UI" panose="020B0502040204020203" pitchFamily="34" charset="0"/>
              </a:rPr>
              <a:t>+ Per Request</a:t>
            </a:r>
          </a:p>
          <a:p>
            <a:pPr algn="ctr" defTabSz="932567">
              <a:spcAft>
                <a:spcPts val="612"/>
              </a:spcAft>
              <a:defRPr/>
            </a:pPr>
            <a:r>
              <a:rPr lang="en-US" b="1" dirty="0">
                <a:cs typeface="Segoe UI" panose="020B0502040204020203" pitchFamily="34" charset="0"/>
              </a:rPr>
              <a:t>+ Security</a:t>
            </a:r>
          </a:p>
        </p:txBody>
      </p:sp>
      <p:grpSp>
        <p:nvGrpSpPr>
          <p:cNvPr id="58" name="Group 57">
            <a:extLst>
              <a:ext uri="{FF2B5EF4-FFF2-40B4-BE49-F238E27FC236}">
                <a16:creationId xmlns:a16="http://schemas.microsoft.com/office/drawing/2014/main" id="{AECA8A9C-8500-4E30-969E-00CB9D8572F5}"/>
              </a:ext>
            </a:extLst>
          </p:cNvPr>
          <p:cNvGrpSpPr>
            <a:grpSpLocks noChangeAspect="1"/>
          </p:cNvGrpSpPr>
          <p:nvPr/>
        </p:nvGrpSpPr>
        <p:grpSpPr>
          <a:xfrm>
            <a:off x="8270826" y="2321523"/>
            <a:ext cx="1408213" cy="2610631"/>
            <a:chOff x="5048559" y="1713190"/>
            <a:chExt cx="1808919" cy="3353492"/>
          </a:xfrm>
        </p:grpSpPr>
        <p:cxnSp>
          <p:nvCxnSpPr>
            <p:cNvPr id="59" name="Straight Connector 58">
              <a:extLst>
                <a:ext uri="{FF2B5EF4-FFF2-40B4-BE49-F238E27FC236}">
                  <a16:creationId xmlns:a16="http://schemas.microsoft.com/office/drawing/2014/main" id="{D1E7DFA1-5510-4615-B082-9E1FD90738DF}"/>
                </a:ext>
              </a:extLst>
            </p:cNvPr>
            <p:cNvCxnSpPr/>
            <p:nvPr/>
          </p:nvCxnSpPr>
          <p:spPr>
            <a:xfrm>
              <a:off x="6154474" y="1713190"/>
              <a:ext cx="0" cy="226001"/>
            </a:xfrm>
            <a:prstGeom prst="line">
              <a:avLst/>
            </a:prstGeom>
            <a:noFill/>
            <a:ln w="12700" cap="flat" cmpd="sng" algn="ctr">
              <a:solidFill>
                <a:srgbClr val="92D050"/>
              </a:solidFill>
              <a:prstDash val="solid"/>
              <a:headEnd type="oval" w="lg" len="lg"/>
            </a:ln>
            <a:effectLst/>
          </p:spPr>
        </p:cxnSp>
        <p:pic>
          <p:nvPicPr>
            <p:cNvPr id="60" name="Graphic 59">
              <a:extLst>
                <a:ext uri="{FF2B5EF4-FFF2-40B4-BE49-F238E27FC236}">
                  <a16:creationId xmlns:a16="http://schemas.microsoft.com/office/drawing/2014/main" id="{71AA5213-2A3F-44C9-AFDC-96F6CF7CC4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8971" y="2729538"/>
              <a:ext cx="493584" cy="476075"/>
            </a:xfrm>
            <a:prstGeom prst="rect">
              <a:avLst/>
            </a:prstGeom>
          </p:spPr>
        </p:pic>
        <p:pic>
          <p:nvPicPr>
            <p:cNvPr id="61" name="Graphic 60">
              <a:extLst>
                <a:ext uri="{FF2B5EF4-FFF2-40B4-BE49-F238E27FC236}">
                  <a16:creationId xmlns:a16="http://schemas.microsoft.com/office/drawing/2014/main" id="{594A39CC-5743-4F61-A0C2-F0FECEFCEB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3894" y="2729538"/>
              <a:ext cx="493584" cy="476075"/>
            </a:xfrm>
            <a:prstGeom prst="rect">
              <a:avLst/>
            </a:prstGeom>
          </p:spPr>
        </p:pic>
        <p:cxnSp>
          <p:nvCxnSpPr>
            <p:cNvPr id="62" name="Straight Arrow Connector 61">
              <a:extLst>
                <a:ext uri="{FF2B5EF4-FFF2-40B4-BE49-F238E27FC236}">
                  <a16:creationId xmlns:a16="http://schemas.microsoft.com/office/drawing/2014/main" id="{9B41AC98-47D0-4432-BE94-0EE78C1496C2}"/>
                </a:ext>
              </a:extLst>
            </p:cNvPr>
            <p:cNvCxnSpPr/>
            <p:nvPr/>
          </p:nvCxnSpPr>
          <p:spPr>
            <a:xfrm flipH="1">
              <a:off x="5890037" y="2457124"/>
              <a:ext cx="128639" cy="226438"/>
            </a:xfrm>
            <a:prstGeom prst="straightConnector1">
              <a:avLst/>
            </a:prstGeom>
            <a:noFill/>
            <a:ln w="38100" cap="flat" cmpd="sng" algn="ctr">
              <a:solidFill>
                <a:srgbClr val="FFFFFF"/>
              </a:solidFill>
              <a:prstDash val="solid"/>
              <a:headEnd type="none"/>
              <a:tailEnd type="triangle"/>
            </a:ln>
            <a:effectLst/>
          </p:spPr>
        </p:cxnSp>
        <p:cxnSp>
          <p:nvCxnSpPr>
            <p:cNvPr id="63" name="Straight Arrow Connector 62">
              <a:extLst>
                <a:ext uri="{FF2B5EF4-FFF2-40B4-BE49-F238E27FC236}">
                  <a16:creationId xmlns:a16="http://schemas.microsoft.com/office/drawing/2014/main" id="{21034CE8-3E82-4F62-9A1F-62F0D5884423}"/>
                </a:ext>
              </a:extLst>
            </p:cNvPr>
            <p:cNvCxnSpPr>
              <a:cxnSpLocks/>
            </p:cNvCxnSpPr>
            <p:nvPr/>
          </p:nvCxnSpPr>
          <p:spPr>
            <a:xfrm>
              <a:off x="6311841" y="2457124"/>
              <a:ext cx="128639" cy="226438"/>
            </a:xfrm>
            <a:prstGeom prst="straightConnector1">
              <a:avLst/>
            </a:prstGeom>
            <a:noFill/>
            <a:ln w="38100" cap="flat" cmpd="sng" algn="ctr">
              <a:solidFill>
                <a:srgbClr val="FFFFFF"/>
              </a:solidFill>
              <a:prstDash val="solid"/>
              <a:headEnd type="none"/>
              <a:tailEnd type="triangle"/>
            </a:ln>
            <a:effectLst/>
          </p:spPr>
        </p:cxnSp>
        <p:cxnSp>
          <p:nvCxnSpPr>
            <p:cNvPr id="64" name="Straight Arrow Connector 63">
              <a:extLst>
                <a:ext uri="{FF2B5EF4-FFF2-40B4-BE49-F238E27FC236}">
                  <a16:creationId xmlns:a16="http://schemas.microsoft.com/office/drawing/2014/main" id="{0220535B-FF25-4C5A-BDCF-72F3A8297D1E}"/>
                </a:ext>
              </a:extLst>
            </p:cNvPr>
            <p:cNvCxnSpPr/>
            <p:nvPr/>
          </p:nvCxnSpPr>
          <p:spPr>
            <a:xfrm flipH="1">
              <a:off x="6282385" y="3228771"/>
              <a:ext cx="128639" cy="226438"/>
            </a:xfrm>
            <a:prstGeom prst="straightConnector1">
              <a:avLst/>
            </a:prstGeom>
            <a:noFill/>
            <a:ln w="38100" cap="flat" cmpd="sng" algn="ctr">
              <a:solidFill>
                <a:srgbClr val="FFFFFF"/>
              </a:solidFill>
              <a:prstDash val="solid"/>
              <a:headEnd type="none"/>
              <a:tailEnd type="triangle"/>
            </a:ln>
            <a:effectLst/>
          </p:spPr>
        </p:cxnSp>
        <p:cxnSp>
          <p:nvCxnSpPr>
            <p:cNvPr id="65" name="Straight Arrow Connector 64">
              <a:extLst>
                <a:ext uri="{FF2B5EF4-FFF2-40B4-BE49-F238E27FC236}">
                  <a16:creationId xmlns:a16="http://schemas.microsoft.com/office/drawing/2014/main" id="{1D6E69D7-4D28-44DE-ADD6-806822F47D85}"/>
                </a:ext>
              </a:extLst>
            </p:cNvPr>
            <p:cNvCxnSpPr>
              <a:cxnSpLocks/>
            </p:cNvCxnSpPr>
            <p:nvPr/>
          </p:nvCxnSpPr>
          <p:spPr>
            <a:xfrm>
              <a:off x="5913135" y="3235158"/>
              <a:ext cx="128639" cy="226438"/>
            </a:xfrm>
            <a:prstGeom prst="straightConnector1">
              <a:avLst/>
            </a:prstGeom>
            <a:noFill/>
            <a:ln w="38100" cap="flat" cmpd="sng" algn="ctr">
              <a:solidFill>
                <a:srgbClr val="FFFFFF"/>
              </a:solidFill>
              <a:prstDash val="solid"/>
              <a:headEnd type="none"/>
              <a:tailEnd type="triangle"/>
            </a:ln>
            <a:effectLst/>
          </p:spPr>
        </p:cxnSp>
        <p:pic>
          <p:nvPicPr>
            <p:cNvPr id="66" name="Graphic 65">
              <a:extLst>
                <a:ext uri="{FF2B5EF4-FFF2-40B4-BE49-F238E27FC236}">
                  <a16:creationId xmlns:a16="http://schemas.microsoft.com/office/drawing/2014/main" id="{273008CF-7985-46F6-8E8F-6F25F8957E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939" y="3503420"/>
              <a:ext cx="497889" cy="480227"/>
            </a:xfrm>
            <a:prstGeom prst="rect">
              <a:avLst/>
            </a:prstGeom>
          </p:spPr>
        </p:pic>
        <p:cxnSp>
          <p:nvCxnSpPr>
            <p:cNvPr id="67" name="Straight Arrow Connector 66">
              <a:extLst>
                <a:ext uri="{FF2B5EF4-FFF2-40B4-BE49-F238E27FC236}">
                  <a16:creationId xmlns:a16="http://schemas.microsoft.com/office/drawing/2014/main" id="{2E5D0217-2119-4EB1-9D83-9F34FA57989B}"/>
                </a:ext>
              </a:extLst>
            </p:cNvPr>
            <p:cNvCxnSpPr>
              <a:cxnSpLocks/>
            </p:cNvCxnSpPr>
            <p:nvPr/>
          </p:nvCxnSpPr>
          <p:spPr>
            <a:xfrm>
              <a:off x="6295189" y="3983648"/>
              <a:ext cx="128639" cy="226438"/>
            </a:xfrm>
            <a:prstGeom prst="straightConnector1">
              <a:avLst/>
            </a:prstGeom>
            <a:noFill/>
            <a:ln w="38100" cap="flat" cmpd="sng" algn="ctr">
              <a:solidFill>
                <a:srgbClr val="FFFFFF"/>
              </a:solidFill>
              <a:prstDash val="solid"/>
              <a:headEnd type="none"/>
              <a:tailEnd type="triangle"/>
            </a:ln>
            <a:effectLst/>
          </p:spPr>
        </p:cxnSp>
        <p:cxnSp>
          <p:nvCxnSpPr>
            <p:cNvPr id="68" name="Straight Arrow Connector 67">
              <a:extLst>
                <a:ext uri="{FF2B5EF4-FFF2-40B4-BE49-F238E27FC236}">
                  <a16:creationId xmlns:a16="http://schemas.microsoft.com/office/drawing/2014/main" id="{B318514D-31A1-45C8-826C-817C3D3485A5}"/>
                </a:ext>
              </a:extLst>
            </p:cNvPr>
            <p:cNvCxnSpPr>
              <a:cxnSpLocks/>
            </p:cNvCxnSpPr>
            <p:nvPr/>
          </p:nvCxnSpPr>
          <p:spPr>
            <a:xfrm flipH="1">
              <a:off x="5925939" y="3990035"/>
              <a:ext cx="128639" cy="226438"/>
            </a:xfrm>
            <a:prstGeom prst="straightConnector1">
              <a:avLst/>
            </a:prstGeom>
            <a:noFill/>
            <a:ln w="38100" cap="flat" cmpd="sng" algn="ctr">
              <a:solidFill>
                <a:srgbClr val="FFFFFF"/>
              </a:solidFill>
              <a:prstDash val="solid"/>
              <a:headEnd type="none"/>
              <a:tailEnd type="triangle"/>
            </a:ln>
            <a:effectLst/>
          </p:spPr>
        </p:cxnSp>
        <p:pic>
          <p:nvPicPr>
            <p:cNvPr id="73" name="Graphic 72">
              <a:extLst>
                <a:ext uri="{FF2B5EF4-FFF2-40B4-BE49-F238E27FC236}">
                  <a16:creationId xmlns:a16="http://schemas.microsoft.com/office/drawing/2014/main" id="{46B3D565-B07B-4813-8E20-58BCB50C3EBA}"/>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486699" y="4246711"/>
              <a:ext cx="466654" cy="466653"/>
            </a:xfrm>
            <a:prstGeom prst="rect">
              <a:avLst/>
            </a:prstGeom>
          </p:spPr>
        </p:pic>
        <p:pic>
          <p:nvPicPr>
            <p:cNvPr id="81" name="Graphic 80">
              <a:extLst>
                <a:ext uri="{FF2B5EF4-FFF2-40B4-BE49-F238E27FC236}">
                  <a16:creationId xmlns:a16="http://schemas.microsoft.com/office/drawing/2014/main" id="{DA1F7301-F0C2-4A32-AED7-2E9B1837CEEE}"/>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6390824" y="4240323"/>
              <a:ext cx="466654" cy="466653"/>
            </a:xfrm>
            <a:prstGeom prst="rect">
              <a:avLst/>
            </a:prstGeom>
          </p:spPr>
        </p:pic>
        <p:pic>
          <p:nvPicPr>
            <p:cNvPr id="82" name="Graphic 81">
              <a:extLst>
                <a:ext uri="{FF2B5EF4-FFF2-40B4-BE49-F238E27FC236}">
                  <a16:creationId xmlns:a16="http://schemas.microsoft.com/office/drawing/2014/main" id="{51435EB8-EC7E-45FD-82DF-72D5C4CC53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8559" y="4324130"/>
              <a:ext cx="876711" cy="677458"/>
            </a:xfrm>
            <a:prstGeom prst="rect">
              <a:avLst/>
            </a:prstGeom>
          </p:spPr>
        </p:pic>
        <p:sp>
          <p:nvSpPr>
            <p:cNvPr id="83" name="TextBox 82">
              <a:extLst>
                <a:ext uri="{FF2B5EF4-FFF2-40B4-BE49-F238E27FC236}">
                  <a16:creationId xmlns:a16="http://schemas.microsoft.com/office/drawing/2014/main" id="{51105B4E-422C-4BE6-B2A2-22AEC3F1B356}"/>
                </a:ext>
              </a:extLst>
            </p:cNvPr>
            <p:cNvSpPr txBox="1"/>
            <p:nvPr/>
          </p:nvSpPr>
          <p:spPr>
            <a:xfrm>
              <a:off x="5168726" y="4509310"/>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84" name="Graphic 83">
              <a:extLst>
                <a:ext uri="{FF2B5EF4-FFF2-40B4-BE49-F238E27FC236}">
                  <a16:creationId xmlns:a16="http://schemas.microsoft.com/office/drawing/2014/main" id="{D5E44570-E683-436F-BDD3-F93660B931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40927" y="4324130"/>
              <a:ext cx="876711" cy="677458"/>
            </a:xfrm>
            <a:prstGeom prst="rect">
              <a:avLst/>
            </a:prstGeom>
          </p:spPr>
        </p:pic>
        <p:sp>
          <p:nvSpPr>
            <p:cNvPr id="85" name="TextBox 84">
              <a:extLst>
                <a:ext uri="{FF2B5EF4-FFF2-40B4-BE49-F238E27FC236}">
                  <a16:creationId xmlns:a16="http://schemas.microsoft.com/office/drawing/2014/main" id="{3FCAD6E2-7097-4AF3-9C47-CA957B163D00}"/>
                </a:ext>
              </a:extLst>
            </p:cNvPr>
            <p:cNvSpPr txBox="1"/>
            <p:nvPr/>
          </p:nvSpPr>
          <p:spPr>
            <a:xfrm>
              <a:off x="6061094" y="4509310"/>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86" name="Graphic 85">
              <a:extLst>
                <a:ext uri="{FF2B5EF4-FFF2-40B4-BE49-F238E27FC236}">
                  <a16:creationId xmlns:a16="http://schemas.microsoft.com/office/drawing/2014/main" id="{D5DDE7FD-075C-43F1-A45D-1381DA3E07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13135" y="1994682"/>
              <a:ext cx="484632" cy="484632"/>
            </a:xfrm>
            <a:prstGeom prst="rect">
              <a:avLst/>
            </a:prstGeom>
          </p:spPr>
        </p:pic>
      </p:grpSp>
      <p:grpSp>
        <p:nvGrpSpPr>
          <p:cNvPr id="87" name="Group 86">
            <a:extLst>
              <a:ext uri="{FF2B5EF4-FFF2-40B4-BE49-F238E27FC236}">
                <a16:creationId xmlns:a16="http://schemas.microsoft.com/office/drawing/2014/main" id="{26317A8B-C0E9-440A-9685-FC8CE1C50D1D}"/>
              </a:ext>
            </a:extLst>
          </p:cNvPr>
          <p:cNvGrpSpPr>
            <a:grpSpLocks noChangeAspect="1"/>
          </p:cNvGrpSpPr>
          <p:nvPr/>
        </p:nvGrpSpPr>
        <p:grpSpPr>
          <a:xfrm>
            <a:off x="9905901" y="2309534"/>
            <a:ext cx="1408213" cy="2610631"/>
            <a:chOff x="5048559" y="1713190"/>
            <a:chExt cx="1808919" cy="3353492"/>
          </a:xfrm>
        </p:grpSpPr>
        <p:cxnSp>
          <p:nvCxnSpPr>
            <p:cNvPr id="88" name="Straight Connector 87">
              <a:extLst>
                <a:ext uri="{FF2B5EF4-FFF2-40B4-BE49-F238E27FC236}">
                  <a16:creationId xmlns:a16="http://schemas.microsoft.com/office/drawing/2014/main" id="{95C20E9A-BFE9-4C4B-B173-334614BB59B1}"/>
                </a:ext>
              </a:extLst>
            </p:cNvPr>
            <p:cNvCxnSpPr/>
            <p:nvPr/>
          </p:nvCxnSpPr>
          <p:spPr>
            <a:xfrm>
              <a:off x="6154474" y="1713190"/>
              <a:ext cx="0" cy="226001"/>
            </a:xfrm>
            <a:prstGeom prst="line">
              <a:avLst/>
            </a:prstGeom>
            <a:noFill/>
            <a:ln w="12700" cap="flat" cmpd="sng" algn="ctr">
              <a:solidFill>
                <a:srgbClr val="92D050"/>
              </a:solidFill>
              <a:prstDash val="solid"/>
              <a:headEnd type="oval" w="lg" len="lg"/>
            </a:ln>
            <a:effectLst/>
          </p:spPr>
        </p:cxnSp>
        <p:pic>
          <p:nvPicPr>
            <p:cNvPr id="89" name="Graphic 88">
              <a:extLst>
                <a:ext uri="{FF2B5EF4-FFF2-40B4-BE49-F238E27FC236}">
                  <a16:creationId xmlns:a16="http://schemas.microsoft.com/office/drawing/2014/main" id="{42EB7D91-1DFF-4A8F-A979-C4C3B6A17F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8971" y="2729538"/>
              <a:ext cx="493584" cy="476075"/>
            </a:xfrm>
            <a:prstGeom prst="rect">
              <a:avLst/>
            </a:prstGeom>
          </p:spPr>
        </p:pic>
        <p:pic>
          <p:nvPicPr>
            <p:cNvPr id="90" name="Graphic 89">
              <a:extLst>
                <a:ext uri="{FF2B5EF4-FFF2-40B4-BE49-F238E27FC236}">
                  <a16:creationId xmlns:a16="http://schemas.microsoft.com/office/drawing/2014/main" id="{8B568F7E-8EE0-43AA-9E1B-F684986D54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63894" y="2729538"/>
              <a:ext cx="493584" cy="476075"/>
            </a:xfrm>
            <a:prstGeom prst="rect">
              <a:avLst/>
            </a:prstGeom>
          </p:spPr>
        </p:pic>
        <p:cxnSp>
          <p:nvCxnSpPr>
            <p:cNvPr id="91" name="Straight Arrow Connector 90">
              <a:extLst>
                <a:ext uri="{FF2B5EF4-FFF2-40B4-BE49-F238E27FC236}">
                  <a16:creationId xmlns:a16="http://schemas.microsoft.com/office/drawing/2014/main" id="{DC66F490-8615-4BD3-8E80-04EC41E423E4}"/>
                </a:ext>
              </a:extLst>
            </p:cNvPr>
            <p:cNvCxnSpPr/>
            <p:nvPr/>
          </p:nvCxnSpPr>
          <p:spPr>
            <a:xfrm flipH="1">
              <a:off x="5890037" y="2457124"/>
              <a:ext cx="128639" cy="226438"/>
            </a:xfrm>
            <a:prstGeom prst="straightConnector1">
              <a:avLst/>
            </a:prstGeom>
            <a:noFill/>
            <a:ln w="38100" cap="flat" cmpd="sng" algn="ctr">
              <a:solidFill>
                <a:srgbClr val="FFFFFF"/>
              </a:solidFill>
              <a:prstDash val="solid"/>
              <a:headEnd type="none"/>
              <a:tailEnd type="triangle"/>
            </a:ln>
            <a:effectLst/>
          </p:spPr>
        </p:cxnSp>
        <p:cxnSp>
          <p:nvCxnSpPr>
            <p:cNvPr id="92" name="Straight Arrow Connector 91">
              <a:extLst>
                <a:ext uri="{FF2B5EF4-FFF2-40B4-BE49-F238E27FC236}">
                  <a16:creationId xmlns:a16="http://schemas.microsoft.com/office/drawing/2014/main" id="{D0526DDC-37A8-4CA3-A8C7-B97EA50DE61D}"/>
                </a:ext>
              </a:extLst>
            </p:cNvPr>
            <p:cNvCxnSpPr>
              <a:cxnSpLocks/>
            </p:cNvCxnSpPr>
            <p:nvPr/>
          </p:nvCxnSpPr>
          <p:spPr>
            <a:xfrm>
              <a:off x="6311841" y="2457124"/>
              <a:ext cx="128639" cy="226438"/>
            </a:xfrm>
            <a:prstGeom prst="straightConnector1">
              <a:avLst/>
            </a:prstGeom>
            <a:noFill/>
            <a:ln w="38100" cap="flat" cmpd="sng" algn="ctr">
              <a:solidFill>
                <a:srgbClr val="FFFFFF"/>
              </a:solidFill>
              <a:prstDash val="solid"/>
              <a:headEnd type="none"/>
              <a:tailEnd type="triangle"/>
            </a:ln>
            <a:effectLst/>
          </p:spPr>
        </p:cxnSp>
        <p:cxnSp>
          <p:nvCxnSpPr>
            <p:cNvPr id="93" name="Straight Arrow Connector 92">
              <a:extLst>
                <a:ext uri="{FF2B5EF4-FFF2-40B4-BE49-F238E27FC236}">
                  <a16:creationId xmlns:a16="http://schemas.microsoft.com/office/drawing/2014/main" id="{E63FC818-6B81-4CA6-AB28-77D526BFD205}"/>
                </a:ext>
              </a:extLst>
            </p:cNvPr>
            <p:cNvCxnSpPr/>
            <p:nvPr/>
          </p:nvCxnSpPr>
          <p:spPr>
            <a:xfrm flipH="1">
              <a:off x="6282385" y="3228771"/>
              <a:ext cx="128639" cy="226438"/>
            </a:xfrm>
            <a:prstGeom prst="straightConnector1">
              <a:avLst/>
            </a:prstGeom>
            <a:noFill/>
            <a:ln w="38100" cap="flat" cmpd="sng" algn="ctr">
              <a:solidFill>
                <a:srgbClr val="FFFFFF"/>
              </a:solidFill>
              <a:prstDash val="solid"/>
              <a:headEnd type="none"/>
              <a:tailEnd type="triangle"/>
            </a:ln>
            <a:effectLst/>
          </p:spPr>
        </p:cxnSp>
        <p:cxnSp>
          <p:nvCxnSpPr>
            <p:cNvPr id="94" name="Straight Arrow Connector 93">
              <a:extLst>
                <a:ext uri="{FF2B5EF4-FFF2-40B4-BE49-F238E27FC236}">
                  <a16:creationId xmlns:a16="http://schemas.microsoft.com/office/drawing/2014/main" id="{D19BD569-6D4D-4A89-B3BD-F1DB95E8FC73}"/>
                </a:ext>
              </a:extLst>
            </p:cNvPr>
            <p:cNvCxnSpPr>
              <a:cxnSpLocks/>
            </p:cNvCxnSpPr>
            <p:nvPr/>
          </p:nvCxnSpPr>
          <p:spPr>
            <a:xfrm>
              <a:off x="5913135" y="3235158"/>
              <a:ext cx="128639" cy="226438"/>
            </a:xfrm>
            <a:prstGeom prst="straightConnector1">
              <a:avLst/>
            </a:prstGeom>
            <a:noFill/>
            <a:ln w="38100" cap="flat" cmpd="sng" algn="ctr">
              <a:solidFill>
                <a:srgbClr val="FFFFFF"/>
              </a:solidFill>
              <a:prstDash val="solid"/>
              <a:headEnd type="none"/>
              <a:tailEnd type="triangle"/>
            </a:ln>
            <a:effectLst/>
          </p:spPr>
        </p:cxnSp>
        <p:pic>
          <p:nvPicPr>
            <p:cNvPr id="95" name="Graphic 94">
              <a:extLst>
                <a:ext uri="{FF2B5EF4-FFF2-40B4-BE49-F238E27FC236}">
                  <a16:creationId xmlns:a16="http://schemas.microsoft.com/office/drawing/2014/main" id="{03D218B5-8DC7-42DC-AB14-6EF34C8AAE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939" y="3503420"/>
              <a:ext cx="497889" cy="480227"/>
            </a:xfrm>
            <a:prstGeom prst="rect">
              <a:avLst/>
            </a:prstGeom>
          </p:spPr>
        </p:pic>
        <p:cxnSp>
          <p:nvCxnSpPr>
            <p:cNvPr id="96" name="Straight Arrow Connector 95">
              <a:extLst>
                <a:ext uri="{FF2B5EF4-FFF2-40B4-BE49-F238E27FC236}">
                  <a16:creationId xmlns:a16="http://schemas.microsoft.com/office/drawing/2014/main" id="{ACBA482C-0359-40EF-843E-9BF61B944916}"/>
                </a:ext>
              </a:extLst>
            </p:cNvPr>
            <p:cNvCxnSpPr>
              <a:cxnSpLocks/>
            </p:cNvCxnSpPr>
            <p:nvPr/>
          </p:nvCxnSpPr>
          <p:spPr>
            <a:xfrm>
              <a:off x="6295189" y="3983648"/>
              <a:ext cx="128639" cy="226438"/>
            </a:xfrm>
            <a:prstGeom prst="straightConnector1">
              <a:avLst/>
            </a:prstGeom>
            <a:noFill/>
            <a:ln w="38100" cap="flat" cmpd="sng" algn="ctr">
              <a:solidFill>
                <a:srgbClr val="FFFFFF"/>
              </a:solidFill>
              <a:prstDash val="solid"/>
              <a:headEnd type="none"/>
              <a:tailEnd type="triangle"/>
            </a:ln>
            <a:effectLst/>
          </p:spPr>
        </p:cxnSp>
        <p:cxnSp>
          <p:nvCxnSpPr>
            <p:cNvPr id="97" name="Straight Arrow Connector 96">
              <a:extLst>
                <a:ext uri="{FF2B5EF4-FFF2-40B4-BE49-F238E27FC236}">
                  <a16:creationId xmlns:a16="http://schemas.microsoft.com/office/drawing/2014/main" id="{091C51CD-40E4-4AA8-9EB1-CBCA8ED25DE3}"/>
                </a:ext>
              </a:extLst>
            </p:cNvPr>
            <p:cNvCxnSpPr>
              <a:cxnSpLocks/>
            </p:cNvCxnSpPr>
            <p:nvPr/>
          </p:nvCxnSpPr>
          <p:spPr>
            <a:xfrm flipH="1">
              <a:off x="5925939" y="3990035"/>
              <a:ext cx="128639" cy="226438"/>
            </a:xfrm>
            <a:prstGeom prst="straightConnector1">
              <a:avLst/>
            </a:prstGeom>
            <a:noFill/>
            <a:ln w="38100" cap="flat" cmpd="sng" algn="ctr">
              <a:solidFill>
                <a:srgbClr val="FFFFFF"/>
              </a:solidFill>
              <a:prstDash val="solid"/>
              <a:headEnd type="none"/>
              <a:tailEnd type="triangle"/>
            </a:ln>
            <a:effectLst/>
          </p:spPr>
        </p:cxnSp>
        <p:pic>
          <p:nvPicPr>
            <p:cNvPr id="98" name="Graphic 97">
              <a:extLst>
                <a:ext uri="{FF2B5EF4-FFF2-40B4-BE49-F238E27FC236}">
                  <a16:creationId xmlns:a16="http://schemas.microsoft.com/office/drawing/2014/main" id="{7B7551F5-6B54-4057-AB42-F12AF9D66B7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486699" y="4246711"/>
              <a:ext cx="466654" cy="466653"/>
            </a:xfrm>
            <a:prstGeom prst="rect">
              <a:avLst/>
            </a:prstGeom>
          </p:spPr>
        </p:pic>
        <p:pic>
          <p:nvPicPr>
            <p:cNvPr id="99" name="Graphic 98">
              <a:extLst>
                <a:ext uri="{FF2B5EF4-FFF2-40B4-BE49-F238E27FC236}">
                  <a16:creationId xmlns:a16="http://schemas.microsoft.com/office/drawing/2014/main" id="{D662E689-9EFF-4B44-A5CA-DBF4D74BD2CF}"/>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6390824" y="4240323"/>
              <a:ext cx="466654" cy="466653"/>
            </a:xfrm>
            <a:prstGeom prst="rect">
              <a:avLst/>
            </a:prstGeom>
          </p:spPr>
        </p:pic>
        <p:pic>
          <p:nvPicPr>
            <p:cNvPr id="100" name="Graphic 99">
              <a:extLst>
                <a:ext uri="{FF2B5EF4-FFF2-40B4-BE49-F238E27FC236}">
                  <a16:creationId xmlns:a16="http://schemas.microsoft.com/office/drawing/2014/main" id="{7152397D-9198-4FCC-A0B1-4006F2EDE2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8559" y="4324130"/>
              <a:ext cx="876711" cy="677458"/>
            </a:xfrm>
            <a:prstGeom prst="rect">
              <a:avLst/>
            </a:prstGeom>
          </p:spPr>
        </p:pic>
        <p:sp>
          <p:nvSpPr>
            <p:cNvPr id="101" name="TextBox 100">
              <a:extLst>
                <a:ext uri="{FF2B5EF4-FFF2-40B4-BE49-F238E27FC236}">
                  <a16:creationId xmlns:a16="http://schemas.microsoft.com/office/drawing/2014/main" id="{0DA3886A-1F2D-44BE-8E27-951082DF28AC}"/>
                </a:ext>
              </a:extLst>
            </p:cNvPr>
            <p:cNvSpPr txBox="1"/>
            <p:nvPr/>
          </p:nvSpPr>
          <p:spPr>
            <a:xfrm>
              <a:off x="5168723" y="4509310"/>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102" name="Graphic 101">
              <a:extLst>
                <a:ext uri="{FF2B5EF4-FFF2-40B4-BE49-F238E27FC236}">
                  <a16:creationId xmlns:a16="http://schemas.microsoft.com/office/drawing/2014/main" id="{C8B5EE7D-8086-4B26-AB9F-B1BCBF29D5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40927" y="4324130"/>
              <a:ext cx="876711" cy="677458"/>
            </a:xfrm>
            <a:prstGeom prst="rect">
              <a:avLst/>
            </a:prstGeom>
          </p:spPr>
        </p:pic>
        <p:sp>
          <p:nvSpPr>
            <p:cNvPr id="103" name="TextBox 102">
              <a:extLst>
                <a:ext uri="{FF2B5EF4-FFF2-40B4-BE49-F238E27FC236}">
                  <a16:creationId xmlns:a16="http://schemas.microsoft.com/office/drawing/2014/main" id="{CD2001A6-405E-40A0-B717-B6231FD94E59}"/>
                </a:ext>
              </a:extLst>
            </p:cNvPr>
            <p:cNvSpPr txBox="1"/>
            <p:nvPr/>
          </p:nvSpPr>
          <p:spPr>
            <a:xfrm>
              <a:off x="6061092" y="4509310"/>
              <a:ext cx="706041" cy="557372"/>
            </a:xfrm>
            <a:prstGeom prst="rect">
              <a:avLst/>
            </a:prstGeom>
            <a:noFill/>
          </p:spPr>
          <p:txBody>
            <a:bodyPr wrap="square" lIns="182854" tIns="146283" rIns="182854" bIns="146283" rtlCol="0">
              <a:spAutoFit/>
            </a:bodyPr>
            <a:lstStyle/>
            <a:p>
              <a:pPr defTabSz="932567">
                <a:spcAft>
                  <a:spcPts val="600"/>
                </a:spcAft>
                <a:defRPr/>
              </a:pPr>
              <a:r>
                <a:rPr lang="en-US" sz="900" kern="0" dirty="0">
                  <a:solidFill>
                    <a:srgbClr val="FFFFFF"/>
                  </a:solidFill>
                  <a:latin typeface="Segoe UI Semilight"/>
                </a:rPr>
                <a:t>DB</a:t>
              </a:r>
            </a:p>
          </p:txBody>
        </p:sp>
        <p:pic>
          <p:nvPicPr>
            <p:cNvPr id="104" name="Graphic 103">
              <a:extLst>
                <a:ext uri="{FF2B5EF4-FFF2-40B4-BE49-F238E27FC236}">
                  <a16:creationId xmlns:a16="http://schemas.microsoft.com/office/drawing/2014/main" id="{2DD0F55B-7E73-4C38-8DCE-DE21CF6912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13135" y="1994682"/>
              <a:ext cx="484632" cy="484632"/>
            </a:xfrm>
            <a:prstGeom prst="rect">
              <a:avLst/>
            </a:prstGeom>
          </p:spPr>
        </p:pic>
      </p:grpSp>
      <p:grpSp>
        <p:nvGrpSpPr>
          <p:cNvPr id="105" name="Group 104">
            <a:extLst>
              <a:ext uri="{FF2B5EF4-FFF2-40B4-BE49-F238E27FC236}">
                <a16:creationId xmlns:a16="http://schemas.microsoft.com/office/drawing/2014/main" id="{09934D82-66BD-4DA8-809D-087F2EE7FF2D}"/>
              </a:ext>
            </a:extLst>
          </p:cNvPr>
          <p:cNvGrpSpPr>
            <a:grpSpLocks noChangeAspect="1"/>
          </p:cNvGrpSpPr>
          <p:nvPr/>
        </p:nvGrpSpPr>
        <p:grpSpPr>
          <a:xfrm>
            <a:off x="9794686" y="1559211"/>
            <a:ext cx="357476" cy="365708"/>
            <a:chOff x="6249125" y="3598792"/>
            <a:chExt cx="784110" cy="802170"/>
          </a:xfrm>
        </p:grpSpPr>
        <p:sp>
          <p:nvSpPr>
            <p:cNvPr id="106" name="Octagon 105">
              <a:extLst>
                <a:ext uri="{FF2B5EF4-FFF2-40B4-BE49-F238E27FC236}">
                  <a16:creationId xmlns:a16="http://schemas.microsoft.com/office/drawing/2014/main" id="{C8FB06B7-0633-4AA5-8BDD-F6DEBEF83DF0}"/>
                </a:ext>
              </a:extLst>
            </p:cNvPr>
            <p:cNvSpPr/>
            <p:nvPr/>
          </p:nvSpPr>
          <p:spPr>
            <a:xfrm>
              <a:off x="6394123" y="3722417"/>
              <a:ext cx="544840" cy="605445"/>
            </a:xfrm>
            <a:prstGeom prst="octagon">
              <a:avLst/>
            </a:prstGeom>
            <a:solidFill>
              <a:sysClr val="window" lastClr="FFFFF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21">
                <a:defRPr/>
              </a:pPr>
              <a:endParaRPr lang="en-US" sz="1836">
                <a:solidFill>
                  <a:prstClr val="white"/>
                </a:solidFill>
                <a:latin typeface="Calibri" panose="020F0502020204030204"/>
              </a:endParaRPr>
            </a:p>
          </p:txBody>
        </p:sp>
        <p:sp>
          <p:nvSpPr>
            <p:cNvPr id="107" name="Rectangle 106">
              <a:extLst>
                <a:ext uri="{FF2B5EF4-FFF2-40B4-BE49-F238E27FC236}">
                  <a16:creationId xmlns:a16="http://schemas.microsoft.com/office/drawing/2014/main" id="{6CF6EA39-F07D-4AA5-A711-0E06F6080814}"/>
                </a:ext>
              </a:extLst>
            </p:cNvPr>
            <p:cNvSpPr/>
            <p:nvPr/>
          </p:nvSpPr>
          <p:spPr>
            <a:xfrm rot="18772377">
              <a:off x="6351871" y="3682631"/>
              <a:ext cx="172753" cy="148361"/>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08" name="Rectangle 107">
              <a:extLst>
                <a:ext uri="{FF2B5EF4-FFF2-40B4-BE49-F238E27FC236}">
                  <a16:creationId xmlns:a16="http://schemas.microsoft.com/office/drawing/2014/main" id="{535CB175-C07A-46BB-90F6-81607E018FB1}"/>
                </a:ext>
              </a:extLst>
            </p:cNvPr>
            <p:cNvSpPr/>
            <p:nvPr/>
          </p:nvSpPr>
          <p:spPr>
            <a:xfrm rot="18772377">
              <a:off x="6853066" y="4082002"/>
              <a:ext cx="134454" cy="148361"/>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09" name="Rectangle 108">
              <a:extLst>
                <a:ext uri="{FF2B5EF4-FFF2-40B4-BE49-F238E27FC236}">
                  <a16:creationId xmlns:a16="http://schemas.microsoft.com/office/drawing/2014/main" id="{153836A7-4191-4947-8FD0-3B0D883C16A3}"/>
                </a:ext>
              </a:extLst>
            </p:cNvPr>
            <p:cNvSpPr/>
            <p:nvPr/>
          </p:nvSpPr>
          <p:spPr>
            <a:xfrm>
              <a:off x="6483173" y="3598793"/>
              <a:ext cx="312289"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10" name="Rectangle 109">
              <a:extLst>
                <a:ext uri="{FF2B5EF4-FFF2-40B4-BE49-F238E27FC236}">
                  <a16:creationId xmlns:a16="http://schemas.microsoft.com/office/drawing/2014/main" id="{54523CE7-8150-4147-B9D6-869A5AD88571}"/>
                </a:ext>
              </a:extLst>
            </p:cNvPr>
            <p:cNvSpPr/>
            <p:nvPr/>
          </p:nvSpPr>
          <p:spPr>
            <a:xfrm rot="18751534">
              <a:off x="6731373" y="4216350"/>
              <a:ext cx="296128"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11" name="Rectangle 110">
              <a:extLst>
                <a:ext uri="{FF2B5EF4-FFF2-40B4-BE49-F238E27FC236}">
                  <a16:creationId xmlns:a16="http://schemas.microsoft.com/office/drawing/2014/main" id="{625DA2BD-EA64-4935-B9D1-1E589E0EBAE4}"/>
                </a:ext>
              </a:extLst>
            </p:cNvPr>
            <p:cNvSpPr/>
            <p:nvPr/>
          </p:nvSpPr>
          <p:spPr>
            <a:xfrm>
              <a:off x="6493528" y="4313625"/>
              <a:ext cx="312289"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pic>
          <p:nvPicPr>
            <p:cNvPr id="112" name="Picture 111">
              <a:extLst>
                <a:ext uri="{FF2B5EF4-FFF2-40B4-BE49-F238E27FC236}">
                  <a16:creationId xmlns:a16="http://schemas.microsoft.com/office/drawing/2014/main" id="{D62AA6AF-7ACE-4B46-AD55-BE0D1D2AA2D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49125" y="3598792"/>
              <a:ext cx="784110" cy="787929"/>
            </a:xfrm>
            <a:prstGeom prst="rect">
              <a:avLst/>
            </a:prstGeom>
          </p:spPr>
        </p:pic>
      </p:grpSp>
      <p:cxnSp>
        <p:nvCxnSpPr>
          <p:cNvPr id="113" name="Straight Arrow Connector 112">
            <a:extLst>
              <a:ext uri="{FF2B5EF4-FFF2-40B4-BE49-F238E27FC236}">
                <a16:creationId xmlns:a16="http://schemas.microsoft.com/office/drawing/2014/main" id="{C05FB9DE-7B63-41FD-88FC-7A4AB4E2FFDE}"/>
              </a:ext>
            </a:extLst>
          </p:cNvPr>
          <p:cNvCxnSpPr>
            <a:cxnSpLocks/>
          </p:cNvCxnSpPr>
          <p:nvPr/>
        </p:nvCxnSpPr>
        <p:spPr>
          <a:xfrm flipH="1">
            <a:off x="10240967" y="1541150"/>
            <a:ext cx="541756" cy="129867"/>
          </a:xfrm>
          <a:prstGeom prst="straightConnector1">
            <a:avLst/>
          </a:prstGeom>
          <a:noFill/>
          <a:ln w="12700" cap="flat" cmpd="sng" algn="ctr">
            <a:solidFill>
              <a:srgbClr val="FFFFFF"/>
            </a:solidFill>
            <a:prstDash val="solid"/>
            <a:headEnd type="none"/>
            <a:tailEnd type="triangle"/>
          </a:ln>
          <a:effectLst/>
        </p:spPr>
      </p:cxnSp>
      <p:cxnSp>
        <p:nvCxnSpPr>
          <p:cNvPr id="114" name="Straight Arrow Connector 113">
            <a:extLst>
              <a:ext uri="{FF2B5EF4-FFF2-40B4-BE49-F238E27FC236}">
                <a16:creationId xmlns:a16="http://schemas.microsoft.com/office/drawing/2014/main" id="{E6490C38-120A-43E9-BA1F-7632753F816E}"/>
              </a:ext>
            </a:extLst>
          </p:cNvPr>
          <p:cNvCxnSpPr>
            <a:cxnSpLocks/>
          </p:cNvCxnSpPr>
          <p:nvPr/>
        </p:nvCxnSpPr>
        <p:spPr>
          <a:xfrm flipH="1">
            <a:off x="10845885" y="1839106"/>
            <a:ext cx="183824" cy="384576"/>
          </a:xfrm>
          <a:prstGeom prst="straightConnector1">
            <a:avLst/>
          </a:prstGeom>
          <a:noFill/>
          <a:ln w="12700" cap="flat" cmpd="sng" algn="ctr">
            <a:solidFill>
              <a:srgbClr val="92D050"/>
            </a:solidFill>
            <a:prstDash val="solid"/>
            <a:headEnd type="none"/>
            <a:tailEnd type="triangle"/>
          </a:ln>
          <a:effectLst/>
        </p:spPr>
      </p:cxnSp>
      <p:cxnSp>
        <p:nvCxnSpPr>
          <p:cNvPr id="115" name="Straight Arrow Connector 114">
            <a:extLst>
              <a:ext uri="{FF2B5EF4-FFF2-40B4-BE49-F238E27FC236}">
                <a16:creationId xmlns:a16="http://schemas.microsoft.com/office/drawing/2014/main" id="{696373C7-EE05-4E8B-9F3E-390296C801A4}"/>
              </a:ext>
            </a:extLst>
          </p:cNvPr>
          <p:cNvCxnSpPr>
            <a:cxnSpLocks/>
          </p:cNvCxnSpPr>
          <p:nvPr/>
        </p:nvCxnSpPr>
        <p:spPr>
          <a:xfrm flipH="1">
            <a:off x="5509139" y="1927610"/>
            <a:ext cx="316808" cy="233221"/>
          </a:xfrm>
          <a:prstGeom prst="straightConnector1">
            <a:avLst/>
          </a:prstGeom>
          <a:noFill/>
          <a:ln w="12700" cap="flat" cmpd="sng" algn="ctr">
            <a:solidFill>
              <a:srgbClr val="92D050"/>
            </a:solidFill>
            <a:prstDash val="solid"/>
            <a:headEnd type="none"/>
            <a:tailEnd type="triangle"/>
          </a:ln>
          <a:effectLst/>
        </p:spPr>
      </p:cxnSp>
      <p:cxnSp>
        <p:nvCxnSpPr>
          <p:cNvPr id="116" name="Straight Arrow Connector 115">
            <a:extLst>
              <a:ext uri="{FF2B5EF4-FFF2-40B4-BE49-F238E27FC236}">
                <a16:creationId xmlns:a16="http://schemas.microsoft.com/office/drawing/2014/main" id="{969FD1B6-556A-4ACD-A75F-A5B64EA30576}"/>
              </a:ext>
            </a:extLst>
          </p:cNvPr>
          <p:cNvCxnSpPr>
            <a:cxnSpLocks/>
          </p:cNvCxnSpPr>
          <p:nvPr/>
        </p:nvCxnSpPr>
        <p:spPr>
          <a:xfrm flipH="1">
            <a:off x="1526043" y="1958259"/>
            <a:ext cx="316808" cy="233221"/>
          </a:xfrm>
          <a:prstGeom prst="straightConnector1">
            <a:avLst/>
          </a:prstGeom>
          <a:noFill/>
          <a:ln w="12700" cap="flat" cmpd="sng" algn="ctr">
            <a:solidFill>
              <a:srgbClr val="92D050"/>
            </a:solidFill>
            <a:prstDash val="solid"/>
            <a:headEnd type="none"/>
            <a:tailEnd type="triangle"/>
          </a:ln>
          <a:effectLst/>
        </p:spPr>
      </p:cxnSp>
      <p:cxnSp>
        <p:nvCxnSpPr>
          <p:cNvPr id="117" name="Straight Arrow Connector 116">
            <a:extLst>
              <a:ext uri="{FF2B5EF4-FFF2-40B4-BE49-F238E27FC236}">
                <a16:creationId xmlns:a16="http://schemas.microsoft.com/office/drawing/2014/main" id="{9A6357A7-7972-457C-8A28-60EA5436BDE4}"/>
              </a:ext>
            </a:extLst>
          </p:cNvPr>
          <p:cNvCxnSpPr>
            <a:cxnSpLocks/>
          </p:cNvCxnSpPr>
          <p:nvPr/>
        </p:nvCxnSpPr>
        <p:spPr>
          <a:xfrm>
            <a:off x="10191996" y="1920639"/>
            <a:ext cx="476122" cy="336483"/>
          </a:xfrm>
          <a:prstGeom prst="straightConnector1">
            <a:avLst/>
          </a:prstGeom>
          <a:noFill/>
          <a:ln w="12700" cap="flat" cmpd="sng" algn="ctr">
            <a:solidFill>
              <a:srgbClr val="FF8C00"/>
            </a:solidFill>
            <a:prstDash val="solid"/>
            <a:headEnd type="none"/>
            <a:tailEnd type="triangle"/>
          </a:ln>
          <a:effectLst/>
        </p:spPr>
      </p:cxnSp>
      <p:cxnSp>
        <p:nvCxnSpPr>
          <p:cNvPr id="118" name="Straight Arrow Connector 117">
            <a:extLst>
              <a:ext uri="{FF2B5EF4-FFF2-40B4-BE49-F238E27FC236}">
                <a16:creationId xmlns:a16="http://schemas.microsoft.com/office/drawing/2014/main" id="{2F7AF5FC-1844-474B-8646-E09247CF8AE1}"/>
              </a:ext>
            </a:extLst>
          </p:cNvPr>
          <p:cNvCxnSpPr>
            <a:cxnSpLocks/>
          </p:cNvCxnSpPr>
          <p:nvPr/>
        </p:nvCxnSpPr>
        <p:spPr>
          <a:xfrm flipH="1">
            <a:off x="9270440" y="1937409"/>
            <a:ext cx="476122" cy="336483"/>
          </a:xfrm>
          <a:prstGeom prst="straightConnector1">
            <a:avLst/>
          </a:prstGeom>
          <a:noFill/>
          <a:ln w="12700" cap="flat" cmpd="sng" algn="ctr">
            <a:solidFill>
              <a:srgbClr val="FF8C00"/>
            </a:solidFill>
            <a:prstDash val="solid"/>
            <a:headEnd type="none"/>
            <a:tailEnd type="triangle"/>
          </a:ln>
          <a:effectLst/>
        </p:spPr>
      </p:cxnSp>
      <p:sp>
        <p:nvSpPr>
          <p:cNvPr id="119" name="TextBox 118">
            <a:extLst>
              <a:ext uri="{FF2B5EF4-FFF2-40B4-BE49-F238E27FC236}">
                <a16:creationId xmlns:a16="http://schemas.microsoft.com/office/drawing/2014/main" id="{E9C4A67B-F44D-463B-99B5-BE574B9354D2}"/>
              </a:ext>
            </a:extLst>
          </p:cNvPr>
          <p:cNvSpPr txBox="1"/>
          <p:nvPr/>
        </p:nvSpPr>
        <p:spPr>
          <a:xfrm>
            <a:off x="8507948" y="4754608"/>
            <a:ext cx="1136452" cy="461600"/>
          </a:xfrm>
          <a:prstGeom prst="rect">
            <a:avLst/>
          </a:prstGeom>
          <a:noFill/>
        </p:spPr>
        <p:txBody>
          <a:bodyPr vert="horz" wrap="square" lIns="182854" tIns="146283" rIns="182854" bIns="146283" rtlCol="0">
            <a:spAutoFit/>
          </a:bodyPr>
          <a:lstStyle/>
          <a:p>
            <a:pPr algn="ctr" defTabSz="932567">
              <a:lnSpc>
                <a:spcPct val="90000"/>
              </a:lnSpc>
              <a:spcAft>
                <a:spcPts val="600"/>
              </a:spcAft>
              <a:defRPr/>
            </a:pPr>
            <a:r>
              <a:rPr lang="en-US" sz="1199" dirty="0">
                <a:latin typeface="Segoe UI Semilight"/>
              </a:rPr>
              <a:t>REGION A</a:t>
            </a:r>
          </a:p>
        </p:txBody>
      </p:sp>
      <p:sp>
        <p:nvSpPr>
          <p:cNvPr id="120" name="TextBox 119">
            <a:extLst>
              <a:ext uri="{FF2B5EF4-FFF2-40B4-BE49-F238E27FC236}">
                <a16:creationId xmlns:a16="http://schemas.microsoft.com/office/drawing/2014/main" id="{55D807AE-2EA5-4691-A2C8-1291F39D57B0}"/>
              </a:ext>
            </a:extLst>
          </p:cNvPr>
          <p:cNvSpPr txBox="1"/>
          <p:nvPr/>
        </p:nvSpPr>
        <p:spPr>
          <a:xfrm>
            <a:off x="10191995" y="4733892"/>
            <a:ext cx="1136452" cy="461600"/>
          </a:xfrm>
          <a:prstGeom prst="rect">
            <a:avLst/>
          </a:prstGeom>
          <a:noFill/>
        </p:spPr>
        <p:txBody>
          <a:bodyPr vert="horz" wrap="square" lIns="182854" tIns="146283" rIns="182854" bIns="146283" rtlCol="0">
            <a:spAutoFit/>
          </a:bodyPr>
          <a:lstStyle/>
          <a:p>
            <a:pPr algn="ctr" defTabSz="932567">
              <a:lnSpc>
                <a:spcPct val="90000"/>
              </a:lnSpc>
              <a:spcAft>
                <a:spcPts val="600"/>
              </a:spcAft>
              <a:defRPr/>
            </a:pPr>
            <a:r>
              <a:rPr lang="en-US" sz="1199" dirty="0">
                <a:latin typeface="Segoe UI Semilight"/>
              </a:rPr>
              <a:t>REGION B</a:t>
            </a:r>
          </a:p>
        </p:txBody>
      </p:sp>
      <p:sp>
        <p:nvSpPr>
          <p:cNvPr id="121" name="TextBox 120">
            <a:extLst>
              <a:ext uri="{FF2B5EF4-FFF2-40B4-BE49-F238E27FC236}">
                <a16:creationId xmlns:a16="http://schemas.microsoft.com/office/drawing/2014/main" id="{8A830D1F-D029-4D52-A6AF-070607C80624}"/>
              </a:ext>
            </a:extLst>
          </p:cNvPr>
          <p:cNvSpPr txBox="1"/>
          <p:nvPr/>
        </p:nvSpPr>
        <p:spPr>
          <a:xfrm>
            <a:off x="8962941" y="4985835"/>
            <a:ext cx="1969891" cy="1994667"/>
          </a:xfrm>
          <a:prstGeom prst="rect">
            <a:avLst/>
          </a:prstGeom>
          <a:noFill/>
        </p:spPr>
        <p:txBody>
          <a:bodyPr wrap="none" lIns="182854" tIns="146283" rIns="182854" bIns="146283" rtlCol="0">
            <a:spAutoFit/>
          </a:bodyPr>
          <a:lstStyle/>
          <a:p>
            <a:pPr algn="ctr" defTabSz="932567">
              <a:spcAft>
                <a:spcPts val="612"/>
              </a:spcAft>
              <a:defRPr/>
            </a:pPr>
            <a:r>
              <a:rPr lang="en-US" b="1" dirty="0">
                <a:cs typeface="Segoe UI" panose="020B0502040204020203" pitchFamily="34" charset="0"/>
              </a:rPr>
              <a:t>Scalable</a:t>
            </a:r>
          </a:p>
          <a:p>
            <a:pPr algn="ctr" defTabSz="932567">
              <a:spcAft>
                <a:spcPts val="612"/>
              </a:spcAft>
              <a:defRPr/>
            </a:pPr>
            <a:r>
              <a:rPr lang="en-US" b="1" dirty="0">
                <a:cs typeface="Segoe UI" panose="020B0502040204020203" pitchFamily="34" charset="0"/>
              </a:rPr>
              <a:t>Redundant</a:t>
            </a:r>
          </a:p>
          <a:p>
            <a:pPr algn="ctr" defTabSz="932567">
              <a:spcAft>
                <a:spcPts val="612"/>
              </a:spcAft>
              <a:defRPr/>
            </a:pPr>
            <a:r>
              <a:rPr lang="en-US" b="1" dirty="0">
                <a:cs typeface="Segoe UI" panose="020B0502040204020203" pitchFamily="34" charset="0"/>
              </a:rPr>
              <a:t>Per Request</a:t>
            </a:r>
          </a:p>
          <a:p>
            <a:pPr algn="ctr" defTabSz="932567">
              <a:spcAft>
                <a:spcPts val="612"/>
              </a:spcAft>
              <a:defRPr/>
            </a:pPr>
            <a:r>
              <a:rPr lang="en-US" b="1" dirty="0">
                <a:cs typeface="Segoe UI" panose="020B0502040204020203" pitchFamily="34" charset="0"/>
              </a:rPr>
              <a:t>Security</a:t>
            </a:r>
          </a:p>
          <a:p>
            <a:pPr defTabSz="932567">
              <a:spcAft>
                <a:spcPts val="612"/>
              </a:spcAft>
              <a:defRPr/>
            </a:pPr>
            <a:r>
              <a:rPr lang="en-US" b="1" dirty="0">
                <a:cs typeface="Segoe UI" panose="020B0502040204020203" pitchFamily="34" charset="0"/>
              </a:rPr>
              <a:t>+ Cross-region</a:t>
            </a:r>
          </a:p>
        </p:txBody>
      </p:sp>
      <p:grpSp>
        <p:nvGrpSpPr>
          <p:cNvPr id="122" name="Group 121">
            <a:extLst>
              <a:ext uri="{FF2B5EF4-FFF2-40B4-BE49-F238E27FC236}">
                <a16:creationId xmlns:a16="http://schemas.microsoft.com/office/drawing/2014/main" id="{D6E97E02-2A3E-43B9-9CDD-4935799DA9E5}"/>
              </a:ext>
            </a:extLst>
          </p:cNvPr>
          <p:cNvGrpSpPr>
            <a:grpSpLocks noChangeAspect="1"/>
          </p:cNvGrpSpPr>
          <p:nvPr/>
        </p:nvGrpSpPr>
        <p:grpSpPr>
          <a:xfrm>
            <a:off x="9199438" y="1657602"/>
            <a:ext cx="415344" cy="457135"/>
            <a:chOff x="7174304" y="1000589"/>
            <a:chExt cx="1246213" cy="1371600"/>
          </a:xfrm>
        </p:grpSpPr>
        <p:pic>
          <p:nvPicPr>
            <p:cNvPr id="123" name="Graphic 122" descr="Heartbeat">
              <a:extLst>
                <a:ext uri="{FF2B5EF4-FFF2-40B4-BE49-F238E27FC236}">
                  <a16:creationId xmlns:a16="http://schemas.microsoft.com/office/drawing/2014/main" id="{2A6D56E6-884D-4780-9DA9-AC9628154E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24" name="Graphic 123" descr="Medical">
              <a:extLst>
                <a:ext uri="{FF2B5EF4-FFF2-40B4-BE49-F238E27FC236}">
                  <a16:creationId xmlns:a16="http://schemas.microsoft.com/office/drawing/2014/main" id="{7469775F-D152-48C1-A4B0-CCE25D82801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sp>
        <p:nvSpPr>
          <p:cNvPr id="125" name="TextBox 124">
            <a:extLst>
              <a:ext uri="{FF2B5EF4-FFF2-40B4-BE49-F238E27FC236}">
                <a16:creationId xmlns:a16="http://schemas.microsoft.com/office/drawing/2014/main" id="{3BEC1E03-D5C7-42C9-AC35-CFFAE315BA58}"/>
              </a:ext>
            </a:extLst>
          </p:cNvPr>
          <p:cNvSpPr txBox="1"/>
          <p:nvPr/>
        </p:nvSpPr>
        <p:spPr>
          <a:xfrm>
            <a:off x="9615800" y="1108769"/>
            <a:ext cx="724105" cy="493079"/>
          </a:xfrm>
          <a:prstGeom prst="rect">
            <a:avLst/>
          </a:prstGeom>
          <a:noFill/>
        </p:spPr>
        <p:txBody>
          <a:bodyPr wrap="none" lIns="182854" tIns="146283" rIns="182854" bIns="146283" rtlCol="0">
            <a:spAutoFit/>
          </a:bodyPr>
          <a:lstStyle/>
          <a:p>
            <a:pPr defTabSz="932567">
              <a:lnSpc>
                <a:spcPct val="90000"/>
              </a:lnSpc>
              <a:spcAft>
                <a:spcPts val="600"/>
              </a:spcAft>
              <a:defRPr/>
            </a:pPr>
            <a:r>
              <a:rPr lang="en-US" sz="1399" dirty="0">
                <a:latin typeface="Segoe UI Semilight"/>
              </a:rPr>
              <a:t>DNS</a:t>
            </a:r>
          </a:p>
        </p:txBody>
      </p:sp>
      <p:grpSp>
        <p:nvGrpSpPr>
          <p:cNvPr id="126" name="Group 125">
            <a:extLst>
              <a:ext uri="{FF2B5EF4-FFF2-40B4-BE49-F238E27FC236}">
                <a16:creationId xmlns:a16="http://schemas.microsoft.com/office/drawing/2014/main" id="{507B6152-2520-4D9A-A886-E1F4E55FF206}"/>
              </a:ext>
            </a:extLst>
          </p:cNvPr>
          <p:cNvGrpSpPr>
            <a:grpSpLocks noChangeAspect="1"/>
          </p:cNvGrpSpPr>
          <p:nvPr/>
        </p:nvGrpSpPr>
        <p:grpSpPr>
          <a:xfrm>
            <a:off x="4741309" y="2582962"/>
            <a:ext cx="415344" cy="457135"/>
            <a:chOff x="7174304" y="1000589"/>
            <a:chExt cx="1246213" cy="1371600"/>
          </a:xfrm>
        </p:grpSpPr>
        <p:pic>
          <p:nvPicPr>
            <p:cNvPr id="127" name="Graphic 126" descr="Heartbeat">
              <a:extLst>
                <a:ext uri="{FF2B5EF4-FFF2-40B4-BE49-F238E27FC236}">
                  <a16:creationId xmlns:a16="http://schemas.microsoft.com/office/drawing/2014/main" id="{D8181791-4F3C-49A2-A8E4-EDAA5E49652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28" name="Graphic 127" descr="Medical">
              <a:extLst>
                <a:ext uri="{FF2B5EF4-FFF2-40B4-BE49-F238E27FC236}">
                  <a16:creationId xmlns:a16="http://schemas.microsoft.com/office/drawing/2014/main" id="{3C13C7AD-7D10-4A5F-B0FD-D3B26A18F8A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29" name="Group 128">
            <a:extLst>
              <a:ext uri="{FF2B5EF4-FFF2-40B4-BE49-F238E27FC236}">
                <a16:creationId xmlns:a16="http://schemas.microsoft.com/office/drawing/2014/main" id="{FD6BF5D9-AD24-4C40-AFDF-02C30E591780}"/>
              </a:ext>
            </a:extLst>
          </p:cNvPr>
          <p:cNvGrpSpPr>
            <a:grpSpLocks noChangeAspect="1"/>
          </p:cNvGrpSpPr>
          <p:nvPr/>
        </p:nvGrpSpPr>
        <p:grpSpPr>
          <a:xfrm>
            <a:off x="4796603" y="3787506"/>
            <a:ext cx="415344" cy="457135"/>
            <a:chOff x="7174304" y="1000589"/>
            <a:chExt cx="1246213" cy="1371600"/>
          </a:xfrm>
        </p:grpSpPr>
        <p:pic>
          <p:nvPicPr>
            <p:cNvPr id="130" name="Graphic 129" descr="Heartbeat">
              <a:extLst>
                <a:ext uri="{FF2B5EF4-FFF2-40B4-BE49-F238E27FC236}">
                  <a16:creationId xmlns:a16="http://schemas.microsoft.com/office/drawing/2014/main" id="{EBB88BA2-230D-42A1-976F-B20DA8B9011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31" name="Graphic 130" descr="Medical">
              <a:extLst>
                <a:ext uri="{FF2B5EF4-FFF2-40B4-BE49-F238E27FC236}">
                  <a16:creationId xmlns:a16="http://schemas.microsoft.com/office/drawing/2014/main" id="{4228A4EF-D209-4644-91A9-5EA2A86EDFD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32" name="Group 131">
            <a:extLst>
              <a:ext uri="{FF2B5EF4-FFF2-40B4-BE49-F238E27FC236}">
                <a16:creationId xmlns:a16="http://schemas.microsoft.com/office/drawing/2014/main" id="{92617667-0FF0-43BB-ABEC-0392CFA7E10F}"/>
              </a:ext>
            </a:extLst>
          </p:cNvPr>
          <p:cNvGrpSpPr>
            <a:grpSpLocks noChangeAspect="1"/>
          </p:cNvGrpSpPr>
          <p:nvPr/>
        </p:nvGrpSpPr>
        <p:grpSpPr>
          <a:xfrm>
            <a:off x="790370" y="2665651"/>
            <a:ext cx="415344" cy="457135"/>
            <a:chOff x="7174304" y="1000589"/>
            <a:chExt cx="1246213" cy="1371600"/>
          </a:xfrm>
        </p:grpSpPr>
        <p:pic>
          <p:nvPicPr>
            <p:cNvPr id="133" name="Graphic 132" descr="Heartbeat">
              <a:extLst>
                <a:ext uri="{FF2B5EF4-FFF2-40B4-BE49-F238E27FC236}">
                  <a16:creationId xmlns:a16="http://schemas.microsoft.com/office/drawing/2014/main" id="{7A8F14C6-C503-4A03-8B60-C2A6265CDAF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34" name="Graphic 133" descr="Medical">
              <a:extLst>
                <a:ext uri="{FF2B5EF4-FFF2-40B4-BE49-F238E27FC236}">
                  <a16:creationId xmlns:a16="http://schemas.microsoft.com/office/drawing/2014/main" id="{1C52AEEF-3F4D-46D1-AD48-DF0EB29084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35" name="Group 134">
            <a:extLst>
              <a:ext uri="{FF2B5EF4-FFF2-40B4-BE49-F238E27FC236}">
                <a16:creationId xmlns:a16="http://schemas.microsoft.com/office/drawing/2014/main" id="{D8DBCD77-CC5A-4C1F-8AB1-369A2E4C5C0C}"/>
              </a:ext>
            </a:extLst>
          </p:cNvPr>
          <p:cNvGrpSpPr>
            <a:grpSpLocks noChangeAspect="1"/>
          </p:cNvGrpSpPr>
          <p:nvPr/>
        </p:nvGrpSpPr>
        <p:grpSpPr>
          <a:xfrm>
            <a:off x="845663" y="3870196"/>
            <a:ext cx="415344" cy="457135"/>
            <a:chOff x="7174304" y="1000589"/>
            <a:chExt cx="1246213" cy="1371600"/>
          </a:xfrm>
        </p:grpSpPr>
        <p:pic>
          <p:nvPicPr>
            <p:cNvPr id="136" name="Graphic 135" descr="Heartbeat">
              <a:extLst>
                <a:ext uri="{FF2B5EF4-FFF2-40B4-BE49-F238E27FC236}">
                  <a16:creationId xmlns:a16="http://schemas.microsoft.com/office/drawing/2014/main" id="{7E59E57F-6256-46E3-818A-11A2B7ED6E6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37" name="Graphic 136" descr="Medical">
              <a:extLst>
                <a:ext uri="{FF2B5EF4-FFF2-40B4-BE49-F238E27FC236}">
                  <a16:creationId xmlns:a16="http://schemas.microsoft.com/office/drawing/2014/main" id="{8F304721-1449-45F1-99CD-F79B4EFB60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38" name="Group 137">
            <a:extLst>
              <a:ext uri="{FF2B5EF4-FFF2-40B4-BE49-F238E27FC236}">
                <a16:creationId xmlns:a16="http://schemas.microsoft.com/office/drawing/2014/main" id="{69926CC1-AE5F-4C21-8967-37EDC94D39D5}"/>
              </a:ext>
            </a:extLst>
          </p:cNvPr>
          <p:cNvGrpSpPr>
            <a:grpSpLocks noChangeAspect="1"/>
          </p:cNvGrpSpPr>
          <p:nvPr/>
        </p:nvGrpSpPr>
        <p:grpSpPr>
          <a:xfrm>
            <a:off x="8522302" y="2695977"/>
            <a:ext cx="415344" cy="457135"/>
            <a:chOff x="7174304" y="1000589"/>
            <a:chExt cx="1246213" cy="1371600"/>
          </a:xfrm>
        </p:grpSpPr>
        <p:pic>
          <p:nvPicPr>
            <p:cNvPr id="139" name="Graphic 138" descr="Heartbeat">
              <a:extLst>
                <a:ext uri="{FF2B5EF4-FFF2-40B4-BE49-F238E27FC236}">
                  <a16:creationId xmlns:a16="http://schemas.microsoft.com/office/drawing/2014/main" id="{C9C1F8DB-8AFA-4C63-9AE1-928E8859F43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40" name="Graphic 139" descr="Medical">
              <a:extLst>
                <a:ext uri="{FF2B5EF4-FFF2-40B4-BE49-F238E27FC236}">
                  <a16:creationId xmlns:a16="http://schemas.microsoft.com/office/drawing/2014/main" id="{D9B35085-A75B-4913-ABDE-B11A6A8AD0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41" name="Group 140">
            <a:extLst>
              <a:ext uri="{FF2B5EF4-FFF2-40B4-BE49-F238E27FC236}">
                <a16:creationId xmlns:a16="http://schemas.microsoft.com/office/drawing/2014/main" id="{3638AA8D-1948-4AE1-A681-51E780F4CFF0}"/>
              </a:ext>
            </a:extLst>
          </p:cNvPr>
          <p:cNvGrpSpPr>
            <a:grpSpLocks noChangeAspect="1"/>
          </p:cNvGrpSpPr>
          <p:nvPr/>
        </p:nvGrpSpPr>
        <p:grpSpPr>
          <a:xfrm>
            <a:off x="8577595" y="3900521"/>
            <a:ext cx="415344" cy="457135"/>
            <a:chOff x="7174304" y="1000589"/>
            <a:chExt cx="1246213" cy="1371600"/>
          </a:xfrm>
        </p:grpSpPr>
        <p:pic>
          <p:nvPicPr>
            <p:cNvPr id="142" name="Graphic 141" descr="Heartbeat">
              <a:extLst>
                <a:ext uri="{FF2B5EF4-FFF2-40B4-BE49-F238E27FC236}">
                  <a16:creationId xmlns:a16="http://schemas.microsoft.com/office/drawing/2014/main" id="{EC6BBADA-1C46-4EE0-857B-A06EC49618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43" name="Graphic 142" descr="Medical">
              <a:extLst>
                <a:ext uri="{FF2B5EF4-FFF2-40B4-BE49-F238E27FC236}">
                  <a16:creationId xmlns:a16="http://schemas.microsoft.com/office/drawing/2014/main" id="{EE0D730E-4F7F-4668-8A6C-6719110E755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44" name="Group 143">
            <a:extLst>
              <a:ext uri="{FF2B5EF4-FFF2-40B4-BE49-F238E27FC236}">
                <a16:creationId xmlns:a16="http://schemas.microsoft.com/office/drawing/2014/main" id="{5632A0A7-A1AB-41D0-86AE-49A90F84AABE}"/>
              </a:ext>
            </a:extLst>
          </p:cNvPr>
          <p:cNvGrpSpPr>
            <a:grpSpLocks noChangeAspect="1"/>
          </p:cNvGrpSpPr>
          <p:nvPr/>
        </p:nvGrpSpPr>
        <p:grpSpPr>
          <a:xfrm>
            <a:off x="10151079" y="2677762"/>
            <a:ext cx="415344" cy="457135"/>
            <a:chOff x="7174304" y="1000589"/>
            <a:chExt cx="1246213" cy="1371600"/>
          </a:xfrm>
        </p:grpSpPr>
        <p:pic>
          <p:nvPicPr>
            <p:cNvPr id="145" name="Graphic 144" descr="Heartbeat">
              <a:extLst>
                <a:ext uri="{FF2B5EF4-FFF2-40B4-BE49-F238E27FC236}">
                  <a16:creationId xmlns:a16="http://schemas.microsoft.com/office/drawing/2014/main" id="{13880EB5-06C6-442D-8337-387BCDF6802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46" name="Graphic 145" descr="Medical">
              <a:extLst>
                <a:ext uri="{FF2B5EF4-FFF2-40B4-BE49-F238E27FC236}">
                  <a16:creationId xmlns:a16="http://schemas.microsoft.com/office/drawing/2014/main" id="{0F8CFD75-E720-4353-89F8-E3EB5E5D29D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grpSp>
        <p:nvGrpSpPr>
          <p:cNvPr id="147" name="Group 146">
            <a:extLst>
              <a:ext uri="{FF2B5EF4-FFF2-40B4-BE49-F238E27FC236}">
                <a16:creationId xmlns:a16="http://schemas.microsoft.com/office/drawing/2014/main" id="{DC9D7D0A-C267-45ED-BADA-BCD76CFAB947}"/>
              </a:ext>
            </a:extLst>
          </p:cNvPr>
          <p:cNvGrpSpPr>
            <a:grpSpLocks noChangeAspect="1"/>
          </p:cNvGrpSpPr>
          <p:nvPr/>
        </p:nvGrpSpPr>
        <p:grpSpPr>
          <a:xfrm>
            <a:off x="10206372" y="3882307"/>
            <a:ext cx="415344" cy="457135"/>
            <a:chOff x="7174304" y="1000589"/>
            <a:chExt cx="1246213" cy="1371600"/>
          </a:xfrm>
        </p:grpSpPr>
        <p:pic>
          <p:nvPicPr>
            <p:cNvPr id="148" name="Graphic 147" descr="Heartbeat">
              <a:extLst>
                <a:ext uri="{FF2B5EF4-FFF2-40B4-BE49-F238E27FC236}">
                  <a16:creationId xmlns:a16="http://schemas.microsoft.com/office/drawing/2014/main" id="{5C51D526-F703-4839-A090-95CEB8DD3BA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4304" y="1457789"/>
              <a:ext cx="914400" cy="914400"/>
            </a:xfrm>
            <a:prstGeom prst="rect">
              <a:avLst/>
            </a:prstGeom>
          </p:spPr>
        </p:pic>
        <p:pic>
          <p:nvPicPr>
            <p:cNvPr id="149" name="Graphic 148" descr="Medical">
              <a:extLst>
                <a:ext uri="{FF2B5EF4-FFF2-40B4-BE49-F238E27FC236}">
                  <a16:creationId xmlns:a16="http://schemas.microsoft.com/office/drawing/2014/main" id="{435CF5B4-B47B-42D4-A990-4AF44ECBA50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06117" y="1000589"/>
              <a:ext cx="914400" cy="914400"/>
            </a:xfrm>
            <a:prstGeom prst="rect">
              <a:avLst/>
            </a:prstGeom>
          </p:spPr>
        </p:pic>
      </p:grpSp>
      <p:sp>
        <p:nvSpPr>
          <p:cNvPr id="150" name="TextBox 149">
            <a:extLst>
              <a:ext uri="{FF2B5EF4-FFF2-40B4-BE49-F238E27FC236}">
                <a16:creationId xmlns:a16="http://schemas.microsoft.com/office/drawing/2014/main" id="{6A2F5683-8269-477C-AB7F-9516EF73D4B3}"/>
              </a:ext>
            </a:extLst>
          </p:cNvPr>
          <p:cNvSpPr txBox="1"/>
          <p:nvPr/>
        </p:nvSpPr>
        <p:spPr>
          <a:xfrm>
            <a:off x="9407682" y="1899493"/>
            <a:ext cx="1137690" cy="769156"/>
          </a:xfrm>
          <a:prstGeom prst="rect">
            <a:avLst/>
          </a:prstGeom>
          <a:noFill/>
        </p:spPr>
        <p:txBody>
          <a:bodyPr wrap="none" lIns="182854" tIns="146283" rIns="182854" bIns="146283" rtlCol="0">
            <a:spAutoFit/>
          </a:bodyPr>
          <a:lstStyle/>
          <a:p>
            <a:pPr algn="ctr" defTabSz="932567">
              <a:lnSpc>
                <a:spcPct val="90000"/>
              </a:lnSpc>
              <a:spcAft>
                <a:spcPts val="600"/>
              </a:spcAft>
              <a:defRPr/>
            </a:pPr>
            <a:r>
              <a:rPr lang="en-US" sz="1399" b="1" dirty="0">
                <a:cs typeface="Segoe UI" panose="020B0502040204020203" pitchFamily="34" charset="0"/>
              </a:rPr>
              <a:t>Traffic</a:t>
            </a:r>
          </a:p>
          <a:p>
            <a:pPr algn="ctr" defTabSz="932567">
              <a:lnSpc>
                <a:spcPct val="90000"/>
              </a:lnSpc>
              <a:spcAft>
                <a:spcPts val="600"/>
              </a:spcAft>
              <a:defRPr/>
            </a:pPr>
            <a:r>
              <a:rPr lang="en-US" sz="1399" b="1" dirty="0">
                <a:cs typeface="Segoe UI" panose="020B0502040204020203" pitchFamily="34" charset="0"/>
              </a:rPr>
              <a:t>Manager</a:t>
            </a:r>
          </a:p>
        </p:txBody>
      </p:sp>
      <p:sp>
        <p:nvSpPr>
          <p:cNvPr id="151" name="TextBox 150">
            <a:extLst>
              <a:ext uri="{FF2B5EF4-FFF2-40B4-BE49-F238E27FC236}">
                <a16:creationId xmlns:a16="http://schemas.microsoft.com/office/drawing/2014/main" id="{F3628A96-8E9A-4033-9A91-B573FB9A78C7}"/>
              </a:ext>
            </a:extLst>
          </p:cNvPr>
          <p:cNvSpPr txBox="1"/>
          <p:nvPr/>
        </p:nvSpPr>
        <p:spPr>
          <a:xfrm>
            <a:off x="5525446" y="2389077"/>
            <a:ext cx="2737682" cy="493052"/>
          </a:xfrm>
          <a:prstGeom prst="rect">
            <a:avLst/>
          </a:prstGeom>
          <a:noFill/>
        </p:spPr>
        <p:txBody>
          <a:bodyPr wrap="none" lIns="182854" tIns="146283" rIns="182854" bIns="146283" rtlCol="0">
            <a:spAutoFit/>
          </a:bodyPr>
          <a:lstStyle/>
          <a:p>
            <a:pPr defTabSz="932567">
              <a:lnSpc>
                <a:spcPct val="90000"/>
              </a:lnSpc>
              <a:spcAft>
                <a:spcPts val="600"/>
              </a:spcAft>
              <a:defRPr/>
            </a:pPr>
            <a:r>
              <a:rPr lang="en-US" sz="1399" b="1" dirty="0">
                <a:cs typeface="Segoe UI" panose="020B0502040204020203" pitchFamily="34" charset="0"/>
              </a:rPr>
              <a:t>Application Gateway / WAF</a:t>
            </a:r>
          </a:p>
        </p:txBody>
      </p:sp>
      <p:sp>
        <p:nvSpPr>
          <p:cNvPr id="152" name="TextBox 151">
            <a:extLst>
              <a:ext uri="{FF2B5EF4-FFF2-40B4-BE49-F238E27FC236}">
                <a16:creationId xmlns:a16="http://schemas.microsoft.com/office/drawing/2014/main" id="{A1C6E64B-F350-457B-AB19-6CDB553AEBA8}"/>
              </a:ext>
            </a:extLst>
          </p:cNvPr>
          <p:cNvSpPr txBox="1"/>
          <p:nvPr/>
        </p:nvSpPr>
        <p:spPr>
          <a:xfrm>
            <a:off x="1570927" y="2443005"/>
            <a:ext cx="1572446" cy="493052"/>
          </a:xfrm>
          <a:prstGeom prst="rect">
            <a:avLst/>
          </a:prstGeom>
          <a:noFill/>
        </p:spPr>
        <p:txBody>
          <a:bodyPr wrap="none" lIns="182854" tIns="146283" rIns="182854" bIns="146283" rtlCol="0">
            <a:spAutoFit/>
          </a:bodyPr>
          <a:lstStyle/>
          <a:p>
            <a:pPr defTabSz="932567">
              <a:lnSpc>
                <a:spcPct val="90000"/>
              </a:lnSpc>
              <a:spcAft>
                <a:spcPts val="600"/>
              </a:spcAft>
              <a:defRPr/>
            </a:pPr>
            <a:r>
              <a:rPr lang="en-US" sz="1399" b="1" dirty="0">
                <a:cs typeface="Segoe UI" panose="020B0502040204020203" pitchFamily="34" charset="0"/>
              </a:rPr>
              <a:t>Load Balancer</a:t>
            </a:r>
          </a:p>
        </p:txBody>
      </p:sp>
      <p:sp>
        <p:nvSpPr>
          <p:cNvPr id="153" name="TextBox 152">
            <a:extLst>
              <a:ext uri="{FF2B5EF4-FFF2-40B4-BE49-F238E27FC236}">
                <a16:creationId xmlns:a16="http://schemas.microsoft.com/office/drawing/2014/main" id="{C6E51315-2309-4673-8E3C-4B9836537FEA}"/>
              </a:ext>
            </a:extLst>
          </p:cNvPr>
          <p:cNvSpPr txBox="1"/>
          <p:nvPr/>
        </p:nvSpPr>
        <p:spPr>
          <a:xfrm>
            <a:off x="1570927" y="3648047"/>
            <a:ext cx="1572446" cy="493052"/>
          </a:xfrm>
          <a:prstGeom prst="rect">
            <a:avLst/>
          </a:prstGeom>
          <a:noFill/>
        </p:spPr>
        <p:txBody>
          <a:bodyPr wrap="none" lIns="182854" tIns="146283" rIns="182854" bIns="146283" rtlCol="0">
            <a:spAutoFit/>
          </a:bodyPr>
          <a:lstStyle/>
          <a:p>
            <a:pPr defTabSz="932567">
              <a:lnSpc>
                <a:spcPct val="90000"/>
              </a:lnSpc>
              <a:spcAft>
                <a:spcPts val="600"/>
              </a:spcAft>
              <a:defRPr/>
            </a:pPr>
            <a:r>
              <a:rPr lang="en-US" sz="1399" b="1" dirty="0">
                <a:cs typeface="Segoe UI" panose="020B0502040204020203" pitchFamily="34" charset="0"/>
              </a:rPr>
              <a:t>Load Balancer</a:t>
            </a:r>
          </a:p>
        </p:txBody>
      </p:sp>
    </p:spTree>
    <p:extLst>
      <p:ext uri="{BB962C8B-B14F-4D97-AF65-F5344CB8AC3E}">
        <p14:creationId xmlns:p14="http://schemas.microsoft.com/office/powerpoint/2010/main" val="1718532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25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250"/>
                                        <p:tgtEl>
                                          <p:spTgt spid="57"/>
                                        </p:tgtEl>
                                      </p:cBhvr>
                                    </p:animEffect>
                                  </p:childTnLst>
                                </p:cTn>
                              </p:par>
                              <p:par>
                                <p:cTn id="14" presetID="10" presetClass="entr" presetSubtype="0" fill="hold"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fade">
                                      <p:cBhvr>
                                        <p:cTn id="16" dur="250"/>
                                        <p:tgtEl>
                                          <p:spTgt spid="115"/>
                                        </p:tgtEl>
                                      </p:cBhvr>
                                    </p:animEffect>
                                  </p:childTnLst>
                                </p:cTn>
                              </p:par>
                              <p:par>
                                <p:cTn id="17" presetID="10"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250"/>
                                        <p:tgtEl>
                                          <p:spTgt spid="126"/>
                                        </p:tgtEl>
                                      </p:cBhvr>
                                    </p:animEffect>
                                  </p:childTnLst>
                                </p:cTn>
                              </p:par>
                              <p:par>
                                <p:cTn id="20" presetID="10" presetClass="entr" presetSubtype="0" fill="hold"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250"/>
                                        <p:tgtEl>
                                          <p:spTgt spid="129"/>
                                        </p:tgtEl>
                                      </p:cBhvr>
                                    </p:animEffect>
                                  </p:childTnLst>
                                </p:cTn>
                              </p:par>
                            </p:childTnLst>
                          </p:cTn>
                        </p:par>
                        <p:par>
                          <p:cTn id="23" fill="hold">
                            <p:stCondLst>
                              <p:cond delay="250"/>
                            </p:stCondLst>
                            <p:childTnLst>
                              <p:par>
                                <p:cTn id="24" presetID="10" presetClass="entr" presetSubtype="0" fill="hold" grpId="0" nodeType="afterEffect">
                                  <p:stCondLst>
                                    <p:cond delay="0"/>
                                  </p:stCondLst>
                                  <p:childTnLst>
                                    <p:set>
                                      <p:cBhvr>
                                        <p:cTn id="25" dur="1" fill="hold">
                                          <p:stCondLst>
                                            <p:cond delay="0"/>
                                          </p:stCondLst>
                                        </p:cTn>
                                        <p:tgtEl>
                                          <p:spTgt spid="151"/>
                                        </p:tgtEl>
                                        <p:attrNameLst>
                                          <p:attrName>style.visibility</p:attrName>
                                        </p:attrNameLst>
                                      </p:cBhvr>
                                      <p:to>
                                        <p:strVal val="visible"/>
                                      </p:to>
                                    </p:set>
                                    <p:animEffect transition="in" filter="fade">
                                      <p:cBhvr>
                                        <p:cTn id="26" dur="250"/>
                                        <p:tgtEl>
                                          <p:spTgt spid="151"/>
                                        </p:tgtEl>
                                      </p:cBhvr>
                                    </p:animEffect>
                                  </p:childTnLst>
                                </p:cTn>
                              </p:par>
                            </p:childTnLst>
                          </p:cTn>
                        </p:par>
                        <p:par>
                          <p:cTn id="27" fill="hold">
                            <p:stCondLst>
                              <p:cond delay="500"/>
                            </p:stCondLst>
                            <p:childTnLst>
                              <p:par>
                                <p:cTn id="28" presetID="26" presetClass="emph" presetSubtype="0" fill="hold" grpId="1" nodeType="afterEffect">
                                  <p:stCondLst>
                                    <p:cond delay="0"/>
                                  </p:stCondLst>
                                  <p:childTnLst>
                                    <p:animEffect transition="out" filter="fade">
                                      <p:cBhvr>
                                        <p:cTn id="29" dur="250" tmFilter="0, 0; .2, .5; .8, .5; 1, 0"/>
                                        <p:tgtEl>
                                          <p:spTgt spid="151"/>
                                        </p:tgtEl>
                                      </p:cBhvr>
                                    </p:animEffect>
                                    <p:animScale>
                                      <p:cBhvr>
                                        <p:cTn id="30" dur="125" autoRev="1" fill="hold"/>
                                        <p:tgtEl>
                                          <p:spTgt spid="151"/>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25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250"/>
                                        <p:tgtEl>
                                          <p:spTgt spid="58"/>
                                        </p:tgtEl>
                                      </p:cBhvr>
                                    </p:animEffect>
                                  </p:childTnLst>
                                </p:cTn>
                              </p:par>
                              <p:par>
                                <p:cTn id="39" presetID="10"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250"/>
                                        <p:tgtEl>
                                          <p:spTgt spid="87"/>
                                        </p:tgtEl>
                                      </p:cBhvr>
                                    </p:animEffect>
                                  </p:childTnLst>
                                </p:cTn>
                              </p:par>
                              <p:par>
                                <p:cTn id="42" presetID="10" presetClass="entr" presetSubtype="0" fill="hold" nodeType="with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fade">
                                      <p:cBhvr>
                                        <p:cTn id="44" dur="250"/>
                                        <p:tgtEl>
                                          <p:spTgt spid="10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250"/>
                                        <p:tgtEl>
                                          <p:spTgt spid="113"/>
                                        </p:tgtEl>
                                      </p:cBhvr>
                                    </p:animEffect>
                                  </p:childTnLst>
                                </p:cTn>
                              </p:par>
                              <p:par>
                                <p:cTn id="48" presetID="10" presetClass="entr" presetSubtype="0" fill="hold" nodeType="with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fade">
                                      <p:cBhvr>
                                        <p:cTn id="50" dur="250"/>
                                        <p:tgtEl>
                                          <p:spTgt spid="114"/>
                                        </p:tgtEl>
                                      </p:cBhvr>
                                    </p:animEffect>
                                  </p:childTnLst>
                                </p:cTn>
                              </p:par>
                              <p:par>
                                <p:cTn id="51" presetID="10" presetClass="entr" presetSubtype="0" fill="hold" nodeType="with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fade">
                                      <p:cBhvr>
                                        <p:cTn id="53" dur="250"/>
                                        <p:tgtEl>
                                          <p:spTgt spid="117"/>
                                        </p:tgtEl>
                                      </p:cBhvr>
                                    </p:animEffect>
                                  </p:childTnLst>
                                </p:cTn>
                              </p:par>
                              <p:par>
                                <p:cTn id="54" presetID="10" presetClass="entr" presetSubtype="0" fill="hold" nodeType="with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fade">
                                      <p:cBhvr>
                                        <p:cTn id="56" dur="250"/>
                                        <p:tgtEl>
                                          <p:spTgt spid="1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Effect transition="in" filter="fade">
                                      <p:cBhvr>
                                        <p:cTn id="59" dur="250"/>
                                        <p:tgtEl>
                                          <p:spTgt spid="1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0"/>
                                        </p:tgtEl>
                                        <p:attrNameLst>
                                          <p:attrName>style.visibility</p:attrName>
                                        </p:attrNameLst>
                                      </p:cBhvr>
                                      <p:to>
                                        <p:strVal val="visible"/>
                                      </p:to>
                                    </p:set>
                                    <p:animEffect transition="in" filter="fade">
                                      <p:cBhvr>
                                        <p:cTn id="62" dur="250"/>
                                        <p:tgtEl>
                                          <p:spTgt spid="1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fade">
                                      <p:cBhvr>
                                        <p:cTn id="65" dur="250"/>
                                        <p:tgtEl>
                                          <p:spTgt spid="121"/>
                                        </p:tgtEl>
                                      </p:cBhvr>
                                    </p:animEffect>
                                  </p:childTnLst>
                                </p:cTn>
                              </p:par>
                              <p:par>
                                <p:cTn id="66" presetID="10" presetClass="entr" presetSubtype="0" fill="hold"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250"/>
                                        <p:tgtEl>
                                          <p:spTgt spid="12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fade">
                                      <p:cBhvr>
                                        <p:cTn id="71" dur="250"/>
                                        <p:tgtEl>
                                          <p:spTgt spid="125"/>
                                        </p:tgtEl>
                                      </p:cBhvr>
                                    </p:animEffect>
                                  </p:childTnLst>
                                </p:cTn>
                              </p:par>
                              <p:par>
                                <p:cTn id="72" presetID="10" presetClass="entr" presetSubtype="0" fill="hold" nodeType="withEffect">
                                  <p:stCondLst>
                                    <p:cond delay="0"/>
                                  </p:stCondLst>
                                  <p:childTnLst>
                                    <p:set>
                                      <p:cBhvr>
                                        <p:cTn id="73" dur="1" fill="hold">
                                          <p:stCondLst>
                                            <p:cond delay="0"/>
                                          </p:stCondLst>
                                        </p:cTn>
                                        <p:tgtEl>
                                          <p:spTgt spid="138"/>
                                        </p:tgtEl>
                                        <p:attrNameLst>
                                          <p:attrName>style.visibility</p:attrName>
                                        </p:attrNameLst>
                                      </p:cBhvr>
                                      <p:to>
                                        <p:strVal val="visible"/>
                                      </p:to>
                                    </p:set>
                                    <p:animEffect transition="in" filter="fade">
                                      <p:cBhvr>
                                        <p:cTn id="74" dur="250"/>
                                        <p:tgtEl>
                                          <p:spTgt spid="138"/>
                                        </p:tgtEl>
                                      </p:cBhvr>
                                    </p:animEffect>
                                  </p:childTnLst>
                                </p:cTn>
                              </p:par>
                              <p:par>
                                <p:cTn id="75" presetID="10" presetClass="entr" presetSubtype="0" fill="hold" nodeType="withEffect">
                                  <p:stCondLst>
                                    <p:cond delay="0"/>
                                  </p:stCondLst>
                                  <p:childTnLst>
                                    <p:set>
                                      <p:cBhvr>
                                        <p:cTn id="76" dur="1" fill="hold">
                                          <p:stCondLst>
                                            <p:cond delay="0"/>
                                          </p:stCondLst>
                                        </p:cTn>
                                        <p:tgtEl>
                                          <p:spTgt spid="141"/>
                                        </p:tgtEl>
                                        <p:attrNameLst>
                                          <p:attrName>style.visibility</p:attrName>
                                        </p:attrNameLst>
                                      </p:cBhvr>
                                      <p:to>
                                        <p:strVal val="visible"/>
                                      </p:to>
                                    </p:set>
                                    <p:animEffect transition="in" filter="fade">
                                      <p:cBhvr>
                                        <p:cTn id="77" dur="250"/>
                                        <p:tgtEl>
                                          <p:spTgt spid="141"/>
                                        </p:tgtEl>
                                      </p:cBhvr>
                                    </p:animEffect>
                                  </p:childTnLst>
                                </p:cTn>
                              </p:par>
                              <p:par>
                                <p:cTn id="78" presetID="10" presetClass="entr" presetSubtype="0" fill="hold" nodeType="withEffect">
                                  <p:stCondLst>
                                    <p:cond delay="0"/>
                                  </p:stCondLst>
                                  <p:childTnLst>
                                    <p:set>
                                      <p:cBhvr>
                                        <p:cTn id="79" dur="1" fill="hold">
                                          <p:stCondLst>
                                            <p:cond delay="0"/>
                                          </p:stCondLst>
                                        </p:cTn>
                                        <p:tgtEl>
                                          <p:spTgt spid="144"/>
                                        </p:tgtEl>
                                        <p:attrNameLst>
                                          <p:attrName>style.visibility</p:attrName>
                                        </p:attrNameLst>
                                      </p:cBhvr>
                                      <p:to>
                                        <p:strVal val="visible"/>
                                      </p:to>
                                    </p:set>
                                    <p:animEffect transition="in" filter="fade">
                                      <p:cBhvr>
                                        <p:cTn id="80" dur="250"/>
                                        <p:tgtEl>
                                          <p:spTgt spid="144"/>
                                        </p:tgtEl>
                                      </p:cBhvr>
                                    </p:animEffect>
                                  </p:childTnLst>
                                </p:cTn>
                              </p:par>
                              <p:par>
                                <p:cTn id="81" presetID="10" presetClass="entr" presetSubtype="0" fill="hold" nodeType="withEffect">
                                  <p:stCondLst>
                                    <p:cond delay="0"/>
                                  </p:stCondLst>
                                  <p:childTnLst>
                                    <p:set>
                                      <p:cBhvr>
                                        <p:cTn id="82" dur="1" fill="hold">
                                          <p:stCondLst>
                                            <p:cond delay="0"/>
                                          </p:stCondLst>
                                        </p:cTn>
                                        <p:tgtEl>
                                          <p:spTgt spid="147"/>
                                        </p:tgtEl>
                                        <p:attrNameLst>
                                          <p:attrName>style.visibility</p:attrName>
                                        </p:attrNameLst>
                                      </p:cBhvr>
                                      <p:to>
                                        <p:strVal val="visible"/>
                                      </p:to>
                                    </p:set>
                                    <p:animEffect transition="in" filter="fade">
                                      <p:cBhvr>
                                        <p:cTn id="83" dur="250"/>
                                        <p:tgtEl>
                                          <p:spTgt spid="147"/>
                                        </p:tgtEl>
                                      </p:cBhvr>
                                    </p:animEffect>
                                  </p:childTnLst>
                                </p:cTn>
                              </p:par>
                            </p:childTnLst>
                          </p:cTn>
                        </p:par>
                        <p:par>
                          <p:cTn id="84" fill="hold">
                            <p:stCondLst>
                              <p:cond delay="250"/>
                            </p:stCondLst>
                            <p:childTnLst>
                              <p:par>
                                <p:cTn id="85" presetID="10" presetClass="entr" presetSubtype="0" fill="hold" grpId="0" nodeType="afterEffect">
                                  <p:stCondLst>
                                    <p:cond delay="0"/>
                                  </p:stCondLst>
                                  <p:childTnLst>
                                    <p:set>
                                      <p:cBhvr>
                                        <p:cTn id="86" dur="1" fill="hold">
                                          <p:stCondLst>
                                            <p:cond delay="0"/>
                                          </p:stCondLst>
                                        </p:cTn>
                                        <p:tgtEl>
                                          <p:spTgt spid="150"/>
                                        </p:tgtEl>
                                        <p:attrNameLst>
                                          <p:attrName>style.visibility</p:attrName>
                                        </p:attrNameLst>
                                      </p:cBhvr>
                                      <p:to>
                                        <p:strVal val="visible"/>
                                      </p:to>
                                    </p:set>
                                    <p:animEffect transition="in" filter="fade">
                                      <p:cBhvr>
                                        <p:cTn id="87" dur="250"/>
                                        <p:tgtEl>
                                          <p:spTgt spid="150"/>
                                        </p:tgtEl>
                                      </p:cBhvr>
                                    </p:animEffect>
                                  </p:childTnLst>
                                </p:cTn>
                              </p:par>
                            </p:childTnLst>
                          </p:cTn>
                        </p:par>
                        <p:par>
                          <p:cTn id="88" fill="hold">
                            <p:stCondLst>
                              <p:cond delay="500"/>
                            </p:stCondLst>
                            <p:childTnLst>
                              <p:par>
                                <p:cTn id="89" presetID="26" presetClass="emph" presetSubtype="0" fill="hold" grpId="1" nodeType="afterEffect">
                                  <p:stCondLst>
                                    <p:cond delay="0"/>
                                  </p:stCondLst>
                                  <p:childTnLst>
                                    <p:animEffect transition="out" filter="fade">
                                      <p:cBhvr>
                                        <p:cTn id="90" dur="250" tmFilter="0, 0; .2, .5; .8, .5; 1, 0"/>
                                        <p:tgtEl>
                                          <p:spTgt spid="150"/>
                                        </p:tgtEl>
                                      </p:cBhvr>
                                    </p:animEffect>
                                    <p:animScale>
                                      <p:cBhvr>
                                        <p:cTn id="91" dur="125" autoRev="1" fill="hold"/>
                                        <p:tgtEl>
                                          <p:spTgt spid="1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57" grpId="0"/>
      <p:bldP spid="119" grpId="0"/>
      <p:bldP spid="120" grpId="0"/>
      <p:bldP spid="121" grpId="0"/>
      <p:bldP spid="125" grpId="0"/>
      <p:bldP spid="150" grpId="0"/>
      <p:bldP spid="150" grpId="1"/>
      <p:bldP spid="151" grpId="0"/>
      <p:bldP spid="15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LB for entire VNet</a:t>
            </a:r>
          </a:p>
        </p:txBody>
      </p:sp>
      <p:sp>
        <p:nvSpPr>
          <p:cNvPr id="2" name="Content Placeholder 1">
            <a:extLst>
              <a:ext uri="{FF2B5EF4-FFF2-40B4-BE49-F238E27FC236}">
                <a16:creationId xmlns:a16="http://schemas.microsoft.com/office/drawing/2014/main" id="{E84915CE-9949-459C-AAA1-B0A2D1EAE040}"/>
              </a:ext>
            </a:extLst>
          </p:cNvPr>
          <p:cNvSpPr>
            <a:spLocks noGrp="1"/>
          </p:cNvSpPr>
          <p:nvPr>
            <p:ph sz="quarter" idx="11"/>
          </p:nvPr>
        </p:nvSpPr>
        <p:spPr>
          <a:xfrm>
            <a:off x="455995" y="1189178"/>
            <a:ext cx="5439500" cy="5189113"/>
          </a:xfrm>
        </p:spPr>
        <p:txBody>
          <a:bodyPr/>
          <a:lstStyle/>
          <a:p>
            <a:pPr marL="0" indent="0" defTabSz="932567">
              <a:lnSpc>
                <a:spcPct val="90000"/>
              </a:lnSpc>
              <a:buNone/>
              <a:defRPr/>
            </a:pPr>
            <a:r>
              <a:rPr lang="en-US" dirty="0">
                <a:solidFill>
                  <a:srgbClr val="0078D7"/>
                </a:solidFill>
              </a:rPr>
              <a:t>Any VM in a backend pool (no Availability Set boundary)</a:t>
            </a:r>
          </a:p>
          <a:p>
            <a:pPr marL="231731" indent="-231731">
              <a:lnSpc>
                <a:spcPct val="125000"/>
              </a:lnSpc>
              <a:spcBef>
                <a:spcPts val="300"/>
              </a:spcBef>
            </a:pPr>
            <a:r>
              <a:rPr lang="en-US" sz="1800" dirty="0">
                <a:latin typeface="Segoe UI" panose="020B0502040204020203" pitchFamily="34" charset="0"/>
                <a:cs typeface="Segoe UI" panose="020B0502040204020203" pitchFamily="34" charset="0"/>
              </a:rPr>
              <a:t>Standalone VMs without Availability Sets</a:t>
            </a:r>
          </a:p>
          <a:p>
            <a:pPr marL="231731" indent="-231731">
              <a:lnSpc>
                <a:spcPct val="125000"/>
              </a:lnSpc>
              <a:spcBef>
                <a:spcPts val="300"/>
              </a:spcBef>
            </a:pPr>
            <a:r>
              <a:rPr lang="en-US" sz="1800" dirty="0">
                <a:latin typeface="Segoe UI" panose="020B0502040204020203" pitchFamily="34" charset="0"/>
                <a:cs typeface="Segoe UI" panose="020B0502040204020203" pitchFamily="34" charset="0"/>
              </a:rPr>
              <a:t>Standalone VMs with Availability Sets</a:t>
            </a:r>
          </a:p>
          <a:p>
            <a:pPr marL="231731" indent="-231731">
              <a:lnSpc>
                <a:spcPct val="125000"/>
              </a:lnSpc>
              <a:spcBef>
                <a:spcPts val="300"/>
              </a:spcBef>
            </a:pPr>
            <a:r>
              <a:rPr lang="en-US" sz="1800" dirty="0">
                <a:latin typeface="Segoe UI" panose="020B0502040204020203" pitchFamily="34" charset="0"/>
                <a:cs typeface="Segoe UI" panose="020B0502040204020203" pitchFamily="34" charset="0"/>
              </a:rPr>
              <a:t>Virtual machine scale sets with up to 1000 instances </a:t>
            </a:r>
          </a:p>
          <a:p>
            <a:pPr marL="231731" indent="-231731">
              <a:lnSpc>
                <a:spcPct val="125000"/>
              </a:lnSpc>
              <a:spcBef>
                <a:spcPts val="300"/>
              </a:spcBef>
            </a:pPr>
            <a:r>
              <a:rPr lang="en-US" sz="1800" dirty="0">
                <a:latin typeface="Segoe UI" panose="020B0502040204020203" pitchFamily="34" charset="0"/>
                <a:cs typeface="Segoe UI" panose="020B0502040204020203" pitchFamily="34" charset="0"/>
              </a:rPr>
              <a:t>Zonal and Cross-zone VMSS (single IP)</a:t>
            </a:r>
          </a:p>
          <a:p>
            <a:pPr marL="231731" indent="-231731">
              <a:lnSpc>
                <a:spcPct val="125000"/>
              </a:lnSpc>
              <a:spcBef>
                <a:spcPts val="300"/>
              </a:spcBef>
            </a:pPr>
            <a:r>
              <a:rPr lang="en-US" sz="1800" dirty="0">
                <a:latin typeface="Segoe UI" panose="020B0502040204020203" pitchFamily="34" charset="0"/>
                <a:cs typeface="Segoe UI" panose="020B0502040204020203" pitchFamily="34" charset="0"/>
              </a:rPr>
              <a:t>Multiple standalone VM, Availability Sets, VMSS</a:t>
            </a:r>
          </a:p>
          <a:p>
            <a:pPr marL="231731" indent="-231731">
              <a:lnSpc>
                <a:spcPct val="125000"/>
              </a:lnSpc>
              <a:spcBef>
                <a:spcPts val="300"/>
              </a:spcBef>
            </a:pPr>
            <a:r>
              <a:rPr lang="en-US" sz="1800" dirty="0">
                <a:latin typeface="Segoe UI" panose="020B0502040204020203" pitchFamily="34" charset="0"/>
                <a:cs typeface="Segoe UI" panose="020B0502040204020203" pitchFamily="34" charset="0"/>
              </a:rPr>
              <a:t>Blending VMs and virtual machine scale sets</a:t>
            </a:r>
          </a:p>
          <a:p>
            <a:pPr marL="0" indent="0">
              <a:lnSpc>
                <a:spcPct val="125000"/>
              </a:lnSpc>
              <a:spcBef>
                <a:spcPts val="300"/>
              </a:spcBef>
              <a:buNone/>
            </a:pPr>
            <a:endParaRPr lang="en-US" sz="1600" dirty="0">
              <a:latin typeface="Segoe UI" panose="020B0502040204020203" pitchFamily="34" charset="0"/>
              <a:cs typeface="Segoe UI" panose="020B0502040204020203" pitchFamily="34" charset="0"/>
            </a:endParaRPr>
          </a:p>
          <a:p>
            <a:pPr marL="0" indent="0">
              <a:lnSpc>
                <a:spcPct val="125000"/>
              </a:lnSpc>
              <a:spcBef>
                <a:spcPts val="300"/>
              </a:spcBef>
              <a:buNone/>
            </a:pPr>
            <a:r>
              <a:rPr lang="en-US" dirty="0">
                <a:solidFill>
                  <a:srgbClr val="0078D7"/>
                </a:solidFill>
              </a:rPr>
              <a:t>Secure by default</a:t>
            </a:r>
          </a:p>
          <a:p>
            <a:pPr marL="285751" indent="-285751" defTabSz="932567">
              <a:spcBef>
                <a:spcPts val="300"/>
              </a:spcBef>
              <a:defRPr/>
            </a:pPr>
            <a:r>
              <a:rPr lang="en-US" sz="1600" dirty="0">
                <a:latin typeface="Segoe UI" panose="020B0502040204020203" pitchFamily="34" charset="0"/>
                <a:cs typeface="Segoe UI" panose="020B0502040204020203" pitchFamily="34" charset="0"/>
              </a:rPr>
              <a:t>Use </a:t>
            </a:r>
            <a:r>
              <a:rPr lang="en-US" sz="1800" dirty="0">
                <a:latin typeface="Segoe UI" panose="020B0502040204020203" pitchFamily="34" charset="0"/>
                <a:cs typeface="Segoe UI" panose="020B0502040204020203" pitchFamily="34" charset="0"/>
              </a:rPr>
              <a:t>NSG to explicit whitelist traffic you want to permit </a:t>
            </a:r>
          </a:p>
          <a:p>
            <a:endParaRPr lang="en-US" sz="1600" dirty="0"/>
          </a:p>
        </p:txBody>
      </p:sp>
      <p:grpSp>
        <p:nvGrpSpPr>
          <p:cNvPr id="4" name="Group 3">
            <a:extLst>
              <a:ext uri="{FF2B5EF4-FFF2-40B4-BE49-F238E27FC236}">
                <a16:creationId xmlns:a16="http://schemas.microsoft.com/office/drawing/2014/main" id="{CC23B120-9829-4D0B-945E-DEDAE917619A}"/>
              </a:ext>
            </a:extLst>
          </p:cNvPr>
          <p:cNvGrpSpPr/>
          <p:nvPr/>
        </p:nvGrpSpPr>
        <p:grpSpPr>
          <a:xfrm>
            <a:off x="6343334" y="1070825"/>
            <a:ext cx="5552495" cy="5415506"/>
            <a:chOff x="6127434" y="1045425"/>
            <a:chExt cx="5552495" cy="5415506"/>
          </a:xfrm>
        </p:grpSpPr>
        <p:pic>
          <p:nvPicPr>
            <p:cNvPr id="261" name="Picture 260">
              <a:extLst>
                <a:ext uri="{FF2B5EF4-FFF2-40B4-BE49-F238E27FC236}">
                  <a16:creationId xmlns:a16="http://schemas.microsoft.com/office/drawing/2014/main" id="{B68DF6D9-23A7-4D58-81AD-43A2BD0E5E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5037" y="2425237"/>
              <a:ext cx="558123" cy="558123"/>
            </a:xfrm>
            <a:prstGeom prst="rect">
              <a:avLst/>
            </a:prstGeom>
          </p:spPr>
        </p:pic>
        <p:sp>
          <p:nvSpPr>
            <p:cNvPr id="262" name="TextBox 261">
              <a:extLst>
                <a:ext uri="{FF2B5EF4-FFF2-40B4-BE49-F238E27FC236}">
                  <a16:creationId xmlns:a16="http://schemas.microsoft.com/office/drawing/2014/main" id="{15C3E223-1144-46F3-A4FE-34868843B30F}"/>
                </a:ext>
              </a:extLst>
            </p:cNvPr>
            <p:cNvSpPr txBox="1"/>
            <p:nvPr/>
          </p:nvSpPr>
          <p:spPr>
            <a:xfrm>
              <a:off x="9189740" y="1076072"/>
              <a:ext cx="1895390" cy="286306"/>
            </a:xfrm>
            <a:prstGeom prst="rect">
              <a:avLst/>
            </a:prstGeom>
            <a:noFill/>
          </p:spPr>
          <p:txBody>
            <a:bodyPr wrap="none" rtlCol="0">
              <a:spAutoFit/>
            </a:bodyPr>
            <a:lstStyle/>
            <a:p>
              <a:pPr defTabSz="932398">
                <a:defRPr/>
              </a:pPr>
              <a:r>
                <a:rPr lang="en-US" sz="1224" dirty="0">
                  <a:latin typeface="Segoe UI Semibold" panose="020B0702040204020203" pitchFamily="34" charset="0"/>
                  <a:cs typeface="Segoe UI Semibold" panose="020B0702040204020203" pitchFamily="34" charset="0"/>
                </a:rPr>
                <a:t>Load Balancer Standard</a:t>
              </a:r>
            </a:p>
          </p:txBody>
        </p:sp>
        <p:sp>
          <p:nvSpPr>
            <p:cNvPr id="263" name="Rounded Rectangle 12">
              <a:extLst>
                <a:ext uri="{FF2B5EF4-FFF2-40B4-BE49-F238E27FC236}">
                  <a16:creationId xmlns:a16="http://schemas.microsoft.com/office/drawing/2014/main" id="{2D643541-8930-4434-BF26-5BB55757E5D6}"/>
                </a:ext>
              </a:extLst>
            </p:cNvPr>
            <p:cNvSpPr/>
            <p:nvPr/>
          </p:nvSpPr>
          <p:spPr>
            <a:xfrm>
              <a:off x="6270316" y="2264810"/>
              <a:ext cx="1674915" cy="1038734"/>
            </a:xfrm>
            <a:prstGeom prst="roundRect">
              <a:avLst/>
            </a:prstGeom>
            <a:noFill/>
            <a:ln w="15875" cap="flat" cmpd="sng" algn="ctr">
              <a:solidFill>
                <a:srgbClr val="00BCF2"/>
              </a:solidFill>
              <a:prstDash val="sysDot"/>
            </a:ln>
            <a:effectLst/>
          </p:spPr>
          <p:txBody>
            <a:bodyPr rtlCol="0" anchor="ctr"/>
            <a:lstStyle/>
            <a:p>
              <a:pPr algn="ctr" defTabSz="932398">
                <a:defRPr/>
              </a:pPr>
              <a:endParaRPr lang="en-US" kern="0">
                <a:latin typeface="Segoe UI Semibold" panose="020B0702040204020203" pitchFamily="34" charset="0"/>
                <a:cs typeface="Segoe UI Semibold" panose="020B0702040204020203" pitchFamily="34" charset="0"/>
              </a:endParaRPr>
            </a:p>
          </p:txBody>
        </p:sp>
        <p:sp>
          <p:nvSpPr>
            <p:cNvPr id="264" name="Rectangle 263">
              <a:extLst>
                <a:ext uri="{FF2B5EF4-FFF2-40B4-BE49-F238E27FC236}">
                  <a16:creationId xmlns:a16="http://schemas.microsoft.com/office/drawing/2014/main" id="{C3FD1AAF-2D71-44F8-92C9-0730158E0FF9}"/>
                </a:ext>
              </a:extLst>
            </p:cNvPr>
            <p:cNvSpPr/>
            <p:nvPr/>
          </p:nvSpPr>
          <p:spPr>
            <a:xfrm>
              <a:off x="6145028" y="1885783"/>
              <a:ext cx="5451560" cy="1831615"/>
            </a:xfrm>
            <a:prstGeom prst="rect">
              <a:avLst/>
            </a:prstGeom>
            <a:noFill/>
            <a:ln w="15875" cap="flat" cmpd="sng" algn="ctr">
              <a:solidFill>
                <a:srgbClr val="FFFFFF"/>
              </a:solidFill>
              <a:prstDash val="dash"/>
            </a:ln>
            <a:effectLst/>
          </p:spPr>
          <p:txBody>
            <a:bodyPr rtlCol="0" anchor="ctr"/>
            <a:lstStyle/>
            <a:p>
              <a:pPr algn="ctr" defTabSz="932421">
                <a:defRPr/>
              </a:pPr>
              <a:endParaRPr lang="en-US" sz="2400" kern="0">
                <a:latin typeface="Segoe UI Semibold" panose="020B0702040204020203" pitchFamily="34" charset="0"/>
                <a:cs typeface="Segoe UI Semibold" panose="020B0702040204020203" pitchFamily="34" charset="0"/>
              </a:endParaRPr>
            </a:p>
          </p:txBody>
        </p:sp>
        <p:sp>
          <p:nvSpPr>
            <p:cNvPr id="265" name="TextBox 264">
              <a:extLst>
                <a:ext uri="{FF2B5EF4-FFF2-40B4-BE49-F238E27FC236}">
                  <a16:creationId xmlns:a16="http://schemas.microsoft.com/office/drawing/2014/main" id="{FAC9E1B4-CE44-4F96-95A9-C5B1AA820551}"/>
                </a:ext>
              </a:extLst>
            </p:cNvPr>
            <p:cNvSpPr txBox="1"/>
            <p:nvPr/>
          </p:nvSpPr>
          <p:spPr>
            <a:xfrm>
              <a:off x="11128635" y="1645905"/>
              <a:ext cx="551294" cy="282383"/>
            </a:xfrm>
            <a:prstGeom prst="rect">
              <a:avLst/>
            </a:prstGeom>
            <a:noFill/>
          </p:spPr>
          <p:txBody>
            <a:bodyPr wrap="none" rtlCol="0">
              <a:spAutoFit/>
            </a:bodyPr>
            <a:lstStyle/>
            <a:p>
              <a:pPr defTabSz="932398">
                <a:defRPr/>
              </a:pPr>
              <a:r>
                <a:rPr lang="en-US" sz="1199" b="1" dirty="0">
                  <a:latin typeface="Segoe UI Semibold" panose="020B0702040204020203" pitchFamily="34" charset="0"/>
                  <a:cs typeface="Segoe UI Semibold" panose="020B0702040204020203" pitchFamily="34" charset="0"/>
                </a:rPr>
                <a:t>VNet</a:t>
              </a:r>
            </a:p>
          </p:txBody>
        </p:sp>
        <p:sp>
          <p:nvSpPr>
            <p:cNvPr id="266" name="TextBox 265">
              <a:extLst>
                <a:ext uri="{FF2B5EF4-FFF2-40B4-BE49-F238E27FC236}">
                  <a16:creationId xmlns:a16="http://schemas.microsoft.com/office/drawing/2014/main" id="{9D1150FB-E89B-4333-B916-D00A259F0027}"/>
                </a:ext>
              </a:extLst>
            </p:cNvPr>
            <p:cNvSpPr txBox="1"/>
            <p:nvPr/>
          </p:nvSpPr>
          <p:spPr>
            <a:xfrm>
              <a:off x="6300716" y="3018858"/>
              <a:ext cx="1673579" cy="282383"/>
            </a:xfrm>
            <a:prstGeom prst="rect">
              <a:avLst/>
            </a:prstGeom>
            <a:noFill/>
          </p:spPr>
          <p:txBody>
            <a:bodyPr wrap="square" rtlCol="0">
              <a:spAutoFit/>
            </a:bodyPr>
            <a:lstStyle/>
            <a:p>
              <a:pPr algn="ctr" defTabSz="932421">
                <a:defRPr/>
              </a:pPr>
              <a:r>
                <a:rPr lang="en-US" sz="1199" dirty="0">
                  <a:latin typeface="Segoe UI Semibold" panose="020B0702040204020203" pitchFamily="34" charset="0"/>
                  <a:cs typeface="Segoe UI Semibold" panose="020B0702040204020203" pitchFamily="34" charset="0"/>
                </a:rPr>
                <a:t>VM scale set</a:t>
              </a:r>
            </a:p>
          </p:txBody>
        </p:sp>
        <p:pic>
          <p:nvPicPr>
            <p:cNvPr id="267" name="Picture 266">
              <a:extLst>
                <a:ext uri="{FF2B5EF4-FFF2-40B4-BE49-F238E27FC236}">
                  <a16:creationId xmlns:a16="http://schemas.microsoft.com/office/drawing/2014/main" id="{859B3EE3-00C9-4450-86BB-C27854BEF8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6833" y="2425237"/>
              <a:ext cx="558123" cy="558123"/>
            </a:xfrm>
            <a:prstGeom prst="rect">
              <a:avLst/>
            </a:prstGeom>
          </p:spPr>
        </p:pic>
        <p:sp>
          <p:nvSpPr>
            <p:cNvPr id="268" name="Rounded Rectangle 12">
              <a:extLst>
                <a:ext uri="{FF2B5EF4-FFF2-40B4-BE49-F238E27FC236}">
                  <a16:creationId xmlns:a16="http://schemas.microsoft.com/office/drawing/2014/main" id="{94F720A5-7EA5-42DE-8ADD-AAA04C244B20}"/>
                </a:ext>
              </a:extLst>
            </p:cNvPr>
            <p:cNvSpPr/>
            <p:nvPr/>
          </p:nvSpPr>
          <p:spPr>
            <a:xfrm>
              <a:off x="9806463" y="2264811"/>
              <a:ext cx="1674915" cy="1026731"/>
            </a:xfrm>
            <a:prstGeom prst="roundRect">
              <a:avLst/>
            </a:prstGeom>
            <a:noFill/>
            <a:ln w="15875" cap="flat" cmpd="sng" algn="ctr">
              <a:solidFill>
                <a:srgbClr val="00BCF2"/>
              </a:solidFill>
              <a:prstDash val="sysDot"/>
            </a:ln>
            <a:effectLst/>
          </p:spPr>
          <p:txBody>
            <a:bodyPr rtlCol="0" anchor="ctr"/>
            <a:lstStyle/>
            <a:p>
              <a:pPr algn="ctr" defTabSz="932398">
                <a:defRPr/>
              </a:pPr>
              <a:endParaRPr lang="en-US" kern="0">
                <a:latin typeface="Segoe UI Semibold" panose="020B0702040204020203" pitchFamily="34" charset="0"/>
                <a:cs typeface="Segoe UI Semibold" panose="020B0702040204020203" pitchFamily="34" charset="0"/>
              </a:endParaRPr>
            </a:p>
          </p:txBody>
        </p:sp>
        <p:sp>
          <p:nvSpPr>
            <p:cNvPr id="269" name="TextBox 268">
              <a:extLst>
                <a:ext uri="{FF2B5EF4-FFF2-40B4-BE49-F238E27FC236}">
                  <a16:creationId xmlns:a16="http://schemas.microsoft.com/office/drawing/2014/main" id="{A4F583B0-7B1B-4A41-A5B6-F20ABED5BB62}"/>
                </a:ext>
              </a:extLst>
            </p:cNvPr>
            <p:cNvSpPr txBox="1"/>
            <p:nvPr/>
          </p:nvSpPr>
          <p:spPr>
            <a:xfrm>
              <a:off x="8050390" y="3018858"/>
              <a:ext cx="1673579" cy="282383"/>
            </a:xfrm>
            <a:prstGeom prst="rect">
              <a:avLst/>
            </a:prstGeom>
            <a:noFill/>
          </p:spPr>
          <p:txBody>
            <a:bodyPr wrap="square" rtlCol="0">
              <a:spAutoFit/>
            </a:bodyPr>
            <a:lstStyle/>
            <a:p>
              <a:pPr algn="ctr" defTabSz="932421">
                <a:defRPr/>
              </a:pPr>
              <a:r>
                <a:rPr lang="en-US" sz="1199" dirty="0">
                  <a:latin typeface="Segoe UI Semibold" panose="020B0702040204020203" pitchFamily="34" charset="0"/>
                  <a:cs typeface="Segoe UI Semibold" panose="020B0702040204020203" pitchFamily="34" charset="0"/>
                </a:rPr>
                <a:t>VM scale set</a:t>
              </a:r>
            </a:p>
          </p:txBody>
        </p:sp>
        <p:pic>
          <p:nvPicPr>
            <p:cNvPr id="270" name="Picture 269">
              <a:extLst>
                <a:ext uri="{FF2B5EF4-FFF2-40B4-BE49-F238E27FC236}">
                  <a16:creationId xmlns:a16="http://schemas.microsoft.com/office/drawing/2014/main" id="{B07152E8-827F-42DB-90ED-33A54A0CB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199" y="2425237"/>
              <a:ext cx="558123" cy="558123"/>
            </a:xfrm>
            <a:prstGeom prst="rect">
              <a:avLst/>
            </a:prstGeom>
          </p:spPr>
        </p:pic>
        <p:sp>
          <p:nvSpPr>
            <p:cNvPr id="271" name="Rounded Rectangle 12">
              <a:extLst>
                <a:ext uri="{FF2B5EF4-FFF2-40B4-BE49-F238E27FC236}">
                  <a16:creationId xmlns:a16="http://schemas.microsoft.com/office/drawing/2014/main" id="{0326E5C5-414B-4660-BB36-676FAD9A39E7}"/>
                </a:ext>
              </a:extLst>
            </p:cNvPr>
            <p:cNvSpPr/>
            <p:nvPr/>
          </p:nvSpPr>
          <p:spPr>
            <a:xfrm>
              <a:off x="8043165" y="2264809"/>
              <a:ext cx="1674915" cy="1044442"/>
            </a:xfrm>
            <a:prstGeom prst="roundRect">
              <a:avLst/>
            </a:prstGeom>
            <a:noFill/>
            <a:ln w="15875" cap="flat" cmpd="sng" algn="ctr">
              <a:solidFill>
                <a:srgbClr val="00BCF2"/>
              </a:solidFill>
              <a:prstDash val="sysDot"/>
            </a:ln>
            <a:effectLst/>
          </p:spPr>
          <p:txBody>
            <a:bodyPr rtlCol="0" anchor="ctr"/>
            <a:lstStyle/>
            <a:p>
              <a:pPr algn="ctr" defTabSz="932398">
                <a:defRPr/>
              </a:pPr>
              <a:endParaRPr lang="en-US" kern="0">
                <a:latin typeface="Segoe UI Semibold" panose="020B0702040204020203" pitchFamily="34" charset="0"/>
                <a:cs typeface="Segoe UI Semibold" panose="020B0702040204020203" pitchFamily="34" charset="0"/>
              </a:endParaRPr>
            </a:p>
          </p:txBody>
        </p:sp>
        <p:sp>
          <p:nvSpPr>
            <p:cNvPr id="272" name="TextBox 271">
              <a:extLst>
                <a:ext uri="{FF2B5EF4-FFF2-40B4-BE49-F238E27FC236}">
                  <a16:creationId xmlns:a16="http://schemas.microsoft.com/office/drawing/2014/main" id="{15987069-1D09-4B7B-86B6-2EB9B9660583}"/>
                </a:ext>
              </a:extLst>
            </p:cNvPr>
            <p:cNvSpPr txBox="1"/>
            <p:nvPr/>
          </p:nvSpPr>
          <p:spPr>
            <a:xfrm>
              <a:off x="9807197" y="3018858"/>
              <a:ext cx="1656587" cy="282383"/>
            </a:xfrm>
            <a:prstGeom prst="rect">
              <a:avLst/>
            </a:prstGeom>
            <a:noFill/>
          </p:spPr>
          <p:txBody>
            <a:bodyPr wrap="square" rtlCol="0">
              <a:spAutoFit/>
            </a:bodyPr>
            <a:lstStyle/>
            <a:p>
              <a:pPr algn="ctr" defTabSz="932421">
                <a:defRPr/>
              </a:pPr>
              <a:r>
                <a:rPr lang="en-US" sz="1199" dirty="0">
                  <a:latin typeface="Segoe UI Semibold" panose="020B0702040204020203" pitchFamily="34" charset="0"/>
                  <a:cs typeface="Segoe UI Semibold" panose="020B0702040204020203" pitchFamily="34" charset="0"/>
                </a:rPr>
                <a:t>VM scale set</a:t>
              </a:r>
            </a:p>
          </p:txBody>
        </p:sp>
        <p:sp>
          <p:nvSpPr>
            <p:cNvPr id="273" name="TextBox 272">
              <a:extLst>
                <a:ext uri="{FF2B5EF4-FFF2-40B4-BE49-F238E27FC236}">
                  <a16:creationId xmlns:a16="http://schemas.microsoft.com/office/drawing/2014/main" id="{90BB1519-84B2-4ADF-83E6-77CC9792FD7A}"/>
                </a:ext>
              </a:extLst>
            </p:cNvPr>
            <p:cNvSpPr txBox="1"/>
            <p:nvPr/>
          </p:nvSpPr>
          <p:spPr>
            <a:xfrm>
              <a:off x="6343426" y="3352721"/>
              <a:ext cx="957221" cy="282383"/>
            </a:xfrm>
            <a:prstGeom prst="rect">
              <a:avLst/>
            </a:prstGeom>
            <a:noFill/>
          </p:spPr>
          <p:txBody>
            <a:bodyPr wrap="square" rtlCol="0">
              <a:spAutoFit/>
            </a:bodyPr>
            <a:lstStyle/>
            <a:p>
              <a:pPr defTabSz="932421">
                <a:defRPr/>
              </a:pPr>
              <a:r>
                <a:rPr lang="en-US" sz="1199" dirty="0">
                  <a:latin typeface="Segoe UI Semibold" panose="020B0702040204020203" pitchFamily="34" charset="0"/>
                  <a:cs typeface="Segoe UI Semibold" panose="020B0702040204020203" pitchFamily="34" charset="0"/>
                </a:rPr>
                <a:t>Zone 1</a:t>
              </a:r>
            </a:p>
          </p:txBody>
        </p:sp>
        <p:sp>
          <p:nvSpPr>
            <p:cNvPr id="274" name="TextBox 273">
              <a:extLst>
                <a:ext uri="{FF2B5EF4-FFF2-40B4-BE49-F238E27FC236}">
                  <a16:creationId xmlns:a16="http://schemas.microsoft.com/office/drawing/2014/main" id="{211BE108-8804-42C1-85B8-17EC2C6C54FC}"/>
                </a:ext>
              </a:extLst>
            </p:cNvPr>
            <p:cNvSpPr txBox="1"/>
            <p:nvPr/>
          </p:nvSpPr>
          <p:spPr>
            <a:xfrm>
              <a:off x="8164602" y="3359194"/>
              <a:ext cx="957221" cy="282383"/>
            </a:xfrm>
            <a:prstGeom prst="rect">
              <a:avLst/>
            </a:prstGeom>
            <a:noFill/>
          </p:spPr>
          <p:txBody>
            <a:bodyPr wrap="square" rtlCol="0">
              <a:spAutoFit/>
            </a:bodyPr>
            <a:lstStyle/>
            <a:p>
              <a:pPr defTabSz="932421">
                <a:defRPr/>
              </a:pPr>
              <a:r>
                <a:rPr lang="en-US" sz="1199" dirty="0">
                  <a:latin typeface="Segoe UI Semibold" panose="020B0702040204020203" pitchFamily="34" charset="0"/>
                  <a:cs typeface="Segoe UI Semibold" panose="020B0702040204020203" pitchFamily="34" charset="0"/>
                </a:rPr>
                <a:t>Zone 2</a:t>
              </a:r>
            </a:p>
          </p:txBody>
        </p:sp>
        <p:sp>
          <p:nvSpPr>
            <p:cNvPr id="275" name="TextBox 274">
              <a:extLst>
                <a:ext uri="{FF2B5EF4-FFF2-40B4-BE49-F238E27FC236}">
                  <a16:creationId xmlns:a16="http://schemas.microsoft.com/office/drawing/2014/main" id="{7F13A026-82D6-4B6E-8361-B02AEC8EDF30}"/>
                </a:ext>
              </a:extLst>
            </p:cNvPr>
            <p:cNvSpPr txBox="1"/>
            <p:nvPr/>
          </p:nvSpPr>
          <p:spPr>
            <a:xfrm>
              <a:off x="9851889" y="3372962"/>
              <a:ext cx="957221" cy="282383"/>
            </a:xfrm>
            <a:prstGeom prst="rect">
              <a:avLst/>
            </a:prstGeom>
            <a:noFill/>
          </p:spPr>
          <p:txBody>
            <a:bodyPr wrap="square" rtlCol="0">
              <a:spAutoFit/>
            </a:bodyPr>
            <a:lstStyle/>
            <a:p>
              <a:pPr defTabSz="932421">
                <a:defRPr/>
              </a:pPr>
              <a:r>
                <a:rPr lang="en-US" sz="1199" dirty="0">
                  <a:latin typeface="Segoe UI Semibold" panose="020B0702040204020203" pitchFamily="34" charset="0"/>
                  <a:cs typeface="Segoe UI Semibold" panose="020B0702040204020203" pitchFamily="34" charset="0"/>
                </a:rPr>
                <a:t>Zone 3</a:t>
              </a:r>
            </a:p>
          </p:txBody>
        </p:sp>
        <p:sp>
          <p:nvSpPr>
            <p:cNvPr id="276" name="TextBox 275">
              <a:extLst>
                <a:ext uri="{FF2B5EF4-FFF2-40B4-BE49-F238E27FC236}">
                  <a16:creationId xmlns:a16="http://schemas.microsoft.com/office/drawing/2014/main" id="{39111E20-2A4D-43BB-8E63-C6845DB8319A}"/>
                </a:ext>
              </a:extLst>
            </p:cNvPr>
            <p:cNvSpPr txBox="1"/>
            <p:nvPr/>
          </p:nvSpPr>
          <p:spPr>
            <a:xfrm>
              <a:off x="9115385" y="3787296"/>
              <a:ext cx="1872304" cy="282383"/>
            </a:xfrm>
            <a:prstGeom prst="rect">
              <a:avLst/>
            </a:prstGeom>
            <a:noFill/>
          </p:spPr>
          <p:txBody>
            <a:bodyPr wrap="none" rtlCol="0">
              <a:spAutoFit/>
            </a:bodyPr>
            <a:lstStyle/>
            <a:p>
              <a:pPr defTabSz="932398">
                <a:defRPr/>
              </a:pPr>
              <a:r>
                <a:rPr lang="en-US" sz="1199" b="1" dirty="0">
                  <a:latin typeface="Segoe UI Semibold" panose="020B0702040204020203" pitchFamily="34" charset="0"/>
                  <a:cs typeface="Segoe UI Semibold" panose="020B0702040204020203" pitchFamily="34" charset="0"/>
                </a:rPr>
                <a:t>Load Balancer Standard</a:t>
              </a:r>
              <a:endParaRPr lang="en-US" sz="1199" dirty="0">
                <a:latin typeface="Segoe UI Semibold" panose="020B0702040204020203" pitchFamily="34" charset="0"/>
                <a:cs typeface="Segoe UI Semibold" panose="020B0702040204020203" pitchFamily="34" charset="0"/>
              </a:endParaRPr>
            </a:p>
          </p:txBody>
        </p:sp>
        <p:sp>
          <p:nvSpPr>
            <p:cNvPr id="277" name="Rounded Rectangle 12">
              <a:extLst>
                <a:ext uri="{FF2B5EF4-FFF2-40B4-BE49-F238E27FC236}">
                  <a16:creationId xmlns:a16="http://schemas.microsoft.com/office/drawing/2014/main" id="{D125ECD5-4768-494C-81F7-C88A833DE6E1}"/>
                </a:ext>
              </a:extLst>
            </p:cNvPr>
            <p:cNvSpPr/>
            <p:nvPr/>
          </p:nvSpPr>
          <p:spPr>
            <a:xfrm>
              <a:off x="6252719" y="5018527"/>
              <a:ext cx="5211064" cy="1038734"/>
            </a:xfrm>
            <a:prstGeom prst="roundRect">
              <a:avLst/>
            </a:prstGeom>
            <a:noFill/>
            <a:ln w="15875" cap="flat" cmpd="sng" algn="ctr">
              <a:solidFill>
                <a:srgbClr val="00BCF2"/>
              </a:solidFill>
              <a:prstDash val="sysDot"/>
            </a:ln>
            <a:effectLst/>
          </p:spPr>
          <p:txBody>
            <a:bodyPr rtlCol="0" anchor="ctr"/>
            <a:lstStyle/>
            <a:p>
              <a:pPr algn="ctr" defTabSz="932398">
                <a:defRPr/>
              </a:pPr>
              <a:endParaRPr lang="en-US" kern="0">
                <a:latin typeface="Segoe UI Semibold" panose="020B0702040204020203" pitchFamily="34" charset="0"/>
                <a:cs typeface="Segoe UI Semibold" panose="020B0702040204020203" pitchFamily="34" charset="0"/>
              </a:endParaRPr>
            </a:p>
          </p:txBody>
        </p:sp>
        <p:sp>
          <p:nvSpPr>
            <p:cNvPr id="278" name="Rectangle 277">
              <a:extLst>
                <a:ext uri="{FF2B5EF4-FFF2-40B4-BE49-F238E27FC236}">
                  <a16:creationId xmlns:a16="http://schemas.microsoft.com/office/drawing/2014/main" id="{EFF824CB-90AC-4403-AAEB-1CB1947D73AF}"/>
                </a:ext>
              </a:extLst>
            </p:cNvPr>
            <p:cNvSpPr/>
            <p:nvPr/>
          </p:nvSpPr>
          <p:spPr>
            <a:xfrm>
              <a:off x="6127434" y="4629316"/>
              <a:ext cx="5451560" cy="1831615"/>
            </a:xfrm>
            <a:prstGeom prst="rect">
              <a:avLst/>
            </a:prstGeom>
            <a:noFill/>
            <a:ln w="15875" cap="flat" cmpd="sng" algn="ctr">
              <a:solidFill>
                <a:srgbClr val="FFFFFF"/>
              </a:solidFill>
              <a:prstDash val="dash"/>
            </a:ln>
            <a:effectLst/>
          </p:spPr>
          <p:txBody>
            <a:bodyPr rtlCol="0" anchor="ctr"/>
            <a:lstStyle/>
            <a:p>
              <a:pPr algn="ctr" defTabSz="932421">
                <a:defRPr/>
              </a:pPr>
              <a:endParaRPr lang="en-US" sz="2400" kern="0">
                <a:latin typeface="Segoe UI Semibold" panose="020B0702040204020203" pitchFamily="34" charset="0"/>
                <a:cs typeface="Segoe UI Semibold" panose="020B0702040204020203" pitchFamily="34" charset="0"/>
              </a:endParaRPr>
            </a:p>
          </p:txBody>
        </p:sp>
        <p:sp>
          <p:nvSpPr>
            <p:cNvPr id="279" name="TextBox 278">
              <a:extLst>
                <a:ext uri="{FF2B5EF4-FFF2-40B4-BE49-F238E27FC236}">
                  <a16:creationId xmlns:a16="http://schemas.microsoft.com/office/drawing/2014/main" id="{C01A094E-1643-445D-93BA-E30B71E5A6DA}"/>
                </a:ext>
              </a:extLst>
            </p:cNvPr>
            <p:cNvSpPr txBox="1"/>
            <p:nvPr/>
          </p:nvSpPr>
          <p:spPr>
            <a:xfrm>
              <a:off x="11111041" y="4385691"/>
              <a:ext cx="551294" cy="282383"/>
            </a:xfrm>
            <a:prstGeom prst="rect">
              <a:avLst/>
            </a:prstGeom>
            <a:noFill/>
          </p:spPr>
          <p:txBody>
            <a:bodyPr wrap="none" rtlCol="0">
              <a:spAutoFit/>
            </a:bodyPr>
            <a:lstStyle/>
            <a:p>
              <a:pPr defTabSz="932398">
                <a:defRPr/>
              </a:pPr>
              <a:r>
                <a:rPr lang="en-US" sz="1199" b="1" dirty="0">
                  <a:latin typeface="Segoe UI Semibold" panose="020B0702040204020203" pitchFamily="34" charset="0"/>
                  <a:cs typeface="Segoe UI Semibold" panose="020B0702040204020203" pitchFamily="34" charset="0"/>
                </a:rPr>
                <a:t>VNet</a:t>
              </a:r>
            </a:p>
          </p:txBody>
        </p:sp>
        <p:sp>
          <p:nvSpPr>
            <p:cNvPr id="280" name="TextBox 279">
              <a:extLst>
                <a:ext uri="{FF2B5EF4-FFF2-40B4-BE49-F238E27FC236}">
                  <a16:creationId xmlns:a16="http://schemas.microsoft.com/office/drawing/2014/main" id="{6FD1826F-BADC-4A7F-91A2-280B83838777}"/>
                </a:ext>
              </a:extLst>
            </p:cNvPr>
            <p:cNvSpPr txBox="1"/>
            <p:nvPr/>
          </p:nvSpPr>
          <p:spPr>
            <a:xfrm>
              <a:off x="7579488" y="5788517"/>
              <a:ext cx="2627935" cy="313772"/>
            </a:xfrm>
            <a:prstGeom prst="rect">
              <a:avLst/>
            </a:prstGeom>
            <a:noFill/>
          </p:spPr>
          <p:txBody>
            <a:bodyPr wrap="square" rtlCol="0">
              <a:spAutoFit/>
            </a:bodyPr>
            <a:lstStyle/>
            <a:p>
              <a:pPr algn="ctr" defTabSz="932421">
                <a:defRPr/>
              </a:pPr>
              <a:r>
                <a:rPr lang="en-US" sz="1399" dirty="0">
                  <a:latin typeface="Segoe UI Semibold" panose="020B0702040204020203" pitchFamily="34" charset="0"/>
                  <a:cs typeface="Segoe UI Semibold" panose="020B0702040204020203" pitchFamily="34" charset="0"/>
                </a:rPr>
                <a:t>VM Scale Set</a:t>
              </a:r>
            </a:p>
          </p:txBody>
        </p:sp>
        <p:sp>
          <p:nvSpPr>
            <p:cNvPr id="281" name="TextBox 280">
              <a:extLst>
                <a:ext uri="{FF2B5EF4-FFF2-40B4-BE49-F238E27FC236}">
                  <a16:creationId xmlns:a16="http://schemas.microsoft.com/office/drawing/2014/main" id="{233289A0-6E57-4E70-B10E-81479D2A4537}"/>
                </a:ext>
              </a:extLst>
            </p:cNvPr>
            <p:cNvSpPr txBox="1"/>
            <p:nvPr/>
          </p:nvSpPr>
          <p:spPr>
            <a:xfrm>
              <a:off x="6325832" y="6096253"/>
              <a:ext cx="957221" cy="282383"/>
            </a:xfrm>
            <a:prstGeom prst="rect">
              <a:avLst/>
            </a:prstGeom>
            <a:noFill/>
          </p:spPr>
          <p:txBody>
            <a:bodyPr wrap="square" rtlCol="0">
              <a:spAutoFit/>
            </a:bodyPr>
            <a:lstStyle/>
            <a:p>
              <a:pPr defTabSz="932421">
                <a:defRPr/>
              </a:pPr>
              <a:r>
                <a:rPr lang="en-US" sz="1199" dirty="0">
                  <a:latin typeface="Segoe UI Semibold" panose="020B0702040204020203" pitchFamily="34" charset="0"/>
                  <a:cs typeface="Segoe UI Semibold" panose="020B0702040204020203" pitchFamily="34" charset="0"/>
                </a:rPr>
                <a:t>Zone 1</a:t>
              </a:r>
            </a:p>
          </p:txBody>
        </p:sp>
        <p:sp>
          <p:nvSpPr>
            <p:cNvPr id="282" name="TextBox 281">
              <a:extLst>
                <a:ext uri="{FF2B5EF4-FFF2-40B4-BE49-F238E27FC236}">
                  <a16:creationId xmlns:a16="http://schemas.microsoft.com/office/drawing/2014/main" id="{444BB4F9-4401-42C4-B1F1-248CBD334686}"/>
                </a:ext>
              </a:extLst>
            </p:cNvPr>
            <p:cNvSpPr txBox="1"/>
            <p:nvPr/>
          </p:nvSpPr>
          <p:spPr>
            <a:xfrm>
              <a:off x="8147007" y="6102728"/>
              <a:ext cx="957221" cy="282383"/>
            </a:xfrm>
            <a:prstGeom prst="rect">
              <a:avLst/>
            </a:prstGeom>
            <a:noFill/>
          </p:spPr>
          <p:txBody>
            <a:bodyPr wrap="square" rtlCol="0">
              <a:spAutoFit/>
            </a:bodyPr>
            <a:lstStyle/>
            <a:p>
              <a:pPr defTabSz="932421">
                <a:defRPr/>
              </a:pPr>
              <a:r>
                <a:rPr lang="en-US" sz="1199" dirty="0">
                  <a:latin typeface="Segoe UI Semibold" panose="020B0702040204020203" pitchFamily="34" charset="0"/>
                  <a:cs typeface="Segoe UI Semibold" panose="020B0702040204020203" pitchFamily="34" charset="0"/>
                </a:rPr>
                <a:t>Zone 2</a:t>
              </a:r>
            </a:p>
          </p:txBody>
        </p:sp>
        <p:sp>
          <p:nvSpPr>
            <p:cNvPr id="283" name="TextBox 282">
              <a:extLst>
                <a:ext uri="{FF2B5EF4-FFF2-40B4-BE49-F238E27FC236}">
                  <a16:creationId xmlns:a16="http://schemas.microsoft.com/office/drawing/2014/main" id="{7E5890D7-4A18-4122-B84C-F7892AFF1257}"/>
                </a:ext>
              </a:extLst>
            </p:cNvPr>
            <p:cNvSpPr txBox="1"/>
            <p:nvPr/>
          </p:nvSpPr>
          <p:spPr>
            <a:xfrm>
              <a:off x="9834295" y="6116496"/>
              <a:ext cx="957221" cy="282383"/>
            </a:xfrm>
            <a:prstGeom prst="rect">
              <a:avLst/>
            </a:prstGeom>
            <a:noFill/>
          </p:spPr>
          <p:txBody>
            <a:bodyPr wrap="square" rtlCol="0">
              <a:spAutoFit/>
            </a:bodyPr>
            <a:lstStyle/>
            <a:p>
              <a:pPr defTabSz="932421">
                <a:defRPr/>
              </a:pPr>
              <a:r>
                <a:rPr lang="en-US" sz="1199" dirty="0">
                  <a:latin typeface="Segoe UI Semibold" panose="020B0702040204020203" pitchFamily="34" charset="0"/>
                  <a:cs typeface="Segoe UI Semibold" panose="020B0702040204020203" pitchFamily="34" charset="0"/>
                </a:rPr>
                <a:t>Zone 3</a:t>
              </a:r>
            </a:p>
          </p:txBody>
        </p:sp>
        <p:cxnSp>
          <p:nvCxnSpPr>
            <p:cNvPr id="284" name="Straight Connector 283">
              <a:extLst>
                <a:ext uri="{FF2B5EF4-FFF2-40B4-BE49-F238E27FC236}">
                  <a16:creationId xmlns:a16="http://schemas.microsoft.com/office/drawing/2014/main" id="{0C59757A-AD0A-488F-9C4F-372842742234}"/>
                </a:ext>
              </a:extLst>
            </p:cNvPr>
            <p:cNvCxnSpPr/>
            <p:nvPr/>
          </p:nvCxnSpPr>
          <p:spPr>
            <a:xfrm>
              <a:off x="7827800" y="5008346"/>
              <a:ext cx="0" cy="1048919"/>
            </a:xfrm>
            <a:prstGeom prst="line">
              <a:avLst/>
            </a:prstGeom>
            <a:noFill/>
            <a:ln w="9525" cap="flat" cmpd="sng" algn="ctr">
              <a:solidFill>
                <a:srgbClr val="00BCF2"/>
              </a:solidFill>
              <a:prstDash val="dash"/>
              <a:round/>
              <a:headEnd type="none" w="med" len="med"/>
              <a:tailEnd type="none" w="med" len="med"/>
            </a:ln>
            <a:effectLst/>
          </p:spPr>
        </p:cxnSp>
        <p:cxnSp>
          <p:nvCxnSpPr>
            <p:cNvPr id="285" name="Straight Connector 284">
              <a:extLst>
                <a:ext uri="{FF2B5EF4-FFF2-40B4-BE49-F238E27FC236}">
                  <a16:creationId xmlns:a16="http://schemas.microsoft.com/office/drawing/2014/main" id="{C8337A0D-CAA1-4278-94B1-6A8D9E9325B3}"/>
                </a:ext>
              </a:extLst>
            </p:cNvPr>
            <p:cNvCxnSpPr/>
            <p:nvPr/>
          </p:nvCxnSpPr>
          <p:spPr>
            <a:xfrm>
              <a:off x="9783456" y="5008346"/>
              <a:ext cx="0" cy="1048919"/>
            </a:xfrm>
            <a:prstGeom prst="line">
              <a:avLst/>
            </a:prstGeom>
            <a:noFill/>
            <a:ln w="9525" cap="flat" cmpd="sng" algn="ctr">
              <a:solidFill>
                <a:srgbClr val="00BCF2"/>
              </a:solidFill>
              <a:prstDash val="dash"/>
              <a:round/>
              <a:headEnd type="none" w="med" len="med"/>
              <a:tailEnd type="none" w="med" len="med"/>
            </a:ln>
            <a:effectLst/>
          </p:spPr>
        </p:cxnSp>
        <p:cxnSp>
          <p:nvCxnSpPr>
            <p:cNvPr id="286" name="Connector: Elbow 285">
              <a:extLst>
                <a:ext uri="{FF2B5EF4-FFF2-40B4-BE49-F238E27FC236}">
                  <a16:creationId xmlns:a16="http://schemas.microsoft.com/office/drawing/2014/main" id="{8499A5D0-0430-4A77-859B-732628D813A6}"/>
                </a:ext>
              </a:extLst>
            </p:cNvPr>
            <p:cNvCxnSpPr>
              <a:cxnSpLocks/>
              <a:endCxn id="263" idx="0"/>
            </p:cNvCxnSpPr>
            <p:nvPr/>
          </p:nvCxnSpPr>
          <p:spPr>
            <a:xfrm rot="10800000" flipV="1">
              <a:off x="7107771" y="1405264"/>
              <a:ext cx="1454348" cy="859547"/>
            </a:xfrm>
            <a:prstGeom prst="bentConnector2">
              <a:avLst/>
            </a:prstGeom>
            <a:noFill/>
            <a:ln w="28575" cap="flat" cmpd="sng" algn="ctr">
              <a:solidFill>
                <a:srgbClr val="00BCF2"/>
              </a:solidFill>
              <a:prstDash val="sysDot"/>
              <a:headEnd type="none" w="med" len="med"/>
              <a:tailEnd type="arrow" w="med" len="med"/>
            </a:ln>
            <a:effectLst/>
          </p:spPr>
        </p:cxnSp>
        <p:cxnSp>
          <p:nvCxnSpPr>
            <p:cNvPr id="287" name="Connector: Elbow 286">
              <a:extLst>
                <a:ext uri="{FF2B5EF4-FFF2-40B4-BE49-F238E27FC236}">
                  <a16:creationId xmlns:a16="http://schemas.microsoft.com/office/drawing/2014/main" id="{1EEEF9D0-A2E2-4A8A-8275-64913B9074CF}"/>
                </a:ext>
              </a:extLst>
            </p:cNvPr>
            <p:cNvCxnSpPr>
              <a:cxnSpLocks/>
              <a:endCxn id="268" idx="0"/>
            </p:cNvCxnSpPr>
            <p:nvPr/>
          </p:nvCxnSpPr>
          <p:spPr>
            <a:xfrm>
              <a:off x="9199122" y="1405265"/>
              <a:ext cx="1444796" cy="859547"/>
            </a:xfrm>
            <a:prstGeom prst="bentConnector2">
              <a:avLst/>
            </a:prstGeom>
            <a:noFill/>
            <a:ln w="28575" cap="flat" cmpd="sng" algn="ctr">
              <a:solidFill>
                <a:srgbClr val="00BCF2"/>
              </a:solidFill>
              <a:prstDash val="sysDot"/>
              <a:headEnd type="none" w="med" len="med"/>
              <a:tailEnd type="arrow" w="med" len="med"/>
            </a:ln>
            <a:effectLst/>
          </p:spPr>
        </p:cxnSp>
        <p:cxnSp>
          <p:nvCxnSpPr>
            <p:cNvPr id="288" name="Straight Arrow Connector 287">
              <a:extLst>
                <a:ext uri="{FF2B5EF4-FFF2-40B4-BE49-F238E27FC236}">
                  <a16:creationId xmlns:a16="http://schemas.microsoft.com/office/drawing/2014/main" id="{DA62CD38-A254-4D71-9125-7EF5E09A8B1D}"/>
                </a:ext>
              </a:extLst>
            </p:cNvPr>
            <p:cNvCxnSpPr>
              <a:cxnSpLocks/>
            </p:cNvCxnSpPr>
            <p:nvPr/>
          </p:nvCxnSpPr>
          <p:spPr>
            <a:xfrm>
              <a:off x="8871995" y="1555005"/>
              <a:ext cx="0" cy="705724"/>
            </a:xfrm>
            <a:prstGeom prst="straightConnector1">
              <a:avLst/>
            </a:prstGeom>
            <a:noFill/>
            <a:ln w="28575" cap="flat" cmpd="sng" algn="ctr">
              <a:solidFill>
                <a:srgbClr val="00BCF2"/>
              </a:solidFill>
              <a:prstDash val="sysDot"/>
              <a:headEnd type="none" w="med" len="med"/>
              <a:tailEnd type="arrow" w="med" len="med"/>
            </a:ln>
            <a:effectLst/>
          </p:spPr>
        </p:cxnSp>
        <p:cxnSp>
          <p:nvCxnSpPr>
            <p:cNvPr id="289" name="Connector: Elbow 288">
              <a:extLst>
                <a:ext uri="{FF2B5EF4-FFF2-40B4-BE49-F238E27FC236}">
                  <a16:creationId xmlns:a16="http://schemas.microsoft.com/office/drawing/2014/main" id="{3552FD9A-D970-46B4-8B0A-869B6161A3D2}"/>
                </a:ext>
              </a:extLst>
            </p:cNvPr>
            <p:cNvCxnSpPr/>
            <p:nvPr/>
          </p:nvCxnSpPr>
          <p:spPr>
            <a:xfrm rot="10800000" flipV="1">
              <a:off x="7107771" y="4127381"/>
              <a:ext cx="1454348" cy="869731"/>
            </a:xfrm>
            <a:prstGeom prst="bentConnector2">
              <a:avLst/>
            </a:prstGeom>
            <a:noFill/>
            <a:ln w="28575" cap="flat" cmpd="sng" algn="ctr">
              <a:solidFill>
                <a:srgbClr val="00BCF2"/>
              </a:solidFill>
              <a:prstDash val="sysDot"/>
              <a:headEnd type="none" w="med" len="med"/>
              <a:tailEnd type="arrow" w="med" len="med"/>
            </a:ln>
            <a:effectLst/>
          </p:spPr>
        </p:cxnSp>
        <p:cxnSp>
          <p:nvCxnSpPr>
            <p:cNvPr id="290" name="Connector: Elbow 289">
              <a:extLst>
                <a:ext uri="{FF2B5EF4-FFF2-40B4-BE49-F238E27FC236}">
                  <a16:creationId xmlns:a16="http://schemas.microsoft.com/office/drawing/2014/main" id="{AA751154-19E7-4DDC-A092-59C669BFE10F}"/>
                </a:ext>
              </a:extLst>
            </p:cNvPr>
            <p:cNvCxnSpPr/>
            <p:nvPr/>
          </p:nvCxnSpPr>
          <p:spPr>
            <a:xfrm>
              <a:off x="9199122" y="4127380"/>
              <a:ext cx="1444796" cy="891149"/>
            </a:xfrm>
            <a:prstGeom prst="bentConnector2">
              <a:avLst/>
            </a:prstGeom>
            <a:noFill/>
            <a:ln w="28575" cap="flat" cmpd="sng" algn="ctr">
              <a:solidFill>
                <a:srgbClr val="00BCF2"/>
              </a:solidFill>
              <a:prstDash val="sysDot"/>
              <a:headEnd type="none" w="med" len="med"/>
              <a:tailEnd type="arrow" w="med" len="med"/>
            </a:ln>
            <a:effectLst/>
          </p:spPr>
        </p:cxnSp>
        <p:cxnSp>
          <p:nvCxnSpPr>
            <p:cNvPr id="291" name="Straight Arrow Connector 290">
              <a:extLst>
                <a:ext uri="{FF2B5EF4-FFF2-40B4-BE49-F238E27FC236}">
                  <a16:creationId xmlns:a16="http://schemas.microsoft.com/office/drawing/2014/main" id="{C5E020B8-1FD6-4612-BF0E-9055E7B6F156}"/>
                </a:ext>
              </a:extLst>
            </p:cNvPr>
            <p:cNvCxnSpPr>
              <a:cxnSpLocks/>
              <a:endCxn id="277" idx="0"/>
            </p:cNvCxnSpPr>
            <p:nvPr/>
          </p:nvCxnSpPr>
          <p:spPr>
            <a:xfrm flipH="1">
              <a:off x="8858253" y="4343251"/>
              <a:ext cx="7789" cy="675277"/>
            </a:xfrm>
            <a:prstGeom prst="straightConnector1">
              <a:avLst/>
            </a:prstGeom>
            <a:noFill/>
            <a:ln w="28575" cap="flat" cmpd="sng" algn="ctr">
              <a:solidFill>
                <a:srgbClr val="00BCF2"/>
              </a:solidFill>
              <a:prstDash val="sysDot"/>
              <a:headEnd type="none" w="med" len="med"/>
              <a:tailEnd type="arrow" w="med" len="med"/>
            </a:ln>
            <a:effectLst/>
          </p:spPr>
        </p:cxnSp>
        <p:pic>
          <p:nvPicPr>
            <p:cNvPr id="292" name="Picture 291">
              <a:extLst>
                <a:ext uri="{FF2B5EF4-FFF2-40B4-BE49-F238E27FC236}">
                  <a16:creationId xmlns:a16="http://schemas.microsoft.com/office/drawing/2014/main" id="{AECE2D70-F3B1-41E8-A792-BCDF80E70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0972" y="5182686"/>
              <a:ext cx="558123" cy="558123"/>
            </a:xfrm>
            <a:prstGeom prst="rect">
              <a:avLst/>
            </a:prstGeom>
          </p:spPr>
        </p:pic>
        <p:pic>
          <p:nvPicPr>
            <p:cNvPr id="293" name="Picture 292">
              <a:extLst>
                <a:ext uri="{FF2B5EF4-FFF2-40B4-BE49-F238E27FC236}">
                  <a16:creationId xmlns:a16="http://schemas.microsoft.com/office/drawing/2014/main" id="{097C2860-73D9-464B-A1F4-C2F1E5E0AD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6833" y="5178377"/>
              <a:ext cx="558123" cy="558123"/>
            </a:xfrm>
            <a:prstGeom prst="rect">
              <a:avLst/>
            </a:prstGeom>
          </p:spPr>
        </p:pic>
        <p:pic>
          <p:nvPicPr>
            <p:cNvPr id="294" name="Picture 293">
              <a:extLst>
                <a:ext uri="{FF2B5EF4-FFF2-40B4-BE49-F238E27FC236}">
                  <a16:creationId xmlns:a16="http://schemas.microsoft.com/office/drawing/2014/main" id="{1F275322-A48C-4172-9F42-9F91A158FF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199" y="5181146"/>
              <a:ext cx="558123" cy="558123"/>
            </a:xfrm>
            <a:prstGeom prst="rect">
              <a:avLst/>
            </a:prstGeom>
          </p:spPr>
        </p:pic>
        <p:pic>
          <p:nvPicPr>
            <p:cNvPr id="295" name="Graphic 294">
              <a:extLst>
                <a:ext uri="{FF2B5EF4-FFF2-40B4-BE49-F238E27FC236}">
                  <a16:creationId xmlns:a16="http://schemas.microsoft.com/office/drawing/2014/main" id="{6F747CC0-389D-4F9A-B0E1-6167FF5E2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07770" y="4951050"/>
              <a:ext cx="652592" cy="652592"/>
            </a:xfrm>
            <a:prstGeom prst="rect">
              <a:avLst/>
            </a:prstGeom>
          </p:spPr>
        </p:pic>
        <p:pic>
          <p:nvPicPr>
            <p:cNvPr id="296" name="Graphic 295">
              <a:extLst>
                <a:ext uri="{FF2B5EF4-FFF2-40B4-BE49-F238E27FC236}">
                  <a16:creationId xmlns:a16="http://schemas.microsoft.com/office/drawing/2014/main" id="{15D616CD-C252-467A-AEB5-E2DFF7E22C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9344" y="4951050"/>
              <a:ext cx="652592" cy="652592"/>
            </a:xfrm>
            <a:prstGeom prst="rect">
              <a:avLst/>
            </a:prstGeom>
          </p:spPr>
        </p:pic>
        <p:pic>
          <p:nvPicPr>
            <p:cNvPr id="297" name="Graphic 296">
              <a:extLst>
                <a:ext uri="{FF2B5EF4-FFF2-40B4-BE49-F238E27FC236}">
                  <a16:creationId xmlns:a16="http://schemas.microsoft.com/office/drawing/2014/main" id="{8AD5A665-634F-44BA-879A-86FFCB0C4A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57713" y="4951050"/>
              <a:ext cx="652592" cy="652592"/>
            </a:xfrm>
            <a:prstGeom prst="rect">
              <a:avLst/>
            </a:prstGeom>
          </p:spPr>
        </p:pic>
        <p:pic>
          <p:nvPicPr>
            <p:cNvPr id="298" name="Graphic 297">
              <a:extLst>
                <a:ext uri="{FF2B5EF4-FFF2-40B4-BE49-F238E27FC236}">
                  <a16:creationId xmlns:a16="http://schemas.microsoft.com/office/drawing/2014/main" id="{8CD767EE-ECFE-4E64-8D4A-DCBDBD29DF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75688" y="2193344"/>
              <a:ext cx="652592" cy="652592"/>
            </a:xfrm>
            <a:prstGeom prst="rect">
              <a:avLst/>
            </a:prstGeom>
          </p:spPr>
        </p:pic>
        <p:pic>
          <p:nvPicPr>
            <p:cNvPr id="299" name="Graphic 298">
              <a:extLst>
                <a:ext uri="{FF2B5EF4-FFF2-40B4-BE49-F238E27FC236}">
                  <a16:creationId xmlns:a16="http://schemas.microsoft.com/office/drawing/2014/main" id="{FDD54494-62DE-4B75-A86A-6D93176D68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7262" y="2193344"/>
              <a:ext cx="652592" cy="652592"/>
            </a:xfrm>
            <a:prstGeom prst="rect">
              <a:avLst/>
            </a:prstGeom>
          </p:spPr>
        </p:pic>
        <p:pic>
          <p:nvPicPr>
            <p:cNvPr id="300" name="Graphic 299">
              <a:extLst>
                <a:ext uri="{FF2B5EF4-FFF2-40B4-BE49-F238E27FC236}">
                  <a16:creationId xmlns:a16="http://schemas.microsoft.com/office/drawing/2014/main" id="{108C55C2-0C05-4E29-AC4D-C3E06DBC45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25629" y="2193344"/>
              <a:ext cx="652592" cy="652592"/>
            </a:xfrm>
            <a:prstGeom prst="rect">
              <a:avLst/>
            </a:prstGeom>
          </p:spPr>
        </p:pic>
        <p:grpSp>
          <p:nvGrpSpPr>
            <p:cNvPr id="301" name="Graphic 35">
              <a:extLst>
                <a:ext uri="{FF2B5EF4-FFF2-40B4-BE49-F238E27FC236}">
                  <a16:creationId xmlns:a16="http://schemas.microsoft.com/office/drawing/2014/main" id="{57864A47-D554-47CF-A6D7-BE6B30ECEBBD}"/>
                </a:ext>
              </a:extLst>
            </p:cNvPr>
            <p:cNvGrpSpPr/>
            <p:nvPr/>
          </p:nvGrpSpPr>
          <p:grpSpPr>
            <a:xfrm>
              <a:off x="8561977" y="3814583"/>
              <a:ext cx="650401" cy="650401"/>
              <a:chOff x="9355716" y="2461258"/>
              <a:chExt cx="650492" cy="650492"/>
            </a:xfrm>
            <a:solidFill>
              <a:srgbClr val="00BCF2">
                <a:lumMod val="75000"/>
              </a:srgbClr>
            </a:solidFill>
          </p:grpSpPr>
          <p:sp>
            <p:nvSpPr>
              <p:cNvPr id="302" name="Freeform: Shape 301">
                <a:extLst>
                  <a:ext uri="{FF2B5EF4-FFF2-40B4-BE49-F238E27FC236}">
                    <a16:creationId xmlns:a16="http://schemas.microsoft.com/office/drawing/2014/main" id="{593A3AAA-3476-4FCB-AA28-2E35A89EBB07}"/>
                  </a:ext>
                </a:extLst>
              </p:cNvPr>
              <p:cNvSpPr/>
              <p:nvPr/>
            </p:nvSpPr>
            <p:spPr>
              <a:xfrm>
                <a:off x="9355716" y="2461258"/>
                <a:ext cx="650492" cy="650492"/>
              </a:xfrm>
              <a:custGeom>
                <a:avLst/>
                <a:gdLst/>
                <a:ahLst/>
                <a:cxnLst/>
                <a:rect l="0" t="0" r="0" b="0"/>
                <a:pathLst>
                  <a:path w="650492" h="650492">
                    <a:moveTo>
                      <a:pt x="325259" y="650505"/>
                    </a:moveTo>
                    <a:cubicBezTo>
                      <a:pt x="309231" y="650505"/>
                      <a:pt x="294139" y="644260"/>
                      <a:pt x="282834" y="632916"/>
                    </a:cubicBezTo>
                    <a:lnTo>
                      <a:pt x="17576" y="367671"/>
                    </a:lnTo>
                    <a:cubicBezTo>
                      <a:pt x="6401" y="356496"/>
                      <a:pt x="0" y="341053"/>
                      <a:pt x="0" y="325246"/>
                    </a:cubicBezTo>
                    <a:cubicBezTo>
                      <a:pt x="0" y="309452"/>
                      <a:pt x="6401" y="293996"/>
                      <a:pt x="17576" y="282834"/>
                    </a:cubicBezTo>
                    <a:lnTo>
                      <a:pt x="282834" y="17589"/>
                    </a:lnTo>
                    <a:cubicBezTo>
                      <a:pt x="294166" y="6245"/>
                      <a:pt x="309231" y="0"/>
                      <a:pt x="325259" y="0"/>
                    </a:cubicBezTo>
                    <a:cubicBezTo>
                      <a:pt x="341274" y="0"/>
                      <a:pt x="356353" y="6245"/>
                      <a:pt x="367684" y="17589"/>
                    </a:cubicBezTo>
                    <a:lnTo>
                      <a:pt x="632903" y="282834"/>
                    </a:lnTo>
                    <a:cubicBezTo>
                      <a:pt x="644260" y="294126"/>
                      <a:pt x="650492" y="309205"/>
                      <a:pt x="650492" y="325246"/>
                    </a:cubicBezTo>
                    <a:cubicBezTo>
                      <a:pt x="650492" y="341287"/>
                      <a:pt x="644260" y="356366"/>
                      <a:pt x="632890" y="367697"/>
                    </a:cubicBezTo>
                    <a:lnTo>
                      <a:pt x="367684" y="632916"/>
                    </a:lnTo>
                    <a:cubicBezTo>
                      <a:pt x="356366" y="644260"/>
                      <a:pt x="341274" y="650505"/>
                      <a:pt x="325259" y="650505"/>
                    </a:cubicBezTo>
                  </a:path>
                </a:pathLst>
              </a:custGeom>
              <a:grpFill/>
              <a:ln w="12700" cap="flat">
                <a:solidFill>
                  <a:srgbClr val="FFFFFF"/>
                </a:solidFill>
                <a:prstDash val="solid"/>
                <a:miter/>
              </a:ln>
            </p:spPr>
            <p:txBody>
              <a:bodyPr/>
              <a:lstStyle/>
              <a:p>
                <a:pPr defTabSz="932567">
                  <a:defRPr/>
                </a:pPr>
                <a:endParaRPr lang="en-US" kern="0">
                  <a:latin typeface="Segoe UI Semilight"/>
                </a:endParaRPr>
              </a:p>
            </p:txBody>
          </p:sp>
          <p:sp>
            <p:nvSpPr>
              <p:cNvPr id="303" name="Freeform: Shape 302">
                <a:extLst>
                  <a:ext uri="{FF2B5EF4-FFF2-40B4-BE49-F238E27FC236}">
                    <a16:creationId xmlns:a16="http://schemas.microsoft.com/office/drawing/2014/main" id="{E90C8044-EEC1-4CD9-8CA5-0B043D3CB105}"/>
                  </a:ext>
                </a:extLst>
              </p:cNvPr>
              <p:cNvSpPr/>
              <p:nvPr/>
            </p:nvSpPr>
            <p:spPr>
              <a:xfrm>
                <a:off x="9412790" y="2518345"/>
                <a:ext cx="533403" cy="520394"/>
              </a:xfrm>
              <a:custGeom>
                <a:avLst/>
                <a:gdLst/>
                <a:ahLst/>
                <a:cxnLst/>
                <a:rect l="0" t="0" r="0" b="0"/>
                <a:pathLst>
                  <a:path w="533403" h="520393">
                    <a:moveTo>
                      <a:pt x="536344" y="263748"/>
                    </a:moveTo>
                    <a:lnTo>
                      <a:pt x="450310" y="177727"/>
                    </a:lnTo>
                    <a:lnTo>
                      <a:pt x="450310" y="238457"/>
                    </a:lnTo>
                    <a:lnTo>
                      <a:pt x="359033" y="238379"/>
                    </a:lnTo>
                    <a:cubicBezTo>
                      <a:pt x="350225" y="206922"/>
                      <a:pt x="325558" y="182073"/>
                      <a:pt x="294192" y="173070"/>
                    </a:cubicBezTo>
                    <a:lnTo>
                      <a:pt x="294192" y="86034"/>
                    </a:lnTo>
                    <a:lnTo>
                      <a:pt x="354206" y="86034"/>
                    </a:lnTo>
                    <a:lnTo>
                      <a:pt x="268172" y="0"/>
                    </a:lnTo>
                    <a:lnTo>
                      <a:pt x="182151" y="86034"/>
                    </a:lnTo>
                    <a:lnTo>
                      <a:pt x="242152" y="86034"/>
                    </a:lnTo>
                    <a:lnTo>
                      <a:pt x="242152" y="173057"/>
                    </a:lnTo>
                    <a:cubicBezTo>
                      <a:pt x="210837" y="182060"/>
                      <a:pt x="186197" y="206830"/>
                      <a:pt x="177350" y="238210"/>
                    </a:cubicBezTo>
                    <a:lnTo>
                      <a:pt x="86034" y="238132"/>
                    </a:lnTo>
                    <a:lnTo>
                      <a:pt x="86034" y="178053"/>
                    </a:lnTo>
                    <a:lnTo>
                      <a:pt x="0" y="264087"/>
                    </a:lnTo>
                    <a:lnTo>
                      <a:pt x="86034" y="350108"/>
                    </a:lnTo>
                    <a:lnTo>
                      <a:pt x="86034" y="289378"/>
                    </a:lnTo>
                    <a:lnTo>
                      <a:pt x="177389" y="289456"/>
                    </a:lnTo>
                    <a:cubicBezTo>
                      <a:pt x="186275" y="320771"/>
                      <a:pt x="210877" y="345463"/>
                      <a:pt x="242152" y="354453"/>
                    </a:cubicBezTo>
                    <a:lnTo>
                      <a:pt x="242152" y="414767"/>
                    </a:lnTo>
                    <a:cubicBezTo>
                      <a:pt x="229142" y="424238"/>
                      <a:pt x="209263" y="444143"/>
                      <a:pt x="209263" y="467326"/>
                    </a:cubicBezTo>
                    <a:cubicBezTo>
                      <a:pt x="209263" y="499604"/>
                      <a:pt x="235712" y="525871"/>
                      <a:pt x="267990" y="525871"/>
                    </a:cubicBezTo>
                    <a:cubicBezTo>
                      <a:pt x="300267" y="525871"/>
                      <a:pt x="326664" y="499604"/>
                      <a:pt x="326664" y="467326"/>
                    </a:cubicBezTo>
                    <a:cubicBezTo>
                      <a:pt x="326664" y="444403"/>
                      <a:pt x="307201" y="424732"/>
                      <a:pt x="294192" y="415118"/>
                    </a:cubicBezTo>
                    <a:lnTo>
                      <a:pt x="294192" y="354453"/>
                    </a:lnTo>
                    <a:cubicBezTo>
                      <a:pt x="325402" y="345489"/>
                      <a:pt x="349991" y="320849"/>
                      <a:pt x="358915" y="289625"/>
                    </a:cubicBezTo>
                    <a:lnTo>
                      <a:pt x="450310" y="289703"/>
                    </a:lnTo>
                    <a:lnTo>
                      <a:pt x="450310" y="349783"/>
                    </a:lnTo>
                    <a:lnTo>
                      <a:pt x="536344" y="263748"/>
                    </a:lnTo>
                    <a:close/>
                  </a:path>
                </a:pathLst>
              </a:custGeom>
              <a:grpFill/>
              <a:ln w="12700" cap="flat">
                <a:solidFill>
                  <a:srgbClr val="FFFFFF"/>
                </a:solidFill>
                <a:prstDash val="solid"/>
                <a:miter/>
              </a:ln>
            </p:spPr>
            <p:txBody>
              <a:bodyPr/>
              <a:lstStyle/>
              <a:p>
                <a:pPr defTabSz="932567">
                  <a:defRPr/>
                </a:pPr>
                <a:endParaRPr lang="en-US" kern="0">
                  <a:latin typeface="Segoe UI Semilight"/>
                </a:endParaRPr>
              </a:p>
            </p:txBody>
          </p:sp>
          <p:sp>
            <p:nvSpPr>
              <p:cNvPr id="304" name="Freeform: Shape 303">
                <a:extLst>
                  <a:ext uri="{FF2B5EF4-FFF2-40B4-BE49-F238E27FC236}">
                    <a16:creationId xmlns:a16="http://schemas.microsoft.com/office/drawing/2014/main" id="{EC436869-8192-42BB-AA7E-0FF7FD974789}"/>
                  </a:ext>
                </a:extLst>
              </p:cNvPr>
              <p:cNvSpPr/>
              <p:nvPr/>
            </p:nvSpPr>
            <p:spPr>
              <a:xfrm>
                <a:off x="9612556" y="2713688"/>
                <a:ext cx="130098" cy="130098"/>
              </a:xfrm>
              <a:custGeom>
                <a:avLst/>
                <a:gdLst/>
                <a:ahLst/>
                <a:cxnLst/>
                <a:rect l="0" t="0" r="0" b="0"/>
                <a:pathLst>
                  <a:path w="130098" h="130098">
                    <a:moveTo>
                      <a:pt x="68406" y="0"/>
                    </a:moveTo>
                    <a:cubicBezTo>
                      <a:pt x="30690" y="0"/>
                      <a:pt x="0" y="30690"/>
                      <a:pt x="0" y="68406"/>
                    </a:cubicBezTo>
                    <a:cubicBezTo>
                      <a:pt x="0" y="106121"/>
                      <a:pt x="30690" y="136811"/>
                      <a:pt x="68406" y="136811"/>
                    </a:cubicBezTo>
                    <a:cubicBezTo>
                      <a:pt x="106121" y="136811"/>
                      <a:pt x="136811" y="106134"/>
                      <a:pt x="136811" y="68406"/>
                    </a:cubicBezTo>
                    <a:cubicBezTo>
                      <a:pt x="136811" y="30677"/>
                      <a:pt x="106121" y="0"/>
                      <a:pt x="68406" y="0"/>
                    </a:cubicBezTo>
                    <a:close/>
                  </a:path>
                </a:pathLst>
              </a:custGeom>
              <a:grpFill/>
              <a:ln w="12700" cap="flat">
                <a:solidFill>
                  <a:srgbClr val="FFFFFF"/>
                </a:solidFill>
                <a:prstDash val="solid"/>
                <a:miter/>
              </a:ln>
            </p:spPr>
            <p:txBody>
              <a:bodyPr/>
              <a:lstStyle/>
              <a:p>
                <a:pPr defTabSz="932567">
                  <a:defRPr/>
                </a:pPr>
                <a:endParaRPr lang="en-US" kern="0">
                  <a:latin typeface="Segoe UI Semilight"/>
                </a:endParaRPr>
              </a:p>
            </p:txBody>
          </p:sp>
        </p:grpSp>
        <p:grpSp>
          <p:nvGrpSpPr>
            <p:cNvPr id="305" name="Graphic 35">
              <a:extLst>
                <a:ext uri="{FF2B5EF4-FFF2-40B4-BE49-F238E27FC236}">
                  <a16:creationId xmlns:a16="http://schemas.microsoft.com/office/drawing/2014/main" id="{CE78EFFC-EECB-4367-AD27-CCA89DB4C528}"/>
                </a:ext>
              </a:extLst>
            </p:cNvPr>
            <p:cNvGrpSpPr/>
            <p:nvPr/>
          </p:nvGrpSpPr>
          <p:grpSpPr>
            <a:xfrm>
              <a:off x="8561977" y="1097916"/>
              <a:ext cx="650401" cy="650401"/>
              <a:chOff x="9355716" y="2461258"/>
              <a:chExt cx="650492" cy="650492"/>
            </a:xfrm>
            <a:solidFill>
              <a:srgbClr val="00BCF2">
                <a:lumMod val="75000"/>
              </a:srgbClr>
            </a:solidFill>
          </p:grpSpPr>
          <p:sp>
            <p:nvSpPr>
              <p:cNvPr id="306" name="Freeform: Shape 305">
                <a:extLst>
                  <a:ext uri="{FF2B5EF4-FFF2-40B4-BE49-F238E27FC236}">
                    <a16:creationId xmlns:a16="http://schemas.microsoft.com/office/drawing/2014/main" id="{E0F34389-B8B7-44BD-BBB5-7A7ED762208F}"/>
                  </a:ext>
                </a:extLst>
              </p:cNvPr>
              <p:cNvSpPr/>
              <p:nvPr/>
            </p:nvSpPr>
            <p:spPr>
              <a:xfrm>
                <a:off x="9355716" y="2461258"/>
                <a:ext cx="650492" cy="650492"/>
              </a:xfrm>
              <a:custGeom>
                <a:avLst/>
                <a:gdLst/>
                <a:ahLst/>
                <a:cxnLst/>
                <a:rect l="0" t="0" r="0" b="0"/>
                <a:pathLst>
                  <a:path w="650492" h="650492">
                    <a:moveTo>
                      <a:pt x="325259" y="650505"/>
                    </a:moveTo>
                    <a:cubicBezTo>
                      <a:pt x="309231" y="650505"/>
                      <a:pt x="294139" y="644260"/>
                      <a:pt x="282834" y="632916"/>
                    </a:cubicBezTo>
                    <a:lnTo>
                      <a:pt x="17576" y="367671"/>
                    </a:lnTo>
                    <a:cubicBezTo>
                      <a:pt x="6401" y="356496"/>
                      <a:pt x="0" y="341053"/>
                      <a:pt x="0" y="325246"/>
                    </a:cubicBezTo>
                    <a:cubicBezTo>
                      <a:pt x="0" y="309452"/>
                      <a:pt x="6401" y="293996"/>
                      <a:pt x="17576" y="282834"/>
                    </a:cubicBezTo>
                    <a:lnTo>
                      <a:pt x="282834" y="17589"/>
                    </a:lnTo>
                    <a:cubicBezTo>
                      <a:pt x="294166" y="6245"/>
                      <a:pt x="309231" y="0"/>
                      <a:pt x="325259" y="0"/>
                    </a:cubicBezTo>
                    <a:cubicBezTo>
                      <a:pt x="341274" y="0"/>
                      <a:pt x="356353" y="6245"/>
                      <a:pt x="367684" y="17589"/>
                    </a:cubicBezTo>
                    <a:lnTo>
                      <a:pt x="632903" y="282834"/>
                    </a:lnTo>
                    <a:cubicBezTo>
                      <a:pt x="644260" y="294126"/>
                      <a:pt x="650492" y="309205"/>
                      <a:pt x="650492" y="325246"/>
                    </a:cubicBezTo>
                    <a:cubicBezTo>
                      <a:pt x="650492" y="341287"/>
                      <a:pt x="644260" y="356366"/>
                      <a:pt x="632890" y="367697"/>
                    </a:cubicBezTo>
                    <a:lnTo>
                      <a:pt x="367684" y="632916"/>
                    </a:lnTo>
                    <a:cubicBezTo>
                      <a:pt x="356366" y="644260"/>
                      <a:pt x="341274" y="650505"/>
                      <a:pt x="325259" y="650505"/>
                    </a:cubicBezTo>
                  </a:path>
                </a:pathLst>
              </a:custGeom>
              <a:grpFill/>
              <a:ln w="12700" cap="flat">
                <a:solidFill>
                  <a:srgbClr val="FFFFFF"/>
                </a:solidFill>
                <a:prstDash val="solid"/>
                <a:miter/>
              </a:ln>
            </p:spPr>
            <p:txBody>
              <a:bodyPr/>
              <a:lstStyle/>
              <a:p>
                <a:pPr defTabSz="932567">
                  <a:defRPr/>
                </a:pPr>
                <a:endParaRPr lang="en-US" kern="0">
                  <a:latin typeface="Segoe UI Semilight"/>
                </a:endParaRPr>
              </a:p>
            </p:txBody>
          </p:sp>
          <p:sp>
            <p:nvSpPr>
              <p:cNvPr id="307" name="Freeform: Shape 306">
                <a:extLst>
                  <a:ext uri="{FF2B5EF4-FFF2-40B4-BE49-F238E27FC236}">
                    <a16:creationId xmlns:a16="http://schemas.microsoft.com/office/drawing/2014/main" id="{2A795DDD-900D-4212-A516-67E972061214}"/>
                  </a:ext>
                </a:extLst>
              </p:cNvPr>
              <p:cNvSpPr/>
              <p:nvPr/>
            </p:nvSpPr>
            <p:spPr>
              <a:xfrm>
                <a:off x="9412790" y="2518345"/>
                <a:ext cx="533403" cy="520394"/>
              </a:xfrm>
              <a:custGeom>
                <a:avLst/>
                <a:gdLst/>
                <a:ahLst/>
                <a:cxnLst/>
                <a:rect l="0" t="0" r="0" b="0"/>
                <a:pathLst>
                  <a:path w="533403" h="520393">
                    <a:moveTo>
                      <a:pt x="536344" y="263748"/>
                    </a:moveTo>
                    <a:lnTo>
                      <a:pt x="450310" y="177727"/>
                    </a:lnTo>
                    <a:lnTo>
                      <a:pt x="450310" y="238457"/>
                    </a:lnTo>
                    <a:lnTo>
                      <a:pt x="359033" y="238379"/>
                    </a:lnTo>
                    <a:cubicBezTo>
                      <a:pt x="350225" y="206922"/>
                      <a:pt x="325558" y="182073"/>
                      <a:pt x="294192" y="173070"/>
                    </a:cubicBezTo>
                    <a:lnTo>
                      <a:pt x="294192" y="86034"/>
                    </a:lnTo>
                    <a:lnTo>
                      <a:pt x="354206" y="86034"/>
                    </a:lnTo>
                    <a:lnTo>
                      <a:pt x="268172" y="0"/>
                    </a:lnTo>
                    <a:lnTo>
                      <a:pt x="182151" y="86034"/>
                    </a:lnTo>
                    <a:lnTo>
                      <a:pt x="242152" y="86034"/>
                    </a:lnTo>
                    <a:lnTo>
                      <a:pt x="242152" y="173057"/>
                    </a:lnTo>
                    <a:cubicBezTo>
                      <a:pt x="210837" y="182060"/>
                      <a:pt x="186197" y="206830"/>
                      <a:pt x="177350" y="238210"/>
                    </a:cubicBezTo>
                    <a:lnTo>
                      <a:pt x="86034" y="238132"/>
                    </a:lnTo>
                    <a:lnTo>
                      <a:pt x="86034" y="178053"/>
                    </a:lnTo>
                    <a:lnTo>
                      <a:pt x="0" y="264087"/>
                    </a:lnTo>
                    <a:lnTo>
                      <a:pt x="86034" y="350108"/>
                    </a:lnTo>
                    <a:lnTo>
                      <a:pt x="86034" y="289378"/>
                    </a:lnTo>
                    <a:lnTo>
                      <a:pt x="177389" y="289456"/>
                    </a:lnTo>
                    <a:cubicBezTo>
                      <a:pt x="186275" y="320771"/>
                      <a:pt x="210877" y="345463"/>
                      <a:pt x="242152" y="354453"/>
                    </a:cubicBezTo>
                    <a:lnTo>
                      <a:pt x="242152" y="414767"/>
                    </a:lnTo>
                    <a:cubicBezTo>
                      <a:pt x="229142" y="424238"/>
                      <a:pt x="209263" y="444143"/>
                      <a:pt x="209263" y="467326"/>
                    </a:cubicBezTo>
                    <a:cubicBezTo>
                      <a:pt x="209263" y="499604"/>
                      <a:pt x="235712" y="525871"/>
                      <a:pt x="267990" y="525871"/>
                    </a:cubicBezTo>
                    <a:cubicBezTo>
                      <a:pt x="300267" y="525871"/>
                      <a:pt x="326664" y="499604"/>
                      <a:pt x="326664" y="467326"/>
                    </a:cubicBezTo>
                    <a:cubicBezTo>
                      <a:pt x="326664" y="444403"/>
                      <a:pt x="307201" y="424732"/>
                      <a:pt x="294192" y="415118"/>
                    </a:cubicBezTo>
                    <a:lnTo>
                      <a:pt x="294192" y="354453"/>
                    </a:lnTo>
                    <a:cubicBezTo>
                      <a:pt x="325402" y="345489"/>
                      <a:pt x="349991" y="320849"/>
                      <a:pt x="358915" y="289625"/>
                    </a:cubicBezTo>
                    <a:lnTo>
                      <a:pt x="450310" y="289703"/>
                    </a:lnTo>
                    <a:lnTo>
                      <a:pt x="450310" y="349783"/>
                    </a:lnTo>
                    <a:lnTo>
                      <a:pt x="536344" y="263748"/>
                    </a:lnTo>
                    <a:close/>
                  </a:path>
                </a:pathLst>
              </a:custGeom>
              <a:grpFill/>
              <a:ln w="12700" cap="flat">
                <a:solidFill>
                  <a:srgbClr val="FFFFFF"/>
                </a:solidFill>
                <a:prstDash val="solid"/>
                <a:miter/>
              </a:ln>
            </p:spPr>
            <p:txBody>
              <a:bodyPr/>
              <a:lstStyle/>
              <a:p>
                <a:pPr defTabSz="932567">
                  <a:defRPr/>
                </a:pPr>
                <a:endParaRPr lang="en-US" kern="0">
                  <a:latin typeface="Segoe UI Semilight"/>
                </a:endParaRPr>
              </a:p>
            </p:txBody>
          </p:sp>
          <p:sp>
            <p:nvSpPr>
              <p:cNvPr id="308" name="Freeform: Shape 307">
                <a:extLst>
                  <a:ext uri="{FF2B5EF4-FFF2-40B4-BE49-F238E27FC236}">
                    <a16:creationId xmlns:a16="http://schemas.microsoft.com/office/drawing/2014/main" id="{5F2AF91C-C9CF-460E-AF5E-FA7FFA66D57B}"/>
                  </a:ext>
                </a:extLst>
              </p:cNvPr>
              <p:cNvSpPr/>
              <p:nvPr/>
            </p:nvSpPr>
            <p:spPr>
              <a:xfrm>
                <a:off x="9612556" y="2713688"/>
                <a:ext cx="130098" cy="130098"/>
              </a:xfrm>
              <a:custGeom>
                <a:avLst/>
                <a:gdLst/>
                <a:ahLst/>
                <a:cxnLst/>
                <a:rect l="0" t="0" r="0" b="0"/>
                <a:pathLst>
                  <a:path w="130098" h="130098">
                    <a:moveTo>
                      <a:pt x="68406" y="0"/>
                    </a:moveTo>
                    <a:cubicBezTo>
                      <a:pt x="30690" y="0"/>
                      <a:pt x="0" y="30690"/>
                      <a:pt x="0" y="68406"/>
                    </a:cubicBezTo>
                    <a:cubicBezTo>
                      <a:pt x="0" y="106121"/>
                      <a:pt x="30690" y="136811"/>
                      <a:pt x="68406" y="136811"/>
                    </a:cubicBezTo>
                    <a:cubicBezTo>
                      <a:pt x="106121" y="136811"/>
                      <a:pt x="136811" y="106134"/>
                      <a:pt x="136811" y="68406"/>
                    </a:cubicBezTo>
                    <a:cubicBezTo>
                      <a:pt x="136811" y="30677"/>
                      <a:pt x="106121" y="0"/>
                      <a:pt x="68406" y="0"/>
                    </a:cubicBezTo>
                    <a:close/>
                  </a:path>
                </a:pathLst>
              </a:custGeom>
              <a:grpFill/>
              <a:ln w="12700" cap="flat">
                <a:solidFill>
                  <a:srgbClr val="FFFFFF"/>
                </a:solidFill>
                <a:prstDash val="solid"/>
                <a:miter/>
              </a:ln>
            </p:spPr>
            <p:txBody>
              <a:bodyPr/>
              <a:lstStyle/>
              <a:p>
                <a:pPr defTabSz="932567">
                  <a:defRPr/>
                </a:pPr>
                <a:endParaRPr lang="en-US" kern="0">
                  <a:latin typeface="Segoe UI Semilight"/>
                </a:endParaRPr>
              </a:p>
            </p:txBody>
          </p:sp>
        </p:grpSp>
        <p:pic>
          <p:nvPicPr>
            <p:cNvPr id="309" name="Graphic 308">
              <a:extLst>
                <a:ext uri="{FF2B5EF4-FFF2-40B4-BE49-F238E27FC236}">
                  <a16:creationId xmlns:a16="http://schemas.microsoft.com/office/drawing/2014/main" id="{FCC14996-4141-43BD-83B7-93ED4169C6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23819" y="1045425"/>
              <a:ext cx="737991" cy="711810"/>
            </a:xfrm>
            <a:prstGeom prst="rect">
              <a:avLst/>
            </a:prstGeom>
          </p:spPr>
        </p:pic>
        <p:pic>
          <p:nvPicPr>
            <p:cNvPr id="310" name="Graphic 309">
              <a:extLst>
                <a:ext uri="{FF2B5EF4-FFF2-40B4-BE49-F238E27FC236}">
                  <a16:creationId xmlns:a16="http://schemas.microsoft.com/office/drawing/2014/main" id="{CF3CAFB9-3834-4DA4-B37F-0EDD419386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01814" y="3783279"/>
              <a:ext cx="737991" cy="711810"/>
            </a:xfrm>
            <a:prstGeom prst="rect">
              <a:avLst/>
            </a:prstGeom>
          </p:spPr>
        </p:pic>
      </p:grpSp>
    </p:spTree>
    <p:extLst>
      <p:ext uri="{BB962C8B-B14F-4D97-AF65-F5344CB8AC3E}">
        <p14:creationId xmlns:p14="http://schemas.microsoft.com/office/powerpoint/2010/main" val="31679341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Which SKU?</a:t>
            </a:r>
          </a:p>
        </p:txBody>
      </p:sp>
      <p:sp>
        <p:nvSpPr>
          <p:cNvPr id="2" name="Content Placeholder 1">
            <a:extLst>
              <a:ext uri="{FF2B5EF4-FFF2-40B4-BE49-F238E27FC236}">
                <a16:creationId xmlns:a16="http://schemas.microsoft.com/office/drawing/2014/main" id="{B50F2F32-25CA-445B-931B-345BBF1C9565}"/>
              </a:ext>
            </a:extLst>
          </p:cNvPr>
          <p:cNvSpPr>
            <a:spLocks noGrp="1"/>
          </p:cNvSpPr>
          <p:nvPr>
            <p:ph sz="quarter" idx="11"/>
          </p:nvPr>
        </p:nvSpPr>
        <p:spPr>
          <a:xfrm>
            <a:off x="455995" y="1189178"/>
            <a:ext cx="3974105" cy="5890843"/>
          </a:xfrm>
        </p:spPr>
        <p:txBody>
          <a:bodyPr/>
          <a:lstStyle/>
          <a:p>
            <a:pPr defTabSz="932567">
              <a:spcAft>
                <a:spcPts val="1199"/>
              </a:spcAft>
              <a:defRPr/>
            </a:pPr>
            <a:r>
              <a:rPr lang="en-US" sz="2400" b="1" dirty="0">
                <a:solidFill>
                  <a:schemeClr val="tx2"/>
                </a:solidFill>
                <a:cs typeface="Segoe UI" panose="020B0502040204020203" pitchFamily="34" charset="0"/>
              </a:rPr>
              <a:t>Why Standard?</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Larger scale</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Greater flexibility</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Availability Zones</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New metrics / diagnostics</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Internal HA Ports</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Secure by default</a:t>
            </a:r>
          </a:p>
          <a:p>
            <a:pPr marL="342835" indent="-342835" defTabSz="932567">
              <a:spcAft>
                <a:spcPts val="1199"/>
              </a:spcAft>
              <a:defRPr/>
            </a:pPr>
            <a:r>
              <a:rPr lang="en-US" sz="2400" dirty="0">
                <a:latin typeface="Segoe UI" panose="020B0502040204020203" pitchFamily="34" charset="0"/>
                <a:cs typeface="Segoe UI" panose="020B0502040204020203" pitchFamily="34" charset="0"/>
              </a:rPr>
              <a:t>Faster operations</a:t>
            </a:r>
          </a:p>
          <a:p>
            <a:pPr marL="342835" indent="-342835" defTabSz="932567">
              <a:spcAft>
                <a:spcPts val="1199"/>
              </a:spcAft>
              <a:defRPr/>
            </a:pPr>
            <a:r>
              <a:rPr lang="en-US" dirty="0">
                <a:latin typeface="Segoe UI" panose="020B0502040204020203" pitchFamily="34" charset="0"/>
                <a:cs typeface="Segoe UI" panose="020B0502040204020203" pitchFamily="34" charset="0"/>
              </a:rPr>
              <a:t>99.99% SLA</a:t>
            </a:r>
          </a:p>
          <a:p>
            <a:endParaRPr lang="en-US" dirty="0"/>
          </a:p>
        </p:txBody>
      </p:sp>
      <p:graphicFrame>
        <p:nvGraphicFramePr>
          <p:cNvPr id="92" name="Table 91">
            <a:extLst>
              <a:ext uri="{FF2B5EF4-FFF2-40B4-BE49-F238E27FC236}">
                <a16:creationId xmlns:a16="http://schemas.microsoft.com/office/drawing/2014/main" id="{8750D8A3-F3B9-4415-BC62-8D50B1D1F5A7}"/>
              </a:ext>
            </a:extLst>
          </p:cNvPr>
          <p:cNvGraphicFramePr>
            <a:graphicFrameLocks noGrp="1"/>
          </p:cNvGraphicFramePr>
          <p:nvPr>
            <p:extLst>
              <p:ext uri="{D42A27DB-BD31-4B8C-83A1-F6EECF244321}">
                <p14:modId xmlns:p14="http://schemas.microsoft.com/office/powerpoint/2010/main" val="897282915"/>
              </p:ext>
            </p:extLst>
          </p:nvPr>
        </p:nvGraphicFramePr>
        <p:xfrm>
          <a:off x="4430100" y="894405"/>
          <a:ext cx="3908235" cy="5853400"/>
        </p:xfrm>
        <a:graphic>
          <a:graphicData uri="http://schemas.openxmlformats.org/drawingml/2006/table">
            <a:tbl>
              <a:tblPr firstRow="1" bandRow="1"/>
              <a:tblGrid>
                <a:gridCol w="3908235">
                  <a:extLst>
                    <a:ext uri="{9D8B030D-6E8A-4147-A177-3AD203B41FA5}">
                      <a16:colId xmlns:a16="http://schemas.microsoft.com/office/drawing/2014/main" val="1593600570"/>
                    </a:ext>
                  </a:extLst>
                </a:gridCol>
              </a:tblGrid>
              <a:tr h="502476">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ctr"/>
                      <a:r>
                        <a:rPr lang="en-US" sz="1700" b="1" dirty="0">
                          <a:solidFill>
                            <a:schemeClr val="bg1"/>
                          </a:solidFill>
                          <a:latin typeface="Segoe UI" panose="020B0502040204020203" pitchFamily="34" charset="0"/>
                          <a:cs typeface="Segoe UI" panose="020B0502040204020203" pitchFamily="34" charset="0"/>
                        </a:rPr>
                        <a:t>Standard</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322466844"/>
                  </a:ext>
                </a:extLst>
              </a:tr>
              <a:tr h="434614">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Segoe UI" panose="020B0502040204020203" pitchFamily="34" charset="0"/>
                          <a:cs typeface="Segoe UI" panose="020B0502040204020203" pitchFamily="34" charset="0"/>
                        </a:rPr>
                        <a:t>Up to 1000 backend instances</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1455526218"/>
                  </a:ext>
                </a:extLst>
              </a:tr>
              <a:tr h="568785">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Segoe UI" panose="020B0502040204020203" pitchFamily="34" charset="0"/>
                          <a:cs typeface="Segoe UI" panose="020B0502040204020203" pitchFamily="34" charset="0"/>
                        </a:rPr>
                        <a:t>All scenarios, including AZ</a:t>
                      </a:r>
                    </a:p>
                    <a:p>
                      <a:r>
                        <a:rPr lang="en-US" sz="1200" dirty="0">
                          <a:solidFill>
                            <a:schemeClr val="tx1"/>
                          </a:solidFill>
                          <a:latin typeface="Segoe UI" panose="020B0502040204020203" pitchFamily="34" charset="0"/>
                          <a:cs typeface="Segoe UI" panose="020B0502040204020203" pitchFamily="34" charset="0"/>
                        </a:rPr>
                        <a:t>(Zone-redundant &amp; Zonal frontend &amp; outbound)</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1221058583"/>
                  </a:ext>
                </a:extLst>
              </a:tr>
              <a:tr h="389439">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Segoe UI" panose="020B0502040204020203" pitchFamily="34" charset="0"/>
                          <a:cs typeface="Segoe UI" panose="020B0502040204020203" pitchFamily="34" charset="0"/>
                        </a:rPr>
                        <a:t>Any VM or VMSS in VNet</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2913753533"/>
                  </a:ext>
                </a:extLst>
              </a:tr>
              <a:tr h="1272890">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indent="0">
                        <a:buFont typeface="Arial" panose="020B0604020202020204" pitchFamily="34" charset="0"/>
                        <a:buNone/>
                      </a:pPr>
                      <a:r>
                        <a:rPr lang="en-US" sz="1400" dirty="0">
                          <a:solidFill>
                            <a:schemeClr val="tx1"/>
                          </a:solidFill>
                          <a:latin typeface="Segoe UI" panose="020B0502040204020203" pitchFamily="34" charset="0"/>
                          <a:cs typeface="Segoe UI" panose="020B0502040204020203" pitchFamily="34" charset="0"/>
                        </a:rPr>
                        <a:t>public and internal Load Balancer </a:t>
                      </a:r>
                    </a:p>
                    <a:p>
                      <a:pPr marL="0" indent="0">
                        <a:buFont typeface="Arial" panose="020B0604020202020204" pitchFamily="34" charset="0"/>
                        <a:buNone/>
                      </a:pPr>
                      <a:r>
                        <a:rPr lang="en-US" sz="1400" dirty="0">
                          <a:solidFill>
                            <a:schemeClr val="tx1"/>
                          </a:solidFill>
                          <a:latin typeface="Segoe UI" panose="020B0502040204020203" pitchFamily="34" charset="0"/>
                          <a:cs typeface="Segoe UI" panose="020B0502040204020203" pitchFamily="34" charset="0"/>
                        </a:rPr>
                        <a:t>via Azure Monitor (multi-dimensional metrics):</a:t>
                      </a:r>
                    </a:p>
                    <a:p>
                      <a:pPr marL="285750" indent="-285750">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Active data plane health measurement (“VIP Availability”) (public only for now)</a:t>
                      </a:r>
                    </a:p>
                    <a:p>
                      <a:pPr marL="285750" indent="-285750">
                        <a:buFont typeface="Arial" panose="020B0604020202020204" pitchFamily="34" charset="0"/>
                        <a:buChar char="•"/>
                      </a:pPr>
                      <a:r>
                        <a:rPr lang="en-US" sz="1200" dirty="0">
                          <a:solidFill>
                            <a:schemeClr val="tx1"/>
                          </a:solidFill>
                          <a:latin typeface="Segoe UI" panose="020B0502040204020203" pitchFamily="34" charset="0"/>
                          <a:cs typeface="Segoe UI" panose="020B0502040204020203" pitchFamily="34" charset="0"/>
                        </a:rPr>
                        <a:t>Traffic counters, health probes, connection attempts (TCP SYNs), outbound connection health</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3874309786"/>
                  </a:ext>
                </a:extLst>
              </a:tr>
              <a:tr h="588884">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r>
                        <a:rPr lang="en-US" sz="1600" dirty="0">
                          <a:solidFill>
                            <a:schemeClr val="tx1"/>
                          </a:solidFill>
                          <a:latin typeface="Segoe UI" panose="020B0502040204020203" pitchFamily="34" charset="0"/>
                          <a:cs typeface="Segoe UI" panose="020B0502040204020203" pitchFamily="34" charset="0"/>
                        </a:rPr>
                        <a:t>Multiple frontends for outbound </a:t>
                      </a:r>
                    </a:p>
                    <a:p>
                      <a:r>
                        <a:rPr lang="en-US" sz="1600" dirty="0">
                          <a:solidFill>
                            <a:schemeClr val="tx1"/>
                          </a:solidFill>
                          <a:latin typeface="Segoe UI" panose="020B0502040204020203" pitchFamily="34" charset="0"/>
                          <a:cs typeface="Segoe UI" panose="020B0502040204020203" pitchFamily="34" charset="0"/>
                        </a:rPr>
                        <a:t>with per rule opt-out</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519892844"/>
                  </a:ext>
                </a:extLst>
              </a:tr>
              <a:tr h="502476">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Segoe UI" panose="020B0502040204020203" pitchFamily="34" charset="0"/>
                          <a:cs typeface="Segoe UI" panose="020B0502040204020203" pitchFamily="34" charset="0"/>
                        </a:rPr>
                        <a:t>Supports HA Ports load balancing rules</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569352193"/>
                  </a:ext>
                </a:extLst>
              </a:tr>
              <a:tr h="502476">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Segoe UI" panose="020B0502040204020203" pitchFamily="34" charset="0"/>
                          <a:cs typeface="Segoe UI" panose="020B0502040204020203" pitchFamily="34" charset="0"/>
                        </a:rPr>
                        <a:t>Secure by default (default closed)</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911962805"/>
                  </a:ext>
                </a:extLst>
              </a:tr>
              <a:tr h="502476">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Segoe UI" panose="020B0502040204020203" pitchFamily="34" charset="0"/>
                          <a:cs typeface="Segoe UI" panose="020B0502040204020203" pitchFamily="34" charset="0"/>
                        </a:rPr>
                        <a:t>Default SNAT (pseudo VIP) not available</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4064424767"/>
                  </a:ext>
                </a:extLst>
              </a:tr>
              <a:tr h="588884">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Segoe UI" panose="020B0502040204020203" pitchFamily="34" charset="0"/>
                          <a:cs typeface="Segoe UI" panose="020B0502040204020203" pitchFamily="34" charset="0"/>
                        </a:rPr>
                        <a:t>Charged based on # of load balancing</a:t>
                      </a:r>
                    </a:p>
                    <a:p>
                      <a:r>
                        <a:rPr lang="en-US" sz="1600" dirty="0">
                          <a:solidFill>
                            <a:schemeClr val="tx1"/>
                          </a:solidFill>
                          <a:latin typeface="Segoe UI" panose="020B0502040204020203" pitchFamily="34" charset="0"/>
                          <a:cs typeface="Segoe UI" panose="020B0502040204020203" pitchFamily="34" charset="0"/>
                        </a:rPr>
                        <a:t>rules &amp; data processed</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48031705"/>
                  </a:ext>
                </a:extLst>
              </a:tr>
            </a:tbl>
          </a:graphicData>
        </a:graphic>
      </p:graphicFrame>
      <p:graphicFrame>
        <p:nvGraphicFramePr>
          <p:cNvPr id="93" name="Table 92">
            <a:extLst>
              <a:ext uri="{FF2B5EF4-FFF2-40B4-BE49-F238E27FC236}">
                <a16:creationId xmlns:a16="http://schemas.microsoft.com/office/drawing/2014/main" id="{A8DDE2E7-46EB-4142-A64B-C5713C528E4B}"/>
              </a:ext>
            </a:extLst>
          </p:cNvPr>
          <p:cNvGraphicFramePr>
            <a:graphicFrameLocks noGrp="1"/>
          </p:cNvGraphicFramePr>
          <p:nvPr>
            <p:extLst>
              <p:ext uri="{D42A27DB-BD31-4B8C-83A1-F6EECF244321}">
                <p14:modId xmlns:p14="http://schemas.microsoft.com/office/powerpoint/2010/main" val="489205493"/>
              </p:ext>
            </p:extLst>
          </p:nvPr>
        </p:nvGraphicFramePr>
        <p:xfrm>
          <a:off x="8881864" y="894406"/>
          <a:ext cx="3170436" cy="5830694"/>
        </p:xfrm>
        <a:graphic>
          <a:graphicData uri="http://schemas.openxmlformats.org/drawingml/2006/table">
            <a:tbl>
              <a:tblPr firstRow="1" bandRow="1"/>
              <a:tblGrid>
                <a:gridCol w="3170436">
                  <a:extLst>
                    <a:ext uri="{9D8B030D-6E8A-4147-A177-3AD203B41FA5}">
                      <a16:colId xmlns:a16="http://schemas.microsoft.com/office/drawing/2014/main" val="3461553714"/>
                    </a:ext>
                  </a:extLst>
                </a:gridCol>
              </a:tblGrid>
              <a:tr h="515415">
                <a:tc>
                  <a:txBody>
                    <a:bodyPr/>
                    <a:lstStyle>
                      <a:lvl1pPr marL="0" algn="l" defTabSz="914400" rtl="0" eaLnBrk="1" latinLnBrk="0" hangingPunct="1">
                        <a:defRPr sz="1800" b="1" kern="1200">
                          <a:solidFill>
                            <a:schemeClr val="lt1"/>
                          </a:solidFill>
                          <a:latin typeface="Segoe UI Semilight"/>
                        </a:defRPr>
                      </a:lvl1pPr>
                      <a:lvl2pPr marL="457200" algn="l" defTabSz="914400" rtl="0" eaLnBrk="1" latinLnBrk="0" hangingPunct="1">
                        <a:defRPr sz="1800" b="1" kern="1200">
                          <a:solidFill>
                            <a:schemeClr val="lt1"/>
                          </a:solidFill>
                          <a:latin typeface="Segoe UI Semilight"/>
                        </a:defRPr>
                      </a:lvl2pPr>
                      <a:lvl3pPr marL="914400" algn="l" defTabSz="914400" rtl="0" eaLnBrk="1" latinLnBrk="0" hangingPunct="1">
                        <a:defRPr sz="1800" b="1" kern="1200">
                          <a:solidFill>
                            <a:schemeClr val="lt1"/>
                          </a:solidFill>
                          <a:latin typeface="Segoe UI Semilight"/>
                        </a:defRPr>
                      </a:lvl3pPr>
                      <a:lvl4pPr marL="1371600" algn="l" defTabSz="914400" rtl="0" eaLnBrk="1" latinLnBrk="0" hangingPunct="1">
                        <a:defRPr sz="1800" b="1" kern="1200">
                          <a:solidFill>
                            <a:schemeClr val="lt1"/>
                          </a:solidFill>
                          <a:latin typeface="Segoe UI Semilight"/>
                        </a:defRPr>
                      </a:lvl4pPr>
                      <a:lvl5pPr marL="1828800" algn="l" defTabSz="914400" rtl="0" eaLnBrk="1" latinLnBrk="0" hangingPunct="1">
                        <a:defRPr sz="1800" b="1" kern="1200">
                          <a:solidFill>
                            <a:schemeClr val="lt1"/>
                          </a:solidFill>
                          <a:latin typeface="Segoe UI Semilight"/>
                        </a:defRPr>
                      </a:lvl5pPr>
                      <a:lvl6pPr marL="2286000" algn="l" defTabSz="914400" rtl="0" eaLnBrk="1" latinLnBrk="0" hangingPunct="1">
                        <a:defRPr sz="1800" b="1" kern="1200">
                          <a:solidFill>
                            <a:schemeClr val="lt1"/>
                          </a:solidFill>
                          <a:latin typeface="Segoe UI Semilight"/>
                        </a:defRPr>
                      </a:lvl6pPr>
                      <a:lvl7pPr marL="2743200" algn="l" defTabSz="914400" rtl="0" eaLnBrk="1" latinLnBrk="0" hangingPunct="1">
                        <a:defRPr sz="1800" b="1" kern="1200">
                          <a:solidFill>
                            <a:schemeClr val="lt1"/>
                          </a:solidFill>
                          <a:latin typeface="Segoe UI Semilight"/>
                        </a:defRPr>
                      </a:lvl7pPr>
                      <a:lvl8pPr marL="3200400" algn="l" defTabSz="914400" rtl="0" eaLnBrk="1" latinLnBrk="0" hangingPunct="1">
                        <a:defRPr sz="1800" b="1" kern="1200">
                          <a:solidFill>
                            <a:schemeClr val="lt1"/>
                          </a:solidFill>
                          <a:latin typeface="Segoe UI Semilight"/>
                        </a:defRPr>
                      </a:lvl8pPr>
                      <a:lvl9pPr marL="3657600" algn="l" defTabSz="914400" rtl="0" eaLnBrk="1" latinLnBrk="0" hangingPunct="1">
                        <a:defRPr sz="1800" b="1" kern="1200">
                          <a:solidFill>
                            <a:schemeClr val="lt1"/>
                          </a:solidFill>
                          <a:latin typeface="Segoe UI Semilight"/>
                        </a:defRPr>
                      </a:lvl9pPr>
                    </a:lstStyle>
                    <a:p>
                      <a:pPr algn="ctr"/>
                      <a:r>
                        <a:rPr lang="en-US" sz="1700" dirty="0">
                          <a:solidFill>
                            <a:schemeClr val="bg1"/>
                          </a:solidFill>
                          <a:latin typeface="+mn-lt"/>
                          <a:cs typeface="Segoe UI" panose="020B0502040204020203" pitchFamily="34" charset="0"/>
                        </a:rPr>
                        <a:t>Basic</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1769443188"/>
                  </a:ext>
                </a:extLst>
              </a:tr>
              <a:tr h="421675">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mn-lt"/>
                        </a:rPr>
                        <a:t>Up to 100 backend instances</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3038730600"/>
                  </a:ext>
                </a:extLst>
              </a:tr>
              <a:tr h="563661">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mn-lt"/>
                        </a:rPr>
                        <a:t>Non-AZ scenarios only</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1709363096"/>
                  </a:ext>
                </a:extLst>
              </a:tr>
              <a:tr h="409935">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mn-lt"/>
                        </a:rPr>
                        <a:t>Single Availability Set only</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1722847976"/>
                  </a:ext>
                </a:extLst>
              </a:tr>
              <a:tr h="1255427">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solidFill>
                          <a:latin typeface="+mn-lt"/>
                        </a:rPr>
                        <a:t>public Load Balancer </a:t>
                      </a:r>
                      <a:r>
                        <a:rPr lang="en-US" sz="1400" u="sng" dirty="0">
                          <a:solidFill>
                            <a:schemeClr val="tx1"/>
                          </a:solidFill>
                          <a:latin typeface="+mn-lt"/>
                        </a:rPr>
                        <a:t>only </a:t>
                      </a:r>
                      <a:r>
                        <a:rPr lang="en-US" sz="1400" dirty="0">
                          <a:solidFill>
                            <a:schemeClr val="tx1"/>
                          </a:solidFill>
                          <a:latin typeface="+mn-lt"/>
                        </a:rPr>
                        <a:t>via Log Analytics: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latin typeface="+mn-lt"/>
                        </a:rPr>
                        <a:t>SNAT exhaustion alert</a:t>
                      </a:r>
                    </a:p>
                    <a:p>
                      <a:pPr marL="285750" indent="-285750">
                        <a:buFont typeface="Arial" panose="020B0604020202020204" pitchFamily="34" charset="0"/>
                        <a:buChar char="•"/>
                      </a:pPr>
                      <a:r>
                        <a:rPr lang="en-US" sz="1400" dirty="0">
                          <a:solidFill>
                            <a:schemeClr val="tx1"/>
                          </a:solidFill>
                          <a:latin typeface="+mn-lt"/>
                        </a:rPr>
                        <a:t>Backend pool health count</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219601483"/>
                  </a:ext>
                </a:extLst>
              </a:tr>
              <a:tr h="609779">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mn-lt"/>
                        </a:rPr>
                        <a:t>Single frontend for outbound,</a:t>
                      </a:r>
                    </a:p>
                    <a:p>
                      <a:r>
                        <a:rPr lang="en-US" sz="1600" dirty="0">
                          <a:solidFill>
                            <a:schemeClr val="tx1"/>
                          </a:solidFill>
                          <a:latin typeface="+mn-lt"/>
                        </a:rPr>
                        <a:t>selected at random</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2594491830"/>
                  </a:ext>
                </a:extLst>
              </a:tr>
              <a:tr h="491923">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r>
                        <a:rPr lang="en-US" sz="1600" dirty="0">
                          <a:solidFill>
                            <a:schemeClr val="tx1"/>
                          </a:solidFill>
                          <a:latin typeface="+mn-lt"/>
                          <a:cs typeface="Segoe UI Semilight" panose="020B0402040204020203" pitchFamily="34" charset="0"/>
                        </a:rPr>
                        <a:t>/</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754805128"/>
                  </a:ext>
                </a:extLst>
              </a:tr>
              <a:tr h="507296">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mn-lt"/>
                        </a:rPr>
                        <a:t>Open by default</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3867208405"/>
                  </a:ext>
                </a:extLst>
              </a:tr>
              <a:tr h="486797">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mn-lt"/>
                          <a:cs typeface="Segoe UI Semilight" panose="020B0402040204020203" pitchFamily="34" charset="0"/>
                        </a:rPr>
                        <a:t>Default SNAT allowed</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4155380218"/>
                  </a:ext>
                </a:extLst>
              </a:tr>
              <a:tr h="568786">
                <a:tc>
                  <a:txBody>
                    <a:bodyPr/>
                    <a:lstStyle>
                      <a:lvl1pPr marL="0" algn="l" defTabSz="914400" rtl="0" eaLnBrk="1" latinLnBrk="0" hangingPunct="1">
                        <a:defRPr sz="1800" kern="1200">
                          <a:solidFill>
                            <a:schemeClr val="dk1"/>
                          </a:solidFill>
                          <a:latin typeface="Segoe UI Semilight"/>
                        </a:defRPr>
                      </a:lvl1pPr>
                      <a:lvl2pPr marL="457200" algn="l" defTabSz="914400" rtl="0" eaLnBrk="1" latinLnBrk="0" hangingPunct="1">
                        <a:defRPr sz="1800" kern="1200">
                          <a:solidFill>
                            <a:schemeClr val="dk1"/>
                          </a:solidFill>
                          <a:latin typeface="Segoe UI Semilight"/>
                        </a:defRPr>
                      </a:lvl2pPr>
                      <a:lvl3pPr marL="914400" algn="l" defTabSz="914400" rtl="0" eaLnBrk="1" latinLnBrk="0" hangingPunct="1">
                        <a:defRPr sz="1800" kern="1200">
                          <a:solidFill>
                            <a:schemeClr val="dk1"/>
                          </a:solidFill>
                          <a:latin typeface="Segoe UI Semilight"/>
                        </a:defRPr>
                      </a:lvl3pPr>
                      <a:lvl4pPr marL="1371600" algn="l" defTabSz="914400" rtl="0" eaLnBrk="1" latinLnBrk="0" hangingPunct="1">
                        <a:defRPr sz="1800" kern="1200">
                          <a:solidFill>
                            <a:schemeClr val="dk1"/>
                          </a:solidFill>
                          <a:latin typeface="Segoe UI Semilight"/>
                        </a:defRPr>
                      </a:lvl4pPr>
                      <a:lvl5pPr marL="1828800" algn="l" defTabSz="914400" rtl="0" eaLnBrk="1" latinLnBrk="0" hangingPunct="1">
                        <a:defRPr sz="1800" kern="1200">
                          <a:solidFill>
                            <a:schemeClr val="dk1"/>
                          </a:solidFill>
                          <a:latin typeface="Segoe UI Semilight"/>
                        </a:defRPr>
                      </a:lvl5pPr>
                      <a:lvl6pPr marL="2286000" algn="l" defTabSz="914400" rtl="0" eaLnBrk="1" latinLnBrk="0" hangingPunct="1">
                        <a:defRPr sz="1800" kern="1200">
                          <a:solidFill>
                            <a:schemeClr val="dk1"/>
                          </a:solidFill>
                          <a:latin typeface="Segoe UI Semilight"/>
                        </a:defRPr>
                      </a:lvl6pPr>
                      <a:lvl7pPr marL="2743200" algn="l" defTabSz="914400" rtl="0" eaLnBrk="1" latinLnBrk="0" hangingPunct="1">
                        <a:defRPr sz="1800" kern="1200">
                          <a:solidFill>
                            <a:schemeClr val="dk1"/>
                          </a:solidFill>
                          <a:latin typeface="Segoe UI Semilight"/>
                        </a:defRPr>
                      </a:lvl7pPr>
                      <a:lvl8pPr marL="3200400" algn="l" defTabSz="914400" rtl="0" eaLnBrk="1" latinLnBrk="0" hangingPunct="1">
                        <a:defRPr sz="1800" kern="1200">
                          <a:solidFill>
                            <a:schemeClr val="dk1"/>
                          </a:solidFill>
                          <a:latin typeface="Segoe UI Semilight"/>
                        </a:defRPr>
                      </a:lvl8pPr>
                      <a:lvl9pPr marL="3657600" algn="l" defTabSz="914400" rtl="0" eaLnBrk="1" latinLnBrk="0" hangingPunct="1">
                        <a:defRPr sz="1800" kern="1200">
                          <a:solidFill>
                            <a:schemeClr val="dk1"/>
                          </a:solidFill>
                          <a:latin typeface="Segoe UI Semilight"/>
                        </a:defRPr>
                      </a:lvl9pPr>
                    </a:lstStyle>
                    <a:p>
                      <a:r>
                        <a:rPr lang="en-US" sz="1600" dirty="0">
                          <a:solidFill>
                            <a:schemeClr val="tx1"/>
                          </a:solidFill>
                          <a:latin typeface="+mn-lt"/>
                        </a:rPr>
                        <a:t>Free</a:t>
                      </a:r>
                    </a:p>
                  </a:txBody>
                  <a:tcPr marL="91427" marR="91427" marT="45713" marB="45713" anchor="ctr">
                    <a:lnL w="12700" cap="flat" cmpd="sng" algn="ctr">
                      <a:solidFill>
                        <a:srgbClr val="353535"/>
                      </a:solidFill>
                      <a:prstDash val="solid"/>
                      <a:round/>
                      <a:headEnd type="none" w="med" len="med"/>
                      <a:tailEnd type="none" w="med" len="med"/>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chemeClr val="bg1">
                        <a:lumMod val="50000"/>
                        <a:lumOff val="50000"/>
                      </a:schemeClr>
                    </a:solidFill>
                  </a:tcPr>
                </a:tc>
                <a:extLst>
                  <a:ext uri="{0D108BD9-81ED-4DB2-BD59-A6C34878D82A}">
                    <a16:rowId xmlns:a16="http://schemas.microsoft.com/office/drawing/2014/main" val="3969688484"/>
                  </a:ext>
                </a:extLst>
              </a:tr>
            </a:tbl>
          </a:graphicData>
        </a:graphic>
      </p:graphicFrame>
      <p:sp>
        <p:nvSpPr>
          <p:cNvPr id="94" name="TextBox 93">
            <a:extLst>
              <a:ext uri="{FF2B5EF4-FFF2-40B4-BE49-F238E27FC236}">
                <a16:creationId xmlns:a16="http://schemas.microsoft.com/office/drawing/2014/main" id="{54713A64-AE1F-49FB-AFF4-EE6146197D10}"/>
              </a:ext>
            </a:extLst>
          </p:cNvPr>
          <p:cNvSpPr txBox="1"/>
          <p:nvPr/>
        </p:nvSpPr>
        <p:spPr>
          <a:xfrm>
            <a:off x="8244320" y="848680"/>
            <a:ext cx="738822" cy="634487"/>
          </a:xfrm>
          <a:prstGeom prst="rect">
            <a:avLst/>
          </a:prstGeom>
          <a:noFill/>
        </p:spPr>
        <p:txBody>
          <a:bodyPr wrap="none" lIns="182854" tIns="146283" rIns="182854" bIns="146283" rtlCol="0">
            <a:spAutoFit/>
          </a:bodyPr>
          <a:lstStyle/>
          <a:p>
            <a:pPr defTabSz="932567">
              <a:lnSpc>
                <a:spcPct val="90000"/>
              </a:lnSpc>
              <a:spcAft>
                <a:spcPts val="600"/>
              </a:spcAft>
              <a:defRPr/>
            </a:pPr>
            <a:r>
              <a:rPr lang="en-US" sz="2400" kern="0" dirty="0">
                <a:latin typeface="+mj-lt"/>
                <a:cs typeface="Segoe UI Semibold" panose="020B0702040204020203" pitchFamily="34" charset="0"/>
              </a:rPr>
              <a:t>vs.</a:t>
            </a:r>
          </a:p>
        </p:txBody>
      </p:sp>
    </p:spTree>
    <p:extLst>
      <p:ext uri="{BB962C8B-B14F-4D97-AF65-F5344CB8AC3E}">
        <p14:creationId xmlns:p14="http://schemas.microsoft.com/office/powerpoint/2010/main" val="30371615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 | Content Delivery Network</a:t>
            </a:r>
          </a:p>
        </p:txBody>
      </p:sp>
      <p:sp>
        <p:nvSpPr>
          <p:cNvPr id="3" name="Content Placeholder 2">
            <a:extLst>
              <a:ext uri="{FF2B5EF4-FFF2-40B4-BE49-F238E27FC236}">
                <a16:creationId xmlns:a16="http://schemas.microsoft.com/office/drawing/2014/main" id="{AE8840AE-477F-46DF-83C1-422DE56898E9}"/>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C8583772-3BD0-42A4-BB56-4BA424C15633}"/>
              </a:ext>
            </a:extLst>
          </p:cNvPr>
          <p:cNvSpPr>
            <a:spLocks noGrp="1"/>
          </p:cNvSpPr>
          <p:nvPr>
            <p:ph type="body" sz="quarter" idx="11"/>
          </p:nvPr>
        </p:nvSpPr>
        <p:spPr/>
        <p:txBody>
          <a:bodyPr/>
          <a:lstStyle/>
          <a:p>
            <a:r>
              <a:rPr lang="en-US" dirty="0"/>
              <a:t>Secure and reliable global content delivery and acceleration</a:t>
            </a:r>
          </a:p>
        </p:txBody>
      </p:sp>
      <p:pic>
        <p:nvPicPr>
          <p:cNvPr id="16" name="グラフィックス 428">
            <a:extLst>
              <a:ext uri="{FF2B5EF4-FFF2-40B4-BE49-F238E27FC236}">
                <a16:creationId xmlns:a16="http://schemas.microsoft.com/office/drawing/2014/main" id="{5017DAF8-6848-4C4E-8A67-5AD8B5F70A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775" y="4266346"/>
            <a:ext cx="627711" cy="627711"/>
          </a:xfrm>
          <a:prstGeom prst="rect">
            <a:avLst/>
          </a:prstGeom>
        </p:spPr>
      </p:pic>
    </p:spTree>
    <p:extLst>
      <p:ext uri="{BB962C8B-B14F-4D97-AF65-F5344CB8AC3E}">
        <p14:creationId xmlns:p14="http://schemas.microsoft.com/office/powerpoint/2010/main" val="5539088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Azure CDN overview</a:t>
            </a:r>
            <a:endParaRPr lang="en-GB" baseline="30000" dirty="0">
              <a:solidFill>
                <a:schemeClr val="accent6">
                  <a:lumMod val="60000"/>
                  <a:lumOff val="40000"/>
                </a:schemeClr>
              </a:solidFill>
            </a:endParaRPr>
          </a:p>
        </p:txBody>
      </p:sp>
      <p:sp>
        <p:nvSpPr>
          <p:cNvPr id="2" name="Content Placeholder 1">
            <a:extLst>
              <a:ext uri="{FF2B5EF4-FFF2-40B4-BE49-F238E27FC236}">
                <a16:creationId xmlns:a16="http://schemas.microsoft.com/office/drawing/2014/main" id="{A9C58B7C-6941-4050-B539-DD9D2EEB9367}"/>
              </a:ext>
            </a:extLst>
          </p:cNvPr>
          <p:cNvSpPr>
            <a:spLocks noGrp="1"/>
          </p:cNvSpPr>
          <p:nvPr>
            <p:ph sz="quarter" idx="11"/>
          </p:nvPr>
        </p:nvSpPr>
        <p:spPr/>
        <p:txBody>
          <a:bodyPr/>
          <a:lstStyle/>
          <a:p>
            <a:pPr marL="0" indent="0">
              <a:buNone/>
            </a:pPr>
            <a:r>
              <a:rPr lang="en-US" b="1" dirty="0">
                <a:latin typeface="Segoe UI" panose="020B0502040204020203" pitchFamily="34" charset="0"/>
                <a:cs typeface="Segoe UI" panose="020B0502040204020203" pitchFamily="34" charset="0"/>
              </a:rPr>
              <a:t>Multi CDN platform </a:t>
            </a:r>
            <a:r>
              <a:rPr lang="en-US" dirty="0">
                <a:latin typeface="Segoe UI" panose="020B0502040204020203" pitchFamily="34" charset="0"/>
                <a:cs typeface="Segoe UI" panose="020B0502040204020203" pitchFamily="34" charset="0"/>
              </a:rPr>
              <a:t>provides Simplicity, Flexibility, &amp; Choice</a:t>
            </a:r>
          </a:p>
          <a:p>
            <a:endParaRPr lang="en-US" dirty="0"/>
          </a:p>
        </p:txBody>
      </p:sp>
      <p:grpSp>
        <p:nvGrpSpPr>
          <p:cNvPr id="29" name="Group 28">
            <a:extLst>
              <a:ext uri="{FF2B5EF4-FFF2-40B4-BE49-F238E27FC236}">
                <a16:creationId xmlns:a16="http://schemas.microsoft.com/office/drawing/2014/main" id="{F0D0B9CF-BBDB-40A6-9267-4D4DE4D0F7EB}"/>
              </a:ext>
            </a:extLst>
          </p:cNvPr>
          <p:cNvGrpSpPr/>
          <p:nvPr/>
        </p:nvGrpSpPr>
        <p:grpSpPr>
          <a:xfrm>
            <a:off x="325120" y="2424316"/>
            <a:ext cx="11541760" cy="3965655"/>
            <a:chOff x="325120" y="2536745"/>
            <a:chExt cx="11541760" cy="3965655"/>
          </a:xfrm>
        </p:grpSpPr>
        <p:grpSp>
          <p:nvGrpSpPr>
            <p:cNvPr id="28" name="Group 27">
              <a:extLst>
                <a:ext uri="{FF2B5EF4-FFF2-40B4-BE49-F238E27FC236}">
                  <a16:creationId xmlns:a16="http://schemas.microsoft.com/office/drawing/2014/main" id="{9F413B99-E2C6-4E7F-AF18-2EEF4FFE105C}"/>
                </a:ext>
              </a:extLst>
            </p:cNvPr>
            <p:cNvGrpSpPr/>
            <p:nvPr/>
          </p:nvGrpSpPr>
          <p:grpSpPr>
            <a:xfrm>
              <a:off x="325120" y="2536747"/>
              <a:ext cx="2641600" cy="3965653"/>
              <a:chOff x="325120" y="2536747"/>
              <a:chExt cx="2641600" cy="3965653"/>
            </a:xfrm>
          </p:grpSpPr>
          <p:sp>
            <p:nvSpPr>
              <p:cNvPr id="9" name="TextBox 8">
                <a:extLst>
                  <a:ext uri="{FF2B5EF4-FFF2-40B4-BE49-F238E27FC236}">
                    <a16:creationId xmlns:a16="http://schemas.microsoft.com/office/drawing/2014/main" id="{D264A80F-B343-4751-9A48-6D15F2463A6D}"/>
                  </a:ext>
                </a:extLst>
              </p:cNvPr>
              <p:cNvSpPr txBox="1"/>
              <p:nvPr/>
            </p:nvSpPr>
            <p:spPr>
              <a:xfrm>
                <a:off x="325120" y="3244633"/>
                <a:ext cx="2641599" cy="3257767"/>
              </a:xfrm>
              <a:prstGeom prst="rect">
                <a:avLst/>
              </a:prstGeom>
              <a:solidFill>
                <a:srgbClr val="F2F2F2"/>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800" b="1" kern="1200" dirty="0">
                    <a:solidFill>
                      <a:srgbClr val="505050">
                        <a:hueOff val="0"/>
                        <a:satOff val="0"/>
                        <a:lumOff val="0"/>
                        <a:alphaOff val="0"/>
                      </a:srgbClr>
                    </a:solidFill>
                    <a:latin typeface="Segoe UI" panose="020B0502040204020203" pitchFamily="34" charset="0"/>
                    <a:ea typeface="+mn-ea"/>
                    <a:cs typeface="Segoe UI" panose="020B0502040204020203" pitchFamily="34" charset="0"/>
                  </a:rPr>
                  <a:t>Akamai</a:t>
                </a:r>
              </a:p>
              <a:p>
                <a:pPr marL="171450" lvl="1" indent="-171450" algn="l" defTabSz="711200">
                  <a:lnSpc>
                    <a:spcPct val="90000"/>
                  </a:lnSpc>
                  <a:spcBef>
                    <a:spcPct val="0"/>
                  </a:spcBef>
                  <a:spcAft>
                    <a:spcPct val="15000"/>
                  </a:spcAft>
                  <a:buChar char="•"/>
                </a:pPr>
                <a:r>
                  <a:rPr lang="en-US" sz="1800" b="1" kern="1200" dirty="0">
                    <a:solidFill>
                      <a:srgbClr val="505050">
                        <a:hueOff val="0"/>
                        <a:satOff val="0"/>
                        <a:lumOff val="0"/>
                        <a:alphaOff val="0"/>
                      </a:srgbClr>
                    </a:solidFill>
                    <a:latin typeface="Segoe UI" panose="020B0502040204020203" pitchFamily="34" charset="0"/>
                    <a:ea typeface="+mn-ea"/>
                    <a:cs typeface="Segoe UI" panose="020B0502040204020203" pitchFamily="34" charset="0"/>
                  </a:rPr>
                  <a:t>Verizon</a:t>
                </a:r>
              </a:p>
              <a:p>
                <a:pPr marL="171450" lvl="1" indent="-171450" algn="l" defTabSz="711200">
                  <a:lnSpc>
                    <a:spcPct val="90000"/>
                  </a:lnSpc>
                  <a:spcBef>
                    <a:spcPct val="0"/>
                  </a:spcBef>
                  <a:spcAft>
                    <a:spcPct val="15000"/>
                  </a:spcAft>
                  <a:buChar char="•"/>
                </a:pPr>
                <a:r>
                  <a:rPr lang="en-US" sz="1800" b="1" kern="1200" dirty="0">
                    <a:solidFill>
                      <a:srgbClr val="505050">
                        <a:hueOff val="0"/>
                        <a:satOff val="0"/>
                        <a:lumOff val="0"/>
                        <a:alphaOff val="0"/>
                      </a:srgbClr>
                    </a:solidFill>
                    <a:latin typeface="Segoe UI" panose="020B0502040204020203" pitchFamily="34" charset="0"/>
                    <a:ea typeface="+mn-ea"/>
                    <a:cs typeface="Segoe UI" panose="020B0502040204020203" pitchFamily="34" charset="0"/>
                  </a:rPr>
                  <a:t>Microsoft</a:t>
                </a:r>
              </a:p>
            </p:txBody>
          </p:sp>
          <p:sp>
            <p:nvSpPr>
              <p:cNvPr id="5" name="Rectangle 4">
                <a:extLst>
                  <a:ext uri="{FF2B5EF4-FFF2-40B4-BE49-F238E27FC236}">
                    <a16:creationId xmlns:a16="http://schemas.microsoft.com/office/drawing/2014/main" id="{362483D4-F27D-41A5-B50A-BBD4C476A9CC}"/>
                  </a:ext>
                </a:extLst>
              </p:cNvPr>
              <p:cNvSpPr/>
              <p:nvPr/>
            </p:nvSpPr>
            <p:spPr>
              <a:xfrm>
                <a:off x="325121" y="2536747"/>
                <a:ext cx="2641599" cy="707886"/>
              </a:xfrm>
              <a:prstGeom prst="rect">
                <a:avLst/>
              </a:prstGeom>
              <a:solidFill>
                <a:srgbClr val="00B050"/>
              </a:solidFill>
            </p:spPr>
            <p:txBody>
              <a:bodyPr wrap="square">
                <a:spAutoFit/>
              </a:bodyPr>
              <a:lstStyle/>
              <a:p>
                <a:pPr lvl="0" algn="ctr"/>
                <a:r>
                  <a:rPr lang="en-US" sz="2000" dirty="0">
                    <a:solidFill>
                      <a:srgbClr val="FFFFFF"/>
                    </a:solidFill>
                    <a:latin typeface="Segoe UI" panose="020B0502040204020203" pitchFamily="34" charset="0"/>
                    <a:cs typeface="Segoe UI" panose="020B0502040204020203" pitchFamily="34" charset="0"/>
                  </a:rPr>
                  <a:t>Multi-provider Offering</a:t>
                </a:r>
              </a:p>
            </p:txBody>
          </p:sp>
        </p:grpSp>
        <p:grpSp>
          <p:nvGrpSpPr>
            <p:cNvPr id="25" name="Group 24">
              <a:extLst>
                <a:ext uri="{FF2B5EF4-FFF2-40B4-BE49-F238E27FC236}">
                  <a16:creationId xmlns:a16="http://schemas.microsoft.com/office/drawing/2014/main" id="{4A43ADEE-E43D-4BAB-9B06-6B01369AE8CF}"/>
                </a:ext>
              </a:extLst>
            </p:cNvPr>
            <p:cNvGrpSpPr/>
            <p:nvPr/>
          </p:nvGrpSpPr>
          <p:grpSpPr>
            <a:xfrm>
              <a:off x="3291840" y="2536745"/>
              <a:ext cx="2641600" cy="3965655"/>
              <a:chOff x="3291840" y="2536745"/>
              <a:chExt cx="2641600" cy="3965655"/>
            </a:xfrm>
          </p:grpSpPr>
          <p:sp>
            <p:nvSpPr>
              <p:cNvPr id="13" name="TextBox 12">
                <a:extLst>
                  <a:ext uri="{FF2B5EF4-FFF2-40B4-BE49-F238E27FC236}">
                    <a16:creationId xmlns:a16="http://schemas.microsoft.com/office/drawing/2014/main" id="{01C42FF7-606D-490B-BB12-D68DB3B1EF7B}"/>
                  </a:ext>
                </a:extLst>
              </p:cNvPr>
              <p:cNvSpPr txBox="1"/>
              <p:nvPr/>
            </p:nvSpPr>
            <p:spPr>
              <a:xfrm>
                <a:off x="3291840" y="3183077"/>
                <a:ext cx="2641599" cy="3319323"/>
              </a:xfrm>
              <a:prstGeom prst="rect">
                <a:avLst/>
              </a:prstGeom>
              <a:solidFill>
                <a:srgbClr val="F2F2F2"/>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lvl="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Few clicks to active CDN</a:t>
                </a:r>
              </a:p>
              <a:p>
                <a:pPr lvl="0">
                  <a:buChar char="•"/>
                </a:pPr>
                <a:endPar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endParaRPr>
              </a:p>
              <a:p>
                <a:pPr lvl="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Unified APIs</a:t>
                </a:r>
                <a:endParaRPr lang="en-US" sz="1800" b="1" dirty="0">
                  <a:solidFill>
                    <a:srgbClr val="353535">
                      <a:hueOff val="0"/>
                      <a:satOff val="0"/>
                      <a:lumOff val="0"/>
                      <a:alphaOff val="0"/>
                    </a:srgbClr>
                  </a:solidFill>
                  <a:latin typeface="Segoe UI" panose="020B0502040204020203" pitchFamily="34" charset="0"/>
                  <a:cs typeface="Segoe UI" panose="020B0502040204020203" pitchFamily="34" charset="0"/>
                </a:endParaRPr>
              </a:p>
              <a:p>
                <a:pPr lvl="0">
                  <a:buChar char="•"/>
                </a:pPr>
                <a:endParaRPr lang="en-US" sz="1800" b="1" dirty="0">
                  <a:solidFill>
                    <a:srgbClr val="353535">
                      <a:hueOff val="0"/>
                      <a:satOff val="0"/>
                      <a:lumOff val="0"/>
                      <a:alphaOff val="0"/>
                    </a:srgbClr>
                  </a:solidFill>
                  <a:latin typeface="Segoe UI" panose="020B0502040204020203" pitchFamily="34" charset="0"/>
                  <a:cs typeface="Segoe UI" panose="020B0502040204020203" pitchFamily="34" charset="0"/>
                </a:endParaRPr>
              </a:p>
              <a:p>
                <a:pPr lvl="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Turn ON and Turn OFF CDN on demand!</a:t>
                </a:r>
                <a:endParaRPr lang="en-US" sz="1800" b="1" dirty="0">
                  <a:solidFill>
                    <a:srgbClr val="353535">
                      <a:hueOff val="0"/>
                      <a:satOff val="0"/>
                      <a:lumOff val="0"/>
                      <a:alphaOff val="0"/>
                    </a:srgbClr>
                  </a:solidFill>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8524F4B2-9FBE-413E-9B89-490F31FA40EE}"/>
                  </a:ext>
                </a:extLst>
              </p:cNvPr>
              <p:cNvSpPr/>
              <p:nvPr/>
            </p:nvSpPr>
            <p:spPr>
              <a:xfrm>
                <a:off x="3291841" y="2536745"/>
                <a:ext cx="2641599" cy="646331"/>
              </a:xfrm>
              <a:prstGeom prst="rect">
                <a:avLst/>
              </a:prstGeom>
              <a:solidFill>
                <a:srgbClr val="696969"/>
              </a:solidFill>
            </p:spPr>
            <p:txBody>
              <a:bodyPr wrap="square" anchor="ctr">
                <a:spAutoFit/>
              </a:bodyPr>
              <a:lstStyle/>
              <a:p>
                <a:pPr lvl="0" algn="ctr">
                  <a:buNone/>
                </a:pPr>
                <a:r>
                  <a:rPr lang="en-US" sz="2000" dirty="0">
                    <a:solidFill>
                      <a:srgbClr val="FFFFFF"/>
                    </a:solidFill>
                    <a:latin typeface="Segoe UI" panose="020B0502040204020203" pitchFamily="34" charset="0"/>
                    <a:cs typeface="Segoe UI" panose="020B0502040204020203" pitchFamily="34" charset="0"/>
                  </a:rPr>
                  <a:t>Ease of Use</a:t>
                </a:r>
              </a:p>
            </p:txBody>
          </p:sp>
        </p:grpSp>
        <p:grpSp>
          <p:nvGrpSpPr>
            <p:cNvPr id="26" name="Group 25">
              <a:extLst>
                <a:ext uri="{FF2B5EF4-FFF2-40B4-BE49-F238E27FC236}">
                  <a16:creationId xmlns:a16="http://schemas.microsoft.com/office/drawing/2014/main" id="{9FBD9432-208A-43EB-B4CE-BF9131737F7D}"/>
                </a:ext>
              </a:extLst>
            </p:cNvPr>
            <p:cNvGrpSpPr/>
            <p:nvPr/>
          </p:nvGrpSpPr>
          <p:grpSpPr>
            <a:xfrm>
              <a:off x="6258560" y="2536745"/>
              <a:ext cx="2641600" cy="3965655"/>
              <a:chOff x="6258560" y="2536745"/>
              <a:chExt cx="2641600" cy="3965655"/>
            </a:xfrm>
          </p:grpSpPr>
          <p:sp>
            <p:nvSpPr>
              <p:cNvPr id="15" name="TextBox 14">
                <a:extLst>
                  <a:ext uri="{FF2B5EF4-FFF2-40B4-BE49-F238E27FC236}">
                    <a16:creationId xmlns:a16="http://schemas.microsoft.com/office/drawing/2014/main" id="{B0652077-D40E-4775-B1CB-36831161D263}"/>
                  </a:ext>
                </a:extLst>
              </p:cNvPr>
              <p:cNvSpPr txBox="1"/>
              <p:nvPr/>
            </p:nvSpPr>
            <p:spPr>
              <a:xfrm>
                <a:off x="6258560" y="3183077"/>
                <a:ext cx="2641599" cy="3319323"/>
              </a:xfrm>
              <a:prstGeom prst="rect">
                <a:avLst/>
              </a:prstGeom>
              <a:solidFill>
                <a:srgbClr val="F2F2F2"/>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lvl="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Deep integration with Azure services</a:t>
                </a:r>
              </a:p>
              <a:p>
                <a:pPr lvl="0">
                  <a:buChar char="•"/>
                </a:pPr>
                <a:endPar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endParaRPr>
              </a:p>
              <a:p>
                <a:pPr lvl="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Templates to create CDN with Azure services</a:t>
                </a:r>
              </a:p>
              <a:p>
                <a:pPr lvl="0">
                  <a:buChar char="•"/>
                </a:pPr>
                <a:endPar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endParaRPr>
              </a:p>
              <a:p>
                <a:pPr lvl="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Optimized peering between provider POPs to Azure Data Centers.</a:t>
                </a:r>
              </a:p>
            </p:txBody>
          </p:sp>
          <p:sp>
            <p:nvSpPr>
              <p:cNvPr id="16" name="Rectangle 15">
                <a:extLst>
                  <a:ext uri="{FF2B5EF4-FFF2-40B4-BE49-F238E27FC236}">
                    <a16:creationId xmlns:a16="http://schemas.microsoft.com/office/drawing/2014/main" id="{CBFA17E4-D862-4BC1-8B42-CCB629DD5FA7}"/>
                  </a:ext>
                </a:extLst>
              </p:cNvPr>
              <p:cNvSpPr/>
              <p:nvPr/>
            </p:nvSpPr>
            <p:spPr>
              <a:xfrm>
                <a:off x="6258561" y="2536745"/>
                <a:ext cx="2641599" cy="646331"/>
              </a:xfrm>
              <a:prstGeom prst="rect">
                <a:avLst/>
              </a:prstGeom>
              <a:solidFill>
                <a:srgbClr val="FFC000"/>
              </a:solidFill>
            </p:spPr>
            <p:txBody>
              <a:bodyPr wrap="square" anchor="ctr">
                <a:spAutoFit/>
              </a:bodyPr>
              <a:lstStyle/>
              <a:p>
                <a:pPr lvl="0" algn="ctr">
                  <a:buNone/>
                </a:pPr>
                <a:r>
                  <a:rPr lang="en-US" sz="2000" dirty="0">
                    <a:solidFill>
                      <a:srgbClr val="FFFFFF"/>
                    </a:solidFill>
                    <a:latin typeface="Segoe UI" panose="020B0502040204020203" pitchFamily="34" charset="0"/>
                    <a:cs typeface="Segoe UI" panose="020B0502040204020203" pitchFamily="34" charset="0"/>
                  </a:rPr>
                  <a:t>Deep Integration</a:t>
                </a:r>
              </a:p>
            </p:txBody>
          </p:sp>
        </p:grpSp>
        <p:grpSp>
          <p:nvGrpSpPr>
            <p:cNvPr id="27" name="Group 26">
              <a:extLst>
                <a:ext uri="{FF2B5EF4-FFF2-40B4-BE49-F238E27FC236}">
                  <a16:creationId xmlns:a16="http://schemas.microsoft.com/office/drawing/2014/main" id="{727BC566-463B-4963-9887-2CD16235E66D}"/>
                </a:ext>
              </a:extLst>
            </p:cNvPr>
            <p:cNvGrpSpPr/>
            <p:nvPr/>
          </p:nvGrpSpPr>
          <p:grpSpPr>
            <a:xfrm>
              <a:off x="9225280" y="2536747"/>
              <a:ext cx="2641600" cy="3965653"/>
              <a:chOff x="9225280" y="2536747"/>
              <a:chExt cx="2641600" cy="3965653"/>
            </a:xfrm>
          </p:grpSpPr>
          <p:sp>
            <p:nvSpPr>
              <p:cNvPr id="17" name="TextBox 16">
                <a:extLst>
                  <a:ext uri="{FF2B5EF4-FFF2-40B4-BE49-F238E27FC236}">
                    <a16:creationId xmlns:a16="http://schemas.microsoft.com/office/drawing/2014/main" id="{EACA1F62-973B-43E1-AE04-F1E434EE6B35}"/>
                  </a:ext>
                </a:extLst>
              </p:cNvPr>
              <p:cNvSpPr txBox="1"/>
              <p:nvPr/>
            </p:nvSpPr>
            <p:spPr>
              <a:xfrm>
                <a:off x="9225280" y="3244633"/>
                <a:ext cx="2641599" cy="3257767"/>
              </a:xfrm>
              <a:prstGeom prst="rect">
                <a:avLst/>
              </a:prstGeom>
              <a:solidFill>
                <a:srgbClr val="F2F2F2"/>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0" indent="-171450" defTabSz="711200">
                  <a:lnSpc>
                    <a:spcPct val="90000"/>
                  </a:lnSpc>
                  <a:spcBef>
                    <a:spcPct val="0"/>
                  </a:spcBef>
                  <a:spcAft>
                    <a:spcPct val="15000"/>
                  </a:spcAft>
                  <a:buFont typeface="Arial" panose="020B0604020202020204" pitchFamily="34" charset="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Single support interface</a:t>
                </a:r>
              </a:p>
              <a:p>
                <a:pPr marL="171450" lvl="0" indent="-171450" defTabSz="711200">
                  <a:lnSpc>
                    <a:spcPct val="90000"/>
                  </a:lnSpc>
                  <a:spcBef>
                    <a:spcPct val="0"/>
                  </a:spcBef>
                  <a:spcAft>
                    <a:spcPct val="15000"/>
                  </a:spcAft>
                  <a:buFont typeface="Arial" panose="020B0604020202020204" pitchFamily="34" charset="0"/>
                  <a:buChar char="•"/>
                </a:pPr>
                <a:endPar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endParaRPr>
              </a:p>
              <a:p>
                <a:pPr marL="171450" lvl="0" indent="-171450" defTabSz="711200">
                  <a:lnSpc>
                    <a:spcPct val="90000"/>
                  </a:lnSpc>
                  <a:spcBef>
                    <a:spcPct val="0"/>
                  </a:spcBef>
                  <a:spcAft>
                    <a:spcPct val="15000"/>
                  </a:spcAft>
                  <a:buFont typeface="Arial" panose="020B0604020202020204" pitchFamily="34" charset="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Simplified pricing model</a:t>
                </a:r>
              </a:p>
              <a:p>
                <a:pPr marL="171450" lvl="0" indent="-171450" defTabSz="711200">
                  <a:lnSpc>
                    <a:spcPct val="90000"/>
                  </a:lnSpc>
                  <a:spcBef>
                    <a:spcPct val="0"/>
                  </a:spcBef>
                  <a:spcAft>
                    <a:spcPct val="15000"/>
                  </a:spcAft>
                  <a:buFont typeface="Arial" panose="020B0604020202020204" pitchFamily="34" charset="0"/>
                  <a:buChar char="•"/>
                </a:pPr>
                <a:endPar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endParaRPr>
              </a:p>
              <a:p>
                <a:pPr marL="171450" lvl="0" indent="-171450" defTabSz="711200">
                  <a:lnSpc>
                    <a:spcPct val="90000"/>
                  </a:lnSpc>
                  <a:spcBef>
                    <a:spcPct val="0"/>
                  </a:spcBef>
                  <a:spcAft>
                    <a:spcPct val="15000"/>
                  </a:spcAft>
                  <a:buFont typeface="Arial" panose="020B0604020202020204" pitchFamily="34" charset="0"/>
                  <a:buChar char="•"/>
                </a:pPr>
                <a:r>
                  <a:rPr lang="en-US" sz="1800" b="1" dirty="0">
                    <a:solidFill>
                      <a:srgbClr val="505050">
                        <a:hueOff val="0"/>
                        <a:satOff val="0"/>
                        <a:lumOff val="0"/>
                        <a:alphaOff val="0"/>
                      </a:srgbClr>
                    </a:solidFill>
                    <a:latin typeface="Segoe UI" panose="020B0502040204020203" pitchFamily="34" charset="0"/>
                    <a:cs typeface="Segoe UI" panose="020B0502040204020203" pitchFamily="34" charset="0"/>
                  </a:rPr>
                  <a:t>No commit, pay as you go</a:t>
                </a:r>
              </a:p>
            </p:txBody>
          </p:sp>
          <p:sp>
            <p:nvSpPr>
              <p:cNvPr id="18" name="Rectangle 17">
                <a:extLst>
                  <a:ext uri="{FF2B5EF4-FFF2-40B4-BE49-F238E27FC236}">
                    <a16:creationId xmlns:a16="http://schemas.microsoft.com/office/drawing/2014/main" id="{A581181A-6608-4E32-9B54-7F4039018F33}"/>
                  </a:ext>
                </a:extLst>
              </p:cNvPr>
              <p:cNvSpPr/>
              <p:nvPr/>
            </p:nvSpPr>
            <p:spPr>
              <a:xfrm>
                <a:off x="9225281" y="2536747"/>
                <a:ext cx="2641599" cy="707886"/>
              </a:xfrm>
              <a:prstGeom prst="rect">
                <a:avLst/>
              </a:prstGeom>
              <a:solidFill>
                <a:srgbClr val="B4009E"/>
              </a:solidFill>
            </p:spPr>
            <p:txBody>
              <a:bodyPr wrap="square">
                <a:spAutoFit/>
              </a:bodyPr>
              <a:lstStyle/>
              <a:p>
                <a:pPr lvl="0" algn="ctr">
                  <a:buNone/>
                </a:pPr>
                <a:r>
                  <a:rPr lang="en-US" sz="2000" dirty="0">
                    <a:solidFill>
                      <a:srgbClr val="FFFFFF"/>
                    </a:solidFill>
                    <a:latin typeface="Segoe UI" panose="020B0502040204020203" pitchFamily="34" charset="0"/>
                    <a:cs typeface="Segoe UI" panose="020B0502040204020203" pitchFamily="34" charset="0"/>
                  </a:rPr>
                  <a:t>Simplicity &amp; Consistency</a:t>
                </a:r>
              </a:p>
            </p:txBody>
          </p:sp>
        </p:grpSp>
      </p:grpSp>
    </p:spTree>
    <p:extLst>
      <p:ext uri="{BB962C8B-B14F-4D97-AF65-F5344CB8AC3E}">
        <p14:creationId xmlns:p14="http://schemas.microsoft.com/office/powerpoint/2010/main" val="39495286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Azure CDN offers</a:t>
            </a:r>
            <a:endParaRPr lang="en-GB" baseline="30000" dirty="0">
              <a:solidFill>
                <a:schemeClr val="accent6">
                  <a:lumMod val="60000"/>
                  <a:lumOff val="40000"/>
                </a:schemeClr>
              </a:solidFill>
            </a:endParaRPr>
          </a:p>
        </p:txBody>
      </p:sp>
      <p:sp>
        <p:nvSpPr>
          <p:cNvPr id="5" name="Rectangle 4">
            <a:extLst>
              <a:ext uri="{FF2B5EF4-FFF2-40B4-BE49-F238E27FC236}">
                <a16:creationId xmlns:a16="http://schemas.microsoft.com/office/drawing/2014/main" id="{950D0217-AB93-4192-A43C-C2220EC475CE}"/>
              </a:ext>
            </a:extLst>
          </p:cNvPr>
          <p:cNvSpPr/>
          <p:nvPr/>
        </p:nvSpPr>
        <p:spPr bwMode="auto">
          <a:xfrm>
            <a:off x="407423" y="1146343"/>
            <a:ext cx="11112235" cy="609600"/>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91440" rIns="182854" bIns="91440" numCol="1" spcCol="0" rtlCol="0" fromWordArt="0" anchor="ctr" anchorCtr="0" forceAA="0" compatLnSpc="1">
            <a:prstTxWarp prst="textNoShape">
              <a:avLst/>
            </a:prstTxWarp>
            <a:noAutofit/>
          </a:bodyPr>
          <a:lstStyle/>
          <a:p>
            <a:pPr algn="ctr" defTabSz="932297">
              <a:lnSpc>
                <a:spcPct val="90000"/>
              </a:lnSpc>
              <a:spcBef>
                <a:spcPts val="600"/>
              </a:spcBef>
              <a:defRPr/>
            </a:pPr>
            <a:r>
              <a:rPr lang="en-US" sz="2400" kern="0" dirty="0">
                <a:solidFill>
                  <a:srgbClr val="FFFFFF"/>
                </a:solidFill>
                <a:latin typeface="Segoe UI Semilight" panose="020B0402040204020203" pitchFamily="34" charset="0"/>
                <a:cs typeface="Segoe UI Semilight" panose="020B0402040204020203" pitchFamily="34" charset="0"/>
              </a:rPr>
              <a:t>Customer Self-service via the Azure CDN portal</a:t>
            </a:r>
          </a:p>
        </p:txBody>
      </p:sp>
      <p:sp>
        <p:nvSpPr>
          <p:cNvPr id="6" name="Rectangle 5">
            <a:extLst>
              <a:ext uri="{FF2B5EF4-FFF2-40B4-BE49-F238E27FC236}">
                <a16:creationId xmlns:a16="http://schemas.microsoft.com/office/drawing/2014/main" id="{85C639FB-4E9F-463D-86FB-F39E1024B482}"/>
              </a:ext>
            </a:extLst>
          </p:cNvPr>
          <p:cNvSpPr/>
          <p:nvPr/>
        </p:nvSpPr>
        <p:spPr bwMode="auto">
          <a:xfrm>
            <a:off x="6139074" y="1828800"/>
            <a:ext cx="5374992" cy="159129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91440" rIns="182854" bIns="91440" numCol="1" spcCol="0" rtlCol="0" fromWordArt="0" anchor="t" anchorCtr="0" forceAA="0" compatLnSpc="1">
            <a:prstTxWarp prst="textNoShape">
              <a:avLst/>
            </a:prstTxWarp>
            <a:noAutofit/>
          </a:bodyPr>
          <a:lstStyle/>
          <a:p>
            <a:pPr defTabSz="914403">
              <a:lnSpc>
                <a:spcPct val="90000"/>
              </a:lnSpc>
              <a:spcBef>
                <a:spcPts val="300"/>
              </a:spcBef>
              <a:defRPr/>
            </a:pPr>
            <a:endParaRPr lang="en-US" sz="1500" kern="0" dirty="0">
              <a:gradFill>
                <a:gsLst>
                  <a:gs pos="15929">
                    <a:srgbClr val="002050"/>
                  </a:gs>
                  <a:gs pos="46000">
                    <a:srgbClr val="002050"/>
                  </a:gs>
                </a:gsLst>
                <a:lin ang="5400000" scaled="0"/>
              </a:gra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133D377D-3FD2-4962-B2C3-3DFB3B8DDC23}"/>
              </a:ext>
            </a:extLst>
          </p:cNvPr>
          <p:cNvSpPr/>
          <p:nvPr/>
        </p:nvSpPr>
        <p:spPr bwMode="auto">
          <a:xfrm>
            <a:off x="407196" y="1828800"/>
            <a:ext cx="5421487" cy="159129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82854" tIns="91440" rIns="182854" bIns="91440" numCol="1" spcCol="0" rtlCol="0" fromWordArt="0" anchor="t" anchorCtr="0" forceAA="0" compatLnSpc="1">
            <a:prstTxWarp prst="textNoShape">
              <a:avLst/>
            </a:prstTxWarp>
            <a:noAutofit/>
          </a:bodyPr>
          <a:lstStyle/>
          <a:p>
            <a:pPr defTabSz="914403">
              <a:lnSpc>
                <a:spcPct val="90000"/>
              </a:lnSpc>
              <a:spcBef>
                <a:spcPts val="300"/>
              </a:spcBef>
              <a:defRPr/>
            </a:pPr>
            <a:endParaRPr lang="en-US" sz="1500" kern="0" dirty="0">
              <a:solidFill>
                <a:srgbClr val="BFBFBF"/>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9A6C18B-8ECE-437A-8C05-D9D5974B7013}"/>
              </a:ext>
            </a:extLst>
          </p:cNvPr>
          <p:cNvSpPr txBox="1"/>
          <p:nvPr/>
        </p:nvSpPr>
        <p:spPr>
          <a:xfrm>
            <a:off x="2313417" y="1809344"/>
            <a:ext cx="160903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mj-lt"/>
                <a:cs typeface="Segoe UI Semilight" panose="020B0402040204020203" pitchFamily="34" charset="0"/>
              </a:rPr>
              <a:t>Standard</a:t>
            </a:r>
            <a:endParaRPr lang="en-US" sz="2400" baseline="30000" dirty="0">
              <a:latin typeface="+mj-lt"/>
              <a:cs typeface="Segoe UI Semilight" panose="020B0402040204020203" pitchFamily="34" charset="0"/>
            </a:endParaRPr>
          </a:p>
        </p:txBody>
      </p:sp>
      <p:sp>
        <p:nvSpPr>
          <p:cNvPr id="9" name="TextBox 8">
            <a:extLst>
              <a:ext uri="{FF2B5EF4-FFF2-40B4-BE49-F238E27FC236}">
                <a16:creationId xmlns:a16="http://schemas.microsoft.com/office/drawing/2014/main" id="{AC6578E2-189C-4639-BF3C-85C758E9A00B}"/>
              </a:ext>
            </a:extLst>
          </p:cNvPr>
          <p:cNvSpPr txBox="1"/>
          <p:nvPr/>
        </p:nvSpPr>
        <p:spPr>
          <a:xfrm>
            <a:off x="890800" y="2414722"/>
            <a:ext cx="4596036" cy="932563"/>
          </a:xfrm>
          <a:prstGeom prst="rect">
            <a:avLst/>
          </a:prstGeom>
          <a:noFill/>
        </p:spPr>
        <p:txBody>
          <a:bodyPr wrap="square" lIns="182880" tIns="91440" rIns="182880" bIns="91440" rtlCol="0">
            <a:spAutoFit/>
          </a:bodyPr>
          <a:lstStyle/>
          <a:p>
            <a:pPr>
              <a:lnSpc>
                <a:spcPct val="90000"/>
              </a:lnSpc>
              <a:spcAft>
                <a:spcPts val="600"/>
              </a:spcAft>
            </a:pPr>
            <a:r>
              <a:rPr lang="en-US" dirty="0">
                <a:latin typeface="Segoe UI" panose="020B0502040204020203" pitchFamily="34" charset="0"/>
                <a:cs typeface="Segoe UI" panose="020B0502040204020203" pitchFamily="34" charset="0"/>
              </a:rPr>
              <a:t>For any web content, downloads or apps delivered over http and https; covers most CDN needs </a:t>
            </a:r>
          </a:p>
        </p:txBody>
      </p:sp>
      <p:sp>
        <p:nvSpPr>
          <p:cNvPr id="10" name="TextBox 9">
            <a:extLst>
              <a:ext uri="{FF2B5EF4-FFF2-40B4-BE49-F238E27FC236}">
                <a16:creationId xmlns:a16="http://schemas.microsoft.com/office/drawing/2014/main" id="{D7DE8E9D-71C0-45AD-9F64-98E1F54ED3E5}"/>
              </a:ext>
            </a:extLst>
          </p:cNvPr>
          <p:cNvSpPr txBox="1"/>
          <p:nvPr/>
        </p:nvSpPr>
        <p:spPr>
          <a:xfrm>
            <a:off x="7852927" y="1828800"/>
            <a:ext cx="1653445" cy="634530"/>
          </a:xfrm>
          <a:prstGeom prst="rect">
            <a:avLst/>
          </a:prstGeom>
          <a:noFill/>
        </p:spPr>
        <p:txBody>
          <a:bodyPr wrap="none" lIns="182880" tIns="146304" rIns="182880" bIns="146304" rtlCol="0">
            <a:spAutoFit/>
          </a:bodyPr>
          <a:lstStyle/>
          <a:p>
            <a:pPr algn="ctr">
              <a:lnSpc>
                <a:spcPct val="90000"/>
              </a:lnSpc>
              <a:spcAft>
                <a:spcPts val="600"/>
              </a:spcAft>
            </a:pPr>
            <a:r>
              <a:rPr lang="en-US" sz="2400" dirty="0">
                <a:latin typeface="+mj-lt"/>
                <a:cs typeface="Segoe UI Semilight" panose="020B0402040204020203" pitchFamily="34" charset="0"/>
              </a:rPr>
              <a:t>Premium</a:t>
            </a:r>
            <a:endParaRPr lang="en-US" sz="2400" baseline="30000" dirty="0">
              <a:latin typeface="+mj-lt"/>
              <a:cs typeface="Segoe UI Semilight" panose="020B0402040204020203" pitchFamily="34" charset="0"/>
            </a:endParaRPr>
          </a:p>
        </p:txBody>
      </p:sp>
      <p:sp>
        <p:nvSpPr>
          <p:cNvPr id="11" name="TextBox 10">
            <a:extLst>
              <a:ext uri="{FF2B5EF4-FFF2-40B4-BE49-F238E27FC236}">
                <a16:creationId xmlns:a16="http://schemas.microsoft.com/office/drawing/2014/main" id="{677C6587-BBA4-42BB-BFF9-214ED8C00586}"/>
              </a:ext>
            </a:extLst>
          </p:cNvPr>
          <p:cNvSpPr txBox="1"/>
          <p:nvPr/>
        </p:nvSpPr>
        <p:spPr>
          <a:xfrm>
            <a:off x="6639033" y="2414719"/>
            <a:ext cx="4253065" cy="673518"/>
          </a:xfrm>
          <a:prstGeom prst="rect">
            <a:avLst/>
          </a:prstGeom>
          <a:noFill/>
        </p:spPr>
        <p:txBody>
          <a:bodyPr wrap="square" lIns="182880" tIns="91440" rIns="182880" bIns="91440" rtlCol="0">
            <a:spAutoFit/>
          </a:bodyPr>
          <a:lstStyle/>
          <a:p>
            <a:pPr>
              <a:lnSpc>
                <a:spcPct val="90000"/>
              </a:lnSpc>
              <a:spcAft>
                <a:spcPts val="600"/>
              </a:spcAft>
            </a:pPr>
            <a:r>
              <a:rPr lang="en-US" spc="-20" dirty="0">
                <a:latin typeface="Segoe UI" panose="020B0502040204020203" pitchFamily="34" charset="0"/>
                <a:cs typeface="Segoe UI" panose="020B0502040204020203" pitchFamily="34" charset="0"/>
              </a:rPr>
              <a:t>For web content or apps needing more granular control and advanced analytics</a:t>
            </a:r>
          </a:p>
        </p:txBody>
      </p:sp>
      <p:pic>
        <p:nvPicPr>
          <p:cNvPr id="12" name="Picture 11">
            <a:extLst>
              <a:ext uri="{FF2B5EF4-FFF2-40B4-BE49-F238E27FC236}">
                <a16:creationId xmlns:a16="http://schemas.microsoft.com/office/drawing/2014/main" id="{09F2D313-0207-4E7D-8781-88FCA8C385A1}"/>
              </a:ext>
            </a:extLst>
          </p:cNvPr>
          <p:cNvPicPr>
            <a:picLocks noChangeAspect="1"/>
          </p:cNvPicPr>
          <p:nvPr/>
        </p:nvPicPr>
        <p:blipFill rotWithShape="1">
          <a:blip r:embed="rId3"/>
          <a:srcRect l="38107" t="18407" r="24815" b="51089"/>
          <a:stretch/>
        </p:blipFill>
        <p:spPr>
          <a:xfrm>
            <a:off x="1753394" y="3492947"/>
            <a:ext cx="6308026" cy="3332542"/>
          </a:xfrm>
          <a:prstGeom prst="rect">
            <a:avLst/>
          </a:prstGeom>
        </p:spPr>
      </p:pic>
      <p:grpSp>
        <p:nvGrpSpPr>
          <p:cNvPr id="13" name="Group 12">
            <a:extLst>
              <a:ext uri="{FF2B5EF4-FFF2-40B4-BE49-F238E27FC236}">
                <a16:creationId xmlns:a16="http://schemas.microsoft.com/office/drawing/2014/main" id="{0CCC729C-87EB-49BB-B1A2-159ADB8C9AE5}"/>
              </a:ext>
            </a:extLst>
          </p:cNvPr>
          <p:cNvGrpSpPr/>
          <p:nvPr/>
        </p:nvGrpSpPr>
        <p:grpSpPr>
          <a:xfrm>
            <a:off x="8031586" y="3492947"/>
            <a:ext cx="2143257" cy="3332542"/>
            <a:chOff x="8182862" y="3561209"/>
            <a:chExt cx="2143257" cy="3332542"/>
          </a:xfrm>
        </p:grpSpPr>
        <p:pic>
          <p:nvPicPr>
            <p:cNvPr id="14" name="Picture 13">
              <a:extLst>
                <a:ext uri="{FF2B5EF4-FFF2-40B4-BE49-F238E27FC236}">
                  <a16:creationId xmlns:a16="http://schemas.microsoft.com/office/drawing/2014/main" id="{C10662E6-02F8-4ACF-B16E-922EF7EC0F09}"/>
                </a:ext>
              </a:extLst>
            </p:cNvPr>
            <p:cNvPicPr>
              <a:picLocks noChangeAspect="1"/>
            </p:cNvPicPr>
            <p:nvPr/>
          </p:nvPicPr>
          <p:blipFill>
            <a:blip r:embed="rId4"/>
            <a:stretch>
              <a:fillRect/>
            </a:stretch>
          </p:blipFill>
          <p:spPr>
            <a:xfrm>
              <a:off x="8182862" y="3561209"/>
              <a:ext cx="2143257" cy="3332542"/>
            </a:xfrm>
            <a:prstGeom prst="rect">
              <a:avLst/>
            </a:prstGeom>
          </p:spPr>
        </p:pic>
        <p:pic>
          <p:nvPicPr>
            <p:cNvPr id="15" name="Picture 14">
              <a:extLst>
                <a:ext uri="{FF2B5EF4-FFF2-40B4-BE49-F238E27FC236}">
                  <a16:creationId xmlns:a16="http://schemas.microsoft.com/office/drawing/2014/main" id="{62607419-529B-43AA-80C0-AA6C48611665}"/>
                </a:ext>
              </a:extLst>
            </p:cNvPr>
            <p:cNvPicPr>
              <a:picLocks noChangeAspect="1"/>
            </p:cNvPicPr>
            <p:nvPr/>
          </p:nvPicPr>
          <p:blipFill>
            <a:blip r:embed="rId5"/>
            <a:stretch>
              <a:fillRect/>
            </a:stretch>
          </p:blipFill>
          <p:spPr>
            <a:xfrm>
              <a:off x="8580437" y="6523692"/>
              <a:ext cx="1745682" cy="250170"/>
            </a:xfrm>
            <a:prstGeom prst="rect">
              <a:avLst/>
            </a:prstGeom>
          </p:spPr>
        </p:pic>
      </p:grpSp>
    </p:spTree>
    <p:extLst>
      <p:ext uri="{BB962C8B-B14F-4D97-AF65-F5344CB8AC3E}">
        <p14:creationId xmlns:p14="http://schemas.microsoft.com/office/powerpoint/2010/main" val="4167300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How it works</a:t>
            </a:r>
            <a:endParaRPr lang="en-GB" baseline="30000" dirty="0">
              <a:solidFill>
                <a:schemeClr val="accent6">
                  <a:lumMod val="60000"/>
                  <a:lumOff val="40000"/>
                </a:schemeClr>
              </a:solidFill>
            </a:endParaRPr>
          </a:p>
        </p:txBody>
      </p:sp>
      <p:pic>
        <p:nvPicPr>
          <p:cNvPr id="4" name="Picture 3">
            <a:extLst>
              <a:ext uri="{FF2B5EF4-FFF2-40B4-BE49-F238E27FC236}">
                <a16:creationId xmlns:a16="http://schemas.microsoft.com/office/drawing/2014/main" id="{D6A065B5-CD39-4272-882B-AB86ACB2EDE0}"/>
              </a:ext>
            </a:extLst>
          </p:cNvPr>
          <p:cNvPicPr>
            <a:picLocks noChangeAspect="1"/>
          </p:cNvPicPr>
          <p:nvPr/>
        </p:nvPicPr>
        <p:blipFill>
          <a:blip r:embed="rId3"/>
          <a:stretch>
            <a:fillRect/>
          </a:stretch>
        </p:blipFill>
        <p:spPr>
          <a:xfrm>
            <a:off x="2179392" y="1892584"/>
            <a:ext cx="7833216" cy="4344987"/>
          </a:xfrm>
          <a:prstGeom prst="rect">
            <a:avLst/>
          </a:prstGeom>
        </p:spPr>
      </p:pic>
    </p:spTree>
    <p:extLst>
      <p:ext uri="{BB962C8B-B14F-4D97-AF65-F5344CB8AC3E}">
        <p14:creationId xmlns:p14="http://schemas.microsoft.com/office/powerpoint/2010/main" val="2350393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1DBEFE0-F143-4D49-93FC-5DD378CEC4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37238" y="3299247"/>
            <a:ext cx="4892140" cy="993760"/>
          </a:xfrm>
          <a:prstGeom prst="rect">
            <a:avLst/>
          </a:prstGeom>
          <a:effectLst/>
        </p:spPr>
      </p:pic>
      <p:sp>
        <p:nvSpPr>
          <p:cNvPr id="9" name="Freeform: Shape 8">
            <a:extLst>
              <a:ext uri="{FF2B5EF4-FFF2-40B4-BE49-F238E27FC236}">
                <a16:creationId xmlns:a16="http://schemas.microsoft.com/office/drawing/2014/main" id="{42B9F084-41FC-4EC2-972C-1C344C550DF7}"/>
              </a:ext>
            </a:extLst>
          </p:cNvPr>
          <p:cNvSpPr/>
          <p:nvPr/>
        </p:nvSpPr>
        <p:spPr>
          <a:xfrm>
            <a:off x="6686560" y="3310614"/>
            <a:ext cx="3768202" cy="938397"/>
          </a:xfrm>
          <a:custGeom>
            <a:avLst/>
            <a:gdLst>
              <a:gd name="connsiteX0" fmla="*/ 0 w 3642444"/>
              <a:gd name="connsiteY0" fmla="*/ 3202926 h 3202926"/>
              <a:gd name="connsiteX1" fmla="*/ 141454 w 3642444"/>
              <a:gd name="connsiteY1" fmla="*/ 0 h 3202926"/>
              <a:gd name="connsiteX2" fmla="*/ 3465627 w 3642444"/>
              <a:gd name="connsiteY2" fmla="*/ 0 h 3202926"/>
              <a:gd name="connsiteX3" fmla="*/ 3642444 w 3642444"/>
              <a:gd name="connsiteY3" fmla="*/ 3187770 h 3202926"/>
              <a:gd name="connsiteX4" fmla="*/ 0 w 3642444"/>
              <a:gd name="connsiteY4" fmla="*/ 3202926 h 320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444" h="3202926">
                <a:moveTo>
                  <a:pt x="0" y="3202926"/>
                </a:moveTo>
                <a:lnTo>
                  <a:pt x="141454" y="0"/>
                </a:lnTo>
                <a:lnTo>
                  <a:pt x="3465627" y="0"/>
                </a:lnTo>
                <a:lnTo>
                  <a:pt x="3642444" y="3187770"/>
                </a:lnTo>
                <a:lnTo>
                  <a:pt x="0" y="3202926"/>
                </a:lnTo>
                <a:close/>
              </a:path>
            </a:pathLst>
          </a:custGeom>
          <a:solidFill>
            <a:schemeClr val="tx1"/>
          </a:solidFill>
          <a:ln w="8240" cap="flat">
            <a:solidFill>
              <a:schemeClr val="tx2"/>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67329D1B-8E99-4969-A698-DC7DB8154E89}"/>
              </a:ext>
            </a:extLst>
          </p:cNvPr>
          <p:cNvSpPr txBox="1"/>
          <p:nvPr/>
        </p:nvSpPr>
        <p:spPr>
          <a:xfrm>
            <a:off x="4723378" y="4247490"/>
            <a:ext cx="1072730" cy="2616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Region / Zone</a:t>
            </a:r>
          </a:p>
        </p:txBody>
      </p:sp>
      <p:sp>
        <p:nvSpPr>
          <p:cNvPr id="13" name="TextBox 12">
            <a:extLst>
              <a:ext uri="{FF2B5EF4-FFF2-40B4-BE49-F238E27FC236}">
                <a16:creationId xmlns:a16="http://schemas.microsoft.com/office/drawing/2014/main" id="{192B39EE-84B1-4821-8780-365DBE272A06}"/>
              </a:ext>
            </a:extLst>
          </p:cNvPr>
          <p:cNvSpPr txBox="1"/>
          <p:nvPr/>
        </p:nvSpPr>
        <p:spPr>
          <a:xfrm>
            <a:off x="1794420" y="4247490"/>
            <a:ext cx="587020" cy="2616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Global</a:t>
            </a:r>
          </a:p>
        </p:txBody>
      </p:sp>
      <p:grpSp>
        <p:nvGrpSpPr>
          <p:cNvPr id="11" name="Group 10">
            <a:extLst>
              <a:ext uri="{FF2B5EF4-FFF2-40B4-BE49-F238E27FC236}">
                <a16:creationId xmlns:a16="http://schemas.microsoft.com/office/drawing/2014/main" id="{2B0BD6F7-9FE3-41B9-A27B-16AFEBD31F9D}"/>
              </a:ext>
            </a:extLst>
          </p:cNvPr>
          <p:cNvGrpSpPr/>
          <p:nvPr/>
        </p:nvGrpSpPr>
        <p:grpSpPr>
          <a:xfrm>
            <a:off x="8287741" y="3393339"/>
            <a:ext cx="1915111" cy="798437"/>
            <a:chOff x="7687972" y="3393339"/>
            <a:chExt cx="1915111" cy="798437"/>
          </a:xfrm>
          <a:solidFill>
            <a:schemeClr val="tx1"/>
          </a:solidFill>
        </p:grpSpPr>
        <p:sp>
          <p:nvSpPr>
            <p:cNvPr id="10" name="Freeform: Shape 9">
              <a:extLst>
                <a:ext uri="{FF2B5EF4-FFF2-40B4-BE49-F238E27FC236}">
                  <a16:creationId xmlns:a16="http://schemas.microsoft.com/office/drawing/2014/main" id="{4B8F916B-71ED-4983-89FE-9F20A8E27189}"/>
                </a:ext>
              </a:extLst>
            </p:cNvPr>
            <p:cNvSpPr/>
            <p:nvPr/>
          </p:nvSpPr>
          <p:spPr>
            <a:xfrm>
              <a:off x="7687972" y="3393339"/>
              <a:ext cx="1915111" cy="772945"/>
            </a:xfrm>
            <a:custGeom>
              <a:avLst/>
              <a:gdLst>
                <a:gd name="connsiteX0" fmla="*/ 0 w 3642444"/>
                <a:gd name="connsiteY0" fmla="*/ 3202926 h 3202926"/>
                <a:gd name="connsiteX1" fmla="*/ 141454 w 3642444"/>
                <a:gd name="connsiteY1" fmla="*/ 0 h 3202926"/>
                <a:gd name="connsiteX2" fmla="*/ 3465627 w 3642444"/>
                <a:gd name="connsiteY2" fmla="*/ 0 h 3202926"/>
                <a:gd name="connsiteX3" fmla="*/ 3642444 w 3642444"/>
                <a:gd name="connsiteY3" fmla="*/ 3187770 h 3202926"/>
                <a:gd name="connsiteX4" fmla="*/ 0 w 3642444"/>
                <a:gd name="connsiteY4" fmla="*/ 3202926 h 320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2444" h="3202926">
                  <a:moveTo>
                    <a:pt x="0" y="3202926"/>
                  </a:moveTo>
                  <a:lnTo>
                    <a:pt x="141454" y="0"/>
                  </a:lnTo>
                  <a:lnTo>
                    <a:pt x="3465627" y="0"/>
                  </a:lnTo>
                  <a:lnTo>
                    <a:pt x="3642444" y="3187770"/>
                  </a:lnTo>
                  <a:lnTo>
                    <a:pt x="0" y="3202926"/>
                  </a:lnTo>
                  <a:close/>
                </a:path>
              </a:pathLst>
            </a:custGeom>
            <a:grpFill/>
            <a:ln w="8240" cap="flat">
              <a:solidFill>
                <a:schemeClr val="tx2"/>
              </a:solidFill>
              <a:prstDash val="dash"/>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9A642185-50C7-4F05-B9B7-8A6194FA53B5}"/>
                </a:ext>
              </a:extLst>
            </p:cNvPr>
            <p:cNvPicPr>
              <a:picLocks noChangeAspect="1"/>
            </p:cNvPicPr>
            <p:nvPr/>
          </p:nvPicPr>
          <p:blipFill>
            <a:blip r:embed="rId5">
              <a:duotone>
                <a:prstClr val="black"/>
                <a:schemeClr val="accent5">
                  <a:tint val="45000"/>
                  <a:satMod val="400000"/>
                </a:schemeClr>
              </a:duotone>
            </a:blip>
            <a:stretch>
              <a:fillRect/>
            </a:stretch>
          </p:blipFill>
          <p:spPr>
            <a:xfrm>
              <a:off x="7902443" y="3541231"/>
              <a:ext cx="228378" cy="228848"/>
            </a:xfrm>
            <a:prstGeom prst="rect">
              <a:avLst/>
            </a:prstGeom>
            <a:grpFill/>
          </p:spPr>
        </p:pic>
        <p:pic>
          <p:nvPicPr>
            <p:cNvPr id="17" name="Picture 16">
              <a:extLst>
                <a:ext uri="{FF2B5EF4-FFF2-40B4-BE49-F238E27FC236}">
                  <a16:creationId xmlns:a16="http://schemas.microsoft.com/office/drawing/2014/main" id="{8172FA66-E25F-4BAE-9D5B-2DF356DCC3BF}"/>
                </a:ext>
              </a:extLst>
            </p:cNvPr>
            <p:cNvPicPr>
              <a:picLocks noChangeAspect="1"/>
            </p:cNvPicPr>
            <p:nvPr/>
          </p:nvPicPr>
          <p:blipFill>
            <a:blip r:embed="rId6">
              <a:duotone>
                <a:prstClr val="black"/>
                <a:schemeClr val="accent5">
                  <a:tint val="45000"/>
                  <a:satMod val="400000"/>
                </a:schemeClr>
              </a:duotone>
            </a:blip>
            <a:stretch>
              <a:fillRect/>
            </a:stretch>
          </p:blipFill>
          <p:spPr>
            <a:xfrm>
              <a:off x="7910362" y="3804905"/>
              <a:ext cx="223764" cy="224225"/>
            </a:xfrm>
            <a:prstGeom prst="rect">
              <a:avLst/>
            </a:prstGeom>
            <a:grpFill/>
          </p:spPr>
        </p:pic>
        <p:pic>
          <p:nvPicPr>
            <p:cNvPr id="19" name="Picture 18">
              <a:extLst>
                <a:ext uri="{FF2B5EF4-FFF2-40B4-BE49-F238E27FC236}">
                  <a16:creationId xmlns:a16="http://schemas.microsoft.com/office/drawing/2014/main" id="{BD6F7EC2-0052-47C2-8F04-CBD5EE89FAB6}"/>
                </a:ext>
              </a:extLst>
            </p:cNvPr>
            <p:cNvPicPr>
              <a:picLocks noChangeAspect="1"/>
            </p:cNvPicPr>
            <p:nvPr/>
          </p:nvPicPr>
          <p:blipFill>
            <a:blip r:embed="rId7">
              <a:duotone>
                <a:prstClr val="black"/>
                <a:schemeClr val="accent5">
                  <a:tint val="45000"/>
                  <a:satMod val="400000"/>
                </a:schemeClr>
              </a:duotone>
            </a:blip>
            <a:stretch>
              <a:fillRect/>
            </a:stretch>
          </p:blipFill>
          <p:spPr>
            <a:xfrm>
              <a:off x="8220026" y="3553823"/>
              <a:ext cx="445938" cy="445938"/>
            </a:xfrm>
            <a:prstGeom prst="rect">
              <a:avLst/>
            </a:prstGeom>
            <a:grpFill/>
          </p:spPr>
        </p:pic>
        <p:pic>
          <p:nvPicPr>
            <p:cNvPr id="20" name="Picture 19">
              <a:extLst>
                <a:ext uri="{FF2B5EF4-FFF2-40B4-BE49-F238E27FC236}">
                  <a16:creationId xmlns:a16="http://schemas.microsoft.com/office/drawing/2014/main" id="{0C6CBCBD-1A44-4AE0-B902-19FF6F63F172}"/>
                </a:ext>
              </a:extLst>
            </p:cNvPr>
            <p:cNvPicPr>
              <a:picLocks noChangeAspect="1"/>
            </p:cNvPicPr>
            <p:nvPr/>
          </p:nvPicPr>
          <p:blipFill>
            <a:blip r:embed="rId8">
              <a:duotone>
                <a:prstClr val="black"/>
                <a:schemeClr val="accent5">
                  <a:tint val="45000"/>
                  <a:satMod val="400000"/>
                </a:schemeClr>
              </a:duotone>
            </a:blip>
            <a:stretch>
              <a:fillRect/>
            </a:stretch>
          </p:blipFill>
          <p:spPr>
            <a:xfrm>
              <a:off x="8796326" y="3546982"/>
              <a:ext cx="455133" cy="455133"/>
            </a:xfrm>
            <a:prstGeom prst="rect">
              <a:avLst/>
            </a:prstGeom>
            <a:grpFill/>
          </p:spPr>
        </p:pic>
        <p:pic>
          <p:nvPicPr>
            <p:cNvPr id="78" name="Picture 77">
              <a:extLst>
                <a:ext uri="{FF2B5EF4-FFF2-40B4-BE49-F238E27FC236}">
                  <a16:creationId xmlns:a16="http://schemas.microsoft.com/office/drawing/2014/main" id="{A0E2D894-AE96-423D-B120-5B379327EC3B}"/>
                </a:ext>
              </a:extLst>
            </p:cNvPr>
            <p:cNvPicPr>
              <a:picLocks noChangeAspect="1"/>
            </p:cNvPicPr>
            <p:nvPr/>
          </p:nvPicPr>
          <p:blipFill>
            <a:blip r:embed="rId9">
              <a:grayscl/>
            </a:blip>
            <a:stretch>
              <a:fillRect/>
            </a:stretch>
          </p:blipFill>
          <p:spPr>
            <a:xfrm>
              <a:off x="9243069" y="3879858"/>
              <a:ext cx="269342" cy="311918"/>
            </a:xfrm>
            <a:prstGeom prst="rect">
              <a:avLst/>
            </a:prstGeom>
            <a:grpFill/>
            <a:ln>
              <a:noFill/>
              <a:prstDash val="sysDash"/>
            </a:ln>
          </p:spPr>
        </p:pic>
      </p:grpSp>
      <p:grpSp>
        <p:nvGrpSpPr>
          <p:cNvPr id="7" name="Group 6">
            <a:extLst>
              <a:ext uri="{FF2B5EF4-FFF2-40B4-BE49-F238E27FC236}">
                <a16:creationId xmlns:a16="http://schemas.microsoft.com/office/drawing/2014/main" id="{2F663CB6-2B7E-4AA7-92FF-C983E459E118}"/>
              </a:ext>
            </a:extLst>
          </p:cNvPr>
          <p:cNvGrpSpPr/>
          <p:nvPr/>
        </p:nvGrpSpPr>
        <p:grpSpPr>
          <a:xfrm>
            <a:off x="6989964" y="3475091"/>
            <a:ext cx="1117537" cy="723685"/>
            <a:chOff x="5248616" y="3475091"/>
            <a:chExt cx="1117537" cy="723685"/>
          </a:xfrm>
        </p:grpSpPr>
        <p:pic>
          <p:nvPicPr>
            <p:cNvPr id="16" name="Picture 15">
              <a:extLst>
                <a:ext uri="{FF2B5EF4-FFF2-40B4-BE49-F238E27FC236}">
                  <a16:creationId xmlns:a16="http://schemas.microsoft.com/office/drawing/2014/main" id="{1D44EF47-58CC-4519-B576-E54C141EE629}"/>
                </a:ext>
              </a:extLst>
            </p:cNvPr>
            <p:cNvPicPr>
              <a:picLocks noChangeAspect="1"/>
            </p:cNvPicPr>
            <p:nvPr/>
          </p:nvPicPr>
          <p:blipFill>
            <a:blip r:embed="rId10">
              <a:duotone>
                <a:prstClr val="black"/>
                <a:schemeClr val="accent5">
                  <a:tint val="45000"/>
                  <a:satMod val="400000"/>
                </a:schemeClr>
              </a:duotone>
            </a:blip>
            <a:stretch>
              <a:fillRect/>
            </a:stretch>
          </p:blipFill>
          <p:spPr>
            <a:xfrm>
              <a:off x="5620437" y="3502643"/>
              <a:ext cx="335672" cy="336363"/>
            </a:xfrm>
            <a:prstGeom prst="rect">
              <a:avLst/>
            </a:prstGeom>
          </p:spPr>
        </p:pic>
        <p:pic>
          <p:nvPicPr>
            <p:cNvPr id="18" name="Picture 17">
              <a:extLst>
                <a:ext uri="{FF2B5EF4-FFF2-40B4-BE49-F238E27FC236}">
                  <a16:creationId xmlns:a16="http://schemas.microsoft.com/office/drawing/2014/main" id="{CFD67BD3-4C4E-47F8-A7BB-C26D7C32C025}"/>
                </a:ext>
              </a:extLst>
            </p:cNvPr>
            <p:cNvPicPr>
              <a:picLocks noChangeAspect="1"/>
            </p:cNvPicPr>
            <p:nvPr/>
          </p:nvPicPr>
          <p:blipFill>
            <a:blip r:embed="rId11">
              <a:duotone>
                <a:prstClr val="black"/>
                <a:schemeClr val="accent5">
                  <a:tint val="45000"/>
                  <a:satMod val="400000"/>
                </a:schemeClr>
              </a:duotone>
            </a:blip>
            <a:stretch>
              <a:fillRect/>
            </a:stretch>
          </p:blipFill>
          <p:spPr>
            <a:xfrm>
              <a:off x="5248616" y="3492096"/>
              <a:ext cx="328890" cy="329568"/>
            </a:xfrm>
            <a:prstGeom prst="rect">
              <a:avLst/>
            </a:prstGeom>
          </p:spPr>
        </p:pic>
        <p:pic>
          <p:nvPicPr>
            <p:cNvPr id="79" name="Picture 78">
              <a:extLst>
                <a:ext uri="{FF2B5EF4-FFF2-40B4-BE49-F238E27FC236}">
                  <a16:creationId xmlns:a16="http://schemas.microsoft.com/office/drawing/2014/main" id="{5DE92818-E8E0-4FEB-9015-664FE39B1F6A}"/>
                </a:ext>
              </a:extLst>
            </p:cNvPr>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011160" y="3851885"/>
              <a:ext cx="293411" cy="293411"/>
            </a:xfrm>
            <a:prstGeom prst="rect">
              <a:avLst/>
            </a:prstGeom>
          </p:spPr>
        </p:pic>
        <p:pic>
          <p:nvPicPr>
            <p:cNvPr id="80" name="Picture 79">
              <a:extLst>
                <a:ext uri="{FF2B5EF4-FFF2-40B4-BE49-F238E27FC236}">
                  <a16:creationId xmlns:a16="http://schemas.microsoft.com/office/drawing/2014/main" id="{87CF93B1-201F-440A-B7F7-9BA54B16F288}"/>
                </a:ext>
              </a:extLst>
            </p:cNvPr>
            <p:cNvPicPr>
              <a:picLocks noChangeAspect="1"/>
            </p:cNvPicPr>
            <p:nvPr/>
          </p:nvPicPr>
          <p:blipFill>
            <a:blip r:embed="rId1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265274" y="3850443"/>
              <a:ext cx="289982" cy="289982"/>
            </a:xfrm>
            <a:prstGeom prst="rect">
              <a:avLst/>
            </a:prstGeom>
          </p:spPr>
        </p:pic>
        <p:pic>
          <p:nvPicPr>
            <p:cNvPr id="81" name="Picture 14" descr="Image result for azure logic apps icon">
              <a:extLst>
                <a:ext uri="{FF2B5EF4-FFF2-40B4-BE49-F238E27FC236}">
                  <a16:creationId xmlns:a16="http://schemas.microsoft.com/office/drawing/2014/main" id="{264A2F32-87EB-4072-8E97-3CDAB6458B77}"/>
                </a:ext>
              </a:extLst>
            </p:cNvPr>
            <p:cNvPicPr>
              <a:picLocks noChangeAspect="1" noChangeArrowheads="1"/>
            </p:cNvPicPr>
            <p:nvPr/>
          </p:nvPicPr>
          <p:blipFill>
            <a:blip r:embed="rId1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971445" y="3475091"/>
              <a:ext cx="394708" cy="394708"/>
            </a:xfrm>
            <a:prstGeom prst="rect">
              <a:avLst/>
            </a:prstGeom>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EF3E31F1-FE76-4AA6-801D-35AD391A0C48}"/>
                </a:ext>
              </a:extLst>
            </p:cNvPr>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613988" y="3864379"/>
              <a:ext cx="334397" cy="334397"/>
            </a:xfrm>
            <a:prstGeom prst="rect">
              <a:avLst/>
            </a:prstGeom>
          </p:spPr>
        </p:pic>
      </p:grpSp>
      <p:grpSp>
        <p:nvGrpSpPr>
          <p:cNvPr id="5" name="Group 4">
            <a:extLst>
              <a:ext uri="{FF2B5EF4-FFF2-40B4-BE49-F238E27FC236}">
                <a16:creationId xmlns:a16="http://schemas.microsoft.com/office/drawing/2014/main" id="{BDAD7918-F154-4BB3-825C-996912F8E7DE}"/>
              </a:ext>
            </a:extLst>
          </p:cNvPr>
          <p:cNvGrpSpPr/>
          <p:nvPr/>
        </p:nvGrpSpPr>
        <p:grpSpPr>
          <a:xfrm>
            <a:off x="2604687" y="1846663"/>
            <a:ext cx="9434908" cy="831063"/>
            <a:chOff x="2604687" y="1846663"/>
            <a:chExt cx="9310914" cy="831063"/>
          </a:xfrm>
        </p:grpSpPr>
        <p:sp>
          <p:nvSpPr>
            <p:cNvPr id="2" name="Rectangle: Rounded Corners 1">
              <a:extLst>
                <a:ext uri="{FF2B5EF4-FFF2-40B4-BE49-F238E27FC236}">
                  <a16:creationId xmlns:a16="http://schemas.microsoft.com/office/drawing/2014/main" id="{046FA941-C945-4EE0-B654-2F2800750DB8}"/>
                </a:ext>
              </a:extLst>
            </p:cNvPr>
            <p:cNvSpPr/>
            <p:nvPr/>
          </p:nvSpPr>
          <p:spPr bwMode="auto">
            <a:xfrm>
              <a:off x="2604687" y="1846663"/>
              <a:ext cx="9310914" cy="831063"/>
            </a:xfrm>
            <a:prstGeom prst="round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4" name="TextBox 3">
              <a:extLst>
                <a:ext uri="{FF2B5EF4-FFF2-40B4-BE49-F238E27FC236}">
                  <a16:creationId xmlns:a16="http://schemas.microsoft.com/office/drawing/2014/main" id="{0163F604-4AED-42D1-B4F9-13DEB2E4B64C}"/>
                </a:ext>
              </a:extLst>
            </p:cNvPr>
            <p:cNvSpPr txBox="1"/>
            <p:nvPr/>
          </p:nvSpPr>
          <p:spPr>
            <a:xfrm>
              <a:off x="11118671" y="2122647"/>
              <a:ext cx="741548" cy="276999"/>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HTTP/S</a:t>
              </a:r>
            </a:p>
          </p:txBody>
        </p:sp>
      </p:grpSp>
      <p:grpSp>
        <p:nvGrpSpPr>
          <p:cNvPr id="6" name="Group 5">
            <a:extLst>
              <a:ext uri="{FF2B5EF4-FFF2-40B4-BE49-F238E27FC236}">
                <a16:creationId xmlns:a16="http://schemas.microsoft.com/office/drawing/2014/main" id="{57713891-C70B-4F09-9F14-D6A1A4461D50}"/>
              </a:ext>
            </a:extLst>
          </p:cNvPr>
          <p:cNvGrpSpPr/>
          <p:nvPr/>
        </p:nvGrpSpPr>
        <p:grpSpPr>
          <a:xfrm>
            <a:off x="2604687" y="2703095"/>
            <a:ext cx="9434908" cy="831063"/>
            <a:chOff x="2604687" y="2703095"/>
            <a:chExt cx="9310914" cy="831063"/>
          </a:xfrm>
        </p:grpSpPr>
        <p:sp>
          <p:nvSpPr>
            <p:cNvPr id="95" name="Rectangle: Rounded Corners 94">
              <a:extLst>
                <a:ext uri="{FF2B5EF4-FFF2-40B4-BE49-F238E27FC236}">
                  <a16:creationId xmlns:a16="http://schemas.microsoft.com/office/drawing/2014/main" id="{1198CFD9-4757-4695-80EF-6C1C5C484CAD}"/>
                </a:ext>
              </a:extLst>
            </p:cNvPr>
            <p:cNvSpPr/>
            <p:nvPr/>
          </p:nvSpPr>
          <p:spPr bwMode="auto">
            <a:xfrm>
              <a:off x="2604687" y="2703095"/>
              <a:ext cx="9310914" cy="831063"/>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96" name="TextBox 95">
              <a:extLst>
                <a:ext uri="{FF2B5EF4-FFF2-40B4-BE49-F238E27FC236}">
                  <a16:creationId xmlns:a16="http://schemas.microsoft.com/office/drawing/2014/main" id="{54C4F9C6-D46F-4669-9941-312EC68DD754}"/>
                </a:ext>
              </a:extLst>
            </p:cNvPr>
            <p:cNvSpPr txBox="1"/>
            <p:nvPr/>
          </p:nvSpPr>
          <p:spPr>
            <a:xfrm>
              <a:off x="10594901" y="2960179"/>
              <a:ext cx="1265171" cy="276999"/>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US" sz="1800">
                  <a:solidFill>
                    <a:srgbClr val="FFFFFF"/>
                  </a:solidFill>
                  <a:latin typeface="Segoe UI"/>
                </a:rPr>
                <a:t>Non-HTTP/S</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3" name="Title 2">
            <a:extLst>
              <a:ext uri="{FF2B5EF4-FFF2-40B4-BE49-F238E27FC236}">
                <a16:creationId xmlns:a16="http://schemas.microsoft.com/office/drawing/2014/main" id="{0A237FA9-915A-48FF-BE8C-FCB92F704A70}"/>
              </a:ext>
            </a:extLst>
          </p:cNvPr>
          <p:cNvSpPr>
            <a:spLocks noGrp="1"/>
          </p:cNvSpPr>
          <p:nvPr>
            <p:ph type="title"/>
          </p:nvPr>
        </p:nvSpPr>
        <p:spPr>
          <a:xfrm>
            <a:off x="1545334" y="457200"/>
            <a:ext cx="10494261" cy="553998"/>
          </a:xfrm>
        </p:spPr>
        <p:txBody>
          <a:bodyPr/>
          <a:lstStyle/>
          <a:p>
            <a:r>
              <a:rPr lang="en-US"/>
              <a:t>Load balancing in Azure</a:t>
            </a:r>
          </a:p>
        </p:txBody>
      </p:sp>
      <p:grpSp>
        <p:nvGrpSpPr>
          <p:cNvPr id="70" name="Group 69">
            <a:extLst>
              <a:ext uri="{FF2B5EF4-FFF2-40B4-BE49-F238E27FC236}">
                <a16:creationId xmlns:a16="http://schemas.microsoft.com/office/drawing/2014/main" id="{EBB26EF6-6215-4AF2-BA23-C5D2768FA0DF}"/>
              </a:ext>
            </a:extLst>
          </p:cNvPr>
          <p:cNvGrpSpPr/>
          <p:nvPr/>
        </p:nvGrpSpPr>
        <p:grpSpPr>
          <a:xfrm>
            <a:off x="2771752" y="2788529"/>
            <a:ext cx="1716154" cy="669065"/>
            <a:chOff x="2771752" y="2787413"/>
            <a:chExt cx="1716154" cy="669065"/>
          </a:xfrm>
        </p:grpSpPr>
        <p:sp>
          <p:nvSpPr>
            <p:cNvPr id="14" name="Rectangle: Rounded Corners 13">
              <a:extLst>
                <a:ext uri="{FF2B5EF4-FFF2-40B4-BE49-F238E27FC236}">
                  <a16:creationId xmlns:a16="http://schemas.microsoft.com/office/drawing/2014/main" id="{D49B71C2-BC14-470A-88B6-0E5CC4DA8AAC}"/>
                </a:ext>
              </a:extLst>
            </p:cNvPr>
            <p:cNvSpPr/>
            <p:nvPr/>
          </p:nvSpPr>
          <p:spPr>
            <a:xfrm>
              <a:off x="2812458" y="2787413"/>
              <a:ext cx="1596411" cy="669065"/>
            </a:xfrm>
            <a:prstGeom prst="roundRect">
              <a:avLst/>
            </a:prstGeom>
            <a:solidFill>
              <a:schemeClr val="bg1">
                <a:lumMod val="50000"/>
                <a:lumOff val="50000"/>
              </a:schemeClr>
            </a:solidFill>
            <a:ln w="19050" cap="flat">
              <a:solidFill>
                <a:schemeClr val="tx2"/>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25" name="Picture 2" descr="Image result for azure traffic manager logo">
              <a:extLst>
                <a:ext uri="{FF2B5EF4-FFF2-40B4-BE49-F238E27FC236}">
                  <a16:creationId xmlns:a16="http://schemas.microsoft.com/office/drawing/2014/main" id="{4F07C411-4D38-4917-850D-8577464F5E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52" y="2914683"/>
              <a:ext cx="696686" cy="36576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87F3098-289E-4E2C-9A8D-550105885E52}"/>
                </a:ext>
              </a:extLst>
            </p:cNvPr>
            <p:cNvSpPr txBox="1"/>
            <p:nvPr/>
          </p:nvSpPr>
          <p:spPr>
            <a:xfrm>
              <a:off x="3400038" y="2882762"/>
              <a:ext cx="1087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A1A1A"/>
                  </a:solidFill>
                  <a:effectLst/>
                  <a:uLnTx/>
                  <a:uFillTx/>
                  <a:latin typeface="Segoe UI Light" panose="020B0502040204020203" pitchFamily="34" charset="0"/>
                  <a:ea typeface="+mn-ea"/>
                  <a:cs typeface="Segoe UI Light" panose="020B0502040204020203" pitchFamily="34" charset="0"/>
                </a:rPr>
                <a:t>Traffic Manager</a:t>
              </a:r>
              <a:endParaRPr kumimoji="0" lang="en-US" sz="1050" b="1" i="0" u="none" strike="noStrike" kern="1200" cap="none" spc="0" normalizeH="0" baseline="0" noProof="0" dirty="0">
                <a:ln>
                  <a:noFill/>
                </a:ln>
                <a:solidFill>
                  <a:srgbClr val="1A1A1A"/>
                </a:solidFill>
                <a:effectLst/>
                <a:uLnTx/>
                <a:uFillTx/>
                <a:latin typeface="Segoe UI Light" panose="020B0502040204020203" pitchFamily="34" charset="0"/>
                <a:ea typeface="+mn-ea"/>
                <a:cs typeface="Segoe UI Light" panose="020B0502040204020203" pitchFamily="34" charset="0"/>
              </a:endParaRPr>
            </a:p>
          </p:txBody>
        </p:sp>
      </p:grpSp>
      <p:grpSp>
        <p:nvGrpSpPr>
          <p:cNvPr id="31" name="Group 30">
            <a:extLst>
              <a:ext uri="{FF2B5EF4-FFF2-40B4-BE49-F238E27FC236}">
                <a16:creationId xmlns:a16="http://schemas.microsoft.com/office/drawing/2014/main" id="{0B09BF69-52BB-410A-81B1-5B78B4E3046B}"/>
              </a:ext>
            </a:extLst>
          </p:cNvPr>
          <p:cNvGrpSpPr/>
          <p:nvPr/>
        </p:nvGrpSpPr>
        <p:grpSpPr>
          <a:xfrm flipH="1">
            <a:off x="1067595" y="2451908"/>
            <a:ext cx="478498" cy="478496"/>
            <a:chOff x="438150" y="527050"/>
            <a:chExt cx="537826" cy="537825"/>
          </a:xfrm>
        </p:grpSpPr>
        <p:sp>
          <p:nvSpPr>
            <p:cNvPr id="32" name="Oval 25">
              <a:extLst>
                <a:ext uri="{FF2B5EF4-FFF2-40B4-BE49-F238E27FC236}">
                  <a16:creationId xmlns:a16="http://schemas.microsoft.com/office/drawing/2014/main" id="{0254FF68-7C98-4AF9-9422-FD50E14FC51A}"/>
                </a:ext>
              </a:extLst>
            </p:cNvPr>
            <p:cNvSpPr>
              <a:spLocks noChangeArrowheads="1"/>
            </p:cNvSpPr>
            <p:nvPr/>
          </p:nvSpPr>
          <p:spPr bwMode="auto">
            <a:xfrm>
              <a:off x="438150" y="527050"/>
              <a:ext cx="537826" cy="537825"/>
            </a:xfrm>
            <a:prstGeom prst="ellipse">
              <a:avLst/>
            </a:prstGeom>
            <a:solidFill>
              <a:schemeClr val="accent5"/>
            </a:solidFill>
            <a:ln w="254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3" name="Freeform 23">
              <a:extLst>
                <a:ext uri="{FF2B5EF4-FFF2-40B4-BE49-F238E27FC236}">
                  <a16:creationId xmlns:a16="http://schemas.microsoft.com/office/drawing/2014/main" id="{11EAF7CD-5527-4238-B6D9-D9EFC255A45A}"/>
                </a:ext>
              </a:extLst>
            </p:cNvPr>
            <p:cNvSpPr>
              <a:spLocks/>
            </p:cNvSpPr>
            <p:nvPr/>
          </p:nvSpPr>
          <p:spPr bwMode="auto">
            <a:xfrm>
              <a:off x="592369" y="795314"/>
              <a:ext cx="229386" cy="141260"/>
            </a:xfrm>
            <a:custGeom>
              <a:avLst/>
              <a:gdLst>
                <a:gd name="T0" fmla="*/ 0 w 52"/>
                <a:gd name="T1" fmla="*/ 32 h 32"/>
                <a:gd name="T2" fmla="*/ 0 w 52"/>
                <a:gd name="T3" fmla="*/ 24 h 32"/>
                <a:gd name="T4" fmla="*/ 24 w 52"/>
                <a:gd name="T5" fmla="*/ 0 h 32"/>
                <a:gd name="T6" fmla="*/ 28 w 52"/>
                <a:gd name="T7" fmla="*/ 0 h 32"/>
                <a:gd name="T8" fmla="*/ 52 w 52"/>
                <a:gd name="T9" fmla="*/ 24 h 32"/>
                <a:gd name="T10" fmla="*/ 52 w 52"/>
                <a:gd name="T11" fmla="*/ 32 h 32"/>
              </a:gdLst>
              <a:ahLst/>
              <a:cxnLst>
                <a:cxn ang="0">
                  <a:pos x="T0" y="T1"/>
                </a:cxn>
                <a:cxn ang="0">
                  <a:pos x="T2" y="T3"/>
                </a:cxn>
                <a:cxn ang="0">
                  <a:pos x="T4" y="T5"/>
                </a:cxn>
                <a:cxn ang="0">
                  <a:pos x="T6" y="T7"/>
                </a:cxn>
                <a:cxn ang="0">
                  <a:pos x="T8" y="T9"/>
                </a:cxn>
                <a:cxn ang="0">
                  <a:pos x="T10" y="T11"/>
                </a:cxn>
              </a:cxnLst>
              <a:rect l="0" t="0" r="r" b="b"/>
              <a:pathLst>
                <a:path w="52" h="32">
                  <a:moveTo>
                    <a:pt x="0" y="32"/>
                  </a:moveTo>
                  <a:cubicBezTo>
                    <a:pt x="0" y="24"/>
                    <a:pt x="0" y="24"/>
                    <a:pt x="0" y="24"/>
                  </a:cubicBezTo>
                  <a:cubicBezTo>
                    <a:pt x="0" y="11"/>
                    <a:pt x="11" y="0"/>
                    <a:pt x="24" y="0"/>
                  </a:cubicBezTo>
                  <a:cubicBezTo>
                    <a:pt x="28" y="0"/>
                    <a:pt x="28" y="0"/>
                    <a:pt x="28" y="0"/>
                  </a:cubicBezTo>
                  <a:cubicBezTo>
                    <a:pt x="41" y="0"/>
                    <a:pt x="52" y="11"/>
                    <a:pt x="52" y="24"/>
                  </a:cubicBezTo>
                  <a:cubicBezTo>
                    <a:pt x="52" y="32"/>
                    <a:pt x="52" y="32"/>
                    <a:pt x="52" y="32"/>
                  </a:cubicBezTo>
                </a:path>
              </a:pathLst>
            </a:custGeom>
            <a:noFill/>
            <a:ln w="254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4" name="Oval 24">
              <a:extLst>
                <a:ext uri="{FF2B5EF4-FFF2-40B4-BE49-F238E27FC236}">
                  <a16:creationId xmlns:a16="http://schemas.microsoft.com/office/drawing/2014/main" id="{88D4CB71-9E2B-4BD2-B9DD-2FF6B43FF2CC}"/>
                </a:ext>
              </a:extLst>
            </p:cNvPr>
            <p:cNvSpPr>
              <a:spLocks noChangeArrowheads="1"/>
            </p:cNvSpPr>
            <p:nvPr/>
          </p:nvSpPr>
          <p:spPr bwMode="auto">
            <a:xfrm>
              <a:off x="632545" y="646279"/>
              <a:ext cx="149036" cy="149036"/>
            </a:xfrm>
            <a:prstGeom prst="ellipse">
              <a:avLst/>
            </a:prstGeom>
            <a:noFill/>
            <a:ln w="254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8E864164-EA35-43C0-BF42-C3287E16031D}"/>
              </a:ext>
            </a:extLst>
          </p:cNvPr>
          <p:cNvGrpSpPr/>
          <p:nvPr/>
        </p:nvGrpSpPr>
        <p:grpSpPr>
          <a:xfrm>
            <a:off x="6978128" y="2764257"/>
            <a:ext cx="1786688" cy="669065"/>
            <a:chOff x="3632385" y="1008582"/>
            <a:chExt cx="1786688" cy="669065"/>
          </a:xfrm>
        </p:grpSpPr>
        <p:sp>
          <p:nvSpPr>
            <p:cNvPr id="48" name="Rectangle: Rounded Corners 47">
              <a:extLst>
                <a:ext uri="{FF2B5EF4-FFF2-40B4-BE49-F238E27FC236}">
                  <a16:creationId xmlns:a16="http://schemas.microsoft.com/office/drawing/2014/main" id="{D1638A5F-A19D-4F16-8164-8DAFCCEBD972}"/>
                </a:ext>
              </a:extLst>
            </p:cNvPr>
            <p:cNvSpPr/>
            <p:nvPr/>
          </p:nvSpPr>
          <p:spPr>
            <a:xfrm>
              <a:off x="3632385" y="1008582"/>
              <a:ext cx="1786688" cy="669065"/>
            </a:xfrm>
            <a:prstGeom prst="roundRect">
              <a:avLst/>
            </a:prstGeom>
            <a:solidFill>
              <a:schemeClr val="bg1">
                <a:lumMod val="50000"/>
                <a:lumOff val="50000"/>
              </a:schemeClr>
            </a:solidFill>
            <a:ln w="19050" cap="flat">
              <a:solidFill>
                <a:schemeClr val="tx2"/>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81449E5F-B447-46C8-BCF4-5F72569A828B}"/>
                </a:ext>
              </a:extLst>
            </p:cNvPr>
            <p:cNvSpPr txBox="1"/>
            <p:nvPr/>
          </p:nvSpPr>
          <p:spPr>
            <a:xfrm>
              <a:off x="4167822" y="1136555"/>
              <a:ext cx="11901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A1A1A"/>
                  </a:solidFill>
                  <a:effectLst/>
                  <a:uLnTx/>
                  <a:uFillTx/>
                  <a:latin typeface="Segoe UI Light" panose="020B0502040204020203" pitchFamily="34" charset="0"/>
                  <a:ea typeface="+mn-ea"/>
                  <a:cs typeface="Segoe UI Light" panose="020B0502040204020203" pitchFamily="34" charset="0"/>
                </a:rPr>
                <a:t>Load Balancer (Public/Internal)</a:t>
              </a:r>
              <a:endParaRPr kumimoji="0" lang="en-US" sz="1050" b="1" i="0" u="none" strike="noStrike" kern="1200" cap="none" spc="0" normalizeH="0" baseline="0" noProof="0" dirty="0">
                <a:ln>
                  <a:noFill/>
                </a:ln>
                <a:solidFill>
                  <a:srgbClr val="1A1A1A"/>
                </a:solidFill>
                <a:effectLst/>
                <a:uLnTx/>
                <a:uFillTx/>
                <a:latin typeface="Segoe UI Light" panose="020B0502040204020203" pitchFamily="34" charset="0"/>
                <a:ea typeface="+mn-ea"/>
                <a:cs typeface="Segoe UI Light" panose="020B0502040204020203" pitchFamily="34" charset="0"/>
              </a:endParaRPr>
            </a:p>
          </p:txBody>
        </p:sp>
        <p:pic>
          <p:nvPicPr>
            <p:cNvPr id="50" name="Picture 2" descr="Image result for standard load balancer icon">
              <a:extLst>
                <a:ext uri="{FF2B5EF4-FFF2-40B4-BE49-F238E27FC236}">
                  <a16:creationId xmlns:a16="http://schemas.microsoft.com/office/drawing/2014/main" id="{C9E69EF4-855E-4717-A57A-EC5DF4D9E451}"/>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7885" t="-10981" r="19208" b="-1"/>
            <a:stretch/>
          </p:blipFill>
          <p:spPr bwMode="auto">
            <a:xfrm>
              <a:off x="3711648" y="1119743"/>
              <a:ext cx="456174" cy="4225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50">
            <a:extLst>
              <a:ext uri="{FF2B5EF4-FFF2-40B4-BE49-F238E27FC236}">
                <a16:creationId xmlns:a16="http://schemas.microsoft.com/office/drawing/2014/main" id="{72B22837-32CB-4866-8F7B-8920FB047854}"/>
              </a:ext>
            </a:extLst>
          </p:cNvPr>
          <p:cNvGrpSpPr/>
          <p:nvPr/>
        </p:nvGrpSpPr>
        <p:grpSpPr>
          <a:xfrm>
            <a:off x="2812458" y="1935744"/>
            <a:ext cx="1675448" cy="669065"/>
            <a:chOff x="2050458" y="1804059"/>
            <a:chExt cx="1675448" cy="669065"/>
          </a:xfrm>
        </p:grpSpPr>
        <p:sp>
          <p:nvSpPr>
            <p:cNvPr id="52" name="Rectangle: Rounded Corners 51">
              <a:extLst>
                <a:ext uri="{FF2B5EF4-FFF2-40B4-BE49-F238E27FC236}">
                  <a16:creationId xmlns:a16="http://schemas.microsoft.com/office/drawing/2014/main" id="{D10F757F-B2C1-4E47-B451-C6CDA9BD40A6}"/>
                </a:ext>
              </a:extLst>
            </p:cNvPr>
            <p:cNvSpPr/>
            <p:nvPr/>
          </p:nvSpPr>
          <p:spPr>
            <a:xfrm>
              <a:off x="2050458" y="1804059"/>
              <a:ext cx="1596411" cy="669065"/>
            </a:xfrm>
            <a:prstGeom prst="roundRect">
              <a:avLst/>
            </a:prstGeom>
            <a:solidFill>
              <a:schemeClr val="bg1">
                <a:lumMod val="50000"/>
                <a:lumOff val="50000"/>
              </a:schemeClr>
            </a:solidFill>
            <a:ln w="19050" cap="flat">
              <a:solidFill>
                <a:schemeClr val="tx2"/>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53" name="Graphic 52">
              <a:extLst>
                <a:ext uri="{FF2B5EF4-FFF2-40B4-BE49-F238E27FC236}">
                  <a16:creationId xmlns:a16="http://schemas.microsoft.com/office/drawing/2014/main" id="{9AED1840-E313-4236-BAEB-0369657E9E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29495" y="1895399"/>
              <a:ext cx="457200" cy="457200"/>
            </a:xfrm>
            <a:prstGeom prst="rect">
              <a:avLst/>
            </a:prstGeom>
          </p:spPr>
        </p:pic>
        <p:sp>
          <p:nvSpPr>
            <p:cNvPr id="54" name="TextBox 53">
              <a:extLst>
                <a:ext uri="{FF2B5EF4-FFF2-40B4-BE49-F238E27FC236}">
                  <a16:creationId xmlns:a16="http://schemas.microsoft.com/office/drawing/2014/main" id="{AF991D57-34EC-4DC2-9382-1F681388B169}"/>
                </a:ext>
              </a:extLst>
            </p:cNvPr>
            <p:cNvSpPr txBox="1"/>
            <p:nvPr/>
          </p:nvSpPr>
          <p:spPr>
            <a:xfrm>
              <a:off x="2638038" y="1987409"/>
              <a:ext cx="108786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Front Door</a:t>
              </a:r>
              <a:endParaRPr kumimoji="0" lang="en-US" sz="105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endParaRPr>
            </a:p>
          </p:txBody>
        </p:sp>
      </p:grpSp>
      <p:sp>
        <p:nvSpPr>
          <p:cNvPr id="60" name="Text Placeholder 7">
            <a:extLst>
              <a:ext uri="{FF2B5EF4-FFF2-40B4-BE49-F238E27FC236}">
                <a16:creationId xmlns:a16="http://schemas.microsoft.com/office/drawing/2014/main" id="{43A096E6-0878-4E80-A587-D14C44DCE2C0}"/>
              </a:ext>
            </a:extLst>
          </p:cNvPr>
          <p:cNvSpPr txBox="1">
            <a:spLocks/>
          </p:cNvSpPr>
          <p:nvPr/>
        </p:nvSpPr>
        <p:spPr>
          <a:xfrm>
            <a:off x="1714870" y="4729992"/>
            <a:ext cx="3423296" cy="5713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1" i="0" u="none" strike="noStrike" kern="1200" cap="none" spc="0" normalizeH="0" baseline="0" noProof="0" dirty="0">
                <a:ln>
                  <a:noFill/>
                </a:ln>
                <a:solidFill>
                  <a:schemeClr val="tx1"/>
                </a:solidFill>
                <a:effectLst/>
                <a:uLnTx/>
                <a:uFillTx/>
                <a:latin typeface="Segoe UI Semilight" panose="020B0402040204020203" pitchFamily="34" charset="0"/>
                <a:ea typeface="+mn-ea"/>
                <a:cs typeface="Segoe UI Semilight" panose="020B0402040204020203" pitchFamily="34" charset="0"/>
              </a:rPr>
              <a:t>Global</a:t>
            </a:r>
          </a:p>
        </p:txBody>
      </p:sp>
      <p:sp>
        <p:nvSpPr>
          <p:cNvPr id="61" name="Text Placeholder 8">
            <a:extLst>
              <a:ext uri="{FF2B5EF4-FFF2-40B4-BE49-F238E27FC236}">
                <a16:creationId xmlns:a16="http://schemas.microsoft.com/office/drawing/2014/main" id="{11FEDC19-6D9F-45ED-B607-A3AC94A4B814}"/>
              </a:ext>
            </a:extLst>
          </p:cNvPr>
          <p:cNvSpPr txBox="1">
            <a:spLocks/>
          </p:cNvSpPr>
          <p:nvPr/>
        </p:nvSpPr>
        <p:spPr>
          <a:xfrm>
            <a:off x="1723394" y="5283066"/>
            <a:ext cx="4726565" cy="138045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chemeClr val="tx1"/>
                </a:solidFill>
                <a:effectLst/>
                <a:uLnTx/>
                <a:uFillTx/>
                <a:latin typeface="Segoe UI Semilight" panose="020B0402040204020203" pitchFamily="34" charset="0"/>
                <a:ea typeface="+mn-ea"/>
                <a:cs typeface="Segoe UI Semilight" panose="020B0402040204020203" pitchFamily="34" charset="0"/>
              </a:rPr>
              <a:t>Route to your closest available service region in Azure or your on-premises DC. Load balance across your application scale-units or deployments or endpoints. </a:t>
            </a:r>
          </a:p>
        </p:txBody>
      </p:sp>
      <p:sp>
        <p:nvSpPr>
          <p:cNvPr id="62" name="Text Placeholder 9">
            <a:extLst>
              <a:ext uri="{FF2B5EF4-FFF2-40B4-BE49-F238E27FC236}">
                <a16:creationId xmlns:a16="http://schemas.microsoft.com/office/drawing/2014/main" id="{31633C5D-DBBF-4B3D-BEA1-A44977871DA7}"/>
              </a:ext>
            </a:extLst>
          </p:cNvPr>
          <p:cNvSpPr txBox="1">
            <a:spLocks/>
          </p:cNvSpPr>
          <p:nvPr/>
        </p:nvSpPr>
        <p:spPr>
          <a:xfrm>
            <a:off x="4666162" y="4729993"/>
            <a:ext cx="3023466" cy="571307"/>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1"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63" name="Text Placeholder 10">
            <a:extLst>
              <a:ext uri="{FF2B5EF4-FFF2-40B4-BE49-F238E27FC236}">
                <a16:creationId xmlns:a16="http://schemas.microsoft.com/office/drawing/2014/main" id="{FE9C70DA-5E63-454B-B015-AF3FD6BD0059}"/>
              </a:ext>
            </a:extLst>
          </p:cNvPr>
          <p:cNvSpPr txBox="1">
            <a:spLocks/>
          </p:cNvSpPr>
          <p:nvPr/>
        </p:nvSpPr>
        <p:spPr>
          <a:xfrm>
            <a:off x="4601914" y="5231633"/>
            <a:ext cx="3023466" cy="142316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700" b="0" i="0" u="none" strike="noStrike" kern="1200" cap="none" spc="0" normalizeH="0" baseline="0" noProof="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cxnSp>
        <p:nvCxnSpPr>
          <p:cNvPr id="64" name="Straight Connector 63">
            <a:extLst>
              <a:ext uri="{FF2B5EF4-FFF2-40B4-BE49-F238E27FC236}">
                <a16:creationId xmlns:a16="http://schemas.microsoft.com/office/drawing/2014/main" id="{24338388-4B15-4820-9519-57832193E948}"/>
              </a:ext>
            </a:extLst>
          </p:cNvPr>
          <p:cNvCxnSpPr>
            <a:cxnSpLocks/>
          </p:cNvCxnSpPr>
          <p:nvPr/>
        </p:nvCxnSpPr>
        <p:spPr>
          <a:xfrm>
            <a:off x="6759481" y="5089266"/>
            <a:ext cx="0" cy="1565534"/>
          </a:xfrm>
          <a:prstGeom prst="line">
            <a:avLst/>
          </a:prstGeom>
          <a:ln w="12700" cap="rnd">
            <a:solidFill>
              <a:schemeClr val="tx2">
                <a:lumMod val="50000"/>
              </a:schemeClr>
            </a:solidFill>
            <a:prstDash val="sysDot"/>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65" name="Text Placeholder 10">
            <a:extLst>
              <a:ext uri="{FF2B5EF4-FFF2-40B4-BE49-F238E27FC236}">
                <a16:creationId xmlns:a16="http://schemas.microsoft.com/office/drawing/2014/main" id="{AB0D5E03-39D9-43A3-B372-5C9C12054AFA}"/>
              </a:ext>
            </a:extLst>
          </p:cNvPr>
          <p:cNvSpPr txBox="1">
            <a:spLocks/>
          </p:cNvSpPr>
          <p:nvPr/>
        </p:nvSpPr>
        <p:spPr>
          <a:xfrm>
            <a:off x="7190140" y="5305551"/>
            <a:ext cx="4849454" cy="14231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b="0" i="0" kern="1200" spc="0">
                <a:solidFill>
                  <a:schemeClr val="tx1"/>
                </a:solidFill>
                <a:latin typeface="Segoe UI" charset="0"/>
                <a:ea typeface="Segoe UI" charset="0"/>
                <a:cs typeface="Segoe UI" charset="0"/>
              </a:defRPr>
            </a:lvl1pPr>
            <a:lvl2pPr marL="457200" indent="0" algn="l" defTabSz="914400" rtl="0" eaLnBrk="1" latinLnBrk="0" hangingPunct="1">
              <a:lnSpc>
                <a:spcPct val="90000"/>
              </a:lnSpc>
              <a:spcBef>
                <a:spcPts val="500"/>
              </a:spcBef>
              <a:buFont typeface="Arial"/>
              <a:buNone/>
              <a:defRPr sz="2400" b="0" i="0" kern="1200">
                <a:solidFill>
                  <a:schemeClr val="tx1"/>
                </a:solidFill>
                <a:latin typeface="Segoe UI" charset="0"/>
                <a:ea typeface="Segoe UI" charset="0"/>
                <a:cs typeface="Segoe UI" charset="0"/>
              </a:defRPr>
            </a:lvl2pPr>
            <a:lvl3pPr marL="914400" indent="0" algn="l" defTabSz="914400" rtl="0" eaLnBrk="1" latinLnBrk="0" hangingPunct="1">
              <a:lnSpc>
                <a:spcPct val="90000"/>
              </a:lnSpc>
              <a:spcBef>
                <a:spcPts val="500"/>
              </a:spcBef>
              <a:buFont typeface="Arial"/>
              <a:buNone/>
              <a:defRPr sz="2000" b="0" i="0" kern="1200">
                <a:solidFill>
                  <a:schemeClr val="tx1"/>
                </a:solidFill>
                <a:latin typeface="Segoe UI" charset="0"/>
                <a:ea typeface="Segoe UI" charset="0"/>
                <a:cs typeface="Segoe UI" charset="0"/>
              </a:defRPr>
            </a:lvl3pPr>
            <a:lvl4pPr marL="1371600" indent="0" algn="l" defTabSz="914400" rtl="0" eaLnBrk="1" latinLnBrk="0" hangingPunct="1">
              <a:lnSpc>
                <a:spcPct val="90000"/>
              </a:lnSpc>
              <a:spcBef>
                <a:spcPts val="500"/>
              </a:spcBef>
              <a:buFont typeface="Arial"/>
              <a:buNone/>
              <a:defRPr sz="1800" b="0" i="0" kern="1200">
                <a:solidFill>
                  <a:schemeClr val="tx1"/>
                </a:solidFill>
                <a:latin typeface="Segoe UI" charset="0"/>
                <a:ea typeface="Segoe UI" charset="0"/>
                <a:cs typeface="Segoe UI" charset="0"/>
              </a:defRPr>
            </a:lvl4pPr>
            <a:lvl5pPr marL="1828800" indent="0" algn="l" defTabSz="914400" rtl="0" eaLnBrk="1" latinLnBrk="0" hangingPunct="1">
              <a:lnSpc>
                <a:spcPct val="90000"/>
              </a:lnSpc>
              <a:spcBef>
                <a:spcPts val="500"/>
              </a:spcBef>
              <a:buFont typeface="Arial"/>
              <a:buNone/>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1800" dirty="0">
                <a:latin typeface="Segoe UI Semilight" panose="020B0402040204020203" pitchFamily="34" charset="0"/>
                <a:ea typeface="+mn-ea"/>
                <a:cs typeface="Segoe UI Semilight" panose="020B0402040204020203" pitchFamily="34" charset="0"/>
              </a:rPr>
              <a:t>Route across zones and into your VNET.  Private IP space routing and between your resources to build your regional application. Load balance across your VMs or containers within a region behind a VNET.</a:t>
            </a:r>
          </a:p>
        </p:txBody>
      </p:sp>
      <p:sp>
        <p:nvSpPr>
          <p:cNvPr id="66" name="Text Placeholder 11">
            <a:extLst>
              <a:ext uri="{FF2B5EF4-FFF2-40B4-BE49-F238E27FC236}">
                <a16:creationId xmlns:a16="http://schemas.microsoft.com/office/drawing/2014/main" id="{266DE15A-DA88-48AD-BA79-63FC8839F0DA}"/>
              </a:ext>
            </a:extLst>
          </p:cNvPr>
          <p:cNvSpPr txBox="1">
            <a:spLocks/>
          </p:cNvSpPr>
          <p:nvPr/>
        </p:nvSpPr>
        <p:spPr>
          <a:xfrm>
            <a:off x="7190140" y="4729992"/>
            <a:ext cx="2624143" cy="571307"/>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en-US" sz="2400" b="1" dirty="0">
                <a:solidFill>
                  <a:schemeClr val="tx1"/>
                </a:solidFill>
              </a:rPr>
              <a:t>Regional</a:t>
            </a:r>
            <a:endParaRPr kumimoji="0" lang="en-US" sz="2400" b="1" i="0" u="none" strike="noStrike" kern="1200" cap="none" spc="0" normalizeH="0" baseline="0" noProof="0" dirty="0">
              <a:ln>
                <a:noFill/>
              </a:ln>
              <a:solidFill>
                <a:schemeClr val="tx1"/>
              </a:solidFill>
              <a:effectLst/>
              <a:uLnTx/>
              <a:uFillTx/>
              <a:latin typeface="Segoe UI Semilight" panose="020B0402040204020203" pitchFamily="34" charset="0"/>
              <a:ea typeface="+mn-ea"/>
              <a:cs typeface="Segoe UI Semilight" panose="020B0402040204020203" pitchFamily="34" charset="0"/>
            </a:endParaRPr>
          </a:p>
        </p:txBody>
      </p:sp>
      <p:grpSp>
        <p:nvGrpSpPr>
          <p:cNvPr id="83" name="Group 82">
            <a:extLst>
              <a:ext uri="{FF2B5EF4-FFF2-40B4-BE49-F238E27FC236}">
                <a16:creationId xmlns:a16="http://schemas.microsoft.com/office/drawing/2014/main" id="{C19D856F-46E1-45BE-A50E-7F4DBA083A9E}"/>
              </a:ext>
            </a:extLst>
          </p:cNvPr>
          <p:cNvGrpSpPr/>
          <p:nvPr/>
        </p:nvGrpSpPr>
        <p:grpSpPr>
          <a:xfrm>
            <a:off x="6978127" y="1935744"/>
            <a:ext cx="1786689" cy="669065"/>
            <a:chOff x="4445568" y="1804059"/>
            <a:chExt cx="1786689" cy="669065"/>
          </a:xfrm>
        </p:grpSpPr>
        <p:sp>
          <p:nvSpPr>
            <p:cNvPr id="84" name="Rectangle: Rounded Corners 83">
              <a:extLst>
                <a:ext uri="{FF2B5EF4-FFF2-40B4-BE49-F238E27FC236}">
                  <a16:creationId xmlns:a16="http://schemas.microsoft.com/office/drawing/2014/main" id="{182C2FDD-9B4E-4DC1-BA3F-4BFBE35B4468}"/>
                </a:ext>
              </a:extLst>
            </p:cNvPr>
            <p:cNvSpPr/>
            <p:nvPr/>
          </p:nvSpPr>
          <p:spPr>
            <a:xfrm>
              <a:off x="4445568" y="1804059"/>
              <a:ext cx="1786689" cy="669065"/>
            </a:xfrm>
            <a:prstGeom prst="roundRect">
              <a:avLst/>
            </a:prstGeom>
            <a:solidFill>
              <a:schemeClr val="bg1">
                <a:lumMod val="50000"/>
                <a:lumOff val="50000"/>
              </a:schemeClr>
            </a:solidFill>
            <a:ln w="19050" cap="flat">
              <a:solidFill>
                <a:schemeClr val="tx2"/>
              </a:solid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pic>
          <p:nvPicPr>
            <p:cNvPr id="85" name="Picture 84">
              <a:extLst>
                <a:ext uri="{FF2B5EF4-FFF2-40B4-BE49-F238E27FC236}">
                  <a16:creationId xmlns:a16="http://schemas.microsoft.com/office/drawing/2014/main" id="{F33E8095-88E2-4C2B-94B7-BCCE0BC6AB2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45017" y="1918063"/>
              <a:ext cx="415804" cy="415804"/>
            </a:xfrm>
            <a:prstGeom prst="rect">
              <a:avLst/>
            </a:prstGeom>
          </p:spPr>
        </p:pic>
        <p:sp>
          <p:nvSpPr>
            <p:cNvPr id="86" name="TextBox 85">
              <a:extLst>
                <a:ext uri="{FF2B5EF4-FFF2-40B4-BE49-F238E27FC236}">
                  <a16:creationId xmlns:a16="http://schemas.microsoft.com/office/drawing/2014/main" id="{E71A6634-B1EE-4060-96E8-D0F92FFEE304}"/>
                </a:ext>
              </a:extLst>
            </p:cNvPr>
            <p:cNvSpPr txBox="1"/>
            <p:nvPr/>
          </p:nvSpPr>
          <p:spPr>
            <a:xfrm>
              <a:off x="5038495" y="1903237"/>
              <a:ext cx="11326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A1A1A"/>
                  </a:solidFill>
                  <a:effectLst/>
                  <a:uLnTx/>
                  <a:uFillTx/>
                  <a:latin typeface="Segoe UI Light" panose="020B0502040204020203" pitchFamily="34" charset="0"/>
                  <a:ea typeface="+mn-ea"/>
                  <a:cs typeface="Segoe UI Light" panose="020B0502040204020203" pitchFamily="34" charset="0"/>
                </a:rPr>
                <a:t>Application Gateway</a:t>
              </a:r>
              <a:endParaRPr kumimoji="0" lang="en-US" sz="1050" b="1" i="0" u="none" strike="noStrike" kern="1200" cap="none" spc="0" normalizeH="0" baseline="0" noProof="0" dirty="0">
                <a:ln>
                  <a:noFill/>
                </a:ln>
                <a:solidFill>
                  <a:srgbClr val="1A1A1A"/>
                </a:solidFill>
                <a:effectLst/>
                <a:uLnTx/>
                <a:uFillTx/>
                <a:latin typeface="Segoe UI Light" panose="020B0502040204020203" pitchFamily="34" charset="0"/>
                <a:ea typeface="+mn-ea"/>
                <a:cs typeface="Segoe UI Light" panose="020B0502040204020203" pitchFamily="34" charset="0"/>
              </a:endParaRPr>
            </a:p>
          </p:txBody>
        </p:sp>
      </p:grpSp>
      <p:grpSp>
        <p:nvGrpSpPr>
          <p:cNvPr id="87" name="Group 34">
            <a:extLst>
              <a:ext uri="{FF2B5EF4-FFF2-40B4-BE49-F238E27FC236}">
                <a16:creationId xmlns:a16="http://schemas.microsoft.com/office/drawing/2014/main" id="{9B1C0E6F-4684-41B2-B84A-E0F5E9C1E089}"/>
              </a:ext>
            </a:extLst>
          </p:cNvPr>
          <p:cNvGrpSpPr>
            <a:grpSpLocks noChangeAspect="1"/>
          </p:cNvGrpSpPr>
          <p:nvPr/>
        </p:nvGrpSpPr>
        <p:grpSpPr bwMode="auto">
          <a:xfrm>
            <a:off x="685702" y="496305"/>
            <a:ext cx="606066" cy="475788"/>
            <a:chOff x="6903" y="2644"/>
            <a:chExt cx="428" cy="336"/>
          </a:xfrm>
        </p:grpSpPr>
        <p:sp>
          <p:nvSpPr>
            <p:cNvPr id="88" name="Rectangle 35">
              <a:extLst>
                <a:ext uri="{FF2B5EF4-FFF2-40B4-BE49-F238E27FC236}">
                  <a16:creationId xmlns:a16="http://schemas.microsoft.com/office/drawing/2014/main" id="{76A2FBAB-BCEF-49B4-912E-A6314C537BF1}"/>
                </a:ext>
              </a:extLst>
            </p:cNvPr>
            <p:cNvSpPr>
              <a:spLocks noChangeArrowheads="1"/>
            </p:cNvSpPr>
            <p:nvPr/>
          </p:nvSpPr>
          <p:spPr bwMode="auto">
            <a:xfrm>
              <a:off x="6903" y="2644"/>
              <a:ext cx="428" cy="336"/>
            </a:xfrm>
            <a:prstGeom prst="rect">
              <a:avLst/>
            </a:prstGeom>
            <a:noFill/>
            <a:ln w="31750" cap="flat">
              <a:solidFill>
                <a:srgbClr val="DC50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89" name="Line 36">
              <a:extLst>
                <a:ext uri="{FF2B5EF4-FFF2-40B4-BE49-F238E27FC236}">
                  <a16:creationId xmlns:a16="http://schemas.microsoft.com/office/drawing/2014/main" id="{7DA336D6-AB4C-4509-B238-D9E886198987}"/>
                </a:ext>
              </a:extLst>
            </p:cNvPr>
            <p:cNvSpPr>
              <a:spLocks noChangeShapeType="1"/>
            </p:cNvSpPr>
            <p:nvPr/>
          </p:nvSpPr>
          <p:spPr bwMode="auto">
            <a:xfrm>
              <a:off x="6903" y="2707"/>
              <a:ext cx="428" cy="0"/>
            </a:xfrm>
            <a:prstGeom prst="line">
              <a:avLst/>
            </a:prstGeom>
            <a:noFill/>
            <a:ln w="31750" cap="flat">
              <a:solidFill>
                <a:srgbClr val="DC50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0" name="Line 37">
              <a:extLst>
                <a:ext uri="{FF2B5EF4-FFF2-40B4-BE49-F238E27FC236}">
                  <a16:creationId xmlns:a16="http://schemas.microsoft.com/office/drawing/2014/main" id="{F7289012-CFEF-4FDC-B3DB-FE0E3761B47D}"/>
                </a:ext>
              </a:extLst>
            </p:cNvPr>
            <p:cNvSpPr>
              <a:spLocks noChangeShapeType="1"/>
            </p:cNvSpPr>
            <p:nvPr/>
          </p:nvSpPr>
          <p:spPr bwMode="auto">
            <a:xfrm>
              <a:off x="6947" y="2931"/>
              <a:ext cx="306" cy="0"/>
            </a:xfrm>
            <a:prstGeom prst="line">
              <a:avLst/>
            </a:prstGeom>
            <a:noFill/>
            <a:ln w="31750" cap="flat">
              <a:solidFill>
                <a:srgbClr val="DC50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1" name="Line 38">
              <a:extLst>
                <a:ext uri="{FF2B5EF4-FFF2-40B4-BE49-F238E27FC236}">
                  <a16:creationId xmlns:a16="http://schemas.microsoft.com/office/drawing/2014/main" id="{72B138ED-E9AD-4AEF-808D-46E578D6527C}"/>
                </a:ext>
              </a:extLst>
            </p:cNvPr>
            <p:cNvSpPr>
              <a:spLocks noChangeShapeType="1"/>
            </p:cNvSpPr>
            <p:nvPr/>
          </p:nvSpPr>
          <p:spPr bwMode="auto">
            <a:xfrm>
              <a:off x="6947" y="2887"/>
              <a:ext cx="212" cy="0"/>
            </a:xfrm>
            <a:prstGeom prst="line">
              <a:avLst/>
            </a:prstGeom>
            <a:noFill/>
            <a:ln w="31750" cap="flat">
              <a:solidFill>
                <a:srgbClr val="DC50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2" name="Line 39">
              <a:extLst>
                <a:ext uri="{FF2B5EF4-FFF2-40B4-BE49-F238E27FC236}">
                  <a16:creationId xmlns:a16="http://schemas.microsoft.com/office/drawing/2014/main" id="{7D6727D1-ECFA-4CB2-BCC5-1F9DF37DF51A}"/>
                </a:ext>
              </a:extLst>
            </p:cNvPr>
            <p:cNvSpPr>
              <a:spLocks noChangeShapeType="1"/>
            </p:cNvSpPr>
            <p:nvPr/>
          </p:nvSpPr>
          <p:spPr bwMode="auto">
            <a:xfrm flipV="1">
              <a:off x="6947" y="2760"/>
              <a:ext cx="66" cy="66"/>
            </a:xfrm>
            <a:prstGeom prst="line">
              <a:avLst/>
            </a:prstGeom>
            <a:noFill/>
            <a:ln w="31750" cap="flat">
              <a:solidFill>
                <a:srgbClr val="DC501C"/>
              </a:solidFill>
              <a:prstDash val="solid"/>
              <a:miter lim="800000"/>
              <a:headEnd/>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3" name="Line 40">
              <a:extLst>
                <a:ext uri="{FF2B5EF4-FFF2-40B4-BE49-F238E27FC236}">
                  <a16:creationId xmlns:a16="http://schemas.microsoft.com/office/drawing/2014/main" id="{8909CB99-21F7-4733-B85B-006C1689FFFC}"/>
                </a:ext>
              </a:extLst>
            </p:cNvPr>
            <p:cNvSpPr>
              <a:spLocks noChangeShapeType="1"/>
            </p:cNvSpPr>
            <p:nvPr/>
          </p:nvSpPr>
          <p:spPr bwMode="auto">
            <a:xfrm flipH="1" flipV="1">
              <a:off x="7013" y="2760"/>
              <a:ext cx="65" cy="66"/>
            </a:xfrm>
            <a:prstGeom prst="line">
              <a:avLst/>
            </a:prstGeom>
            <a:noFill/>
            <a:ln w="31750" cap="flat">
              <a:solidFill>
                <a:srgbClr val="DC501C"/>
              </a:solidFill>
              <a:prstDash val="solid"/>
              <a:miter lim="800000"/>
              <a:headEnd type="oval" w="sm" len="sm"/>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sp>
          <p:nvSpPr>
            <p:cNvPr id="94" name="Line 41">
              <a:extLst>
                <a:ext uri="{FF2B5EF4-FFF2-40B4-BE49-F238E27FC236}">
                  <a16:creationId xmlns:a16="http://schemas.microsoft.com/office/drawing/2014/main" id="{6CE55B9F-950E-4C5A-AC63-BB0C1364ACE4}"/>
                </a:ext>
              </a:extLst>
            </p:cNvPr>
            <p:cNvSpPr>
              <a:spLocks noChangeShapeType="1"/>
            </p:cNvSpPr>
            <p:nvPr/>
          </p:nvSpPr>
          <p:spPr bwMode="auto">
            <a:xfrm flipV="1">
              <a:off x="7078" y="2760"/>
              <a:ext cx="66" cy="66"/>
            </a:xfrm>
            <a:prstGeom prst="line">
              <a:avLst/>
            </a:prstGeom>
            <a:noFill/>
            <a:ln w="31750" cap="flat">
              <a:solidFill>
                <a:srgbClr val="DC501C"/>
              </a:solidFill>
              <a:prstDash val="solid"/>
              <a:miter lim="800000"/>
              <a:headEnd/>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A1A1A"/>
                </a:solidFill>
                <a:effectLst/>
                <a:uLnTx/>
                <a:uFillTx/>
                <a:latin typeface="Segoe UI"/>
                <a:ea typeface="+mn-ea"/>
                <a:cs typeface="+mn-cs"/>
              </a:endParaRPr>
            </a:p>
          </p:txBody>
        </p:sp>
      </p:grpSp>
      <p:sp>
        <p:nvSpPr>
          <p:cNvPr id="57" name="Rectangle 56">
            <a:extLst>
              <a:ext uri="{FF2B5EF4-FFF2-40B4-BE49-F238E27FC236}">
                <a16:creationId xmlns:a16="http://schemas.microsoft.com/office/drawing/2014/main" id="{F9451733-F1E1-4BB1-8D8E-76B31CF31434}"/>
              </a:ext>
            </a:extLst>
          </p:cNvPr>
          <p:cNvSpPr/>
          <p:nvPr/>
        </p:nvSpPr>
        <p:spPr>
          <a:xfrm>
            <a:off x="4410818" y="1924046"/>
            <a:ext cx="1839071" cy="707886"/>
          </a:xfrm>
          <a:prstGeom prst="rect">
            <a:avLst/>
          </a:prstGeom>
        </p:spPr>
        <p:txBody>
          <a:bodyPr wrap="square">
            <a:spAutoFit/>
          </a:bodyPr>
          <a:lstStyle/>
          <a:p>
            <a:pPr lvl="0" defTabSz="932742">
              <a:spcBef>
                <a:spcPct val="20000"/>
              </a:spcBef>
              <a:buSzPct val="90000"/>
              <a:defRPr/>
            </a:pPr>
            <a:r>
              <a:rPr lang="en-US" sz="1000" dirty="0">
                <a:solidFill>
                  <a:schemeClr val="bg1"/>
                </a:solidFill>
                <a:latin typeface="Segoe UI Semilight" panose="020B0402040204020203" pitchFamily="34" charset="0"/>
                <a:cs typeface="Segoe UI Semilight" panose="020B0402040204020203" pitchFamily="34" charset="0"/>
              </a:rPr>
              <a:t>Path-based load balancing, performance acceleration with and fast cross-region failover for HTTP(S) apps.</a:t>
            </a:r>
          </a:p>
        </p:txBody>
      </p:sp>
      <p:sp>
        <p:nvSpPr>
          <p:cNvPr id="58" name="Rectangle 57">
            <a:extLst>
              <a:ext uri="{FF2B5EF4-FFF2-40B4-BE49-F238E27FC236}">
                <a16:creationId xmlns:a16="http://schemas.microsoft.com/office/drawing/2014/main" id="{E73BD32F-1A73-463A-ADF5-3F71DFE8E544}"/>
              </a:ext>
            </a:extLst>
          </p:cNvPr>
          <p:cNvSpPr/>
          <p:nvPr/>
        </p:nvSpPr>
        <p:spPr>
          <a:xfrm>
            <a:off x="4393575" y="2829607"/>
            <a:ext cx="1988178" cy="553998"/>
          </a:xfrm>
          <a:prstGeom prst="rect">
            <a:avLst/>
          </a:prstGeom>
        </p:spPr>
        <p:txBody>
          <a:bodyPr wrap="square">
            <a:spAutoFit/>
          </a:bodyPr>
          <a:lstStyle/>
          <a:p>
            <a:pPr lvl="0" defTabSz="932742">
              <a:spcBef>
                <a:spcPct val="20000"/>
              </a:spcBef>
              <a:buSzPct val="90000"/>
              <a:defRPr/>
            </a:pPr>
            <a:r>
              <a:rPr lang="en-US" sz="1000" dirty="0">
                <a:solidFill>
                  <a:schemeClr val="bg1"/>
                </a:solidFill>
                <a:latin typeface="Segoe UI Semilight" panose="020B0402040204020203" pitchFamily="34" charset="0"/>
                <a:cs typeface="Segoe UI Semilight" panose="020B0402040204020203" pitchFamily="34" charset="0"/>
              </a:rPr>
              <a:t>Migrate to the cloud with cross-region and on-premises resource for non-HTTP(s) apps.</a:t>
            </a:r>
            <a:endParaRPr lang="en-US" sz="1000" b="1" dirty="0">
              <a:solidFill>
                <a:schemeClr val="bg1"/>
              </a:solidFill>
              <a:latin typeface="Segoe UI Semilight" panose="020B0402040204020203" pitchFamily="34" charset="0"/>
              <a:cs typeface="Segoe UI Semilight" panose="020B0402040204020203" pitchFamily="34" charset="0"/>
            </a:endParaRPr>
          </a:p>
        </p:txBody>
      </p:sp>
      <p:sp>
        <p:nvSpPr>
          <p:cNvPr id="73" name="Rectangle 72">
            <a:extLst>
              <a:ext uri="{FF2B5EF4-FFF2-40B4-BE49-F238E27FC236}">
                <a16:creationId xmlns:a16="http://schemas.microsoft.com/office/drawing/2014/main" id="{EE132838-99C3-4651-96DB-43679A8DD25C}"/>
              </a:ext>
            </a:extLst>
          </p:cNvPr>
          <p:cNvSpPr/>
          <p:nvPr/>
        </p:nvSpPr>
        <p:spPr>
          <a:xfrm>
            <a:off x="8788880" y="1944246"/>
            <a:ext cx="1839071" cy="707886"/>
          </a:xfrm>
          <a:prstGeom prst="rect">
            <a:avLst/>
          </a:prstGeom>
        </p:spPr>
        <p:txBody>
          <a:bodyPr wrap="square">
            <a:spAutoFit/>
          </a:bodyPr>
          <a:lstStyle/>
          <a:p>
            <a:pPr lvl="0" defTabSz="932742">
              <a:spcBef>
                <a:spcPct val="20000"/>
              </a:spcBef>
              <a:buSzPct val="90000"/>
              <a:defRPr/>
            </a:pPr>
            <a:r>
              <a:rPr lang="en-US" sz="1000">
                <a:solidFill>
                  <a:schemeClr val="bg1">
                    <a:lumMod val="95000"/>
                  </a:schemeClr>
                </a:solidFill>
                <a:latin typeface="Segoe UI Semilight" panose="020B0402040204020203" pitchFamily="34" charset="0"/>
                <a:cs typeface="Segoe UI Semilight" panose="020B0402040204020203" pitchFamily="34" charset="0"/>
              </a:rPr>
              <a:t>Path-based load balancing and VNET integration for in-region web application deployment.</a:t>
            </a:r>
          </a:p>
        </p:txBody>
      </p:sp>
      <p:sp>
        <p:nvSpPr>
          <p:cNvPr id="74" name="Rectangle 73">
            <a:extLst>
              <a:ext uri="{FF2B5EF4-FFF2-40B4-BE49-F238E27FC236}">
                <a16:creationId xmlns:a16="http://schemas.microsoft.com/office/drawing/2014/main" id="{4685DCF1-8A59-48AB-B350-69F092E7AC6E}"/>
              </a:ext>
            </a:extLst>
          </p:cNvPr>
          <p:cNvSpPr/>
          <p:nvPr/>
        </p:nvSpPr>
        <p:spPr>
          <a:xfrm>
            <a:off x="8788880" y="2775309"/>
            <a:ext cx="1839071" cy="707886"/>
          </a:xfrm>
          <a:prstGeom prst="rect">
            <a:avLst/>
          </a:prstGeom>
        </p:spPr>
        <p:txBody>
          <a:bodyPr wrap="square">
            <a:spAutoFit/>
          </a:bodyPr>
          <a:lstStyle/>
          <a:p>
            <a:pPr lvl="0" defTabSz="932742">
              <a:spcBef>
                <a:spcPct val="20000"/>
              </a:spcBef>
              <a:buSzPct val="90000"/>
              <a:defRPr/>
            </a:pPr>
            <a:r>
              <a:rPr lang="en-US" sz="1000">
                <a:solidFill>
                  <a:schemeClr val="bg1">
                    <a:lumMod val="95000"/>
                  </a:schemeClr>
                </a:solidFill>
                <a:latin typeface="Segoe UI Semilight" panose="020B0402040204020203" pitchFamily="34" charset="0"/>
                <a:cs typeface="Segoe UI Semilight" panose="020B0402040204020203" pitchFamily="34" charset="0"/>
              </a:rPr>
              <a:t>Inbound and outbound load balancing with low latency, high throughput for all TCP and UDP applications.</a:t>
            </a:r>
          </a:p>
        </p:txBody>
      </p:sp>
      <p:grpSp>
        <p:nvGrpSpPr>
          <p:cNvPr id="75" name="Group 74">
            <a:extLst>
              <a:ext uri="{FF2B5EF4-FFF2-40B4-BE49-F238E27FC236}">
                <a16:creationId xmlns:a16="http://schemas.microsoft.com/office/drawing/2014/main" id="{8E77A105-20B0-4319-8A7C-607839072A62}"/>
              </a:ext>
            </a:extLst>
          </p:cNvPr>
          <p:cNvGrpSpPr/>
          <p:nvPr/>
        </p:nvGrpSpPr>
        <p:grpSpPr>
          <a:xfrm>
            <a:off x="1852566" y="2532560"/>
            <a:ext cx="445713" cy="342858"/>
            <a:chOff x="3550089" y="1921607"/>
            <a:chExt cx="575761" cy="365761"/>
          </a:xfrm>
          <a:solidFill>
            <a:schemeClr val="tx1"/>
          </a:solidFill>
        </p:grpSpPr>
        <p:sp>
          <p:nvSpPr>
            <p:cNvPr id="76" name="Freeform: Shape 75">
              <a:extLst>
                <a:ext uri="{FF2B5EF4-FFF2-40B4-BE49-F238E27FC236}">
                  <a16:creationId xmlns:a16="http://schemas.microsoft.com/office/drawing/2014/main" id="{E38B24B2-9608-415B-8093-EAB1B67AA24A}"/>
                </a:ext>
              </a:extLst>
            </p:cNvPr>
            <p:cNvSpPr/>
            <p:nvPr/>
          </p:nvSpPr>
          <p:spPr>
            <a:xfrm>
              <a:off x="3550089" y="1921608"/>
              <a:ext cx="575761" cy="365760"/>
            </a:xfrm>
            <a:custGeom>
              <a:avLst/>
              <a:gdLst>
                <a:gd name="connsiteX0" fmla="*/ 0 w 923544"/>
                <a:gd name="connsiteY0" fmla="*/ 0 h 365760"/>
                <a:gd name="connsiteX1" fmla="*/ 246888 w 923544"/>
                <a:gd name="connsiteY1" fmla="*/ 0 h 365760"/>
                <a:gd name="connsiteX2" fmla="*/ 612648 w 923544"/>
                <a:gd name="connsiteY2" fmla="*/ 365760 h 365760"/>
                <a:gd name="connsiteX3" fmla="*/ 923544 w 923544"/>
                <a:gd name="connsiteY3" fmla="*/ 365760 h 365760"/>
              </a:gdLst>
              <a:ahLst/>
              <a:cxnLst>
                <a:cxn ang="0">
                  <a:pos x="connsiteX0" y="connsiteY0"/>
                </a:cxn>
                <a:cxn ang="0">
                  <a:pos x="connsiteX1" y="connsiteY1"/>
                </a:cxn>
                <a:cxn ang="0">
                  <a:pos x="connsiteX2" y="connsiteY2"/>
                </a:cxn>
                <a:cxn ang="0">
                  <a:pos x="connsiteX3" y="connsiteY3"/>
                </a:cxn>
              </a:cxnLst>
              <a:rect l="l" t="t" r="r" b="b"/>
              <a:pathLst>
                <a:path w="923544" h="365760">
                  <a:moveTo>
                    <a:pt x="0" y="0"/>
                  </a:moveTo>
                  <a:lnTo>
                    <a:pt x="246888" y="0"/>
                  </a:lnTo>
                  <a:lnTo>
                    <a:pt x="612648" y="365760"/>
                  </a:lnTo>
                  <a:lnTo>
                    <a:pt x="923544" y="365760"/>
                  </a:lnTo>
                </a:path>
              </a:pathLst>
            </a:custGeom>
            <a:grp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7" name="Freeform: Shape 76">
              <a:extLst>
                <a:ext uri="{FF2B5EF4-FFF2-40B4-BE49-F238E27FC236}">
                  <a16:creationId xmlns:a16="http://schemas.microsoft.com/office/drawing/2014/main" id="{FB4853D8-EAB1-44DC-9C2C-CC0D71B04E03}"/>
                </a:ext>
              </a:extLst>
            </p:cNvPr>
            <p:cNvSpPr/>
            <p:nvPr/>
          </p:nvSpPr>
          <p:spPr>
            <a:xfrm flipV="1">
              <a:off x="3550089" y="1921607"/>
              <a:ext cx="575761" cy="365760"/>
            </a:xfrm>
            <a:custGeom>
              <a:avLst/>
              <a:gdLst>
                <a:gd name="connsiteX0" fmla="*/ 0 w 923544"/>
                <a:gd name="connsiteY0" fmla="*/ 0 h 365760"/>
                <a:gd name="connsiteX1" fmla="*/ 246888 w 923544"/>
                <a:gd name="connsiteY1" fmla="*/ 0 h 365760"/>
                <a:gd name="connsiteX2" fmla="*/ 612648 w 923544"/>
                <a:gd name="connsiteY2" fmla="*/ 365760 h 365760"/>
                <a:gd name="connsiteX3" fmla="*/ 923544 w 923544"/>
                <a:gd name="connsiteY3" fmla="*/ 365760 h 365760"/>
              </a:gdLst>
              <a:ahLst/>
              <a:cxnLst>
                <a:cxn ang="0">
                  <a:pos x="connsiteX0" y="connsiteY0"/>
                </a:cxn>
                <a:cxn ang="0">
                  <a:pos x="connsiteX1" y="connsiteY1"/>
                </a:cxn>
                <a:cxn ang="0">
                  <a:pos x="connsiteX2" y="connsiteY2"/>
                </a:cxn>
                <a:cxn ang="0">
                  <a:pos x="connsiteX3" y="connsiteY3"/>
                </a:cxn>
              </a:cxnLst>
              <a:rect l="l" t="t" r="r" b="b"/>
              <a:pathLst>
                <a:path w="923544" h="365760">
                  <a:moveTo>
                    <a:pt x="0" y="0"/>
                  </a:moveTo>
                  <a:lnTo>
                    <a:pt x="246888" y="0"/>
                  </a:lnTo>
                  <a:lnTo>
                    <a:pt x="612648" y="365760"/>
                  </a:lnTo>
                  <a:lnTo>
                    <a:pt x="923544" y="365760"/>
                  </a:lnTo>
                </a:path>
              </a:pathLst>
            </a:custGeom>
            <a:grp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7" name="Oval 96">
              <a:extLst>
                <a:ext uri="{FF2B5EF4-FFF2-40B4-BE49-F238E27FC236}">
                  <a16:creationId xmlns:a16="http://schemas.microsoft.com/office/drawing/2014/main" id="{31216A0C-02D6-46FA-B357-FE7E43F3440D}"/>
                </a:ext>
              </a:extLst>
            </p:cNvPr>
            <p:cNvSpPr/>
            <p:nvPr/>
          </p:nvSpPr>
          <p:spPr>
            <a:xfrm>
              <a:off x="3773419" y="2061625"/>
              <a:ext cx="101654" cy="85725"/>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3990067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Caching with a CDN</a:t>
            </a:r>
            <a:endParaRPr lang="en-GB" baseline="30000" dirty="0">
              <a:solidFill>
                <a:schemeClr val="accent6">
                  <a:lumMod val="60000"/>
                  <a:lumOff val="40000"/>
                </a:schemeClr>
              </a:solidFill>
            </a:endParaRPr>
          </a:p>
        </p:txBody>
      </p:sp>
      <p:sp>
        <p:nvSpPr>
          <p:cNvPr id="20" name="TextBox 19">
            <a:extLst>
              <a:ext uri="{FF2B5EF4-FFF2-40B4-BE49-F238E27FC236}">
                <a16:creationId xmlns:a16="http://schemas.microsoft.com/office/drawing/2014/main" id="{091FED0E-9B2E-4D8B-AF70-977D97F4084B}"/>
              </a:ext>
            </a:extLst>
          </p:cNvPr>
          <p:cNvSpPr txBox="1"/>
          <p:nvPr/>
        </p:nvSpPr>
        <p:spPr>
          <a:xfrm>
            <a:off x="278308" y="3513312"/>
            <a:ext cx="2675491" cy="640809"/>
          </a:xfrm>
          <a:prstGeom prst="rect">
            <a:avLst/>
          </a:prstGeom>
          <a:noFill/>
        </p:spPr>
        <p:txBody>
          <a:bodyPr wrap="square" lIns="182880" tIns="146304" rIns="182880" bIns="146304" rtlCol="0">
            <a:spAutoFit/>
          </a:bodyPr>
          <a:lstStyle/>
          <a:p>
            <a:pPr algn="ctr">
              <a:spcAft>
                <a:spcPts val="600"/>
              </a:spcAft>
            </a:pPr>
            <a:r>
              <a:rPr lang="en-US" sz="2200" dirty="0">
                <a:latin typeface="Segoe UI" panose="020B0502040204020203" pitchFamily="34" charset="0"/>
                <a:cs typeface="Segoe UI" panose="020B0502040204020203" pitchFamily="34" charset="0"/>
              </a:rPr>
              <a:t>First request</a:t>
            </a:r>
          </a:p>
        </p:txBody>
      </p:sp>
      <p:sp>
        <p:nvSpPr>
          <p:cNvPr id="21" name="TextBox 20">
            <a:extLst>
              <a:ext uri="{FF2B5EF4-FFF2-40B4-BE49-F238E27FC236}">
                <a16:creationId xmlns:a16="http://schemas.microsoft.com/office/drawing/2014/main" id="{3881D80A-56F4-4384-A096-7E64B92D2D7F}"/>
              </a:ext>
            </a:extLst>
          </p:cNvPr>
          <p:cNvSpPr txBox="1"/>
          <p:nvPr/>
        </p:nvSpPr>
        <p:spPr>
          <a:xfrm>
            <a:off x="312865" y="5334001"/>
            <a:ext cx="2675491" cy="640809"/>
          </a:xfrm>
          <a:prstGeom prst="rect">
            <a:avLst/>
          </a:prstGeom>
          <a:noFill/>
        </p:spPr>
        <p:txBody>
          <a:bodyPr wrap="square" lIns="182880" tIns="146304" rIns="182880" bIns="146304" rtlCol="0">
            <a:spAutoFit/>
          </a:bodyPr>
          <a:lstStyle/>
          <a:p>
            <a:pPr algn="ctr">
              <a:spcAft>
                <a:spcPts val="600"/>
              </a:spcAft>
            </a:pPr>
            <a:r>
              <a:rPr lang="en-US" sz="2200" dirty="0">
                <a:latin typeface="Segoe UI" panose="020B0502040204020203" pitchFamily="34" charset="0"/>
                <a:cs typeface="Segoe UI" panose="020B0502040204020203" pitchFamily="34" charset="0"/>
              </a:rPr>
              <a:t>Next requests</a:t>
            </a:r>
          </a:p>
        </p:txBody>
      </p:sp>
      <p:grpSp>
        <p:nvGrpSpPr>
          <p:cNvPr id="2" name="Group 1">
            <a:extLst>
              <a:ext uri="{FF2B5EF4-FFF2-40B4-BE49-F238E27FC236}">
                <a16:creationId xmlns:a16="http://schemas.microsoft.com/office/drawing/2014/main" id="{623D9FED-C9DE-49A0-B501-6624C4B4CD8E}"/>
              </a:ext>
            </a:extLst>
          </p:cNvPr>
          <p:cNvGrpSpPr/>
          <p:nvPr/>
        </p:nvGrpSpPr>
        <p:grpSpPr>
          <a:xfrm>
            <a:off x="2552700" y="1295400"/>
            <a:ext cx="7086600" cy="5142066"/>
            <a:chOff x="2439193" y="1295400"/>
            <a:chExt cx="7086600" cy="5142066"/>
          </a:xfrm>
        </p:grpSpPr>
        <p:sp>
          <p:nvSpPr>
            <p:cNvPr id="16" name="Rectangle 15">
              <a:extLst>
                <a:ext uri="{FF2B5EF4-FFF2-40B4-BE49-F238E27FC236}">
                  <a16:creationId xmlns:a16="http://schemas.microsoft.com/office/drawing/2014/main" id="{232EC495-997E-49EF-B3F6-9DBA658CCE4D}"/>
                </a:ext>
              </a:extLst>
            </p:cNvPr>
            <p:cNvSpPr/>
            <p:nvPr/>
          </p:nvSpPr>
          <p:spPr bwMode="auto">
            <a:xfrm>
              <a:off x="2972593" y="3557760"/>
              <a:ext cx="5943601" cy="572401"/>
            </a:xfrm>
            <a:prstGeom prst="rect">
              <a:avLst/>
            </a:prstGeom>
            <a:solidFill>
              <a:schemeClr val="bg1">
                <a:lumMod val="50000"/>
                <a:lumOff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Semilight"/>
              </a:endParaRPr>
            </a:p>
          </p:txBody>
        </p:sp>
        <p:sp>
          <p:nvSpPr>
            <p:cNvPr id="17" name="Rectangle 16">
              <a:extLst>
                <a:ext uri="{FF2B5EF4-FFF2-40B4-BE49-F238E27FC236}">
                  <a16:creationId xmlns:a16="http://schemas.microsoft.com/office/drawing/2014/main" id="{133B0B7A-B71E-4891-BFA3-CCDDA81A8EA2}"/>
                </a:ext>
              </a:extLst>
            </p:cNvPr>
            <p:cNvSpPr/>
            <p:nvPr/>
          </p:nvSpPr>
          <p:spPr bwMode="auto">
            <a:xfrm>
              <a:off x="2972593" y="1295400"/>
              <a:ext cx="1828800" cy="1828800"/>
            </a:xfrm>
            <a:prstGeom prst="rect">
              <a:avLst/>
            </a:prstGeom>
            <a:solidFill>
              <a:schemeClr val="accent1"/>
            </a:solidFill>
            <a:ln w="952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defRPr/>
              </a:pPr>
              <a:r>
                <a:rPr lang="en-US" sz="2000" b="1" kern="0" dirty="0">
                  <a:gradFill>
                    <a:gsLst>
                      <a:gs pos="16814">
                        <a:srgbClr val="FFFFFF"/>
                      </a:gs>
                      <a:gs pos="46000">
                        <a:srgbClr val="FFFFFF"/>
                      </a:gs>
                    </a:gsLst>
                    <a:lin ang="5400000" scaled="0"/>
                  </a:gradFill>
                  <a:latin typeface="+mj-lt"/>
                </a:rPr>
                <a:t>Customer Origin Server</a:t>
              </a:r>
            </a:p>
          </p:txBody>
        </p:sp>
        <p:sp>
          <p:nvSpPr>
            <p:cNvPr id="18" name="Rectangle 17">
              <a:extLst>
                <a:ext uri="{FF2B5EF4-FFF2-40B4-BE49-F238E27FC236}">
                  <a16:creationId xmlns:a16="http://schemas.microsoft.com/office/drawing/2014/main" id="{A94023A5-ADB1-4B8D-BEC5-2F75E3C82D7B}"/>
                </a:ext>
              </a:extLst>
            </p:cNvPr>
            <p:cNvSpPr/>
            <p:nvPr/>
          </p:nvSpPr>
          <p:spPr bwMode="auto">
            <a:xfrm>
              <a:off x="5029993" y="1295400"/>
              <a:ext cx="1828800" cy="1828800"/>
            </a:xfrm>
            <a:prstGeom prst="rect">
              <a:avLst/>
            </a:prstGeom>
            <a:solidFill>
              <a:srgbClr val="7030A0"/>
            </a:solidFill>
            <a:ln w="952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pPr>
              <a:r>
                <a:rPr lang="en-US" sz="2000" b="1" kern="0" dirty="0">
                  <a:gradFill>
                    <a:gsLst>
                      <a:gs pos="16814">
                        <a:srgbClr val="FFFFFF"/>
                      </a:gs>
                      <a:gs pos="46000">
                        <a:srgbClr val="FFFFFF"/>
                      </a:gs>
                    </a:gsLst>
                    <a:lin ang="5400000" scaled="0"/>
                  </a:gradFill>
                  <a:latin typeface="+mj-lt"/>
                </a:rPr>
                <a:t>CDN Edge Network</a:t>
              </a:r>
            </a:p>
          </p:txBody>
        </p:sp>
        <p:sp>
          <p:nvSpPr>
            <p:cNvPr id="19" name="Rectangle 18">
              <a:extLst>
                <a:ext uri="{FF2B5EF4-FFF2-40B4-BE49-F238E27FC236}">
                  <a16:creationId xmlns:a16="http://schemas.microsoft.com/office/drawing/2014/main" id="{F2958B49-5161-4570-8E15-99FEA376D35E}"/>
                </a:ext>
              </a:extLst>
            </p:cNvPr>
            <p:cNvSpPr/>
            <p:nvPr/>
          </p:nvSpPr>
          <p:spPr bwMode="auto">
            <a:xfrm>
              <a:off x="7087393" y="1295400"/>
              <a:ext cx="1828800" cy="1828800"/>
            </a:xfrm>
            <a:prstGeom prst="rect">
              <a:avLst/>
            </a:prstGeom>
            <a:solidFill>
              <a:srgbClr val="002060"/>
            </a:solidFill>
            <a:ln w="952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pPr>
              <a:r>
                <a:rPr lang="en-US" sz="2000" b="1" kern="0" dirty="0">
                  <a:gradFill>
                    <a:gsLst>
                      <a:gs pos="16814">
                        <a:srgbClr val="FFFFFF"/>
                      </a:gs>
                      <a:gs pos="46000">
                        <a:srgbClr val="FFFFFF"/>
                      </a:gs>
                    </a:gsLst>
                    <a:lin ang="5400000" scaled="0"/>
                  </a:gradFill>
                  <a:latin typeface="+mj-lt"/>
                </a:rPr>
                <a:t>HTTP Client</a:t>
              </a:r>
            </a:p>
          </p:txBody>
        </p:sp>
        <p:sp>
          <p:nvSpPr>
            <p:cNvPr id="22" name="Rectangle 21">
              <a:extLst>
                <a:ext uri="{FF2B5EF4-FFF2-40B4-BE49-F238E27FC236}">
                  <a16:creationId xmlns:a16="http://schemas.microsoft.com/office/drawing/2014/main" id="{B9A22B51-6436-42E3-AD40-F8FBA5C62B80}"/>
                </a:ext>
              </a:extLst>
            </p:cNvPr>
            <p:cNvSpPr/>
            <p:nvPr/>
          </p:nvSpPr>
          <p:spPr bwMode="auto">
            <a:xfrm rot="10800000">
              <a:off x="2972592" y="4275013"/>
              <a:ext cx="5943601" cy="570066"/>
            </a:xfrm>
            <a:prstGeom prst="rect">
              <a:avLst/>
            </a:prstGeom>
            <a:solidFill>
              <a:schemeClr val="bg1">
                <a:lumMod val="50000"/>
                <a:lumOff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Semilight"/>
              </a:endParaRPr>
            </a:p>
          </p:txBody>
        </p:sp>
        <p:pic>
          <p:nvPicPr>
            <p:cNvPr id="23" name="Picture 22">
              <a:extLst>
                <a:ext uri="{FF2B5EF4-FFF2-40B4-BE49-F238E27FC236}">
                  <a16:creationId xmlns:a16="http://schemas.microsoft.com/office/drawing/2014/main" id="{93A72063-E66E-4489-9766-C189E5FF171A}"/>
                </a:ext>
              </a:extLst>
            </p:cNvPr>
            <p:cNvPicPr>
              <a:picLocks noChangeAspect="1"/>
            </p:cNvPicPr>
            <p:nvPr/>
          </p:nvPicPr>
          <p:blipFill>
            <a:blip r:embed="rId3"/>
            <a:stretch>
              <a:fillRect/>
            </a:stretch>
          </p:blipFill>
          <p:spPr>
            <a:xfrm rot="10800000">
              <a:off x="4044031" y="4304398"/>
              <a:ext cx="631854" cy="511303"/>
            </a:xfrm>
            <a:prstGeom prst="rect">
              <a:avLst/>
            </a:prstGeom>
          </p:spPr>
        </p:pic>
        <p:pic>
          <p:nvPicPr>
            <p:cNvPr id="24" name="Picture 23">
              <a:extLst>
                <a:ext uri="{FF2B5EF4-FFF2-40B4-BE49-F238E27FC236}">
                  <a16:creationId xmlns:a16="http://schemas.microsoft.com/office/drawing/2014/main" id="{2535298C-BFB4-4F29-97F9-DEDC81A22471}"/>
                </a:ext>
              </a:extLst>
            </p:cNvPr>
            <p:cNvPicPr>
              <a:picLocks noChangeAspect="1"/>
            </p:cNvPicPr>
            <p:nvPr/>
          </p:nvPicPr>
          <p:blipFill>
            <a:blip r:embed="rId3"/>
            <a:stretch>
              <a:fillRect/>
            </a:stretch>
          </p:blipFill>
          <p:spPr>
            <a:xfrm>
              <a:off x="7228666" y="3558457"/>
              <a:ext cx="631854" cy="511303"/>
            </a:xfrm>
            <a:prstGeom prst="rect">
              <a:avLst/>
            </a:prstGeom>
          </p:spPr>
        </p:pic>
        <p:pic>
          <p:nvPicPr>
            <p:cNvPr id="25" name="Picture 24">
              <a:extLst>
                <a:ext uri="{FF2B5EF4-FFF2-40B4-BE49-F238E27FC236}">
                  <a16:creationId xmlns:a16="http://schemas.microsoft.com/office/drawing/2014/main" id="{33EC9883-6235-491E-BB9B-10FDC6A4231E}"/>
                </a:ext>
              </a:extLst>
            </p:cNvPr>
            <p:cNvPicPr>
              <a:picLocks noChangeAspect="1"/>
            </p:cNvPicPr>
            <p:nvPr/>
          </p:nvPicPr>
          <p:blipFill>
            <a:blip r:embed="rId3"/>
            <a:stretch>
              <a:fillRect/>
            </a:stretch>
          </p:blipFill>
          <p:spPr>
            <a:xfrm rot="10800000">
              <a:off x="7193345" y="4304398"/>
              <a:ext cx="631854" cy="511303"/>
            </a:xfrm>
            <a:prstGeom prst="rect">
              <a:avLst/>
            </a:prstGeom>
          </p:spPr>
        </p:pic>
        <p:pic>
          <p:nvPicPr>
            <p:cNvPr id="26" name="Picture 25">
              <a:extLst>
                <a:ext uri="{FF2B5EF4-FFF2-40B4-BE49-F238E27FC236}">
                  <a16:creationId xmlns:a16="http://schemas.microsoft.com/office/drawing/2014/main" id="{28DF0F3F-F8AF-4EC8-AA8F-6CDB86DE1FC1}"/>
                </a:ext>
              </a:extLst>
            </p:cNvPr>
            <p:cNvPicPr>
              <a:picLocks noChangeAspect="1"/>
            </p:cNvPicPr>
            <p:nvPr/>
          </p:nvPicPr>
          <p:blipFill>
            <a:blip r:embed="rId3"/>
            <a:stretch>
              <a:fillRect/>
            </a:stretch>
          </p:blipFill>
          <p:spPr>
            <a:xfrm>
              <a:off x="4110883" y="3573815"/>
              <a:ext cx="631854" cy="511303"/>
            </a:xfrm>
            <a:prstGeom prst="rect">
              <a:avLst/>
            </a:prstGeom>
          </p:spPr>
        </p:pic>
        <p:sp>
          <p:nvSpPr>
            <p:cNvPr id="27" name="Rectangle 26">
              <a:extLst>
                <a:ext uri="{FF2B5EF4-FFF2-40B4-BE49-F238E27FC236}">
                  <a16:creationId xmlns:a16="http://schemas.microsoft.com/office/drawing/2014/main" id="{B7F0155E-422B-4991-B6C5-729446F0D14B}"/>
                </a:ext>
              </a:extLst>
            </p:cNvPr>
            <p:cNvSpPr/>
            <p:nvPr/>
          </p:nvSpPr>
          <p:spPr bwMode="auto">
            <a:xfrm>
              <a:off x="5868192" y="5134789"/>
              <a:ext cx="3048001" cy="572401"/>
            </a:xfrm>
            <a:prstGeom prst="rect">
              <a:avLst/>
            </a:prstGeom>
            <a:solidFill>
              <a:schemeClr val="bg1">
                <a:lumMod val="50000"/>
                <a:lumOff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Semilight"/>
              </a:endParaRPr>
            </a:p>
          </p:txBody>
        </p:sp>
        <p:pic>
          <p:nvPicPr>
            <p:cNvPr id="28" name="Picture 27">
              <a:extLst>
                <a:ext uri="{FF2B5EF4-FFF2-40B4-BE49-F238E27FC236}">
                  <a16:creationId xmlns:a16="http://schemas.microsoft.com/office/drawing/2014/main" id="{785B2FD8-0B8A-4D2E-B933-6F7F5D561B90}"/>
                </a:ext>
              </a:extLst>
            </p:cNvPr>
            <p:cNvPicPr>
              <a:picLocks noChangeAspect="1"/>
            </p:cNvPicPr>
            <p:nvPr/>
          </p:nvPicPr>
          <p:blipFill>
            <a:blip r:embed="rId3"/>
            <a:stretch>
              <a:fillRect/>
            </a:stretch>
          </p:blipFill>
          <p:spPr>
            <a:xfrm>
              <a:off x="7205631" y="5150844"/>
              <a:ext cx="631854" cy="511303"/>
            </a:xfrm>
            <a:prstGeom prst="rect">
              <a:avLst/>
            </a:prstGeom>
          </p:spPr>
        </p:pic>
        <p:sp>
          <p:nvSpPr>
            <p:cNvPr id="29" name="Rectangle 28">
              <a:extLst>
                <a:ext uri="{FF2B5EF4-FFF2-40B4-BE49-F238E27FC236}">
                  <a16:creationId xmlns:a16="http://schemas.microsoft.com/office/drawing/2014/main" id="{F65F11FC-0117-4618-8B40-6C0F3C22C9CB}"/>
                </a:ext>
              </a:extLst>
            </p:cNvPr>
            <p:cNvSpPr/>
            <p:nvPr/>
          </p:nvSpPr>
          <p:spPr bwMode="auto">
            <a:xfrm rot="10800000">
              <a:off x="5868191" y="5867400"/>
              <a:ext cx="3048000" cy="570066"/>
            </a:xfrm>
            <a:prstGeom prst="rect">
              <a:avLst/>
            </a:prstGeom>
            <a:solidFill>
              <a:schemeClr val="bg1">
                <a:lumMod val="50000"/>
                <a:lumOff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02" fontAlgn="base">
                <a:spcBef>
                  <a:spcPct val="0"/>
                </a:spcBef>
                <a:spcAft>
                  <a:spcPct val="0"/>
                </a:spcAft>
                <a:defRPr/>
              </a:pPr>
              <a:endParaRPr lang="en-US" sz="2000" kern="0" dirty="0">
                <a:gradFill>
                  <a:gsLst>
                    <a:gs pos="16814">
                      <a:srgbClr val="FFFFFF"/>
                    </a:gs>
                    <a:gs pos="46000">
                      <a:srgbClr val="FFFFFF"/>
                    </a:gs>
                  </a:gsLst>
                  <a:lin ang="5400000" scaled="0"/>
                </a:gradFill>
                <a:latin typeface="Segoe UI Semilight"/>
              </a:endParaRPr>
            </a:p>
          </p:txBody>
        </p:sp>
        <p:pic>
          <p:nvPicPr>
            <p:cNvPr id="30" name="Picture 29">
              <a:extLst>
                <a:ext uri="{FF2B5EF4-FFF2-40B4-BE49-F238E27FC236}">
                  <a16:creationId xmlns:a16="http://schemas.microsoft.com/office/drawing/2014/main" id="{15AFF21F-56DD-47EA-9A10-C1E58276F773}"/>
                </a:ext>
              </a:extLst>
            </p:cNvPr>
            <p:cNvPicPr>
              <a:picLocks noChangeAspect="1"/>
            </p:cNvPicPr>
            <p:nvPr/>
          </p:nvPicPr>
          <p:blipFill>
            <a:blip r:embed="rId3"/>
            <a:stretch>
              <a:fillRect/>
            </a:stretch>
          </p:blipFill>
          <p:spPr>
            <a:xfrm rot="10800000">
              <a:off x="7170310" y="5896785"/>
              <a:ext cx="631854" cy="511303"/>
            </a:xfrm>
            <a:prstGeom prst="rect">
              <a:avLst/>
            </a:prstGeom>
          </p:spPr>
        </p:pic>
        <p:cxnSp>
          <p:nvCxnSpPr>
            <p:cNvPr id="31" name="Straight Connector 30">
              <a:extLst>
                <a:ext uri="{FF2B5EF4-FFF2-40B4-BE49-F238E27FC236}">
                  <a16:creationId xmlns:a16="http://schemas.microsoft.com/office/drawing/2014/main" id="{6595BDC0-92DC-403F-9A06-E317D34DFD19}"/>
                </a:ext>
              </a:extLst>
            </p:cNvPr>
            <p:cNvCxnSpPr/>
            <p:nvPr/>
          </p:nvCxnSpPr>
          <p:spPr>
            <a:xfrm>
              <a:off x="2439193" y="3352800"/>
              <a:ext cx="7086600" cy="0"/>
            </a:xfrm>
            <a:prstGeom prst="line">
              <a:avLst/>
            </a:prstGeom>
            <a:noFill/>
            <a:ln w="9525" cap="flat" cmpd="sng" algn="ctr">
              <a:solidFill>
                <a:schemeClr val="tx1"/>
              </a:solidFill>
              <a:prstDash val="solid"/>
              <a:headEnd type="none"/>
              <a:tailEnd type="none"/>
            </a:ln>
            <a:effectLst/>
          </p:spPr>
        </p:cxnSp>
        <p:cxnSp>
          <p:nvCxnSpPr>
            <p:cNvPr id="32" name="Straight Connector 31">
              <a:extLst>
                <a:ext uri="{FF2B5EF4-FFF2-40B4-BE49-F238E27FC236}">
                  <a16:creationId xmlns:a16="http://schemas.microsoft.com/office/drawing/2014/main" id="{3F149CF5-1D1A-4896-B94A-489E0B969219}"/>
                </a:ext>
              </a:extLst>
            </p:cNvPr>
            <p:cNvCxnSpPr/>
            <p:nvPr/>
          </p:nvCxnSpPr>
          <p:spPr>
            <a:xfrm>
              <a:off x="2439193" y="5029200"/>
              <a:ext cx="7086600" cy="0"/>
            </a:xfrm>
            <a:prstGeom prst="line">
              <a:avLst/>
            </a:prstGeom>
            <a:noFill/>
            <a:ln w="9525" cap="flat" cmpd="sng" algn="ctr">
              <a:solidFill>
                <a:schemeClr val="tx1"/>
              </a:solidFill>
              <a:prstDash val="solid"/>
              <a:headEnd type="none"/>
              <a:tailEnd type="none"/>
            </a:ln>
            <a:effectLst/>
          </p:spPr>
        </p:cxnSp>
        <p:pic>
          <p:nvPicPr>
            <p:cNvPr id="33" name="Picture 32">
              <a:extLst>
                <a:ext uri="{FF2B5EF4-FFF2-40B4-BE49-F238E27FC236}">
                  <a16:creationId xmlns:a16="http://schemas.microsoft.com/office/drawing/2014/main" id="{87B96229-03D5-4CF4-AAB6-A8A75A4754F9}"/>
                </a:ext>
              </a:extLst>
            </p:cNvPr>
            <p:cNvPicPr>
              <a:picLocks noChangeAspect="1"/>
            </p:cNvPicPr>
            <p:nvPr/>
          </p:nvPicPr>
          <p:blipFill>
            <a:blip r:embed="rId3"/>
            <a:stretch>
              <a:fillRect/>
            </a:stretch>
          </p:blipFill>
          <p:spPr>
            <a:xfrm>
              <a:off x="5694393" y="3594563"/>
              <a:ext cx="631854" cy="511303"/>
            </a:xfrm>
            <a:prstGeom prst="rect">
              <a:avLst/>
            </a:prstGeom>
          </p:spPr>
        </p:pic>
        <p:pic>
          <p:nvPicPr>
            <p:cNvPr id="34" name="Picture 33">
              <a:extLst>
                <a:ext uri="{FF2B5EF4-FFF2-40B4-BE49-F238E27FC236}">
                  <a16:creationId xmlns:a16="http://schemas.microsoft.com/office/drawing/2014/main" id="{E00C7FCC-F289-45FD-BDB6-40DF22873D89}"/>
                </a:ext>
              </a:extLst>
            </p:cNvPr>
            <p:cNvPicPr>
              <a:picLocks noChangeAspect="1"/>
            </p:cNvPicPr>
            <p:nvPr/>
          </p:nvPicPr>
          <p:blipFill>
            <a:blip r:embed="rId3"/>
            <a:stretch>
              <a:fillRect/>
            </a:stretch>
          </p:blipFill>
          <p:spPr>
            <a:xfrm rot="10800000">
              <a:off x="5727819" y="4298923"/>
              <a:ext cx="631854" cy="511303"/>
            </a:xfrm>
            <a:prstGeom prst="rect">
              <a:avLst/>
            </a:prstGeom>
          </p:spPr>
        </p:pic>
      </p:grpSp>
    </p:spTree>
    <p:extLst>
      <p:ext uri="{BB962C8B-B14F-4D97-AF65-F5344CB8AC3E}">
        <p14:creationId xmlns:p14="http://schemas.microsoft.com/office/powerpoint/2010/main" val="1538693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 Service Endpoint</a:t>
            </a:r>
          </a:p>
        </p:txBody>
      </p:sp>
      <p:sp>
        <p:nvSpPr>
          <p:cNvPr id="3" name="Content Placeholder 2">
            <a:extLst>
              <a:ext uri="{FF2B5EF4-FFF2-40B4-BE49-F238E27FC236}">
                <a16:creationId xmlns:a16="http://schemas.microsoft.com/office/drawing/2014/main" id="{5DD9ACA7-E9D6-4E4F-854B-EFF8A2D816D5}"/>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DACDAB0C-C21D-4A6E-8849-7DC415DDF7BE}"/>
              </a:ext>
            </a:extLst>
          </p:cNvPr>
          <p:cNvSpPr>
            <a:spLocks noGrp="1"/>
          </p:cNvSpPr>
          <p:nvPr>
            <p:ph type="body" sz="quarter" idx="11"/>
          </p:nvPr>
        </p:nvSpPr>
        <p:spPr>
          <a:xfrm>
            <a:off x="1285875" y="4333981"/>
            <a:ext cx="10547350" cy="492443"/>
          </a:xfrm>
        </p:spPr>
        <p:txBody>
          <a:bodyPr/>
          <a:lstStyle/>
          <a:p>
            <a:r>
              <a:rPr lang="en-US" dirty="0"/>
              <a:t>Extend and Secure your critical Azure service resources to only your Virtual Networks</a:t>
            </a:r>
          </a:p>
        </p:txBody>
      </p:sp>
      <p:pic>
        <p:nvPicPr>
          <p:cNvPr id="18" name="Picture 17">
            <a:extLst>
              <a:ext uri="{FF2B5EF4-FFF2-40B4-BE49-F238E27FC236}">
                <a16:creationId xmlns:a16="http://schemas.microsoft.com/office/drawing/2014/main" id="{BF6EBFCB-C4A0-4386-894D-A375C69E984E}"/>
              </a:ext>
            </a:extLst>
          </p:cNvPr>
          <p:cNvPicPr>
            <a:picLocks noChangeAspect="1"/>
          </p:cNvPicPr>
          <p:nvPr/>
        </p:nvPicPr>
        <p:blipFill>
          <a:blip r:embed="rId3"/>
          <a:stretch>
            <a:fillRect/>
          </a:stretch>
        </p:blipFill>
        <p:spPr>
          <a:xfrm>
            <a:off x="400218" y="4242350"/>
            <a:ext cx="572463" cy="584074"/>
          </a:xfrm>
          <a:prstGeom prst="rect">
            <a:avLst/>
          </a:prstGeom>
        </p:spPr>
      </p:pic>
    </p:spTree>
    <p:extLst>
      <p:ext uri="{BB962C8B-B14F-4D97-AF65-F5344CB8AC3E}">
        <p14:creationId xmlns:p14="http://schemas.microsoft.com/office/powerpoint/2010/main" val="31672271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 Endpoint</a:t>
            </a:r>
          </a:p>
        </p:txBody>
      </p:sp>
      <p:sp>
        <p:nvSpPr>
          <p:cNvPr id="6" name="Text Placeholder 5">
            <a:extLst>
              <a:ext uri="{FF2B5EF4-FFF2-40B4-BE49-F238E27FC236}">
                <a16:creationId xmlns:a16="http://schemas.microsoft.com/office/drawing/2014/main" id="{36B918B3-9FC8-4D84-AA73-68FD27763A36}"/>
              </a:ext>
            </a:extLst>
          </p:cNvPr>
          <p:cNvSpPr>
            <a:spLocks noGrp="1"/>
          </p:cNvSpPr>
          <p:nvPr>
            <p:ph type="body" sz="quarter" idx="10"/>
          </p:nvPr>
        </p:nvSpPr>
        <p:spPr>
          <a:xfrm>
            <a:off x="455996" y="1145576"/>
            <a:ext cx="11306469" cy="307777"/>
          </a:xfrm>
        </p:spPr>
        <p:txBody>
          <a:bodyPr/>
          <a:lstStyle/>
          <a:p>
            <a:r>
              <a:rPr lang="en-US" dirty="0"/>
              <a:t>Securing PaaS Services</a:t>
            </a:r>
          </a:p>
        </p:txBody>
      </p:sp>
      <p:sp>
        <p:nvSpPr>
          <p:cNvPr id="5" name="Text Placeholder 4">
            <a:extLst>
              <a:ext uri="{FF2B5EF4-FFF2-40B4-BE49-F238E27FC236}">
                <a16:creationId xmlns:a16="http://schemas.microsoft.com/office/drawing/2014/main" id="{B1B6B86E-722F-4865-BB19-AF7A4BF3DEAE}"/>
              </a:ext>
            </a:extLst>
          </p:cNvPr>
          <p:cNvSpPr>
            <a:spLocks noGrp="1"/>
          </p:cNvSpPr>
          <p:nvPr>
            <p:ph type="body" sz="quarter" idx="11"/>
          </p:nvPr>
        </p:nvSpPr>
        <p:spPr>
          <a:xfrm>
            <a:off x="455996" y="1716905"/>
            <a:ext cx="4020755" cy="3166380"/>
          </a:xfrm>
        </p:spPr>
        <p:txBody>
          <a:bodyPr/>
          <a:lstStyle/>
          <a:p>
            <a:r>
              <a:rPr lang="en-US" sz="1836" b="1" dirty="0">
                <a:solidFill>
                  <a:schemeClr val="tx1"/>
                </a:solidFill>
                <a:latin typeface="Segoe UI"/>
              </a:rPr>
              <a:t>Key Benefits</a:t>
            </a:r>
          </a:p>
          <a:p>
            <a:pPr marL="342900" indent="-342900">
              <a:lnSpc>
                <a:spcPct val="100000"/>
              </a:lnSpc>
              <a:buFont typeface="Arial" panose="020B0604020202020204" pitchFamily="34" charset="0"/>
              <a:buChar char="•"/>
            </a:pPr>
            <a:r>
              <a:rPr lang="en-US" sz="1836" dirty="0">
                <a:solidFill>
                  <a:schemeClr val="tx1"/>
                </a:solidFill>
                <a:latin typeface="Segoe UI"/>
              </a:rPr>
              <a:t>Improved security for your Azure service resources</a:t>
            </a:r>
          </a:p>
          <a:p>
            <a:pPr marL="342900" indent="-342900">
              <a:lnSpc>
                <a:spcPct val="100000"/>
              </a:lnSpc>
              <a:buFont typeface="Arial" panose="020B0604020202020204" pitchFamily="34" charset="0"/>
              <a:buChar char="•"/>
            </a:pPr>
            <a:endParaRPr lang="en-US" sz="1836" dirty="0">
              <a:solidFill>
                <a:schemeClr val="tx1"/>
              </a:solidFill>
              <a:latin typeface="Segoe UI"/>
            </a:endParaRPr>
          </a:p>
          <a:p>
            <a:pPr marL="342900" indent="-342900">
              <a:lnSpc>
                <a:spcPct val="100000"/>
              </a:lnSpc>
              <a:buFont typeface="Arial" panose="020B0604020202020204" pitchFamily="34" charset="0"/>
              <a:buChar char="•"/>
            </a:pPr>
            <a:r>
              <a:rPr lang="en-US" sz="1836" dirty="0">
                <a:solidFill>
                  <a:schemeClr val="tx1"/>
                </a:solidFill>
                <a:latin typeface="Segoe UI"/>
              </a:rPr>
              <a:t>Optimal routing for Azure service traffic from your virtual network</a:t>
            </a:r>
          </a:p>
          <a:p>
            <a:pPr marL="342900" indent="-342900">
              <a:lnSpc>
                <a:spcPct val="100000"/>
              </a:lnSpc>
              <a:buFont typeface="Arial" panose="020B0604020202020204" pitchFamily="34" charset="0"/>
              <a:buChar char="•"/>
            </a:pPr>
            <a:endParaRPr lang="en-US" sz="1836" dirty="0">
              <a:solidFill>
                <a:schemeClr val="tx1"/>
              </a:solidFill>
              <a:latin typeface="Segoe UI"/>
            </a:endParaRPr>
          </a:p>
          <a:p>
            <a:pPr marL="342900" indent="-342900">
              <a:lnSpc>
                <a:spcPct val="100000"/>
              </a:lnSpc>
              <a:buFont typeface="Arial" panose="020B0604020202020204" pitchFamily="34" charset="0"/>
              <a:buChar char="•"/>
            </a:pPr>
            <a:r>
              <a:rPr lang="en-US" sz="1836" dirty="0">
                <a:solidFill>
                  <a:schemeClr val="tx1"/>
                </a:solidFill>
                <a:latin typeface="Segoe UI"/>
              </a:rPr>
              <a:t>Simple to set up with less management overhead</a:t>
            </a:r>
            <a:endParaRPr lang="en-US" sz="1836" b="1" dirty="0">
              <a:solidFill>
                <a:schemeClr val="tx1"/>
              </a:solidFill>
              <a:latin typeface="Segoe UI"/>
            </a:endParaRPr>
          </a:p>
          <a:p>
            <a:endParaRPr lang="en-US" dirty="0"/>
          </a:p>
        </p:txBody>
      </p:sp>
      <p:pic>
        <p:nvPicPr>
          <p:cNvPr id="4" name="Picture 3">
            <a:extLst>
              <a:ext uri="{FF2B5EF4-FFF2-40B4-BE49-F238E27FC236}">
                <a16:creationId xmlns:a16="http://schemas.microsoft.com/office/drawing/2014/main" id="{D1CED192-7BA3-42DD-B0AF-91D6FD01A1BD}"/>
              </a:ext>
            </a:extLst>
          </p:cNvPr>
          <p:cNvPicPr>
            <a:picLocks noChangeAspect="1"/>
          </p:cNvPicPr>
          <p:nvPr/>
        </p:nvPicPr>
        <p:blipFill rotWithShape="1">
          <a:blip r:embed="rId3"/>
          <a:srcRect l="1710" t="1410" r="2565" b="3192"/>
          <a:stretch/>
        </p:blipFill>
        <p:spPr>
          <a:xfrm>
            <a:off x="4476751" y="993760"/>
            <a:ext cx="7677150" cy="5816615"/>
          </a:xfrm>
          <a:prstGeom prst="rect">
            <a:avLst/>
          </a:prstGeom>
        </p:spPr>
      </p:pic>
      <p:sp>
        <p:nvSpPr>
          <p:cNvPr id="7" name="Rectangle 6">
            <a:extLst>
              <a:ext uri="{FF2B5EF4-FFF2-40B4-BE49-F238E27FC236}">
                <a16:creationId xmlns:a16="http://schemas.microsoft.com/office/drawing/2014/main" id="{B546A13A-0DDD-4D8C-833B-8BD9A8A4378D}"/>
              </a:ext>
            </a:extLst>
          </p:cNvPr>
          <p:cNvSpPr/>
          <p:nvPr/>
        </p:nvSpPr>
        <p:spPr>
          <a:xfrm>
            <a:off x="7219080" y="1400463"/>
            <a:ext cx="2347822" cy="369332"/>
          </a:xfrm>
          <a:prstGeom prst="rect">
            <a:avLst/>
          </a:prstGeom>
        </p:spPr>
        <p:txBody>
          <a:bodyPr wrap="none">
            <a:spAutoFit/>
          </a:bodyPr>
          <a:lstStyle/>
          <a:p>
            <a:r>
              <a:rPr lang="en-US" sz="1800" b="1" dirty="0">
                <a:solidFill>
                  <a:srgbClr val="505050"/>
                </a:solidFill>
              </a:rPr>
              <a:t>Azure SQL example:</a:t>
            </a:r>
          </a:p>
        </p:txBody>
      </p:sp>
    </p:spTree>
    <p:extLst>
      <p:ext uri="{BB962C8B-B14F-4D97-AF65-F5344CB8AC3E}">
        <p14:creationId xmlns:p14="http://schemas.microsoft.com/office/powerpoint/2010/main" val="309145767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 Endpoints</a:t>
            </a:r>
          </a:p>
        </p:txBody>
      </p:sp>
      <p:sp>
        <p:nvSpPr>
          <p:cNvPr id="2" name="Content Placeholder 1">
            <a:extLst>
              <a:ext uri="{FF2B5EF4-FFF2-40B4-BE49-F238E27FC236}">
                <a16:creationId xmlns:a16="http://schemas.microsoft.com/office/drawing/2014/main" id="{3E46B24F-4EC8-47F9-BC7E-C9B8CBEC08B8}"/>
              </a:ext>
            </a:extLst>
          </p:cNvPr>
          <p:cNvSpPr>
            <a:spLocks noGrp="1"/>
          </p:cNvSpPr>
          <p:nvPr>
            <p:ph type="body" sz="quarter" idx="10"/>
          </p:nvPr>
        </p:nvSpPr>
        <p:spPr>
          <a:xfrm>
            <a:off x="455996" y="1145576"/>
            <a:ext cx="11306469" cy="307777"/>
          </a:xfrm>
        </p:spPr>
        <p:txBody>
          <a:bodyPr/>
          <a:lstStyle/>
          <a:p>
            <a:r>
              <a:rPr lang="en-US" dirty="0"/>
              <a:t>Securing PaaS Services</a:t>
            </a:r>
          </a:p>
        </p:txBody>
      </p:sp>
      <p:sp>
        <p:nvSpPr>
          <p:cNvPr id="5" name="Text Placeholder 4">
            <a:extLst>
              <a:ext uri="{FF2B5EF4-FFF2-40B4-BE49-F238E27FC236}">
                <a16:creationId xmlns:a16="http://schemas.microsoft.com/office/drawing/2014/main" id="{396855D2-41CC-44C8-9AAA-5F197604F03D}"/>
              </a:ext>
            </a:extLst>
          </p:cNvPr>
          <p:cNvSpPr>
            <a:spLocks noGrp="1"/>
          </p:cNvSpPr>
          <p:nvPr>
            <p:ph type="body" sz="quarter" idx="11"/>
          </p:nvPr>
        </p:nvSpPr>
        <p:spPr>
          <a:xfrm>
            <a:off x="455996" y="1716905"/>
            <a:ext cx="11306469" cy="4830425"/>
          </a:xfrm>
        </p:spPr>
        <p:txBody>
          <a:bodyPr/>
          <a:lstStyle/>
          <a:p>
            <a:r>
              <a:rPr lang="en-US" b="1" dirty="0">
                <a:solidFill>
                  <a:schemeClr val="tx1"/>
                </a:solidFill>
                <a:latin typeface="+mn-lt"/>
              </a:rPr>
              <a:t>Generally Available:</a:t>
            </a:r>
          </a:p>
          <a:p>
            <a:pPr marL="285750" indent="-285750">
              <a:buFont typeface="Arial" panose="020B0604020202020204" pitchFamily="34" charset="0"/>
              <a:buChar char="•"/>
            </a:pPr>
            <a:r>
              <a:rPr lang="en-US" dirty="0">
                <a:solidFill>
                  <a:schemeClr val="tx1"/>
                </a:solidFill>
              </a:rPr>
              <a:t>Azure Storage</a:t>
            </a:r>
          </a:p>
          <a:p>
            <a:pPr marL="285750" indent="-285750">
              <a:buFont typeface="Arial" panose="020B0604020202020204" pitchFamily="34" charset="0"/>
              <a:buChar char="•"/>
            </a:pPr>
            <a:r>
              <a:rPr lang="en-US" dirty="0">
                <a:solidFill>
                  <a:schemeClr val="tx1"/>
                </a:solidFill>
              </a:rPr>
              <a:t>Azure SQL Database</a:t>
            </a:r>
          </a:p>
          <a:p>
            <a:pPr marL="285750" indent="-285750">
              <a:buFont typeface="Arial" panose="020B0604020202020204" pitchFamily="34" charset="0"/>
              <a:buChar char="•"/>
            </a:pPr>
            <a:r>
              <a:rPr lang="en-US" dirty="0">
                <a:solidFill>
                  <a:schemeClr val="tx1"/>
                </a:solidFill>
              </a:rPr>
              <a:t>Azure SQL Data Warehouse</a:t>
            </a:r>
          </a:p>
          <a:p>
            <a:pPr marL="285750" indent="-285750">
              <a:buFont typeface="Arial" panose="020B0604020202020204" pitchFamily="34" charset="0"/>
              <a:buChar char="•"/>
            </a:pPr>
            <a:r>
              <a:rPr lang="en-US" dirty="0">
                <a:solidFill>
                  <a:schemeClr val="tx1"/>
                </a:solidFill>
              </a:rPr>
              <a:t>Azure Database for PostgreSQL server</a:t>
            </a:r>
          </a:p>
          <a:p>
            <a:pPr marL="285750" indent="-285750">
              <a:buFont typeface="Arial" panose="020B0604020202020204" pitchFamily="34" charset="0"/>
              <a:buChar char="•"/>
            </a:pPr>
            <a:r>
              <a:rPr lang="en-US" dirty="0">
                <a:solidFill>
                  <a:schemeClr val="tx1"/>
                </a:solidFill>
              </a:rPr>
              <a:t>Azure Database for MySQL server</a:t>
            </a:r>
          </a:p>
          <a:p>
            <a:pPr marL="285750" indent="-285750">
              <a:buFont typeface="Arial" panose="020B0604020202020204" pitchFamily="34" charset="0"/>
              <a:buChar char="•"/>
            </a:pPr>
            <a:r>
              <a:rPr lang="en-US" dirty="0">
                <a:solidFill>
                  <a:schemeClr val="tx1"/>
                </a:solidFill>
              </a:rPr>
              <a:t>Azure Database for MariaDB</a:t>
            </a:r>
          </a:p>
          <a:p>
            <a:pPr marL="285750" indent="-285750">
              <a:buFont typeface="Arial" panose="020B0604020202020204" pitchFamily="34" charset="0"/>
              <a:buChar char="•"/>
            </a:pPr>
            <a:r>
              <a:rPr lang="en-US" dirty="0">
                <a:solidFill>
                  <a:schemeClr val="tx1"/>
                </a:solidFill>
              </a:rPr>
              <a:t>Azure Cosmos DB</a:t>
            </a:r>
          </a:p>
          <a:p>
            <a:pPr marL="285750" indent="-285750">
              <a:buFont typeface="Arial" panose="020B0604020202020204" pitchFamily="34" charset="0"/>
              <a:buChar char="•"/>
            </a:pPr>
            <a:r>
              <a:rPr lang="en-US" dirty="0">
                <a:solidFill>
                  <a:schemeClr val="tx1"/>
                </a:solidFill>
              </a:rPr>
              <a:t>Azure Key Vault</a:t>
            </a:r>
          </a:p>
          <a:p>
            <a:pPr marL="285750" indent="-285750">
              <a:buFont typeface="Arial" panose="020B0604020202020204" pitchFamily="34" charset="0"/>
              <a:buChar char="•"/>
            </a:pPr>
            <a:r>
              <a:rPr lang="en-US" dirty="0">
                <a:solidFill>
                  <a:schemeClr val="tx1"/>
                </a:solidFill>
              </a:rPr>
              <a:t>Azure Service Bus</a:t>
            </a:r>
          </a:p>
          <a:p>
            <a:pPr marL="285750" indent="-285750">
              <a:buFont typeface="Arial" panose="020B0604020202020204" pitchFamily="34" charset="0"/>
              <a:buChar char="•"/>
            </a:pPr>
            <a:r>
              <a:rPr lang="en-US" dirty="0">
                <a:solidFill>
                  <a:schemeClr val="tx1"/>
                </a:solidFill>
              </a:rPr>
              <a:t>Azure Event Hubs</a:t>
            </a:r>
          </a:p>
          <a:p>
            <a:pPr marL="285750" indent="-285750">
              <a:buFont typeface="Arial" panose="020B0604020202020204" pitchFamily="34" charset="0"/>
              <a:buChar char="•"/>
            </a:pPr>
            <a:r>
              <a:rPr lang="en-US" dirty="0">
                <a:solidFill>
                  <a:schemeClr val="tx1"/>
                </a:solidFill>
              </a:rPr>
              <a:t>Azure Data Lake Store Gen 1</a:t>
            </a:r>
          </a:p>
          <a:p>
            <a:pPr marL="285750" indent="-285750">
              <a:buFont typeface="Arial" panose="020B0604020202020204" pitchFamily="34" charset="0"/>
              <a:buChar char="•"/>
            </a:pPr>
            <a:r>
              <a:rPr lang="en-US" dirty="0">
                <a:solidFill>
                  <a:schemeClr val="tx1"/>
                </a:solidFill>
              </a:rPr>
              <a:t>Azure App Service</a:t>
            </a:r>
          </a:p>
          <a:p>
            <a:pPr marL="285750" indent="-285750">
              <a:buFont typeface="Arial" panose="020B0604020202020204" pitchFamily="34" charset="0"/>
              <a:buChar char="•"/>
            </a:pPr>
            <a:r>
              <a:rPr lang="en-US" dirty="0">
                <a:solidFill>
                  <a:schemeClr val="tx1"/>
                </a:solidFill>
              </a:rPr>
              <a:t>Azure Cognitive Services</a:t>
            </a:r>
          </a:p>
          <a:p>
            <a:r>
              <a:rPr lang="en-US" b="1" dirty="0">
                <a:solidFill>
                  <a:schemeClr val="tx1"/>
                </a:solidFill>
                <a:latin typeface="+mn-lt"/>
              </a:rPr>
              <a:t>Public Preview:</a:t>
            </a:r>
          </a:p>
          <a:p>
            <a:pPr marL="285750" indent="-285750">
              <a:buFont typeface="Arial" panose="020B0604020202020204" pitchFamily="34" charset="0"/>
              <a:buChar char="•"/>
            </a:pPr>
            <a:r>
              <a:rPr lang="en-US" dirty="0">
                <a:solidFill>
                  <a:schemeClr val="tx1"/>
                </a:solidFill>
              </a:rPr>
              <a:t>Azure Container Registry</a:t>
            </a:r>
          </a:p>
        </p:txBody>
      </p:sp>
      <p:sp>
        <p:nvSpPr>
          <p:cNvPr id="20" name="Rectangle 19">
            <a:extLst>
              <a:ext uri="{FF2B5EF4-FFF2-40B4-BE49-F238E27FC236}">
                <a16:creationId xmlns:a16="http://schemas.microsoft.com/office/drawing/2014/main" id="{FDADFFA7-B78C-49D1-A056-29A72597D59C}"/>
              </a:ext>
            </a:extLst>
          </p:cNvPr>
          <p:cNvSpPr/>
          <p:nvPr/>
        </p:nvSpPr>
        <p:spPr bwMode="auto">
          <a:xfrm>
            <a:off x="10597083" y="2517984"/>
            <a:ext cx="1415669" cy="2771410"/>
          </a:xfrm>
          <a:prstGeom prst="rect">
            <a:avLst/>
          </a:prstGeom>
          <a:noFill/>
          <a:ln w="28575">
            <a:solidFill>
              <a:schemeClr val="bg1">
                <a:lumMod val="65000"/>
              </a:schemeClr>
            </a:solidFill>
            <a:prstDash val="solid"/>
          </a:ln>
        </p:spPr>
        <p:txBody>
          <a:bodyPr lIns="182831" tIns="146264" rIns="182831" bIns="146264" anchor="t" anchorCtr="0"/>
          <a:lstStyle/>
          <a:p>
            <a:pPr algn="ctr" defTabSz="950509">
              <a:defRPr/>
            </a:pPr>
            <a:endParaRPr lang="en-US" sz="1428" kern="0" err="1">
              <a:gradFill>
                <a:gsLst>
                  <a:gs pos="1250">
                    <a:srgbClr val="353535"/>
                  </a:gs>
                  <a:gs pos="100000">
                    <a:srgbClr val="353535"/>
                  </a:gs>
                </a:gsLst>
                <a:lin ang="5400000" scaled="0"/>
              </a:gradFill>
              <a:latin typeface="Segoe UI"/>
              <a:ea typeface="MS PGothic" pitchFamily="34" charset="-128"/>
            </a:endParaRPr>
          </a:p>
        </p:txBody>
      </p:sp>
      <p:pic>
        <p:nvPicPr>
          <p:cNvPr id="21" name="Picture 20">
            <a:extLst>
              <a:ext uri="{FF2B5EF4-FFF2-40B4-BE49-F238E27FC236}">
                <a16:creationId xmlns:a16="http://schemas.microsoft.com/office/drawing/2014/main" id="{B4CD5C53-D149-43A4-B571-B8465CAFB8A0}"/>
              </a:ext>
            </a:extLst>
          </p:cNvPr>
          <p:cNvPicPr>
            <a:picLocks noChangeAspect="1"/>
          </p:cNvPicPr>
          <p:nvPr/>
        </p:nvPicPr>
        <p:blipFill>
          <a:blip r:embed="rId3"/>
          <a:stretch>
            <a:fillRect/>
          </a:stretch>
        </p:blipFill>
        <p:spPr>
          <a:xfrm>
            <a:off x="10989662" y="3172403"/>
            <a:ext cx="713529" cy="694751"/>
          </a:xfrm>
          <a:prstGeom prst="rect">
            <a:avLst/>
          </a:prstGeom>
        </p:spPr>
      </p:pic>
      <p:pic>
        <p:nvPicPr>
          <p:cNvPr id="22" name="Picture 21">
            <a:extLst>
              <a:ext uri="{FF2B5EF4-FFF2-40B4-BE49-F238E27FC236}">
                <a16:creationId xmlns:a16="http://schemas.microsoft.com/office/drawing/2014/main" id="{00D36EA1-BB1E-44D7-9D27-B5A99FE93F77}"/>
              </a:ext>
            </a:extLst>
          </p:cNvPr>
          <p:cNvPicPr>
            <a:picLocks noChangeAspect="1"/>
          </p:cNvPicPr>
          <p:nvPr/>
        </p:nvPicPr>
        <p:blipFill>
          <a:blip r:embed="rId4"/>
          <a:stretch>
            <a:fillRect/>
          </a:stretch>
        </p:blipFill>
        <p:spPr>
          <a:xfrm>
            <a:off x="10975809" y="4288107"/>
            <a:ext cx="763063" cy="738702"/>
          </a:xfrm>
          <a:prstGeom prst="rect">
            <a:avLst/>
          </a:prstGeom>
        </p:spPr>
      </p:pic>
      <p:grpSp>
        <p:nvGrpSpPr>
          <p:cNvPr id="66" name="Group 65">
            <a:extLst>
              <a:ext uri="{FF2B5EF4-FFF2-40B4-BE49-F238E27FC236}">
                <a16:creationId xmlns:a16="http://schemas.microsoft.com/office/drawing/2014/main" id="{12128366-E371-417E-BCE4-7D38EB363FEE}"/>
              </a:ext>
            </a:extLst>
          </p:cNvPr>
          <p:cNvGrpSpPr/>
          <p:nvPr/>
        </p:nvGrpSpPr>
        <p:grpSpPr>
          <a:xfrm>
            <a:off x="10983403" y="1030798"/>
            <a:ext cx="636376" cy="603348"/>
            <a:chOff x="7997429" y="912040"/>
            <a:chExt cx="1015942" cy="1015942"/>
          </a:xfrm>
        </p:grpSpPr>
        <p:sp>
          <p:nvSpPr>
            <p:cNvPr id="67" name="Oval 66">
              <a:extLst>
                <a:ext uri="{FF2B5EF4-FFF2-40B4-BE49-F238E27FC236}">
                  <a16:creationId xmlns:a16="http://schemas.microsoft.com/office/drawing/2014/main" id="{7B58E54B-3AD6-45EB-997A-3930016D4EB6}"/>
                </a:ext>
              </a:extLst>
            </p:cNvPr>
            <p:cNvSpPr/>
            <p:nvPr/>
          </p:nvSpPr>
          <p:spPr bwMode="auto">
            <a:xfrm>
              <a:off x="7997429" y="912040"/>
              <a:ext cx="1015942" cy="1015942"/>
            </a:xfrm>
            <a:prstGeom prst="ellipse">
              <a:avLst/>
            </a:prstGeom>
            <a:solidFill>
              <a:schemeClr val="bg1">
                <a:lumMod val="85000"/>
              </a:schemeClr>
            </a:solidFill>
            <a:ln w="28575">
              <a:solidFill>
                <a:schemeClr val="bg1">
                  <a:lumMod val="65000"/>
                </a:schemeClr>
              </a:solidFill>
              <a:prstDash val="solid"/>
            </a:ln>
          </p:spPr>
          <p:txBody>
            <a:bodyPr lIns="182831" tIns="146264" rIns="182831" bIns="146264" anchor="t" anchorCtr="0"/>
            <a:lstStyle/>
            <a:p>
              <a:pPr algn="ctr" defTabSz="950509">
                <a:defRPr/>
              </a:pPr>
              <a:endParaRPr lang="en-US" sz="1428" kern="0" err="1">
                <a:gradFill>
                  <a:gsLst>
                    <a:gs pos="1250">
                      <a:srgbClr val="353535"/>
                    </a:gs>
                    <a:gs pos="100000">
                      <a:srgbClr val="353535"/>
                    </a:gs>
                  </a:gsLst>
                  <a:lin ang="5400000" scaled="0"/>
                </a:gradFill>
                <a:latin typeface="Segoe UI"/>
                <a:ea typeface="MS PGothic" pitchFamily="34" charset="-128"/>
              </a:endParaRPr>
            </a:p>
          </p:txBody>
        </p:sp>
        <p:sp>
          <p:nvSpPr>
            <p:cNvPr id="68" name="globe_2">
              <a:extLst>
                <a:ext uri="{FF2B5EF4-FFF2-40B4-BE49-F238E27FC236}">
                  <a16:creationId xmlns:a16="http://schemas.microsoft.com/office/drawing/2014/main" id="{23F6B603-8EFA-4323-B998-F74573F87244}"/>
                </a:ext>
              </a:extLst>
            </p:cNvPr>
            <p:cNvSpPr>
              <a:spLocks noChangeAspect="1" noEditPoints="1"/>
            </p:cNvSpPr>
            <p:nvPr/>
          </p:nvSpPr>
          <p:spPr bwMode="auto">
            <a:xfrm>
              <a:off x="8239017" y="1153628"/>
              <a:ext cx="532764" cy="53276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5" tIns="45706" rIns="91415" bIns="45706" numCol="1" anchor="t" anchorCtr="0" compatLnSpc="1">
              <a:prstTxWarp prst="textNoShape">
                <a:avLst/>
              </a:prstTxWarp>
            </a:bodyPr>
            <a:lstStyle/>
            <a:p>
              <a:pPr defTabSz="932473">
                <a:defRPr/>
              </a:pPr>
              <a:endParaRPr lang="en-US" sz="1428">
                <a:gradFill>
                  <a:gsLst>
                    <a:gs pos="0">
                      <a:srgbClr val="505050"/>
                    </a:gs>
                    <a:gs pos="100000">
                      <a:srgbClr val="505050"/>
                    </a:gs>
                  </a:gsLst>
                </a:gradFill>
                <a:latin typeface="Segoe UI"/>
              </a:endParaRPr>
            </a:p>
          </p:txBody>
        </p:sp>
      </p:grpSp>
      <p:cxnSp>
        <p:nvCxnSpPr>
          <p:cNvPr id="69" name="Connector: Elbow 68">
            <a:extLst>
              <a:ext uri="{FF2B5EF4-FFF2-40B4-BE49-F238E27FC236}">
                <a16:creationId xmlns:a16="http://schemas.microsoft.com/office/drawing/2014/main" id="{19ED0703-BF38-44F2-B6AC-90C6FCDD8B81}"/>
              </a:ext>
            </a:extLst>
          </p:cNvPr>
          <p:cNvCxnSpPr>
            <a:cxnSpLocks/>
            <a:endCxn id="20" idx="0"/>
          </p:cNvCxnSpPr>
          <p:nvPr/>
        </p:nvCxnSpPr>
        <p:spPr>
          <a:xfrm rot="16200000" flipH="1">
            <a:off x="10861333" y="2074401"/>
            <a:ext cx="883844" cy="3326"/>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8D3FB1A0-0D22-463C-9371-0CDCA75E7F41}"/>
              </a:ext>
            </a:extLst>
          </p:cNvPr>
          <p:cNvPicPr>
            <a:picLocks noChangeAspect="1"/>
          </p:cNvPicPr>
          <p:nvPr/>
        </p:nvPicPr>
        <p:blipFill>
          <a:blip r:embed="rId5"/>
          <a:stretch>
            <a:fillRect/>
          </a:stretch>
        </p:blipFill>
        <p:spPr>
          <a:xfrm>
            <a:off x="11005778" y="1922857"/>
            <a:ext cx="587954" cy="483740"/>
          </a:xfrm>
          <a:prstGeom prst="rect">
            <a:avLst/>
          </a:prstGeom>
        </p:spPr>
      </p:pic>
      <p:pic>
        <p:nvPicPr>
          <p:cNvPr id="71" name="Graphic 70">
            <a:extLst>
              <a:ext uri="{FF2B5EF4-FFF2-40B4-BE49-F238E27FC236}">
                <a16:creationId xmlns:a16="http://schemas.microsoft.com/office/drawing/2014/main" id="{671580D7-39E0-4D96-A8A3-008BEAF1F3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50135" y="3846045"/>
            <a:ext cx="512518" cy="421675"/>
          </a:xfrm>
          <a:prstGeom prst="rect">
            <a:avLst/>
          </a:prstGeom>
        </p:spPr>
      </p:pic>
      <p:cxnSp>
        <p:nvCxnSpPr>
          <p:cNvPr id="72" name="Connector: Elbow 71">
            <a:extLst>
              <a:ext uri="{FF2B5EF4-FFF2-40B4-BE49-F238E27FC236}">
                <a16:creationId xmlns:a16="http://schemas.microsoft.com/office/drawing/2014/main" id="{8F45F778-3873-4E22-8AEF-23743A3EFFB5}"/>
              </a:ext>
            </a:extLst>
          </p:cNvPr>
          <p:cNvCxnSpPr/>
          <p:nvPr/>
        </p:nvCxnSpPr>
        <p:spPr>
          <a:xfrm flipV="1">
            <a:off x="7810830" y="3579398"/>
            <a:ext cx="3164979" cy="803746"/>
          </a:xfrm>
          <a:prstGeom prst="bentConnector3">
            <a:avLst/>
          </a:prstGeom>
          <a:ln w="12700">
            <a:solidFill>
              <a:schemeClr val="tx1"/>
            </a:solidFill>
            <a:prstDash val="dashDot"/>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17AAA6C-4FA0-47DE-AB5D-27F33A05419A}"/>
              </a:ext>
            </a:extLst>
          </p:cNvPr>
          <p:cNvCxnSpPr/>
          <p:nvPr/>
        </p:nvCxnSpPr>
        <p:spPr>
          <a:xfrm>
            <a:off x="7804276" y="4573971"/>
            <a:ext cx="3171533" cy="0"/>
          </a:xfrm>
          <a:prstGeom prst="line">
            <a:avLst/>
          </a:prstGeom>
          <a:ln w="12700">
            <a:solidFill>
              <a:schemeClr val="tx1"/>
            </a:solidFill>
            <a:prstDash val="dashDot"/>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74" name="Cylinder 73">
            <a:extLst>
              <a:ext uri="{FF2B5EF4-FFF2-40B4-BE49-F238E27FC236}">
                <a16:creationId xmlns:a16="http://schemas.microsoft.com/office/drawing/2014/main" id="{EE92D091-3C8F-4706-984C-6D0D60D51A9C}"/>
              </a:ext>
            </a:extLst>
          </p:cNvPr>
          <p:cNvSpPr/>
          <p:nvPr/>
        </p:nvSpPr>
        <p:spPr bwMode="auto">
          <a:xfrm rot="5400000">
            <a:off x="9261098" y="3071014"/>
            <a:ext cx="143358" cy="2974649"/>
          </a:xfrm>
          <a:prstGeom prst="can">
            <a:avLst/>
          </a:pr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31" tIns="146264" rIns="182831" bIns="146264" numCol="1" spcCol="0" rtlCol="0" fromWordArt="0" anchor="ctr"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4F1CD4F6-4909-4C66-89A5-3DE46CEBE959}"/>
              </a:ext>
            </a:extLst>
          </p:cNvPr>
          <p:cNvSpPr/>
          <p:nvPr/>
        </p:nvSpPr>
        <p:spPr bwMode="auto">
          <a:xfrm>
            <a:off x="7883763" y="3489622"/>
            <a:ext cx="2974650" cy="940995"/>
          </a:xfrm>
          <a:custGeom>
            <a:avLst/>
            <a:gdLst>
              <a:gd name="connsiteX0" fmla="*/ 1368458 w 2764156"/>
              <a:gd name="connsiteY0" fmla="*/ 0 h 1062782"/>
              <a:gd name="connsiteX1" fmla="*/ 1368459 w 2764156"/>
              <a:gd name="connsiteY1" fmla="*/ 0 h 1062782"/>
              <a:gd name="connsiteX2" fmla="*/ 1368459 w 2764156"/>
              <a:gd name="connsiteY2" fmla="*/ 0 h 1062782"/>
              <a:gd name="connsiteX3" fmla="*/ 1383457 w 2764156"/>
              <a:gd name="connsiteY3" fmla="*/ 1553 h 1062782"/>
              <a:gd name="connsiteX4" fmla="*/ 2743916 w 2764156"/>
              <a:gd name="connsiteY4" fmla="*/ 1554 h 1062782"/>
              <a:gd name="connsiteX5" fmla="*/ 2743917 w 2764156"/>
              <a:gd name="connsiteY5" fmla="*/ 1553 h 1062782"/>
              <a:gd name="connsiteX6" fmla="*/ 2764156 w 2764156"/>
              <a:gd name="connsiteY6" fmla="*/ 82509 h 1062782"/>
              <a:gd name="connsiteX7" fmla="*/ 2764156 w 2764156"/>
              <a:gd name="connsiteY7" fmla="*/ 82510 h 1062782"/>
              <a:gd name="connsiteX8" fmla="*/ 2764156 w 2764156"/>
              <a:gd name="connsiteY8" fmla="*/ 82510 h 1062782"/>
              <a:gd name="connsiteX9" fmla="*/ 2743917 w 2764156"/>
              <a:gd name="connsiteY9" fmla="*/ 163466 h 1062782"/>
              <a:gd name="connsiteX10" fmla="*/ 1449415 w 2764156"/>
              <a:gd name="connsiteY10" fmla="*/ 163465 h 1062782"/>
              <a:gd name="connsiteX11" fmla="*/ 1449414 w 2764156"/>
              <a:gd name="connsiteY11" fmla="*/ 1042543 h 1062782"/>
              <a:gd name="connsiteX12" fmla="*/ 1368458 w 2764156"/>
              <a:gd name="connsiteY12" fmla="*/ 1062782 h 1062782"/>
              <a:gd name="connsiteX13" fmla="*/ 1336946 w 2764156"/>
              <a:gd name="connsiteY13" fmla="*/ 1061192 h 1062782"/>
              <a:gd name="connsiteX14" fmla="*/ 1325784 w 2764156"/>
              <a:gd name="connsiteY14" fmla="*/ 1058894 h 1062782"/>
              <a:gd name="connsiteX15" fmla="*/ 20239 w 2764156"/>
              <a:gd name="connsiteY15" fmla="*/ 1058893 h 1062782"/>
              <a:gd name="connsiteX16" fmla="*/ 0 w 2764156"/>
              <a:gd name="connsiteY16" fmla="*/ 977937 h 1062782"/>
              <a:gd name="connsiteX17" fmla="*/ 1591 w 2764156"/>
              <a:gd name="connsiteY17" fmla="*/ 946425 h 1062782"/>
              <a:gd name="connsiteX18" fmla="*/ 20239 w 2764156"/>
              <a:gd name="connsiteY18" fmla="*/ 896981 h 1062782"/>
              <a:gd name="connsiteX19" fmla="*/ 1287502 w 2764156"/>
              <a:gd name="connsiteY19" fmla="*/ 896982 h 1062782"/>
              <a:gd name="connsiteX20" fmla="*/ 1287503 w 2764156"/>
              <a:gd name="connsiteY20" fmla="*/ 143562 h 1062782"/>
              <a:gd name="connsiteX21" fmla="*/ 1286091 w 2764156"/>
              <a:gd name="connsiteY21" fmla="*/ 139754 h 1062782"/>
              <a:gd name="connsiteX22" fmla="*/ 1280163 w 2764156"/>
              <a:gd name="connsiteY22" fmla="*/ 82509 h 1062782"/>
              <a:gd name="connsiteX23" fmla="*/ 1281753 w 2764156"/>
              <a:gd name="connsiteY23" fmla="*/ 50997 h 1062782"/>
              <a:gd name="connsiteX24" fmla="*/ 1287503 w 2764156"/>
              <a:gd name="connsiteY24" fmla="*/ 23069 h 1062782"/>
              <a:gd name="connsiteX25" fmla="*/ 1287503 w 2764156"/>
              <a:gd name="connsiteY25" fmla="*/ 20240 h 1062782"/>
              <a:gd name="connsiteX26" fmla="*/ 1287502 w 2764156"/>
              <a:gd name="connsiteY26" fmla="*/ 20239 h 1062782"/>
              <a:gd name="connsiteX27" fmla="*/ 1288169 w 2764156"/>
              <a:gd name="connsiteY27" fmla="*/ 19837 h 1062782"/>
              <a:gd name="connsiteX28" fmla="*/ 1289086 w 2764156"/>
              <a:gd name="connsiteY28" fmla="*/ 15379 h 1062782"/>
              <a:gd name="connsiteX29" fmla="*/ 1300402 w 2764156"/>
              <a:gd name="connsiteY29" fmla="*/ 1553 h 1062782"/>
              <a:gd name="connsiteX30" fmla="*/ 1353461 w 2764156"/>
              <a:gd name="connsiteY30" fmla="*/ 1553 h 106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764156" h="1062782">
                <a:moveTo>
                  <a:pt x="1368458" y="0"/>
                </a:moveTo>
                <a:lnTo>
                  <a:pt x="1368459" y="0"/>
                </a:lnTo>
                <a:lnTo>
                  <a:pt x="1368459" y="0"/>
                </a:lnTo>
                <a:lnTo>
                  <a:pt x="1383457" y="1553"/>
                </a:lnTo>
                <a:lnTo>
                  <a:pt x="2743916" y="1554"/>
                </a:lnTo>
                <a:lnTo>
                  <a:pt x="2743917" y="1553"/>
                </a:lnTo>
                <a:cubicBezTo>
                  <a:pt x="2755095" y="1553"/>
                  <a:pt x="2764156" y="37798"/>
                  <a:pt x="2764156" y="82509"/>
                </a:cubicBezTo>
                <a:lnTo>
                  <a:pt x="2764156" y="82510"/>
                </a:lnTo>
                <a:lnTo>
                  <a:pt x="2764156" y="82510"/>
                </a:lnTo>
                <a:cubicBezTo>
                  <a:pt x="2764156" y="127221"/>
                  <a:pt x="2755095" y="163466"/>
                  <a:pt x="2743917" y="163466"/>
                </a:cubicBezTo>
                <a:lnTo>
                  <a:pt x="1449415" y="163465"/>
                </a:lnTo>
                <a:lnTo>
                  <a:pt x="1449414" y="1042543"/>
                </a:lnTo>
                <a:cubicBezTo>
                  <a:pt x="1449414" y="1053721"/>
                  <a:pt x="1413169" y="1062782"/>
                  <a:pt x="1368458" y="1062782"/>
                </a:cubicBezTo>
                <a:cubicBezTo>
                  <a:pt x="1357280" y="1062782"/>
                  <a:pt x="1346632" y="1062216"/>
                  <a:pt x="1336946" y="1061192"/>
                </a:cubicBezTo>
                <a:lnTo>
                  <a:pt x="1325784" y="1058894"/>
                </a:lnTo>
                <a:lnTo>
                  <a:pt x="20239" y="1058893"/>
                </a:lnTo>
                <a:cubicBezTo>
                  <a:pt x="9061" y="1058893"/>
                  <a:pt x="0" y="1022648"/>
                  <a:pt x="0" y="977937"/>
                </a:cubicBezTo>
                <a:cubicBezTo>
                  <a:pt x="0" y="966759"/>
                  <a:pt x="567" y="956110"/>
                  <a:pt x="1591" y="946425"/>
                </a:cubicBezTo>
                <a:cubicBezTo>
                  <a:pt x="4663" y="917369"/>
                  <a:pt x="11856" y="896981"/>
                  <a:pt x="20239" y="896981"/>
                </a:cubicBezTo>
                <a:lnTo>
                  <a:pt x="1287502" y="896982"/>
                </a:lnTo>
                <a:lnTo>
                  <a:pt x="1287503" y="143562"/>
                </a:lnTo>
                <a:lnTo>
                  <a:pt x="1286091" y="139754"/>
                </a:lnTo>
                <a:cubicBezTo>
                  <a:pt x="1282428" y="125104"/>
                  <a:pt x="1280163" y="104865"/>
                  <a:pt x="1280163" y="82509"/>
                </a:cubicBezTo>
                <a:cubicBezTo>
                  <a:pt x="1280163" y="71331"/>
                  <a:pt x="1280729" y="60683"/>
                  <a:pt x="1281753" y="50997"/>
                </a:cubicBezTo>
                <a:lnTo>
                  <a:pt x="1287503" y="23069"/>
                </a:lnTo>
                <a:lnTo>
                  <a:pt x="1287503" y="20240"/>
                </a:lnTo>
                <a:lnTo>
                  <a:pt x="1287502" y="20239"/>
                </a:lnTo>
                <a:lnTo>
                  <a:pt x="1288169" y="19837"/>
                </a:lnTo>
                <a:lnTo>
                  <a:pt x="1289086" y="15379"/>
                </a:lnTo>
                <a:cubicBezTo>
                  <a:pt x="1292317" y="6650"/>
                  <a:pt x="1296211" y="1553"/>
                  <a:pt x="1300402" y="1553"/>
                </a:cubicBezTo>
                <a:lnTo>
                  <a:pt x="1353461" y="1553"/>
                </a:lnTo>
                <a:close/>
              </a:path>
            </a:pathLst>
          </a:custGeom>
          <a:solidFill>
            <a:schemeClr val="accent4">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31" tIns="146264" rIns="182831" bIns="146264" numCol="1" spcCol="0" rtlCol="0" fromWordArt="0" anchor="ctr"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6" name="Group 75">
            <a:extLst>
              <a:ext uri="{FF2B5EF4-FFF2-40B4-BE49-F238E27FC236}">
                <a16:creationId xmlns:a16="http://schemas.microsoft.com/office/drawing/2014/main" id="{6FE7679D-1B9A-411A-9914-9DA05E23BDA8}"/>
              </a:ext>
            </a:extLst>
          </p:cNvPr>
          <p:cNvGrpSpPr/>
          <p:nvPr/>
        </p:nvGrpSpPr>
        <p:grpSpPr>
          <a:xfrm>
            <a:off x="6386756" y="1074874"/>
            <a:ext cx="636376" cy="591296"/>
            <a:chOff x="7997429" y="912040"/>
            <a:chExt cx="1015942" cy="1015942"/>
          </a:xfrm>
        </p:grpSpPr>
        <p:sp>
          <p:nvSpPr>
            <p:cNvPr id="77" name="Oval 76">
              <a:extLst>
                <a:ext uri="{FF2B5EF4-FFF2-40B4-BE49-F238E27FC236}">
                  <a16:creationId xmlns:a16="http://schemas.microsoft.com/office/drawing/2014/main" id="{B4A351FF-30E2-4406-AF23-1C6665666B8C}"/>
                </a:ext>
              </a:extLst>
            </p:cNvPr>
            <p:cNvSpPr/>
            <p:nvPr/>
          </p:nvSpPr>
          <p:spPr bwMode="auto">
            <a:xfrm>
              <a:off x="7997429" y="912040"/>
              <a:ext cx="1015942" cy="1015942"/>
            </a:xfrm>
            <a:prstGeom prst="ellipse">
              <a:avLst/>
            </a:prstGeom>
            <a:solidFill>
              <a:schemeClr val="bg1">
                <a:lumMod val="85000"/>
              </a:schemeClr>
            </a:solidFill>
            <a:ln w="28575">
              <a:solidFill>
                <a:schemeClr val="bg1">
                  <a:lumMod val="65000"/>
                </a:schemeClr>
              </a:solidFill>
              <a:prstDash val="solid"/>
            </a:ln>
          </p:spPr>
          <p:txBody>
            <a:bodyPr lIns="182831" tIns="146264" rIns="182831" bIns="146264" anchor="t" anchorCtr="0"/>
            <a:lstStyle/>
            <a:p>
              <a:pPr algn="ctr" defTabSz="950509">
                <a:defRPr/>
              </a:pPr>
              <a:endParaRPr lang="en-US" sz="1428" kern="0" err="1">
                <a:gradFill>
                  <a:gsLst>
                    <a:gs pos="1250">
                      <a:srgbClr val="353535"/>
                    </a:gs>
                    <a:gs pos="100000">
                      <a:srgbClr val="353535"/>
                    </a:gs>
                  </a:gsLst>
                  <a:lin ang="5400000" scaled="0"/>
                </a:gradFill>
                <a:latin typeface="Segoe UI"/>
                <a:ea typeface="MS PGothic" pitchFamily="34" charset="-128"/>
              </a:endParaRPr>
            </a:p>
          </p:txBody>
        </p:sp>
        <p:sp>
          <p:nvSpPr>
            <p:cNvPr id="78" name="globe_2">
              <a:extLst>
                <a:ext uri="{FF2B5EF4-FFF2-40B4-BE49-F238E27FC236}">
                  <a16:creationId xmlns:a16="http://schemas.microsoft.com/office/drawing/2014/main" id="{573A1159-8EA8-4E03-AC17-7E36A83FA790}"/>
                </a:ext>
              </a:extLst>
            </p:cNvPr>
            <p:cNvSpPr>
              <a:spLocks noChangeAspect="1" noEditPoints="1"/>
            </p:cNvSpPr>
            <p:nvPr/>
          </p:nvSpPr>
          <p:spPr bwMode="auto">
            <a:xfrm>
              <a:off x="8239017" y="1153628"/>
              <a:ext cx="532764" cy="532764"/>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22225" cap="flat">
              <a:solidFill>
                <a:srgbClr val="5C2D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5" tIns="45706" rIns="91415" bIns="45706" numCol="1" anchor="t" anchorCtr="0" compatLnSpc="1">
              <a:prstTxWarp prst="textNoShape">
                <a:avLst/>
              </a:prstTxWarp>
            </a:bodyPr>
            <a:lstStyle/>
            <a:p>
              <a:pPr defTabSz="932473">
                <a:defRPr/>
              </a:pPr>
              <a:endParaRPr lang="en-US" sz="1428">
                <a:gradFill>
                  <a:gsLst>
                    <a:gs pos="0">
                      <a:srgbClr val="505050"/>
                    </a:gs>
                    <a:gs pos="100000">
                      <a:srgbClr val="505050"/>
                    </a:gs>
                  </a:gsLst>
                </a:gradFill>
                <a:latin typeface="Segoe UI"/>
              </a:endParaRPr>
            </a:p>
          </p:txBody>
        </p:sp>
      </p:grpSp>
      <p:cxnSp>
        <p:nvCxnSpPr>
          <p:cNvPr id="79" name="Connector: Elbow 78">
            <a:extLst>
              <a:ext uri="{FF2B5EF4-FFF2-40B4-BE49-F238E27FC236}">
                <a16:creationId xmlns:a16="http://schemas.microsoft.com/office/drawing/2014/main" id="{FB235B24-A66A-418F-B28A-DC1C67C087FD}"/>
              </a:ext>
            </a:extLst>
          </p:cNvPr>
          <p:cNvCxnSpPr>
            <a:cxnSpLocks/>
            <a:stCxn id="77" idx="4"/>
            <a:endCxn id="24" idx="0"/>
          </p:cNvCxnSpPr>
          <p:nvPr/>
        </p:nvCxnSpPr>
        <p:spPr>
          <a:xfrm rot="16200000" flipH="1">
            <a:off x="6631162" y="1739952"/>
            <a:ext cx="566138" cy="418574"/>
          </a:xfrm>
          <a:prstGeom prst="bentConnector3">
            <a:avLst>
              <a:gd name="adj1" fmla="val 50000"/>
            </a:avLst>
          </a:prstGeom>
          <a:ln w="19050">
            <a:solidFill>
              <a:srgbClr val="5C2D9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4B0D102E-7A92-4FF5-B528-0932E973A88C}"/>
              </a:ext>
            </a:extLst>
          </p:cNvPr>
          <p:cNvSpPr txBox="1"/>
          <p:nvPr/>
        </p:nvSpPr>
        <p:spPr>
          <a:xfrm>
            <a:off x="6929181" y="1126025"/>
            <a:ext cx="1470684" cy="499043"/>
          </a:xfrm>
          <a:prstGeom prst="rect">
            <a:avLst/>
          </a:prstGeom>
          <a:noFill/>
        </p:spPr>
        <p:txBody>
          <a:bodyPr wrap="square" lIns="186497" tIns="149198" rIns="186497" bIns="149198" rtlCol="0">
            <a:spAutoFit/>
          </a:bodyPr>
          <a:lstStyle/>
          <a:p>
            <a:pPr defTabSz="932508">
              <a:lnSpc>
                <a:spcPct val="90000"/>
              </a:lnSpc>
              <a:spcAft>
                <a:spcPts val="612"/>
              </a:spcAft>
            </a:pPr>
            <a:r>
              <a:rPr lang="en-US" sz="1428" dirty="0">
                <a:latin typeface="Segoe UI"/>
              </a:rPr>
              <a:t>Internet</a:t>
            </a:r>
          </a:p>
        </p:txBody>
      </p:sp>
      <p:sp>
        <p:nvSpPr>
          <p:cNvPr id="81" name="TextBox 80">
            <a:extLst>
              <a:ext uri="{FF2B5EF4-FFF2-40B4-BE49-F238E27FC236}">
                <a16:creationId xmlns:a16="http://schemas.microsoft.com/office/drawing/2014/main" id="{9361E314-D79A-485C-A4EC-CEE1780A3E5B}"/>
              </a:ext>
            </a:extLst>
          </p:cNvPr>
          <p:cNvSpPr txBox="1"/>
          <p:nvPr/>
        </p:nvSpPr>
        <p:spPr>
          <a:xfrm>
            <a:off x="9997765" y="1130767"/>
            <a:ext cx="1470684" cy="499043"/>
          </a:xfrm>
          <a:prstGeom prst="rect">
            <a:avLst/>
          </a:prstGeom>
          <a:noFill/>
        </p:spPr>
        <p:txBody>
          <a:bodyPr wrap="square" lIns="186497" tIns="149198" rIns="186497" bIns="149198" rtlCol="0">
            <a:spAutoFit/>
          </a:bodyPr>
          <a:lstStyle/>
          <a:p>
            <a:pPr defTabSz="932508">
              <a:lnSpc>
                <a:spcPct val="90000"/>
              </a:lnSpc>
              <a:spcAft>
                <a:spcPts val="612"/>
              </a:spcAft>
            </a:pPr>
            <a:r>
              <a:rPr lang="en-US" sz="1428" dirty="0">
                <a:latin typeface="Segoe UI"/>
              </a:rPr>
              <a:t>Internet</a:t>
            </a:r>
          </a:p>
        </p:txBody>
      </p:sp>
      <p:sp>
        <p:nvSpPr>
          <p:cNvPr id="82" name="TextBox 81">
            <a:extLst>
              <a:ext uri="{FF2B5EF4-FFF2-40B4-BE49-F238E27FC236}">
                <a16:creationId xmlns:a16="http://schemas.microsoft.com/office/drawing/2014/main" id="{F4DFEA6E-9863-4B8C-89C3-71DC875C024D}"/>
              </a:ext>
            </a:extLst>
          </p:cNvPr>
          <p:cNvSpPr txBox="1"/>
          <p:nvPr/>
        </p:nvSpPr>
        <p:spPr>
          <a:xfrm>
            <a:off x="5313284" y="5947739"/>
            <a:ext cx="3201893" cy="499043"/>
          </a:xfrm>
          <a:prstGeom prst="rect">
            <a:avLst/>
          </a:prstGeom>
          <a:noFill/>
        </p:spPr>
        <p:txBody>
          <a:bodyPr wrap="square" lIns="186497" tIns="149198" rIns="186497" bIns="149198" rtlCol="0">
            <a:spAutoFit/>
          </a:bodyPr>
          <a:lstStyle/>
          <a:p>
            <a:pPr algn="ctr" defTabSz="932508">
              <a:lnSpc>
                <a:spcPct val="90000"/>
              </a:lnSpc>
              <a:spcAft>
                <a:spcPts val="612"/>
              </a:spcAft>
            </a:pPr>
            <a:r>
              <a:rPr lang="en-US" sz="1428" dirty="0">
                <a:latin typeface="Segoe UI"/>
              </a:rPr>
              <a:t>Compute - VNet</a:t>
            </a:r>
          </a:p>
        </p:txBody>
      </p:sp>
      <p:sp>
        <p:nvSpPr>
          <p:cNvPr id="83" name="TextBox 82">
            <a:extLst>
              <a:ext uri="{FF2B5EF4-FFF2-40B4-BE49-F238E27FC236}">
                <a16:creationId xmlns:a16="http://schemas.microsoft.com/office/drawing/2014/main" id="{483A29D9-6F88-4B83-A566-442D0FF46601}"/>
              </a:ext>
            </a:extLst>
          </p:cNvPr>
          <p:cNvSpPr txBox="1"/>
          <p:nvPr/>
        </p:nvSpPr>
        <p:spPr>
          <a:xfrm>
            <a:off x="10638591" y="5398466"/>
            <a:ext cx="1415669" cy="704734"/>
          </a:xfrm>
          <a:prstGeom prst="rect">
            <a:avLst/>
          </a:prstGeom>
          <a:noFill/>
        </p:spPr>
        <p:txBody>
          <a:bodyPr wrap="square" lIns="186497" tIns="149198" rIns="186497" bIns="149198" rtlCol="0">
            <a:spAutoFit/>
          </a:bodyPr>
          <a:lstStyle/>
          <a:p>
            <a:pPr algn="ctr" defTabSz="932508">
              <a:lnSpc>
                <a:spcPct val="90000"/>
              </a:lnSpc>
              <a:spcAft>
                <a:spcPts val="612"/>
              </a:spcAft>
            </a:pPr>
            <a:r>
              <a:rPr lang="en-US" sz="1428" dirty="0">
                <a:latin typeface="Segoe UI"/>
              </a:rPr>
              <a:t>PaaS services</a:t>
            </a:r>
          </a:p>
        </p:txBody>
      </p:sp>
      <p:sp>
        <p:nvSpPr>
          <p:cNvPr id="84" name="TextBox 83">
            <a:extLst>
              <a:ext uri="{FF2B5EF4-FFF2-40B4-BE49-F238E27FC236}">
                <a16:creationId xmlns:a16="http://schemas.microsoft.com/office/drawing/2014/main" id="{A2DEAA0A-241C-4DEC-BE92-F5409C902F97}"/>
              </a:ext>
            </a:extLst>
          </p:cNvPr>
          <p:cNvSpPr txBox="1"/>
          <p:nvPr/>
        </p:nvSpPr>
        <p:spPr>
          <a:xfrm>
            <a:off x="8900745" y="2876560"/>
            <a:ext cx="2006796" cy="704623"/>
          </a:xfrm>
          <a:prstGeom prst="rect">
            <a:avLst/>
          </a:prstGeom>
          <a:noFill/>
        </p:spPr>
        <p:txBody>
          <a:bodyPr wrap="square" lIns="186497" tIns="149198" rIns="186497" bIns="149198" rtlCol="0" anchor="t">
            <a:spAutoFit/>
          </a:bodyPr>
          <a:lstStyle/>
          <a:p>
            <a:pPr algn="ctr" defTabSz="932508">
              <a:lnSpc>
                <a:spcPct val="90000"/>
              </a:lnSpc>
              <a:spcAft>
                <a:spcPts val="612"/>
              </a:spcAft>
            </a:pPr>
            <a:r>
              <a:rPr lang="en-US" sz="1428" dirty="0">
                <a:latin typeface="Segoe UI Semibold" panose="020B0702040204020203" pitchFamily="34" charset="0"/>
                <a:cs typeface="Segoe UI Semibold" panose="020B0702040204020203" pitchFamily="34" charset="0"/>
              </a:rPr>
              <a:t>VNet Service Endpoint</a:t>
            </a:r>
          </a:p>
        </p:txBody>
      </p:sp>
      <p:grpSp>
        <p:nvGrpSpPr>
          <p:cNvPr id="23" name="Group 22">
            <a:extLst>
              <a:ext uri="{FF2B5EF4-FFF2-40B4-BE49-F238E27FC236}">
                <a16:creationId xmlns:a16="http://schemas.microsoft.com/office/drawing/2014/main" id="{84602CB1-23B7-4BF4-9D4B-5C9B8A7FA5B4}"/>
              </a:ext>
            </a:extLst>
          </p:cNvPr>
          <p:cNvGrpSpPr/>
          <p:nvPr/>
        </p:nvGrpSpPr>
        <p:grpSpPr>
          <a:xfrm>
            <a:off x="5252105" y="2232308"/>
            <a:ext cx="3742825" cy="4074024"/>
            <a:chOff x="1209482" y="1626539"/>
            <a:chExt cx="3908928" cy="4526991"/>
          </a:xfrm>
        </p:grpSpPr>
        <p:sp>
          <p:nvSpPr>
            <p:cNvPr id="24" name="Rectangle 23">
              <a:extLst>
                <a:ext uri="{FF2B5EF4-FFF2-40B4-BE49-F238E27FC236}">
                  <a16:creationId xmlns:a16="http://schemas.microsoft.com/office/drawing/2014/main" id="{EA5B1634-F1E1-4173-A664-DFAC61CB6836}"/>
                </a:ext>
              </a:extLst>
            </p:cNvPr>
            <p:cNvSpPr/>
            <p:nvPr/>
          </p:nvSpPr>
          <p:spPr bwMode="auto">
            <a:xfrm>
              <a:off x="1209482" y="1626539"/>
              <a:ext cx="3908928" cy="4136198"/>
            </a:xfrm>
            <a:prstGeom prst="rect">
              <a:avLst/>
            </a:prstGeom>
            <a:noFill/>
            <a:ln w="28575">
              <a:solidFill>
                <a:schemeClr val="bg1">
                  <a:lumMod val="65000"/>
                </a:schemeClr>
              </a:solidFill>
              <a:prstDash val="sysDash"/>
            </a:ln>
          </p:spPr>
          <p:txBody>
            <a:bodyPr lIns="182831" tIns="146264" rIns="182831" bIns="146264" anchor="t" anchorCtr="0"/>
            <a:lstStyle/>
            <a:p>
              <a:pPr algn="ctr" defTabSz="950509">
                <a:defRPr/>
              </a:pPr>
              <a:endParaRPr lang="en-US" sz="1428" kern="0" err="1">
                <a:gradFill>
                  <a:gsLst>
                    <a:gs pos="1250">
                      <a:srgbClr val="353535"/>
                    </a:gs>
                    <a:gs pos="100000">
                      <a:srgbClr val="353535"/>
                    </a:gs>
                  </a:gsLst>
                  <a:lin ang="5400000" scaled="0"/>
                </a:gradFill>
                <a:latin typeface="Segoe UI"/>
                <a:ea typeface="MS PGothic" pitchFamily="34" charset="-128"/>
              </a:endParaRPr>
            </a:p>
          </p:txBody>
        </p:sp>
        <p:grpSp>
          <p:nvGrpSpPr>
            <p:cNvPr id="25" name="Group 24">
              <a:extLst>
                <a:ext uri="{FF2B5EF4-FFF2-40B4-BE49-F238E27FC236}">
                  <a16:creationId xmlns:a16="http://schemas.microsoft.com/office/drawing/2014/main" id="{BBCE89A4-23FC-46ED-8292-4E8AC9FF17CA}"/>
                </a:ext>
              </a:extLst>
            </p:cNvPr>
            <p:cNvGrpSpPr/>
            <p:nvPr/>
          </p:nvGrpSpPr>
          <p:grpSpPr>
            <a:xfrm>
              <a:off x="4125553" y="5356604"/>
              <a:ext cx="796926" cy="796926"/>
              <a:chOff x="7903946" y="4484914"/>
              <a:chExt cx="709366" cy="709366"/>
            </a:xfrm>
          </p:grpSpPr>
          <p:sp>
            <p:nvSpPr>
              <p:cNvPr id="64" name="Oval 63">
                <a:extLst>
                  <a:ext uri="{FF2B5EF4-FFF2-40B4-BE49-F238E27FC236}">
                    <a16:creationId xmlns:a16="http://schemas.microsoft.com/office/drawing/2014/main" id="{7181186F-500A-4E66-A96D-7AB14ECF4DE4}"/>
                  </a:ext>
                </a:extLst>
              </p:cNvPr>
              <p:cNvSpPr/>
              <p:nvPr/>
            </p:nvSpPr>
            <p:spPr bwMode="auto">
              <a:xfrm>
                <a:off x="7903946" y="4484914"/>
                <a:ext cx="709366" cy="709366"/>
              </a:xfrm>
              <a:prstGeom prst="ellipse">
                <a:avLst/>
              </a:prstGeom>
              <a:solidFill>
                <a:schemeClr val="bg1">
                  <a:lumMod val="85000"/>
                </a:schemeClr>
              </a:solidFill>
              <a:ln w="28575">
                <a:solidFill>
                  <a:schemeClr val="bg1">
                    <a:lumMod val="65000"/>
                  </a:schemeClr>
                </a:solidFill>
                <a:prstDash val="sysDash"/>
              </a:ln>
            </p:spPr>
            <p:txBody>
              <a:bodyPr lIns="182831" tIns="146264" rIns="182831" bIns="146264" anchor="t" anchorCtr="0"/>
              <a:lstStyle/>
              <a:p>
                <a:pPr algn="ctr" defTabSz="950509">
                  <a:defRPr/>
                </a:pPr>
                <a:endParaRPr lang="en-US" sz="1428" kern="0" err="1">
                  <a:gradFill>
                    <a:gsLst>
                      <a:gs pos="1250">
                        <a:srgbClr val="353535"/>
                      </a:gs>
                      <a:gs pos="100000">
                        <a:srgbClr val="353535"/>
                      </a:gs>
                    </a:gsLst>
                    <a:lin ang="5400000" scaled="0"/>
                  </a:gradFill>
                  <a:latin typeface="Segoe UI"/>
                  <a:ea typeface="MS PGothic" pitchFamily="34" charset="-128"/>
                </a:endParaRPr>
              </a:p>
            </p:txBody>
          </p:sp>
          <p:pic>
            <p:nvPicPr>
              <p:cNvPr id="65" name="Picture 64">
                <a:extLst>
                  <a:ext uri="{FF2B5EF4-FFF2-40B4-BE49-F238E27FC236}">
                    <a16:creationId xmlns:a16="http://schemas.microsoft.com/office/drawing/2014/main" id="{3571DE66-9752-4D99-A903-4706F4DF8293}"/>
                  </a:ext>
                </a:extLst>
              </p:cNvPr>
              <p:cNvPicPr>
                <a:picLocks noChangeAspect="1"/>
              </p:cNvPicPr>
              <p:nvPr/>
            </p:nvPicPr>
            <p:blipFill>
              <a:blip r:embed="rId8"/>
              <a:stretch>
                <a:fillRect/>
              </a:stretch>
            </p:blipFill>
            <p:spPr>
              <a:xfrm>
                <a:off x="8084193" y="4665161"/>
                <a:ext cx="348872" cy="348872"/>
              </a:xfrm>
              <a:prstGeom prst="rect">
                <a:avLst/>
              </a:prstGeom>
              <a:ln>
                <a:noFill/>
                <a:prstDash val="sysDash"/>
              </a:ln>
            </p:spPr>
          </p:pic>
        </p:grpSp>
        <p:pic>
          <p:nvPicPr>
            <p:cNvPr id="26" name="Picture 25">
              <a:extLst>
                <a:ext uri="{FF2B5EF4-FFF2-40B4-BE49-F238E27FC236}">
                  <a16:creationId xmlns:a16="http://schemas.microsoft.com/office/drawing/2014/main" id="{F5B13A46-5C11-413E-B806-5B16C62E83D0}"/>
                </a:ext>
              </a:extLst>
            </p:cNvPr>
            <p:cNvPicPr>
              <a:picLocks noChangeAspect="1"/>
            </p:cNvPicPr>
            <p:nvPr/>
          </p:nvPicPr>
          <p:blipFill>
            <a:blip r:embed="rId9"/>
            <a:stretch>
              <a:fillRect/>
            </a:stretch>
          </p:blipFill>
          <p:spPr>
            <a:xfrm>
              <a:off x="2269520" y="1749900"/>
              <a:ext cx="607102" cy="607102"/>
            </a:xfrm>
            <a:prstGeom prst="rect">
              <a:avLst/>
            </a:prstGeom>
          </p:spPr>
        </p:pic>
        <p:pic>
          <p:nvPicPr>
            <p:cNvPr id="27" name="Picture 26">
              <a:extLst>
                <a:ext uri="{FF2B5EF4-FFF2-40B4-BE49-F238E27FC236}">
                  <a16:creationId xmlns:a16="http://schemas.microsoft.com/office/drawing/2014/main" id="{63A2F150-ED81-43DA-8600-F662A548B915}"/>
                </a:ext>
              </a:extLst>
            </p:cNvPr>
            <p:cNvPicPr>
              <a:picLocks noChangeAspect="1"/>
            </p:cNvPicPr>
            <p:nvPr/>
          </p:nvPicPr>
          <p:blipFill>
            <a:blip r:embed="rId10"/>
            <a:stretch>
              <a:fillRect/>
            </a:stretch>
          </p:blipFill>
          <p:spPr>
            <a:xfrm>
              <a:off x="2268330" y="3142675"/>
              <a:ext cx="609483" cy="609483"/>
            </a:xfrm>
            <a:prstGeom prst="rect">
              <a:avLst/>
            </a:prstGeom>
          </p:spPr>
        </p:pic>
        <p:pic>
          <p:nvPicPr>
            <p:cNvPr id="28" name="Picture 27">
              <a:extLst>
                <a:ext uri="{FF2B5EF4-FFF2-40B4-BE49-F238E27FC236}">
                  <a16:creationId xmlns:a16="http://schemas.microsoft.com/office/drawing/2014/main" id="{F4F93CC4-1557-43C2-BE35-B732B1F7FBC5}"/>
                </a:ext>
              </a:extLst>
            </p:cNvPr>
            <p:cNvPicPr>
              <a:picLocks noChangeAspect="1"/>
            </p:cNvPicPr>
            <p:nvPr/>
          </p:nvPicPr>
          <p:blipFill>
            <a:blip r:embed="rId10"/>
            <a:stretch>
              <a:fillRect/>
            </a:stretch>
          </p:blipFill>
          <p:spPr>
            <a:xfrm>
              <a:off x="2268330" y="4362954"/>
              <a:ext cx="609483" cy="609483"/>
            </a:xfrm>
            <a:prstGeom prst="rect">
              <a:avLst/>
            </a:prstGeom>
          </p:spPr>
        </p:pic>
        <p:grpSp>
          <p:nvGrpSpPr>
            <p:cNvPr id="29" name="Group 28">
              <a:extLst>
                <a:ext uri="{FF2B5EF4-FFF2-40B4-BE49-F238E27FC236}">
                  <a16:creationId xmlns:a16="http://schemas.microsoft.com/office/drawing/2014/main" id="{0DF4A9FD-FD7F-4968-94D6-9FE0724AF54B}"/>
                </a:ext>
              </a:extLst>
            </p:cNvPr>
            <p:cNvGrpSpPr/>
            <p:nvPr/>
          </p:nvGrpSpPr>
          <p:grpSpPr>
            <a:xfrm>
              <a:off x="1371639" y="4762742"/>
              <a:ext cx="2659907" cy="808132"/>
              <a:chOff x="1060229" y="5296140"/>
              <a:chExt cx="2659907" cy="808132"/>
            </a:xfrm>
          </p:grpSpPr>
          <p:grpSp>
            <p:nvGrpSpPr>
              <p:cNvPr id="57" name="Group 56">
                <a:extLst>
                  <a:ext uri="{FF2B5EF4-FFF2-40B4-BE49-F238E27FC236}">
                    <a16:creationId xmlns:a16="http://schemas.microsoft.com/office/drawing/2014/main" id="{71E7F1D2-8932-4ADB-B2AF-A996978C1562}"/>
                  </a:ext>
                </a:extLst>
              </p:cNvPr>
              <p:cNvGrpSpPr/>
              <p:nvPr/>
            </p:nvGrpSpPr>
            <p:grpSpPr>
              <a:xfrm>
                <a:off x="1060229" y="5497169"/>
                <a:ext cx="2402864" cy="607103"/>
                <a:chOff x="2430393" y="5497169"/>
                <a:chExt cx="2402864" cy="607103"/>
              </a:xfrm>
            </p:grpSpPr>
            <p:sp>
              <p:nvSpPr>
                <p:cNvPr id="59" name="Rectangle 58">
                  <a:extLst>
                    <a:ext uri="{FF2B5EF4-FFF2-40B4-BE49-F238E27FC236}">
                      <a16:creationId xmlns:a16="http://schemas.microsoft.com/office/drawing/2014/main" id="{BC0037E8-688A-4E3A-832D-C6C5C54E8F00}"/>
                    </a:ext>
                  </a:extLst>
                </p:cNvPr>
                <p:cNvSpPr/>
                <p:nvPr/>
              </p:nvSpPr>
              <p:spPr bwMode="auto">
                <a:xfrm>
                  <a:off x="2430393" y="5497169"/>
                  <a:ext cx="2402864"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pPr>
                  <a:endParaRPr lang="en-US" sz="1428" err="1">
                    <a:gradFill>
                      <a:gsLst>
                        <a:gs pos="0">
                          <a:srgbClr val="FFFFFF"/>
                        </a:gs>
                        <a:gs pos="100000">
                          <a:srgbClr val="FFFFFF"/>
                        </a:gs>
                      </a:gsLst>
                      <a:lin ang="5400000" scaled="0"/>
                    </a:gradFill>
                    <a:latin typeface="Segoe UI"/>
                    <a:cs typeface="Segoe UI" pitchFamily="34" charset="0"/>
                  </a:endParaRPr>
                </a:p>
              </p:txBody>
            </p:sp>
            <p:grpSp>
              <p:nvGrpSpPr>
                <p:cNvPr id="60" name="Group 59">
                  <a:extLst>
                    <a:ext uri="{FF2B5EF4-FFF2-40B4-BE49-F238E27FC236}">
                      <a16:creationId xmlns:a16="http://schemas.microsoft.com/office/drawing/2014/main" id="{441611F7-CB66-4607-B49C-F56B7DD3D2AB}"/>
                    </a:ext>
                  </a:extLst>
                </p:cNvPr>
                <p:cNvGrpSpPr/>
                <p:nvPr/>
              </p:nvGrpSpPr>
              <p:grpSpPr>
                <a:xfrm>
                  <a:off x="2608880" y="5556923"/>
                  <a:ext cx="2017472" cy="491872"/>
                  <a:chOff x="2407187" y="5556923"/>
                  <a:chExt cx="2017472" cy="491872"/>
                </a:xfrm>
              </p:grpSpPr>
              <p:pic>
                <p:nvPicPr>
                  <p:cNvPr id="61" name="Picture 60">
                    <a:extLst>
                      <a:ext uri="{FF2B5EF4-FFF2-40B4-BE49-F238E27FC236}">
                        <a16:creationId xmlns:a16="http://schemas.microsoft.com/office/drawing/2014/main" id="{0DC5325B-BEA9-45AD-8D51-C8711EA0E88F}"/>
                      </a:ext>
                    </a:extLst>
                  </p:cNvPr>
                  <p:cNvPicPr>
                    <a:picLocks noChangeAspect="1"/>
                  </p:cNvPicPr>
                  <p:nvPr/>
                </p:nvPicPr>
                <p:blipFill>
                  <a:blip r:embed="rId11"/>
                  <a:stretch>
                    <a:fillRect/>
                  </a:stretch>
                </p:blipFill>
                <p:spPr>
                  <a:xfrm>
                    <a:off x="2407187" y="5556923"/>
                    <a:ext cx="478994" cy="491872"/>
                  </a:xfrm>
                  <a:prstGeom prst="rect">
                    <a:avLst/>
                  </a:prstGeom>
                </p:spPr>
              </p:pic>
              <p:pic>
                <p:nvPicPr>
                  <p:cNvPr id="62" name="Picture 61">
                    <a:extLst>
                      <a:ext uri="{FF2B5EF4-FFF2-40B4-BE49-F238E27FC236}">
                        <a16:creationId xmlns:a16="http://schemas.microsoft.com/office/drawing/2014/main" id="{38803D4E-0C52-48C1-8132-4A35754A00F9}"/>
                      </a:ext>
                    </a:extLst>
                  </p:cNvPr>
                  <p:cNvPicPr>
                    <a:picLocks noChangeAspect="1"/>
                  </p:cNvPicPr>
                  <p:nvPr/>
                </p:nvPicPr>
                <p:blipFill>
                  <a:blip r:embed="rId11"/>
                  <a:stretch>
                    <a:fillRect/>
                  </a:stretch>
                </p:blipFill>
                <p:spPr>
                  <a:xfrm>
                    <a:off x="3176426" y="5556923"/>
                    <a:ext cx="478994" cy="491872"/>
                  </a:xfrm>
                  <a:prstGeom prst="rect">
                    <a:avLst/>
                  </a:prstGeom>
                </p:spPr>
              </p:pic>
              <p:pic>
                <p:nvPicPr>
                  <p:cNvPr id="63" name="Picture 62">
                    <a:extLst>
                      <a:ext uri="{FF2B5EF4-FFF2-40B4-BE49-F238E27FC236}">
                        <a16:creationId xmlns:a16="http://schemas.microsoft.com/office/drawing/2014/main" id="{FB200561-F84E-46B3-991B-A96AFACE5C9C}"/>
                      </a:ext>
                    </a:extLst>
                  </p:cNvPr>
                  <p:cNvPicPr>
                    <a:picLocks noChangeAspect="1"/>
                  </p:cNvPicPr>
                  <p:nvPr/>
                </p:nvPicPr>
                <p:blipFill>
                  <a:blip r:embed="rId11"/>
                  <a:stretch>
                    <a:fillRect/>
                  </a:stretch>
                </p:blipFill>
                <p:spPr>
                  <a:xfrm>
                    <a:off x="3945665" y="5556923"/>
                    <a:ext cx="478994" cy="491872"/>
                  </a:xfrm>
                  <a:prstGeom prst="rect">
                    <a:avLst/>
                  </a:prstGeom>
                </p:spPr>
              </p:pic>
            </p:grpSp>
          </p:grpSp>
          <p:pic>
            <p:nvPicPr>
              <p:cNvPr id="58" name="Picture 57">
                <a:extLst>
                  <a:ext uri="{FF2B5EF4-FFF2-40B4-BE49-F238E27FC236}">
                    <a16:creationId xmlns:a16="http://schemas.microsoft.com/office/drawing/2014/main" id="{0F508C94-3C27-4A6A-991A-B0569AB7493D}"/>
                  </a:ext>
                </a:extLst>
              </p:cNvPr>
              <p:cNvPicPr>
                <a:picLocks noChangeAspect="1"/>
              </p:cNvPicPr>
              <p:nvPr/>
            </p:nvPicPr>
            <p:blipFill>
              <a:blip r:embed="rId12"/>
              <a:stretch>
                <a:fillRect/>
              </a:stretch>
            </p:blipFill>
            <p:spPr>
              <a:xfrm>
                <a:off x="3318079" y="5296140"/>
                <a:ext cx="402057" cy="402057"/>
              </a:xfrm>
              <a:prstGeom prst="rect">
                <a:avLst/>
              </a:prstGeom>
            </p:spPr>
          </p:pic>
        </p:grpSp>
        <p:grpSp>
          <p:nvGrpSpPr>
            <p:cNvPr id="30" name="Group 29">
              <a:extLst>
                <a:ext uri="{FF2B5EF4-FFF2-40B4-BE49-F238E27FC236}">
                  <a16:creationId xmlns:a16="http://schemas.microsoft.com/office/drawing/2014/main" id="{262D2A9F-2430-4B86-9BD5-03B0732823D3}"/>
                </a:ext>
              </a:extLst>
            </p:cNvPr>
            <p:cNvGrpSpPr/>
            <p:nvPr/>
          </p:nvGrpSpPr>
          <p:grpSpPr>
            <a:xfrm>
              <a:off x="1368654" y="3540099"/>
              <a:ext cx="3208003" cy="802222"/>
              <a:chOff x="1057244" y="4073497"/>
              <a:chExt cx="3208003" cy="802222"/>
            </a:xfrm>
          </p:grpSpPr>
          <p:grpSp>
            <p:nvGrpSpPr>
              <p:cNvPr id="44" name="Group 43">
                <a:extLst>
                  <a:ext uri="{FF2B5EF4-FFF2-40B4-BE49-F238E27FC236}">
                    <a16:creationId xmlns:a16="http://schemas.microsoft.com/office/drawing/2014/main" id="{26B64EC8-E208-47C4-B071-FA3274DB5E2F}"/>
                  </a:ext>
                </a:extLst>
              </p:cNvPr>
              <p:cNvGrpSpPr/>
              <p:nvPr/>
            </p:nvGrpSpPr>
            <p:grpSpPr>
              <a:xfrm>
                <a:off x="1057244" y="4268616"/>
                <a:ext cx="2981507" cy="607103"/>
                <a:chOff x="1539693" y="4268616"/>
                <a:chExt cx="2981507" cy="607103"/>
              </a:xfrm>
            </p:grpSpPr>
            <p:sp>
              <p:nvSpPr>
                <p:cNvPr id="46" name="Rectangle 45">
                  <a:extLst>
                    <a:ext uri="{FF2B5EF4-FFF2-40B4-BE49-F238E27FC236}">
                      <a16:creationId xmlns:a16="http://schemas.microsoft.com/office/drawing/2014/main" id="{D515FA41-A6D2-4CF0-A589-06F8BD4377A9}"/>
                    </a:ext>
                  </a:extLst>
                </p:cNvPr>
                <p:cNvSpPr/>
                <p:nvPr/>
              </p:nvSpPr>
              <p:spPr bwMode="auto">
                <a:xfrm>
                  <a:off x="1539693" y="4268616"/>
                  <a:ext cx="2981507"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pPr>
                  <a:endParaRPr lang="en-US" sz="1428" err="1">
                    <a:gradFill>
                      <a:gsLst>
                        <a:gs pos="0">
                          <a:srgbClr val="FFFFFF"/>
                        </a:gs>
                        <a:gs pos="100000">
                          <a:srgbClr val="FFFFFF"/>
                        </a:gs>
                      </a:gsLst>
                      <a:lin ang="5400000" scaled="0"/>
                    </a:gradFill>
                    <a:latin typeface="Segoe UI"/>
                    <a:cs typeface="Segoe UI" pitchFamily="34" charset="0"/>
                  </a:endParaRPr>
                </a:p>
              </p:txBody>
            </p:sp>
            <p:pic>
              <p:nvPicPr>
                <p:cNvPr id="48" name="Picture 47">
                  <a:extLst>
                    <a:ext uri="{FF2B5EF4-FFF2-40B4-BE49-F238E27FC236}">
                      <a16:creationId xmlns:a16="http://schemas.microsoft.com/office/drawing/2014/main" id="{027E74E9-2360-475B-B677-962E5CC93760}"/>
                    </a:ext>
                  </a:extLst>
                </p:cNvPr>
                <p:cNvPicPr>
                  <a:picLocks noChangeAspect="1"/>
                </p:cNvPicPr>
                <p:nvPr/>
              </p:nvPicPr>
              <p:blipFill>
                <a:blip r:embed="rId13"/>
                <a:stretch>
                  <a:fillRect/>
                </a:stretch>
              </p:blipFill>
              <p:spPr>
                <a:xfrm>
                  <a:off x="1651454" y="4364897"/>
                  <a:ext cx="431484" cy="431480"/>
                </a:xfrm>
                <a:prstGeom prst="rect">
                  <a:avLst/>
                </a:prstGeom>
              </p:spPr>
            </p:pic>
            <p:pic>
              <p:nvPicPr>
                <p:cNvPr id="50" name="Picture 49">
                  <a:extLst>
                    <a:ext uri="{FF2B5EF4-FFF2-40B4-BE49-F238E27FC236}">
                      <a16:creationId xmlns:a16="http://schemas.microsoft.com/office/drawing/2014/main" id="{E6432BFE-E013-4F45-83B3-51F78ECE898D}"/>
                    </a:ext>
                  </a:extLst>
                </p:cNvPr>
                <p:cNvPicPr>
                  <a:picLocks noChangeAspect="1"/>
                </p:cNvPicPr>
                <p:nvPr/>
              </p:nvPicPr>
              <p:blipFill>
                <a:blip r:embed="rId13"/>
                <a:stretch>
                  <a:fillRect/>
                </a:stretch>
              </p:blipFill>
              <p:spPr>
                <a:xfrm>
                  <a:off x="2215200" y="4364897"/>
                  <a:ext cx="431484" cy="431480"/>
                </a:xfrm>
                <a:prstGeom prst="rect">
                  <a:avLst/>
                </a:prstGeom>
              </p:spPr>
            </p:pic>
            <p:pic>
              <p:nvPicPr>
                <p:cNvPr id="51" name="Picture 50">
                  <a:extLst>
                    <a:ext uri="{FF2B5EF4-FFF2-40B4-BE49-F238E27FC236}">
                      <a16:creationId xmlns:a16="http://schemas.microsoft.com/office/drawing/2014/main" id="{96D8EEF0-E9B6-49C2-ACE1-25804C89B63B}"/>
                    </a:ext>
                  </a:extLst>
                </p:cNvPr>
                <p:cNvPicPr>
                  <a:picLocks noChangeAspect="1"/>
                </p:cNvPicPr>
                <p:nvPr/>
              </p:nvPicPr>
              <p:blipFill>
                <a:blip r:embed="rId13"/>
                <a:stretch>
                  <a:fillRect/>
                </a:stretch>
              </p:blipFill>
              <p:spPr>
                <a:xfrm>
                  <a:off x="2778946" y="4364897"/>
                  <a:ext cx="431484" cy="431480"/>
                </a:xfrm>
                <a:prstGeom prst="rect">
                  <a:avLst/>
                </a:prstGeom>
              </p:spPr>
            </p:pic>
            <p:pic>
              <p:nvPicPr>
                <p:cNvPr id="52" name="Picture 51">
                  <a:extLst>
                    <a:ext uri="{FF2B5EF4-FFF2-40B4-BE49-F238E27FC236}">
                      <a16:creationId xmlns:a16="http://schemas.microsoft.com/office/drawing/2014/main" id="{08174615-332E-4257-93BF-5750169A3D42}"/>
                    </a:ext>
                  </a:extLst>
                </p:cNvPr>
                <p:cNvPicPr>
                  <a:picLocks noChangeAspect="1"/>
                </p:cNvPicPr>
                <p:nvPr/>
              </p:nvPicPr>
              <p:blipFill>
                <a:blip r:embed="rId13"/>
                <a:stretch>
                  <a:fillRect/>
                </a:stretch>
              </p:blipFill>
              <p:spPr>
                <a:xfrm>
                  <a:off x="3950609" y="4364897"/>
                  <a:ext cx="431484" cy="431480"/>
                </a:xfrm>
                <a:prstGeom prst="rect">
                  <a:avLst/>
                </a:prstGeom>
              </p:spPr>
            </p:pic>
            <p:grpSp>
              <p:nvGrpSpPr>
                <p:cNvPr id="53" name="Group 52">
                  <a:extLst>
                    <a:ext uri="{FF2B5EF4-FFF2-40B4-BE49-F238E27FC236}">
                      <a16:creationId xmlns:a16="http://schemas.microsoft.com/office/drawing/2014/main" id="{EE1DF81C-B491-409E-BFAD-0A6C75E45207}"/>
                    </a:ext>
                  </a:extLst>
                </p:cNvPr>
                <p:cNvGrpSpPr/>
                <p:nvPr/>
              </p:nvGrpSpPr>
              <p:grpSpPr>
                <a:xfrm>
                  <a:off x="3444818" y="4527512"/>
                  <a:ext cx="290514" cy="71909"/>
                  <a:chOff x="5097552" y="-533400"/>
                  <a:chExt cx="290514" cy="71909"/>
                </a:xfrm>
              </p:grpSpPr>
              <p:sp>
                <p:nvSpPr>
                  <p:cNvPr id="54" name="Oval 53">
                    <a:extLst>
                      <a:ext uri="{FF2B5EF4-FFF2-40B4-BE49-F238E27FC236}">
                        <a16:creationId xmlns:a16="http://schemas.microsoft.com/office/drawing/2014/main" id="{A5810EE3-1D84-4FBB-8808-916969024F60}"/>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Oval 54">
                    <a:extLst>
                      <a:ext uri="{FF2B5EF4-FFF2-40B4-BE49-F238E27FC236}">
                        <a16:creationId xmlns:a16="http://schemas.microsoft.com/office/drawing/2014/main" id="{B9E01D05-7EC8-413A-9E14-1E04B7B9B734}"/>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B4F08003-F977-4379-AB2D-77B18C8A7E71}"/>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pic>
            <p:nvPicPr>
              <p:cNvPr id="45" name="Picture 44">
                <a:extLst>
                  <a:ext uri="{FF2B5EF4-FFF2-40B4-BE49-F238E27FC236}">
                    <a16:creationId xmlns:a16="http://schemas.microsoft.com/office/drawing/2014/main" id="{5B6F9B34-B775-4302-B81F-FEBCB961B7EF}"/>
                  </a:ext>
                </a:extLst>
              </p:cNvPr>
              <p:cNvPicPr>
                <a:picLocks noChangeAspect="1"/>
              </p:cNvPicPr>
              <p:nvPr/>
            </p:nvPicPr>
            <p:blipFill>
              <a:blip r:embed="rId12"/>
              <a:stretch>
                <a:fillRect/>
              </a:stretch>
            </p:blipFill>
            <p:spPr>
              <a:xfrm>
                <a:off x="3863190" y="4073497"/>
                <a:ext cx="402057" cy="402057"/>
              </a:xfrm>
              <a:prstGeom prst="rect">
                <a:avLst/>
              </a:prstGeom>
            </p:spPr>
          </p:pic>
        </p:grpSp>
        <p:grpSp>
          <p:nvGrpSpPr>
            <p:cNvPr id="31" name="Group 30">
              <a:extLst>
                <a:ext uri="{FF2B5EF4-FFF2-40B4-BE49-F238E27FC236}">
                  <a16:creationId xmlns:a16="http://schemas.microsoft.com/office/drawing/2014/main" id="{2035AC4C-81A8-4782-98BB-3638F91F74D5}"/>
                </a:ext>
              </a:extLst>
            </p:cNvPr>
            <p:cNvGrpSpPr/>
            <p:nvPr/>
          </p:nvGrpSpPr>
          <p:grpSpPr>
            <a:xfrm>
              <a:off x="1368654" y="2309313"/>
              <a:ext cx="3208003" cy="804454"/>
              <a:chOff x="1057244" y="2842711"/>
              <a:chExt cx="3208003" cy="804454"/>
            </a:xfrm>
          </p:grpSpPr>
          <p:grpSp>
            <p:nvGrpSpPr>
              <p:cNvPr id="32" name="Group 31">
                <a:extLst>
                  <a:ext uri="{FF2B5EF4-FFF2-40B4-BE49-F238E27FC236}">
                    <a16:creationId xmlns:a16="http://schemas.microsoft.com/office/drawing/2014/main" id="{DBBE2043-B5B7-4D8C-8AEA-EC8D479FD806}"/>
                  </a:ext>
                </a:extLst>
              </p:cNvPr>
              <p:cNvGrpSpPr/>
              <p:nvPr/>
            </p:nvGrpSpPr>
            <p:grpSpPr>
              <a:xfrm>
                <a:off x="1057244" y="3040062"/>
                <a:ext cx="2981507" cy="607103"/>
                <a:chOff x="1539693" y="3040062"/>
                <a:chExt cx="2981507" cy="607103"/>
              </a:xfrm>
            </p:grpSpPr>
            <p:sp>
              <p:nvSpPr>
                <p:cNvPr id="34" name="Rectangle 33">
                  <a:extLst>
                    <a:ext uri="{FF2B5EF4-FFF2-40B4-BE49-F238E27FC236}">
                      <a16:creationId xmlns:a16="http://schemas.microsoft.com/office/drawing/2014/main" id="{F09EED6E-B231-489B-8B28-54F140CEEC47}"/>
                    </a:ext>
                  </a:extLst>
                </p:cNvPr>
                <p:cNvSpPr/>
                <p:nvPr/>
              </p:nvSpPr>
              <p:spPr bwMode="auto">
                <a:xfrm>
                  <a:off x="1539693" y="3040062"/>
                  <a:ext cx="2981507" cy="6071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pPr>
                  <a:endParaRPr lang="en-US" sz="1428" err="1">
                    <a:gradFill>
                      <a:gsLst>
                        <a:gs pos="0">
                          <a:srgbClr val="FFFFFF"/>
                        </a:gs>
                        <a:gs pos="100000">
                          <a:srgbClr val="FFFFFF"/>
                        </a:gs>
                      </a:gsLst>
                      <a:lin ang="5400000" scaled="0"/>
                    </a:gradFill>
                    <a:latin typeface="Segoe UI"/>
                    <a:cs typeface="Segoe UI" pitchFamily="34" charset="0"/>
                  </a:endParaRPr>
                </a:p>
              </p:txBody>
            </p:sp>
            <p:pic>
              <p:nvPicPr>
                <p:cNvPr id="36" name="Picture 35">
                  <a:extLst>
                    <a:ext uri="{FF2B5EF4-FFF2-40B4-BE49-F238E27FC236}">
                      <a16:creationId xmlns:a16="http://schemas.microsoft.com/office/drawing/2014/main" id="{17AD6053-BEC0-43A5-980C-3C5C04B45004}"/>
                    </a:ext>
                  </a:extLst>
                </p:cNvPr>
                <p:cNvPicPr>
                  <a:picLocks noChangeAspect="1"/>
                </p:cNvPicPr>
                <p:nvPr/>
              </p:nvPicPr>
              <p:blipFill>
                <a:blip r:embed="rId13"/>
                <a:stretch>
                  <a:fillRect/>
                </a:stretch>
              </p:blipFill>
              <p:spPr>
                <a:xfrm>
                  <a:off x="1651454" y="3139448"/>
                  <a:ext cx="431484" cy="431480"/>
                </a:xfrm>
                <a:prstGeom prst="rect">
                  <a:avLst/>
                </a:prstGeom>
              </p:spPr>
            </p:pic>
            <p:pic>
              <p:nvPicPr>
                <p:cNvPr id="37" name="Picture 36">
                  <a:extLst>
                    <a:ext uri="{FF2B5EF4-FFF2-40B4-BE49-F238E27FC236}">
                      <a16:creationId xmlns:a16="http://schemas.microsoft.com/office/drawing/2014/main" id="{BC2A489A-F1B4-4076-9293-FA90AA64C112}"/>
                    </a:ext>
                  </a:extLst>
                </p:cNvPr>
                <p:cNvPicPr>
                  <a:picLocks noChangeAspect="1"/>
                </p:cNvPicPr>
                <p:nvPr/>
              </p:nvPicPr>
              <p:blipFill>
                <a:blip r:embed="rId13"/>
                <a:stretch>
                  <a:fillRect/>
                </a:stretch>
              </p:blipFill>
              <p:spPr>
                <a:xfrm>
                  <a:off x="2215200" y="3139448"/>
                  <a:ext cx="431484" cy="431480"/>
                </a:xfrm>
                <a:prstGeom prst="rect">
                  <a:avLst/>
                </a:prstGeom>
              </p:spPr>
            </p:pic>
            <p:pic>
              <p:nvPicPr>
                <p:cNvPr id="38" name="Picture 37">
                  <a:extLst>
                    <a:ext uri="{FF2B5EF4-FFF2-40B4-BE49-F238E27FC236}">
                      <a16:creationId xmlns:a16="http://schemas.microsoft.com/office/drawing/2014/main" id="{56FC7822-F858-4EF0-AFC6-B3278E1A2B5A}"/>
                    </a:ext>
                  </a:extLst>
                </p:cNvPr>
                <p:cNvPicPr>
                  <a:picLocks noChangeAspect="1"/>
                </p:cNvPicPr>
                <p:nvPr/>
              </p:nvPicPr>
              <p:blipFill>
                <a:blip r:embed="rId13"/>
                <a:stretch>
                  <a:fillRect/>
                </a:stretch>
              </p:blipFill>
              <p:spPr>
                <a:xfrm>
                  <a:off x="2778946" y="3139448"/>
                  <a:ext cx="431484" cy="431480"/>
                </a:xfrm>
                <a:prstGeom prst="rect">
                  <a:avLst/>
                </a:prstGeom>
              </p:spPr>
            </p:pic>
            <p:pic>
              <p:nvPicPr>
                <p:cNvPr id="39" name="Picture 38">
                  <a:extLst>
                    <a:ext uri="{FF2B5EF4-FFF2-40B4-BE49-F238E27FC236}">
                      <a16:creationId xmlns:a16="http://schemas.microsoft.com/office/drawing/2014/main" id="{84A44014-87F3-4D84-9183-D69A22297639}"/>
                    </a:ext>
                  </a:extLst>
                </p:cNvPr>
                <p:cNvPicPr>
                  <a:picLocks noChangeAspect="1"/>
                </p:cNvPicPr>
                <p:nvPr/>
              </p:nvPicPr>
              <p:blipFill>
                <a:blip r:embed="rId13"/>
                <a:stretch>
                  <a:fillRect/>
                </a:stretch>
              </p:blipFill>
              <p:spPr>
                <a:xfrm>
                  <a:off x="3950609" y="3132838"/>
                  <a:ext cx="431484" cy="431480"/>
                </a:xfrm>
                <a:prstGeom prst="rect">
                  <a:avLst/>
                </a:prstGeom>
              </p:spPr>
            </p:pic>
            <p:grpSp>
              <p:nvGrpSpPr>
                <p:cNvPr id="40" name="Group 39">
                  <a:extLst>
                    <a:ext uri="{FF2B5EF4-FFF2-40B4-BE49-F238E27FC236}">
                      <a16:creationId xmlns:a16="http://schemas.microsoft.com/office/drawing/2014/main" id="{8172B952-639C-421F-85C4-1071DEB8D193}"/>
                    </a:ext>
                  </a:extLst>
                </p:cNvPr>
                <p:cNvGrpSpPr/>
                <p:nvPr/>
              </p:nvGrpSpPr>
              <p:grpSpPr>
                <a:xfrm>
                  <a:off x="3444818" y="3319233"/>
                  <a:ext cx="290514" cy="71909"/>
                  <a:chOff x="5097552" y="-533400"/>
                  <a:chExt cx="290514" cy="71909"/>
                </a:xfrm>
              </p:grpSpPr>
              <p:sp>
                <p:nvSpPr>
                  <p:cNvPr id="41" name="Oval 40">
                    <a:extLst>
                      <a:ext uri="{FF2B5EF4-FFF2-40B4-BE49-F238E27FC236}">
                        <a16:creationId xmlns:a16="http://schemas.microsoft.com/office/drawing/2014/main" id="{2F3851FE-2C11-4633-870E-782E48D02161}"/>
                      </a:ext>
                    </a:extLst>
                  </p:cNvPr>
                  <p:cNvSpPr/>
                  <p:nvPr/>
                </p:nvSpPr>
                <p:spPr bwMode="auto">
                  <a:xfrm>
                    <a:off x="5097552"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B896FEEC-C8A4-4D23-9DDF-3DBBF1C21D0F}"/>
                      </a:ext>
                    </a:extLst>
                  </p:cNvPr>
                  <p:cNvSpPr/>
                  <p:nvPr/>
                </p:nvSpPr>
                <p:spPr bwMode="auto">
                  <a:xfrm>
                    <a:off x="5206855"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Oval 42">
                    <a:extLst>
                      <a:ext uri="{FF2B5EF4-FFF2-40B4-BE49-F238E27FC236}">
                        <a16:creationId xmlns:a16="http://schemas.microsoft.com/office/drawing/2014/main" id="{30130D07-2C4A-4CAD-8A4A-0A705BA64B47}"/>
                      </a:ext>
                    </a:extLst>
                  </p:cNvPr>
                  <p:cNvSpPr/>
                  <p:nvPr/>
                </p:nvSpPr>
                <p:spPr bwMode="auto">
                  <a:xfrm>
                    <a:off x="5316157" y="-533400"/>
                    <a:ext cx="71909" cy="7190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4"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pic>
            <p:nvPicPr>
              <p:cNvPr id="33" name="Picture 32">
                <a:extLst>
                  <a:ext uri="{FF2B5EF4-FFF2-40B4-BE49-F238E27FC236}">
                    <a16:creationId xmlns:a16="http://schemas.microsoft.com/office/drawing/2014/main" id="{1DF395AA-E6A5-40EB-B3E2-B5B63AB86FB6}"/>
                  </a:ext>
                </a:extLst>
              </p:cNvPr>
              <p:cNvPicPr>
                <a:picLocks noChangeAspect="1"/>
              </p:cNvPicPr>
              <p:nvPr/>
            </p:nvPicPr>
            <p:blipFill>
              <a:blip r:embed="rId12"/>
              <a:stretch>
                <a:fillRect/>
              </a:stretch>
            </p:blipFill>
            <p:spPr>
              <a:xfrm>
                <a:off x="3863190" y="2842711"/>
                <a:ext cx="402057" cy="402057"/>
              </a:xfrm>
              <a:prstGeom prst="rect">
                <a:avLst/>
              </a:prstGeom>
            </p:spPr>
          </p:pic>
        </p:grpSp>
      </p:grpSp>
    </p:spTree>
    <p:extLst>
      <p:ext uri="{BB962C8B-B14F-4D97-AF65-F5344CB8AC3E}">
        <p14:creationId xmlns:p14="http://schemas.microsoft.com/office/powerpoint/2010/main" val="1738562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8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Protect/Connect | Private Link</a:t>
            </a:r>
          </a:p>
        </p:txBody>
      </p:sp>
      <p:sp>
        <p:nvSpPr>
          <p:cNvPr id="3" name="Content Placeholder 2">
            <a:extLst>
              <a:ext uri="{FF2B5EF4-FFF2-40B4-BE49-F238E27FC236}">
                <a16:creationId xmlns:a16="http://schemas.microsoft.com/office/drawing/2014/main" id="{5DD9ACA7-E9D6-4E4F-854B-EFF8A2D816D5}"/>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DACDAB0C-C21D-4A6E-8849-7DC415DDF7BE}"/>
              </a:ext>
            </a:extLst>
          </p:cNvPr>
          <p:cNvSpPr>
            <a:spLocks noGrp="1"/>
          </p:cNvSpPr>
          <p:nvPr>
            <p:ph type="body" sz="quarter" idx="11"/>
          </p:nvPr>
        </p:nvSpPr>
        <p:spPr>
          <a:xfrm>
            <a:off x="1285875" y="4333981"/>
            <a:ext cx="10547350" cy="492443"/>
          </a:xfrm>
        </p:spPr>
        <p:txBody>
          <a:bodyPr/>
          <a:lstStyle/>
          <a:p>
            <a:r>
              <a:rPr lang="en-US" dirty="0"/>
              <a:t>Extend and Secure your critical Azure service resources to your Networks</a:t>
            </a:r>
          </a:p>
        </p:txBody>
      </p:sp>
      <p:grpSp>
        <p:nvGrpSpPr>
          <p:cNvPr id="9" name="Group 8">
            <a:extLst>
              <a:ext uri="{FF2B5EF4-FFF2-40B4-BE49-F238E27FC236}">
                <a16:creationId xmlns:a16="http://schemas.microsoft.com/office/drawing/2014/main" id="{B2BE0F44-FB89-4216-B89D-BCA4E479A0C1}"/>
              </a:ext>
            </a:extLst>
          </p:cNvPr>
          <p:cNvGrpSpPr/>
          <p:nvPr/>
        </p:nvGrpSpPr>
        <p:grpSpPr>
          <a:xfrm>
            <a:off x="400218" y="4265558"/>
            <a:ext cx="572463" cy="584074"/>
            <a:chOff x="7641510" y="1934835"/>
            <a:chExt cx="385747" cy="385747"/>
          </a:xfrm>
        </p:grpSpPr>
        <p:pic>
          <p:nvPicPr>
            <p:cNvPr id="10" name="Graphic 9">
              <a:extLst>
                <a:ext uri="{FF2B5EF4-FFF2-40B4-BE49-F238E27FC236}">
                  <a16:creationId xmlns:a16="http://schemas.microsoft.com/office/drawing/2014/main" id="{499460EC-4FBA-442A-ABEB-5F15D816910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641510" y="1934835"/>
              <a:ext cx="385747" cy="385747"/>
            </a:xfrm>
            <a:prstGeom prst="rect">
              <a:avLst/>
            </a:prstGeom>
          </p:spPr>
        </p:pic>
        <p:pic>
          <p:nvPicPr>
            <p:cNvPr id="11" name="Graphic 10">
              <a:extLst>
                <a:ext uri="{FF2B5EF4-FFF2-40B4-BE49-F238E27FC236}">
                  <a16:creationId xmlns:a16="http://schemas.microsoft.com/office/drawing/2014/main" id="{759B8979-4FE9-41D3-A0CA-F1A4B21CC7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31707" y="2063530"/>
              <a:ext cx="205370" cy="128356"/>
            </a:xfrm>
            <a:prstGeom prst="rect">
              <a:avLst/>
            </a:prstGeom>
          </p:spPr>
        </p:pic>
      </p:grpSp>
    </p:spTree>
    <p:extLst>
      <p:ext uri="{BB962C8B-B14F-4D97-AF65-F5344CB8AC3E}">
        <p14:creationId xmlns:p14="http://schemas.microsoft.com/office/powerpoint/2010/main" val="109744608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616E-6F65-4C9B-88DF-9FE0B2C3D919}"/>
              </a:ext>
            </a:extLst>
          </p:cNvPr>
          <p:cNvSpPr>
            <a:spLocks noGrp="1"/>
          </p:cNvSpPr>
          <p:nvPr>
            <p:ph type="title"/>
          </p:nvPr>
        </p:nvSpPr>
        <p:spPr/>
        <p:txBody>
          <a:bodyPr/>
          <a:lstStyle/>
          <a:p>
            <a:r>
              <a:rPr lang="en-US" dirty="0"/>
              <a:t>Private Link Service</a:t>
            </a:r>
          </a:p>
        </p:txBody>
      </p:sp>
      <p:sp>
        <p:nvSpPr>
          <p:cNvPr id="22" name="Content Placeholder 21">
            <a:extLst>
              <a:ext uri="{FF2B5EF4-FFF2-40B4-BE49-F238E27FC236}">
                <a16:creationId xmlns:a16="http://schemas.microsoft.com/office/drawing/2014/main" id="{56A5C50A-7611-4B5D-9735-00D8C0C6B779}"/>
              </a:ext>
            </a:extLst>
          </p:cNvPr>
          <p:cNvSpPr>
            <a:spLocks noGrp="1"/>
          </p:cNvSpPr>
          <p:nvPr>
            <p:ph type="body" sz="quarter" idx="10"/>
          </p:nvPr>
        </p:nvSpPr>
        <p:spPr>
          <a:xfrm>
            <a:off x="455996" y="1145576"/>
            <a:ext cx="11306469" cy="307777"/>
          </a:xfrm>
        </p:spPr>
        <p:txBody>
          <a:bodyPr/>
          <a:lstStyle/>
          <a:p>
            <a:r>
              <a:rPr lang="en-US" dirty="0"/>
              <a:t>Render or Consume Services Privately on Azure</a:t>
            </a:r>
          </a:p>
        </p:txBody>
      </p:sp>
      <p:sp>
        <p:nvSpPr>
          <p:cNvPr id="30" name="Text Placeholder 29">
            <a:extLst>
              <a:ext uri="{FF2B5EF4-FFF2-40B4-BE49-F238E27FC236}">
                <a16:creationId xmlns:a16="http://schemas.microsoft.com/office/drawing/2014/main" id="{901892EE-01FD-44FC-873C-D06D5F1A7911}"/>
              </a:ext>
            </a:extLst>
          </p:cNvPr>
          <p:cNvSpPr>
            <a:spLocks noGrp="1"/>
          </p:cNvSpPr>
          <p:nvPr>
            <p:ph type="body" sz="quarter" idx="11"/>
          </p:nvPr>
        </p:nvSpPr>
        <p:spPr>
          <a:xfrm>
            <a:off x="455996" y="1716905"/>
            <a:ext cx="11306469" cy="6061531"/>
          </a:xfrm>
        </p:spPr>
        <p:txBody>
          <a:bodyPr/>
          <a:lstStyle/>
          <a:p>
            <a:r>
              <a:rPr lang="en-US" sz="1600" dirty="0">
                <a:solidFill>
                  <a:schemeClr val="tx1"/>
                </a:solidFill>
              </a:rPr>
              <a:t>Your own Private Link Service</a:t>
            </a:r>
          </a:p>
          <a:p>
            <a:pPr marL="285750" indent="-285750">
              <a:buFont typeface="Arial" panose="020B0604020202020204" pitchFamily="34" charset="0"/>
              <a:buChar char="•"/>
            </a:pPr>
            <a:r>
              <a:rPr lang="en-US" dirty="0">
                <a:solidFill>
                  <a:schemeClr val="tx1"/>
                </a:solidFill>
              </a:rPr>
              <a:t>Create or Convert your existing services into Private Link Service</a:t>
            </a:r>
          </a:p>
          <a:p>
            <a:pPr marL="285750" indent="-285750">
              <a:buFont typeface="Arial" panose="020B0604020202020204" pitchFamily="34" charset="0"/>
              <a:buChar char="•"/>
            </a:pPr>
            <a:r>
              <a:rPr lang="en-US" dirty="0">
                <a:solidFill>
                  <a:schemeClr val="tx1"/>
                </a:solidFill>
              </a:rPr>
              <a:t>VNet-VNet Connectivity without worrying about overlapping IP Space</a:t>
            </a:r>
          </a:p>
          <a:p>
            <a:pPr marL="285750" indent="-285750">
              <a:buFont typeface="Arial" panose="020B0604020202020204" pitchFamily="34" charset="0"/>
              <a:buChar char="•"/>
            </a:pPr>
            <a:r>
              <a:rPr lang="en-US" dirty="0">
                <a:solidFill>
                  <a:schemeClr val="tx1"/>
                </a:solidFill>
              </a:rPr>
              <a:t>No regional, tenant, subscription or RBAC restrictions</a:t>
            </a:r>
          </a:p>
          <a:p>
            <a:pPr marL="285750" indent="-285750">
              <a:buFont typeface="Arial" panose="020B0604020202020204" pitchFamily="34" charset="0"/>
              <a:buChar char="•"/>
            </a:pPr>
            <a:r>
              <a:rPr lang="en-US" dirty="0">
                <a:solidFill>
                  <a:schemeClr val="tx1"/>
                </a:solidFill>
              </a:rPr>
              <a:t>Easily Scale and manage your service</a:t>
            </a:r>
          </a:p>
          <a:p>
            <a:endParaRPr lang="en-US" dirty="0">
              <a:solidFill>
                <a:schemeClr val="tx1"/>
              </a:solidFill>
            </a:endParaRPr>
          </a:p>
          <a:p>
            <a:r>
              <a:rPr lang="en-US" sz="1600" dirty="0">
                <a:solidFill>
                  <a:schemeClr val="tx1"/>
                </a:solidFill>
              </a:rPr>
              <a:t>Create Private Link Service</a:t>
            </a:r>
          </a:p>
          <a:p>
            <a:pPr marL="285750" indent="-285750">
              <a:buFont typeface="Arial" panose="020B0604020202020204" pitchFamily="34" charset="0"/>
              <a:buChar char="•"/>
            </a:pPr>
            <a:r>
              <a:rPr lang="en-US" dirty="0">
                <a:solidFill>
                  <a:schemeClr val="tx1"/>
                </a:solidFill>
              </a:rPr>
              <a:t>Application running behind Standard Load Balancer can be converted into Private Link service with one click of a button/one API call</a:t>
            </a:r>
          </a:p>
          <a:p>
            <a:pPr marL="285750" indent="-285750">
              <a:buFont typeface="Arial" panose="020B0604020202020204" pitchFamily="34" charset="0"/>
              <a:buChar char="•"/>
            </a:pPr>
            <a:r>
              <a:rPr lang="en-US" dirty="0">
                <a:solidFill>
                  <a:schemeClr val="tx1"/>
                </a:solidFill>
              </a:rPr>
              <a:t>Private Link Service tied to Frontend IP configuration of Standard Load Balancer</a:t>
            </a:r>
          </a:p>
          <a:p>
            <a:pPr marL="285750" indent="-285750">
              <a:buFont typeface="Arial" panose="020B0604020202020204" pitchFamily="34" charset="0"/>
              <a:buChar char="•"/>
            </a:pPr>
            <a:r>
              <a:rPr lang="en-US" dirty="0">
                <a:solidFill>
                  <a:schemeClr val="tx1"/>
                </a:solidFill>
              </a:rPr>
              <a:t>Frontend IP Configuration can be either Public or Private</a:t>
            </a:r>
          </a:p>
          <a:p>
            <a:endParaRPr lang="en-US" dirty="0">
              <a:solidFill>
                <a:schemeClr val="tx1"/>
              </a:solidFill>
            </a:endParaRPr>
          </a:p>
          <a:p>
            <a:r>
              <a:rPr lang="en-US" sz="1600" dirty="0">
                <a:solidFill>
                  <a:schemeClr val="tx1"/>
                </a:solidFill>
              </a:rPr>
              <a:t>Consume Private Link Service</a:t>
            </a:r>
          </a:p>
          <a:p>
            <a:pPr marL="285750" indent="-285750">
              <a:buFont typeface="Arial" panose="020B0604020202020204" pitchFamily="34" charset="0"/>
              <a:buChar char="•"/>
            </a:pPr>
            <a:r>
              <a:rPr lang="en-US" dirty="0">
                <a:solidFill>
                  <a:schemeClr val="tx1"/>
                </a:solidFill>
              </a:rPr>
              <a:t>Create a Private Endpoint in your VNet linking to Private Link Service. </a:t>
            </a:r>
          </a:p>
          <a:p>
            <a:pPr marL="285750" indent="-285750">
              <a:buFont typeface="Arial" panose="020B0604020202020204" pitchFamily="34" charset="0"/>
              <a:buChar char="•"/>
            </a:pPr>
            <a:r>
              <a:rPr lang="en-US" dirty="0">
                <a:solidFill>
                  <a:schemeClr val="tx1"/>
                </a:solidFill>
              </a:rPr>
              <a:t>Multiple consumers can connect to same service. No RBAC restrictions.</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rgbClr val="1E1E20"/>
              </a:solidFill>
            </a:endParaRPr>
          </a:p>
          <a:p>
            <a:pPr marL="285750" indent="-285750">
              <a:buFont typeface="Arial" panose="020B0604020202020204" pitchFamily="34" charset="0"/>
              <a:buChar char="•"/>
            </a:pPr>
            <a:endParaRPr lang="en-US" dirty="0">
              <a:solidFill>
                <a:srgbClr val="1E1E20"/>
              </a:solidFill>
            </a:endParaRPr>
          </a:p>
          <a:p>
            <a:pPr marL="285750" indent="-285750">
              <a:buFont typeface="Arial" panose="020B0604020202020204" pitchFamily="34" charset="0"/>
              <a:buChar char="•"/>
            </a:pPr>
            <a:endParaRPr lang="en-US" dirty="0">
              <a:solidFill>
                <a:srgbClr val="1E1E20"/>
              </a:solidFill>
            </a:endParaRPr>
          </a:p>
          <a:p>
            <a:pPr marL="285750" indent="-285750">
              <a:buFont typeface="Arial" panose="020B0604020202020204" pitchFamily="34" charset="0"/>
              <a:buChar char="•"/>
            </a:pPr>
            <a:endParaRPr lang="en-US" dirty="0">
              <a:solidFill>
                <a:srgbClr val="1E1E20"/>
              </a:solidFill>
            </a:endParaRPr>
          </a:p>
          <a:p>
            <a:pPr marL="285750" indent="-285750">
              <a:buFont typeface="Arial" panose="020B0604020202020204" pitchFamily="34" charset="0"/>
              <a:buChar char="•"/>
            </a:pPr>
            <a:endParaRPr lang="en-US" dirty="0">
              <a:solidFill>
                <a:srgbClr val="1E1E20"/>
              </a:solidFill>
            </a:endParaRPr>
          </a:p>
        </p:txBody>
      </p:sp>
      <p:pic>
        <p:nvPicPr>
          <p:cNvPr id="72" name="Picture 71">
            <a:extLst>
              <a:ext uri="{FF2B5EF4-FFF2-40B4-BE49-F238E27FC236}">
                <a16:creationId xmlns:a16="http://schemas.microsoft.com/office/drawing/2014/main" id="{9F9BF926-63C0-4CF2-AB26-EE5A6B94F5AE}"/>
              </a:ext>
            </a:extLst>
          </p:cNvPr>
          <p:cNvPicPr>
            <a:picLocks noChangeAspect="1"/>
          </p:cNvPicPr>
          <p:nvPr/>
        </p:nvPicPr>
        <p:blipFill>
          <a:blip r:embed="rId3"/>
          <a:stretch>
            <a:fillRect/>
          </a:stretch>
        </p:blipFill>
        <p:spPr>
          <a:xfrm>
            <a:off x="8333081" y="1599147"/>
            <a:ext cx="819164" cy="823007"/>
          </a:xfrm>
          <a:prstGeom prst="rect">
            <a:avLst/>
          </a:prstGeom>
        </p:spPr>
      </p:pic>
      <p:pic>
        <p:nvPicPr>
          <p:cNvPr id="73" name="Picture 72">
            <a:extLst>
              <a:ext uri="{FF2B5EF4-FFF2-40B4-BE49-F238E27FC236}">
                <a16:creationId xmlns:a16="http://schemas.microsoft.com/office/drawing/2014/main" id="{DC6FA27C-4123-43AB-87CF-EB60C7DF9703}"/>
              </a:ext>
            </a:extLst>
          </p:cNvPr>
          <p:cNvPicPr>
            <a:picLocks noChangeAspect="1"/>
          </p:cNvPicPr>
          <p:nvPr/>
        </p:nvPicPr>
        <p:blipFill>
          <a:blip r:embed="rId4"/>
          <a:stretch>
            <a:fillRect/>
          </a:stretch>
        </p:blipFill>
        <p:spPr>
          <a:xfrm>
            <a:off x="10801548" y="1588485"/>
            <a:ext cx="906397" cy="770192"/>
          </a:xfrm>
          <a:prstGeom prst="rect">
            <a:avLst/>
          </a:prstGeom>
        </p:spPr>
      </p:pic>
      <p:sp>
        <p:nvSpPr>
          <p:cNvPr id="74" name="TextBox 73">
            <a:extLst>
              <a:ext uri="{FF2B5EF4-FFF2-40B4-BE49-F238E27FC236}">
                <a16:creationId xmlns:a16="http://schemas.microsoft.com/office/drawing/2014/main" id="{80E71058-11F7-4646-B37F-BFEB6D62666B}"/>
              </a:ext>
            </a:extLst>
          </p:cNvPr>
          <p:cNvSpPr txBox="1"/>
          <p:nvPr/>
        </p:nvSpPr>
        <p:spPr>
          <a:xfrm>
            <a:off x="7803655" y="2456538"/>
            <a:ext cx="1876262" cy="815608"/>
          </a:xfrm>
          <a:prstGeom prst="rect">
            <a:avLst/>
          </a:prstGeom>
          <a:noFill/>
          <a:ln w="19050">
            <a:no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2"/>
                </a:solidFill>
                <a:latin typeface="Calibri" panose="020F0502020204030204"/>
              </a:rPr>
              <a:t>Render a Service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accent2"/>
                </a:solidFill>
                <a:effectLst/>
                <a:uLnTx/>
                <a:uFillTx/>
                <a:latin typeface="Calibri" panose="020F0502020204030204"/>
                <a:ea typeface="+mn-ea"/>
                <a:cs typeface="+mn-cs"/>
              </a:rPr>
              <a:t>Persona: Service Provider</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050" b="1" dirty="0">
                <a:solidFill>
                  <a:schemeClr val="accent2"/>
                </a:solidFill>
                <a:latin typeface="Calibri" panose="020F0502020204030204"/>
              </a:rPr>
              <a:t>Resource: Private Link Service</a:t>
            </a:r>
            <a:endParaRPr kumimoji="0" lang="en-US" sz="1050" b="1" i="0" u="none" strike="noStrike" kern="1200" cap="none" spc="0" normalizeH="0" baseline="0" noProof="0" dirty="0">
              <a:ln>
                <a:noFill/>
              </a:ln>
              <a:solidFill>
                <a:schemeClr val="accent2"/>
              </a:solidFill>
              <a:effectLst/>
              <a:uLnTx/>
              <a:uFillTx/>
              <a:latin typeface="Calibri" panose="020F0502020204030204"/>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accent2"/>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D5172046-2CE1-40C8-A79A-C3DF0C9F6B77}"/>
              </a:ext>
            </a:extLst>
          </p:cNvPr>
          <p:cNvSpPr txBox="1"/>
          <p:nvPr/>
        </p:nvSpPr>
        <p:spPr>
          <a:xfrm>
            <a:off x="10365673" y="2456538"/>
            <a:ext cx="1778145" cy="815608"/>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b="1" dirty="0">
                <a:solidFill>
                  <a:schemeClr val="accent2"/>
                </a:solidFill>
                <a:latin typeface="Calibri" panose="020F0502020204030204"/>
              </a:rPr>
              <a:t>Consume a Service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accent2"/>
                </a:solidFill>
                <a:effectLst/>
                <a:uLnTx/>
                <a:uFillTx/>
                <a:latin typeface="Calibri" panose="020F0502020204030204"/>
                <a:ea typeface="+mn-ea"/>
                <a:cs typeface="+mn-cs"/>
              </a:rPr>
              <a:t>Persona: Service </a:t>
            </a:r>
            <a:r>
              <a:rPr lang="en-US" sz="1050" b="1" dirty="0">
                <a:solidFill>
                  <a:schemeClr val="accent2"/>
                </a:solidFill>
                <a:latin typeface="Calibri" panose="020F0502020204030204"/>
              </a:rPr>
              <a:t>Consumer</a:t>
            </a:r>
            <a:endParaRPr kumimoji="0" lang="en-US" sz="1050" b="1" i="0" u="none" strike="noStrike" kern="1200" cap="none" spc="0" normalizeH="0" baseline="0" noProof="0" dirty="0">
              <a:ln>
                <a:noFill/>
              </a:ln>
              <a:solidFill>
                <a:schemeClr val="accent2"/>
              </a:solidFill>
              <a:effectLst/>
              <a:uLnTx/>
              <a:uFillTx/>
              <a:latin typeface="Calibri" panose="020F050202020403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050" b="1" dirty="0">
                <a:solidFill>
                  <a:schemeClr val="accent2"/>
                </a:solidFill>
                <a:latin typeface="Calibri" panose="020F0502020204030204"/>
              </a:rPr>
              <a:t>Resource: Private Endpoint</a:t>
            </a:r>
            <a:endParaRPr kumimoji="0" lang="en-US" sz="1050" b="1" i="0" u="none" strike="noStrike" kern="1200" cap="none" spc="0" normalizeH="0" baseline="0" noProof="0" dirty="0">
              <a:ln>
                <a:noFill/>
              </a:ln>
              <a:solidFill>
                <a:schemeClr val="accent2"/>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accent2"/>
              </a:solidFill>
              <a:effectLst/>
              <a:uLnTx/>
              <a:uFillTx/>
              <a:latin typeface="Calibri" panose="020F0502020204030204"/>
              <a:ea typeface="+mn-ea"/>
              <a:cs typeface="+mn-cs"/>
            </a:endParaRPr>
          </a:p>
        </p:txBody>
      </p:sp>
      <p:pic>
        <p:nvPicPr>
          <p:cNvPr id="87" name="Graphic 86">
            <a:extLst>
              <a:ext uri="{FF2B5EF4-FFF2-40B4-BE49-F238E27FC236}">
                <a16:creationId xmlns:a16="http://schemas.microsoft.com/office/drawing/2014/main" id="{0EB05932-9605-4848-BD90-F91F8A614C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27358" y="1995017"/>
            <a:ext cx="457790" cy="421579"/>
          </a:xfrm>
          <a:prstGeom prst="rect">
            <a:avLst/>
          </a:prstGeom>
        </p:spPr>
      </p:pic>
      <p:grpSp>
        <p:nvGrpSpPr>
          <p:cNvPr id="88" name="Group 87">
            <a:extLst>
              <a:ext uri="{FF2B5EF4-FFF2-40B4-BE49-F238E27FC236}">
                <a16:creationId xmlns:a16="http://schemas.microsoft.com/office/drawing/2014/main" id="{BEDA92E5-B691-48B5-8322-C4A6E3877AEE}"/>
              </a:ext>
            </a:extLst>
          </p:cNvPr>
          <p:cNvGrpSpPr/>
          <p:nvPr/>
        </p:nvGrpSpPr>
        <p:grpSpPr>
          <a:xfrm>
            <a:off x="9222127" y="1972270"/>
            <a:ext cx="457790" cy="467075"/>
            <a:chOff x="7641510" y="1934835"/>
            <a:chExt cx="385747" cy="385747"/>
          </a:xfrm>
        </p:grpSpPr>
        <p:pic>
          <p:nvPicPr>
            <p:cNvPr id="89" name="Graphic 88">
              <a:extLst>
                <a:ext uri="{FF2B5EF4-FFF2-40B4-BE49-F238E27FC236}">
                  <a16:creationId xmlns:a16="http://schemas.microsoft.com/office/drawing/2014/main" id="{1EF6B4EC-56C4-467D-B11E-335E4C6C94F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641510" y="1934835"/>
              <a:ext cx="385747" cy="385747"/>
            </a:xfrm>
            <a:prstGeom prst="rect">
              <a:avLst/>
            </a:prstGeom>
          </p:spPr>
        </p:pic>
        <p:pic>
          <p:nvPicPr>
            <p:cNvPr id="90" name="Graphic 89">
              <a:extLst>
                <a:ext uri="{FF2B5EF4-FFF2-40B4-BE49-F238E27FC236}">
                  <a16:creationId xmlns:a16="http://schemas.microsoft.com/office/drawing/2014/main" id="{B5E8136E-0C67-4F5D-8851-6CEE32E6EDF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1707" y="2063530"/>
              <a:ext cx="205370" cy="128356"/>
            </a:xfrm>
            <a:prstGeom prst="rect">
              <a:avLst/>
            </a:prstGeom>
          </p:spPr>
        </p:pic>
      </p:grpSp>
    </p:spTree>
    <p:extLst>
      <p:ext uri="{BB962C8B-B14F-4D97-AF65-F5344CB8AC3E}">
        <p14:creationId xmlns:p14="http://schemas.microsoft.com/office/powerpoint/2010/main" val="4061449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1362-8CF6-4463-A2AB-9D9824E121BA}"/>
              </a:ext>
            </a:extLst>
          </p:cNvPr>
          <p:cNvSpPr>
            <a:spLocks noGrp="1"/>
          </p:cNvSpPr>
          <p:nvPr>
            <p:ph type="title"/>
          </p:nvPr>
        </p:nvSpPr>
        <p:spPr/>
        <p:txBody>
          <a:bodyPr/>
          <a:lstStyle/>
          <a:p>
            <a:r>
              <a:rPr lang="en-US"/>
              <a:t>Approval Workflow</a:t>
            </a:r>
          </a:p>
        </p:txBody>
      </p:sp>
      <p:cxnSp>
        <p:nvCxnSpPr>
          <p:cNvPr id="5" name="Straight Connector 4">
            <a:extLst>
              <a:ext uri="{FF2B5EF4-FFF2-40B4-BE49-F238E27FC236}">
                <a16:creationId xmlns:a16="http://schemas.microsoft.com/office/drawing/2014/main" id="{E0E0BE33-649A-4D39-9C01-E4705D25A268}"/>
              </a:ext>
            </a:extLst>
          </p:cNvPr>
          <p:cNvCxnSpPr>
            <a:cxnSpLocks/>
          </p:cNvCxnSpPr>
          <p:nvPr/>
        </p:nvCxnSpPr>
        <p:spPr>
          <a:xfrm>
            <a:off x="4631377" y="2172528"/>
            <a:ext cx="0" cy="4239491"/>
          </a:xfrm>
          <a:prstGeom prst="line">
            <a:avLst/>
          </a:prstGeom>
          <a:ln>
            <a:solidFill>
              <a:schemeClr val="accent2">
                <a:alpha val="50000"/>
              </a:schemeClr>
            </a:solidFill>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3E306A44-0D71-42E3-9964-CCB60C816DA0}"/>
              </a:ext>
            </a:extLst>
          </p:cNvPr>
          <p:cNvCxnSpPr>
            <a:cxnSpLocks/>
          </p:cNvCxnSpPr>
          <p:nvPr/>
        </p:nvCxnSpPr>
        <p:spPr>
          <a:xfrm>
            <a:off x="6484394" y="2172528"/>
            <a:ext cx="0" cy="4239491"/>
          </a:xfrm>
          <a:prstGeom prst="line">
            <a:avLst/>
          </a:prstGeom>
          <a:ln>
            <a:solidFill>
              <a:schemeClr val="accent2">
                <a:alpha val="50000"/>
              </a:schemeClr>
            </a:solidFill>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B9FD63F-7513-4555-B840-9F34DC77C2EE}"/>
              </a:ext>
            </a:extLst>
          </p:cNvPr>
          <p:cNvSpPr txBox="1"/>
          <p:nvPr/>
        </p:nvSpPr>
        <p:spPr>
          <a:xfrm>
            <a:off x="5843385" y="1650041"/>
            <a:ext cx="17337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2"/>
                </a:solidFill>
                <a:effectLst/>
                <a:uLnTx/>
                <a:uFillTx/>
                <a:latin typeface="Calibri" panose="020F0502020204030204"/>
                <a:ea typeface="+mn-ea"/>
                <a:cs typeface="+mn-cs"/>
              </a:rPr>
              <a:t>Service Provider</a:t>
            </a:r>
          </a:p>
        </p:txBody>
      </p:sp>
      <p:sp>
        <p:nvSpPr>
          <p:cNvPr id="10" name="TextBox 9">
            <a:extLst>
              <a:ext uri="{FF2B5EF4-FFF2-40B4-BE49-F238E27FC236}">
                <a16:creationId xmlns:a16="http://schemas.microsoft.com/office/drawing/2014/main" id="{71D7F88F-AA65-4D5C-B6EC-7961ED778957}"/>
              </a:ext>
            </a:extLst>
          </p:cNvPr>
          <p:cNvSpPr txBox="1"/>
          <p:nvPr/>
        </p:nvSpPr>
        <p:spPr>
          <a:xfrm>
            <a:off x="3574441" y="1677792"/>
            <a:ext cx="19599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2"/>
                </a:solidFill>
                <a:effectLst/>
                <a:uLnTx/>
                <a:uFillTx/>
                <a:latin typeface="Calibri" panose="020F0502020204030204"/>
                <a:ea typeface="+mn-ea"/>
                <a:cs typeface="+mn-cs"/>
              </a:rPr>
              <a:t>Service Consumer</a:t>
            </a:r>
          </a:p>
        </p:txBody>
      </p:sp>
      <p:sp>
        <p:nvSpPr>
          <p:cNvPr id="15" name="TextBox 14">
            <a:extLst>
              <a:ext uri="{FF2B5EF4-FFF2-40B4-BE49-F238E27FC236}">
                <a16:creationId xmlns:a16="http://schemas.microsoft.com/office/drawing/2014/main" id="{A8DE5DB4-C05B-4FAF-99CD-22BD6FC1F44F}"/>
              </a:ext>
            </a:extLst>
          </p:cNvPr>
          <p:cNvSpPr txBox="1"/>
          <p:nvPr/>
        </p:nvSpPr>
        <p:spPr>
          <a:xfrm>
            <a:off x="11085051" y="2834305"/>
            <a:ext cx="2063393" cy="46166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70C0"/>
                </a:solidFill>
                <a:effectLst/>
                <a:uLnTx/>
                <a:uFillTx/>
                <a:latin typeface="Segoe UI"/>
                <a:ea typeface="+mn-ea"/>
                <a:cs typeface="+mn-cs"/>
              </a:rPr>
              <a:t>Subnet</a:t>
            </a:r>
          </a:p>
        </p:txBody>
      </p:sp>
      <p:sp>
        <p:nvSpPr>
          <p:cNvPr id="16" name="Rectangle 15">
            <a:extLst>
              <a:ext uri="{FF2B5EF4-FFF2-40B4-BE49-F238E27FC236}">
                <a16:creationId xmlns:a16="http://schemas.microsoft.com/office/drawing/2014/main" id="{753DB4BF-176C-4EDC-BE4B-3A40B3CDCAA2}"/>
              </a:ext>
            </a:extLst>
          </p:cNvPr>
          <p:cNvSpPr/>
          <p:nvPr/>
        </p:nvSpPr>
        <p:spPr bwMode="auto">
          <a:xfrm>
            <a:off x="10281332" y="1812136"/>
            <a:ext cx="1492958" cy="1119188"/>
          </a:xfrm>
          <a:prstGeom prst="rect">
            <a:avLst/>
          </a:prstGeom>
          <a:noFill/>
          <a:ln w="28575">
            <a:solidFill>
              <a:srgbClr val="0070C0"/>
            </a:solidFill>
            <a:prstDash val="sysDash"/>
          </a:ln>
        </p:spPr>
        <p:txBody>
          <a:bodyPr lIns="179285" tIns="143428" rIns="179285" bIns="143428" anchor="t" anchorCtr="0"/>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a:ln>
                <a:noFill/>
              </a:ln>
              <a:gradFill>
                <a:gsLst>
                  <a:gs pos="1250">
                    <a:srgbClr val="353535"/>
                  </a:gs>
                  <a:gs pos="100000">
                    <a:srgbClr val="353535"/>
                  </a:gs>
                </a:gsLst>
                <a:lin ang="5400000" scaled="0"/>
              </a:gradFill>
              <a:effectLst/>
              <a:uLnTx/>
              <a:uFillTx/>
              <a:latin typeface="Calibri" panose="020F0502020204030204"/>
              <a:ea typeface="MS PGothic" pitchFamily="34" charset="-128"/>
              <a:cs typeface="+mn-cs"/>
            </a:endParaRPr>
          </a:p>
        </p:txBody>
      </p:sp>
      <p:sp>
        <p:nvSpPr>
          <p:cNvPr id="18" name="TextBox 17">
            <a:extLst>
              <a:ext uri="{FF2B5EF4-FFF2-40B4-BE49-F238E27FC236}">
                <a16:creationId xmlns:a16="http://schemas.microsoft.com/office/drawing/2014/main" id="{404AE438-E759-4005-8DDA-71A61A389496}"/>
              </a:ext>
            </a:extLst>
          </p:cNvPr>
          <p:cNvSpPr txBox="1"/>
          <p:nvPr/>
        </p:nvSpPr>
        <p:spPr>
          <a:xfrm>
            <a:off x="10413022" y="2472622"/>
            <a:ext cx="1896458"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70C0"/>
                </a:solidFill>
                <a:effectLst/>
                <a:uLnTx/>
                <a:uFillTx/>
                <a:latin typeface="Segoe UI"/>
                <a:ea typeface="+mn-ea"/>
                <a:cs typeface="+mn-cs"/>
              </a:rPr>
              <a:t>Application VMs</a:t>
            </a:r>
          </a:p>
        </p:txBody>
      </p:sp>
      <p:sp>
        <p:nvSpPr>
          <p:cNvPr id="19" name="TextBox 18">
            <a:extLst>
              <a:ext uri="{FF2B5EF4-FFF2-40B4-BE49-F238E27FC236}">
                <a16:creationId xmlns:a16="http://schemas.microsoft.com/office/drawing/2014/main" id="{A4454E4D-4716-4F0E-9A50-039313111E58}"/>
              </a:ext>
            </a:extLst>
          </p:cNvPr>
          <p:cNvSpPr txBox="1"/>
          <p:nvPr/>
        </p:nvSpPr>
        <p:spPr>
          <a:xfrm>
            <a:off x="9472551" y="2356277"/>
            <a:ext cx="1571964" cy="46166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70C0"/>
                </a:solidFill>
                <a:effectLst/>
                <a:uLnTx/>
                <a:uFillTx/>
                <a:latin typeface="Segoe UI"/>
                <a:ea typeface="+mn-ea"/>
                <a:cs typeface="+mn-cs"/>
              </a:rPr>
              <a:t>Standard ILB</a:t>
            </a:r>
          </a:p>
        </p:txBody>
      </p:sp>
      <p:sp>
        <p:nvSpPr>
          <p:cNvPr id="31" name="TextBox 30">
            <a:extLst>
              <a:ext uri="{FF2B5EF4-FFF2-40B4-BE49-F238E27FC236}">
                <a16:creationId xmlns:a16="http://schemas.microsoft.com/office/drawing/2014/main" id="{54024E22-B096-45EE-8AA4-276A3FEE3BC1}"/>
              </a:ext>
            </a:extLst>
          </p:cNvPr>
          <p:cNvSpPr txBox="1"/>
          <p:nvPr/>
        </p:nvSpPr>
        <p:spPr>
          <a:xfrm>
            <a:off x="6999433" y="2034228"/>
            <a:ext cx="2418141"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Create </a:t>
            </a:r>
            <a:r>
              <a:rPr lang="en-US" sz="1200">
                <a:solidFill>
                  <a:schemeClr val="accent2"/>
                </a:solidFill>
                <a:latin typeface="Segoe UI"/>
              </a:rPr>
              <a:t>your application behind </a:t>
            </a:r>
            <a:r>
              <a:rPr kumimoji="0" lang="en-US" sz="1200" b="0" i="0" u="none" strike="noStrike" kern="1200" cap="none" spc="0" normalizeH="0" baseline="0" noProof="0">
                <a:ln>
                  <a:noFill/>
                </a:ln>
                <a:solidFill>
                  <a:schemeClr val="accent2"/>
                </a:solidFill>
                <a:effectLst/>
                <a:uLnTx/>
                <a:uFillTx/>
                <a:latin typeface="Segoe UI"/>
                <a:ea typeface="+mn-ea"/>
                <a:cs typeface="+mn-cs"/>
              </a:rPr>
              <a:t>a standard Load Balancer.</a:t>
            </a:r>
          </a:p>
        </p:txBody>
      </p:sp>
      <p:pic>
        <p:nvPicPr>
          <p:cNvPr id="34" name="Picture 33">
            <a:extLst>
              <a:ext uri="{FF2B5EF4-FFF2-40B4-BE49-F238E27FC236}">
                <a16:creationId xmlns:a16="http://schemas.microsoft.com/office/drawing/2014/main" id="{5E3F3425-3907-437B-9185-9051A0BDA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3456" y="1571210"/>
            <a:ext cx="229305" cy="217581"/>
          </a:xfrm>
          <a:prstGeom prst="rect">
            <a:avLst/>
          </a:prstGeom>
        </p:spPr>
      </p:pic>
      <p:grpSp>
        <p:nvGrpSpPr>
          <p:cNvPr id="37" name="Group 36">
            <a:extLst>
              <a:ext uri="{FF2B5EF4-FFF2-40B4-BE49-F238E27FC236}">
                <a16:creationId xmlns:a16="http://schemas.microsoft.com/office/drawing/2014/main" id="{20FFB0E3-CEA0-4BDF-B3B3-47E42E1ECD90}"/>
              </a:ext>
            </a:extLst>
          </p:cNvPr>
          <p:cNvGrpSpPr/>
          <p:nvPr/>
        </p:nvGrpSpPr>
        <p:grpSpPr>
          <a:xfrm>
            <a:off x="10121449" y="2143126"/>
            <a:ext cx="287002" cy="296763"/>
            <a:chOff x="5776171" y="2391242"/>
            <a:chExt cx="287002" cy="296763"/>
          </a:xfrm>
        </p:grpSpPr>
        <p:sp>
          <p:nvSpPr>
            <p:cNvPr id="38" name="Rectangle: Rounded Corners 146">
              <a:extLst>
                <a:ext uri="{FF2B5EF4-FFF2-40B4-BE49-F238E27FC236}">
                  <a16:creationId xmlns:a16="http://schemas.microsoft.com/office/drawing/2014/main" id="{CBF73709-14D0-4278-A8F7-0FAC024C32AC}"/>
                </a:ext>
              </a:extLst>
            </p:cNvPr>
            <p:cNvSpPr/>
            <p:nvPr/>
          </p:nvSpPr>
          <p:spPr bwMode="auto">
            <a:xfrm rot="2700000">
              <a:off x="5784464" y="2401682"/>
              <a:ext cx="276434" cy="276434"/>
            </a:xfrm>
            <a:prstGeom prst="roundRect">
              <a:avLst>
                <a:gd name="adj" fmla="val 1100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8ECA9D21-2516-458A-B9B7-8B5C173B4861}"/>
                </a:ext>
              </a:extLst>
            </p:cNvPr>
            <p:cNvSpPr/>
            <p:nvPr/>
          </p:nvSpPr>
          <p:spPr bwMode="auto">
            <a:xfrm>
              <a:off x="5880325" y="2495701"/>
              <a:ext cx="84712" cy="84712"/>
            </a:xfrm>
            <a:prstGeom prst="ellipse">
              <a:avLst/>
            </a:prstGeom>
            <a:noFill/>
            <a:ln w="19050">
              <a:solidFill>
                <a:srgbClr val="E6E6E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40" name="Arrow: Down 148">
              <a:extLst>
                <a:ext uri="{FF2B5EF4-FFF2-40B4-BE49-F238E27FC236}">
                  <a16:creationId xmlns:a16="http://schemas.microsoft.com/office/drawing/2014/main" id="{2B81515C-CA8D-4D9D-AB9B-392FA8073648}"/>
                </a:ext>
              </a:extLst>
            </p:cNvPr>
            <p:cNvSpPr/>
            <p:nvPr/>
          </p:nvSpPr>
          <p:spPr bwMode="auto">
            <a:xfrm rot="10800000">
              <a:off x="5888875" y="2391242"/>
              <a:ext cx="67613" cy="99157"/>
            </a:xfrm>
            <a:prstGeom prst="downArrow">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41" name="Arrow: Down 149">
              <a:extLst>
                <a:ext uri="{FF2B5EF4-FFF2-40B4-BE49-F238E27FC236}">
                  <a16:creationId xmlns:a16="http://schemas.microsoft.com/office/drawing/2014/main" id="{DC960FF5-A370-4363-AB3A-E8BA375631D4}"/>
                </a:ext>
              </a:extLst>
            </p:cNvPr>
            <p:cNvSpPr/>
            <p:nvPr/>
          </p:nvSpPr>
          <p:spPr bwMode="auto">
            <a:xfrm rot="16200000">
              <a:off x="5979788" y="2491952"/>
              <a:ext cx="67613" cy="99157"/>
            </a:xfrm>
            <a:prstGeom prst="downArrow">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42" name="Arrow: Down 150">
              <a:extLst>
                <a:ext uri="{FF2B5EF4-FFF2-40B4-BE49-F238E27FC236}">
                  <a16:creationId xmlns:a16="http://schemas.microsoft.com/office/drawing/2014/main" id="{D2E11CF4-7BE2-4C7F-88F9-89A41152C35A}"/>
                </a:ext>
              </a:extLst>
            </p:cNvPr>
            <p:cNvSpPr/>
            <p:nvPr/>
          </p:nvSpPr>
          <p:spPr bwMode="auto">
            <a:xfrm rot="5400000">
              <a:off x="5791943" y="2491951"/>
              <a:ext cx="67613" cy="99157"/>
            </a:xfrm>
            <a:prstGeom prst="downArrow">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6C6E65A1-1D5C-4923-BA6F-520E1142D04A}"/>
                </a:ext>
              </a:extLst>
            </p:cNvPr>
            <p:cNvSpPr/>
            <p:nvPr/>
          </p:nvSpPr>
          <p:spPr bwMode="auto">
            <a:xfrm>
              <a:off x="5896254" y="2635151"/>
              <a:ext cx="52854" cy="52854"/>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DB65EB93-9DAE-484A-A19D-A47A83525321}"/>
                </a:ext>
              </a:extLst>
            </p:cNvPr>
            <p:cNvSpPr/>
            <p:nvPr/>
          </p:nvSpPr>
          <p:spPr bwMode="auto">
            <a:xfrm>
              <a:off x="5906964" y="2587639"/>
              <a:ext cx="27432" cy="91440"/>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grpSp>
      <p:cxnSp>
        <p:nvCxnSpPr>
          <p:cNvPr id="45" name="Straight Connector 44">
            <a:extLst>
              <a:ext uri="{FF2B5EF4-FFF2-40B4-BE49-F238E27FC236}">
                <a16:creationId xmlns:a16="http://schemas.microsoft.com/office/drawing/2014/main" id="{33D95C4B-0DD3-43D4-8391-ACE428746D9F}"/>
              </a:ext>
            </a:extLst>
          </p:cNvPr>
          <p:cNvCxnSpPr>
            <a:cxnSpLocks/>
          </p:cNvCxnSpPr>
          <p:nvPr/>
        </p:nvCxnSpPr>
        <p:spPr>
          <a:xfrm flipH="1" flipV="1">
            <a:off x="9892935" y="2283365"/>
            <a:ext cx="213327" cy="94"/>
          </a:xfrm>
          <a:prstGeom prst="line">
            <a:avLst/>
          </a:prstGeom>
          <a:ln w="1905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7E2F8D-92B3-46B5-9076-01D5F1DBCA27}"/>
              </a:ext>
            </a:extLst>
          </p:cNvPr>
          <p:cNvCxnSpPr>
            <a:cxnSpLocks/>
          </p:cNvCxnSpPr>
          <p:nvPr/>
        </p:nvCxnSpPr>
        <p:spPr>
          <a:xfrm flipH="1" flipV="1">
            <a:off x="10460723" y="2283271"/>
            <a:ext cx="213327" cy="94"/>
          </a:xfrm>
          <a:prstGeom prst="line">
            <a:avLst/>
          </a:prstGeom>
          <a:ln w="1905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25BFF23-731F-4EC7-8A40-F7E2BE02F83F}"/>
              </a:ext>
            </a:extLst>
          </p:cNvPr>
          <p:cNvSpPr/>
          <p:nvPr/>
        </p:nvSpPr>
        <p:spPr bwMode="auto">
          <a:xfrm>
            <a:off x="6715385" y="2155214"/>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rPr>
              <a:t>1</a:t>
            </a:r>
          </a:p>
        </p:txBody>
      </p:sp>
      <p:sp>
        <p:nvSpPr>
          <p:cNvPr id="48" name="Oval 47">
            <a:extLst>
              <a:ext uri="{FF2B5EF4-FFF2-40B4-BE49-F238E27FC236}">
                <a16:creationId xmlns:a16="http://schemas.microsoft.com/office/drawing/2014/main" id="{639B32E2-6B64-4433-B94C-7C1D334045A2}"/>
              </a:ext>
            </a:extLst>
          </p:cNvPr>
          <p:cNvSpPr/>
          <p:nvPr/>
        </p:nvSpPr>
        <p:spPr bwMode="auto">
          <a:xfrm>
            <a:off x="6715385" y="3104835"/>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rPr>
              <a:t>2</a:t>
            </a:r>
          </a:p>
        </p:txBody>
      </p:sp>
      <p:sp>
        <p:nvSpPr>
          <p:cNvPr id="49" name="TextBox 48">
            <a:extLst>
              <a:ext uri="{FF2B5EF4-FFF2-40B4-BE49-F238E27FC236}">
                <a16:creationId xmlns:a16="http://schemas.microsoft.com/office/drawing/2014/main" id="{C44BB6E9-33B9-490D-B0D8-257597A09DF1}"/>
              </a:ext>
            </a:extLst>
          </p:cNvPr>
          <p:cNvSpPr txBox="1"/>
          <p:nvPr/>
        </p:nvSpPr>
        <p:spPr>
          <a:xfrm>
            <a:off x="6998849" y="2949278"/>
            <a:ext cx="2234087"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Create a Private Link Service attached to SLB FE IP. </a:t>
            </a:r>
          </a:p>
        </p:txBody>
      </p:sp>
      <p:sp>
        <p:nvSpPr>
          <p:cNvPr id="52" name="Oval 51">
            <a:extLst>
              <a:ext uri="{FF2B5EF4-FFF2-40B4-BE49-F238E27FC236}">
                <a16:creationId xmlns:a16="http://schemas.microsoft.com/office/drawing/2014/main" id="{525E6638-66E6-499E-8594-96581FDD26DD}"/>
              </a:ext>
            </a:extLst>
          </p:cNvPr>
          <p:cNvSpPr/>
          <p:nvPr/>
        </p:nvSpPr>
        <p:spPr bwMode="auto">
          <a:xfrm>
            <a:off x="6709485" y="4104588"/>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rPr>
              <a:t>3</a:t>
            </a:r>
          </a:p>
        </p:txBody>
      </p:sp>
      <p:sp>
        <p:nvSpPr>
          <p:cNvPr id="53" name="TextBox 52">
            <a:extLst>
              <a:ext uri="{FF2B5EF4-FFF2-40B4-BE49-F238E27FC236}">
                <a16:creationId xmlns:a16="http://schemas.microsoft.com/office/drawing/2014/main" id="{3D115427-6415-4D20-BA88-EF69FFFBBCE2}"/>
              </a:ext>
            </a:extLst>
          </p:cNvPr>
          <p:cNvSpPr txBox="1"/>
          <p:nvPr/>
        </p:nvSpPr>
        <p:spPr>
          <a:xfrm>
            <a:off x="6999433" y="3946530"/>
            <a:ext cx="2473700"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Share the private link service ID (Alias/ARM URI) with consumers.  You can either do it offline or advertise publicly. </a:t>
            </a:r>
          </a:p>
        </p:txBody>
      </p:sp>
      <p:sp>
        <p:nvSpPr>
          <p:cNvPr id="54" name="Rectangle 53">
            <a:extLst>
              <a:ext uri="{FF2B5EF4-FFF2-40B4-BE49-F238E27FC236}">
                <a16:creationId xmlns:a16="http://schemas.microsoft.com/office/drawing/2014/main" id="{5D22C47A-7C79-40BE-AE51-CEA3F78F7F26}"/>
              </a:ext>
            </a:extLst>
          </p:cNvPr>
          <p:cNvSpPr/>
          <p:nvPr/>
        </p:nvSpPr>
        <p:spPr>
          <a:xfrm>
            <a:off x="1867960" y="4288136"/>
            <a:ext cx="2493510" cy="590931"/>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Create a Private endpoint in any subnet by specifying a private Link service URI/Alias. </a:t>
            </a:r>
          </a:p>
        </p:txBody>
      </p:sp>
      <p:sp>
        <p:nvSpPr>
          <p:cNvPr id="55" name="Oval 54">
            <a:extLst>
              <a:ext uri="{FF2B5EF4-FFF2-40B4-BE49-F238E27FC236}">
                <a16:creationId xmlns:a16="http://schemas.microsoft.com/office/drawing/2014/main" id="{75889BD0-1027-4971-B249-28349D7FE8CB}"/>
              </a:ext>
            </a:extLst>
          </p:cNvPr>
          <p:cNvSpPr/>
          <p:nvPr/>
        </p:nvSpPr>
        <p:spPr bwMode="auto">
          <a:xfrm>
            <a:off x="1474831" y="4309522"/>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rPr>
              <a:t>4</a:t>
            </a:r>
          </a:p>
        </p:txBody>
      </p:sp>
      <p:sp>
        <p:nvSpPr>
          <p:cNvPr id="57" name="Oval 56">
            <a:extLst>
              <a:ext uri="{FF2B5EF4-FFF2-40B4-BE49-F238E27FC236}">
                <a16:creationId xmlns:a16="http://schemas.microsoft.com/office/drawing/2014/main" id="{2AC45011-09AB-4021-9216-BFA06590C662}"/>
              </a:ext>
            </a:extLst>
          </p:cNvPr>
          <p:cNvSpPr/>
          <p:nvPr/>
        </p:nvSpPr>
        <p:spPr bwMode="auto">
          <a:xfrm>
            <a:off x="1501003" y="5070229"/>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lang="en-US" sz="1400" kern="0">
                <a:gradFill>
                  <a:gsLst>
                    <a:gs pos="93805">
                      <a:srgbClr val="FFFFFF"/>
                    </a:gs>
                    <a:gs pos="79646">
                      <a:srgbClr val="FFFFFF"/>
                    </a:gs>
                  </a:gsLst>
                  <a:lin ang="5400000" scaled="0"/>
                </a:gradFill>
                <a:latin typeface="Segoe UI Semibold"/>
              </a:rPr>
              <a:t>5</a:t>
            </a:r>
            <a:endPar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endParaRPr>
          </a:p>
        </p:txBody>
      </p:sp>
      <p:sp>
        <p:nvSpPr>
          <p:cNvPr id="58" name="Rectangle 57">
            <a:extLst>
              <a:ext uri="{FF2B5EF4-FFF2-40B4-BE49-F238E27FC236}">
                <a16:creationId xmlns:a16="http://schemas.microsoft.com/office/drawing/2014/main" id="{1B35C37A-DD3F-4598-B12D-360D83EEE636}"/>
              </a:ext>
            </a:extLst>
          </p:cNvPr>
          <p:cNvSpPr/>
          <p:nvPr/>
        </p:nvSpPr>
        <p:spPr>
          <a:xfrm>
            <a:off x="1906877" y="5059439"/>
            <a:ext cx="2284020" cy="590931"/>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Segoe UI"/>
                <a:ea typeface="+mn-ea"/>
                <a:cs typeface="+mn-cs"/>
              </a:rPr>
              <a:t>Configure your DNS record for easy access using the private IP address (CA).</a:t>
            </a:r>
          </a:p>
        </p:txBody>
      </p:sp>
      <p:cxnSp>
        <p:nvCxnSpPr>
          <p:cNvPr id="61" name="Straight Arrow Connector 60">
            <a:extLst>
              <a:ext uri="{FF2B5EF4-FFF2-40B4-BE49-F238E27FC236}">
                <a16:creationId xmlns:a16="http://schemas.microsoft.com/office/drawing/2014/main" id="{AC50C6C0-7702-4898-968B-C319A53833F7}"/>
              </a:ext>
            </a:extLst>
          </p:cNvPr>
          <p:cNvCxnSpPr>
            <a:cxnSpLocks/>
          </p:cNvCxnSpPr>
          <p:nvPr/>
        </p:nvCxnSpPr>
        <p:spPr>
          <a:xfrm flipH="1">
            <a:off x="4710729" y="4278761"/>
            <a:ext cx="1701767" cy="274876"/>
          </a:xfrm>
          <a:prstGeom prst="straightConnector1">
            <a:avLst/>
          </a:prstGeom>
          <a:ln>
            <a:solidFill>
              <a:schemeClr val="accent2">
                <a:alpha val="5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3563F9BD-0FD2-4CD2-829A-4FE4E31FA5DF}"/>
              </a:ext>
            </a:extLst>
          </p:cNvPr>
          <p:cNvCxnSpPr>
            <a:cxnSpLocks/>
          </p:cNvCxnSpPr>
          <p:nvPr/>
        </p:nvCxnSpPr>
        <p:spPr>
          <a:xfrm>
            <a:off x="4742792" y="4780571"/>
            <a:ext cx="1694317" cy="485211"/>
          </a:xfrm>
          <a:prstGeom prst="straightConnector1">
            <a:avLst/>
          </a:prstGeom>
          <a:ln>
            <a:solidFill>
              <a:schemeClr val="accent2">
                <a:alpha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66" name="Oval 65">
            <a:extLst>
              <a:ext uri="{FF2B5EF4-FFF2-40B4-BE49-F238E27FC236}">
                <a16:creationId xmlns:a16="http://schemas.microsoft.com/office/drawing/2014/main" id="{38D22FC4-A6D4-4ACE-B5D7-B3B0A622319C}"/>
              </a:ext>
            </a:extLst>
          </p:cNvPr>
          <p:cNvSpPr/>
          <p:nvPr/>
        </p:nvSpPr>
        <p:spPr bwMode="auto">
          <a:xfrm>
            <a:off x="6719423" y="5290877"/>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lang="en-US" sz="1400" kern="0">
                <a:gradFill>
                  <a:gsLst>
                    <a:gs pos="93805">
                      <a:srgbClr val="FFFFFF"/>
                    </a:gs>
                    <a:gs pos="79646">
                      <a:srgbClr val="FFFFFF"/>
                    </a:gs>
                  </a:gsLst>
                  <a:lin ang="5400000" scaled="0"/>
                </a:gradFill>
                <a:latin typeface="Segoe UI Semibold"/>
              </a:rPr>
              <a:t>6</a:t>
            </a:r>
            <a:endPar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endParaRPr>
          </a:p>
        </p:txBody>
      </p:sp>
      <p:sp>
        <p:nvSpPr>
          <p:cNvPr id="67" name="Rectangle 66">
            <a:extLst>
              <a:ext uri="{FF2B5EF4-FFF2-40B4-BE49-F238E27FC236}">
                <a16:creationId xmlns:a16="http://schemas.microsoft.com/office/drawing/2014/main" id="{537C4D20-6800-4E6C-BEE5-126E5CEF72B6}"/>
              </a:ext>
            </a:extLst>
          </p:cNvPr>
          <p:cNvSpPr/>
          <p:nvPr/>
        </p:nvSpPr>
        <p:spPr>
          <a:xfrm rot="934980">
            <a:off x="4592694" y="5053417"/>
            <a:ext cx="1795758" cy="4247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A request will be sent to provider for approval</a:t>
            </a:r>
          </a:p>
        </p:txBody>
      </p:sp>
      <p:sp>
        <p:nvSpPr>
          <p:cNvPr id="68" name="TextBox 67">
            <a:extLst>
              <a:ext uri="{FF2B5EF4-FFF2-40B4-BE49-F238E27FC236}">
                <a16:creationId xmlns:a16="http://schemas.microsoft.com/office/drawing/2014/main" id="{E2F0CE7B-ACA1-4B5A-B6BB-72F33591FCB4}"/>
              </a:ext>
            </a:extLst>
          </p:cNvPr>
          <p:cNvSpPr txBox="1"/>
          <p:nvPr/>
        </p:nvSpPr>
        <p:spPr>
          <a:xfrm>
            <a:off x="6992949" y="5136971"/>
            <a:ext cx="247370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Act on the request – Accept/Reject It. </a:t>
            </a:r>
          </a:p>
        </p:txBody>
      </p:sp>
      <p:cxnSp>
        <p:nvCxnSpPr>
          <p:cNvPr id="69" name="Straight Arrow Connector 68">
            <a:extLst>
              <a:ext uri="{FF2B5EF4-FFF2-40B4-BE49-F238E27FC236}">
                <a16:creationId xmlns:a16="http://schemas.microsoft.com/office/drawing/2014/main" id="{2AAD81F3-2423-403B-8583-3DAB91BBD725}"/>
              </a:ext>
            </a:extLst>
          </p:cNvPr>
          <p:cNvCxnSpPr>
            <a:cxnSpLocks/>
          </p:cNvCxnSpPr>
          <p:nvPr/>
        </p:nvCxnSpPr>
        <p:spPr>
          <a:xfrm flipH="1">
            <a:off x="4703276" y="5682473"/>
            <a:ext cx="1709220" cy="370872"/>
          </a:xfrm>
          <a:prstGeom prst="straightConnector1">
            <a:avLst/>
          </a:prstGeom>
          <a:ln>
            <a:solidFill>
              <a:schemeClr val="accent2">
                <a:alpha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71" name="Rectangle 70">
            <a:extLst>
              <a:ext uri="{FF2B5EF4-FFF2-40B4-BE49-F238E27FC236}">
                <a16:creationId xmlns:a16="http://schemas.microsoft.com/office/drawing/2014/main" id="{91B7CE88-5939-49A3-9932-0DA4319B402B}"/>
              </a:ext>
            </a:extLst>
          </p:cNvPr>
          <p:cNvSpPr/>
          <p:nvPr/>
        </p:nvSpPr>
        <p:spPr>
          <a:xfrm rot="20846872">
            <a:off x="4965988" y="5970033"/>
            <a:ext cx="1136747" cy="4247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Decision sent to consumer</a:t>
            </a:r>
          </a:p>
        </p:txBody>
      </p:sp>
      <p:sp>
        <p:nvSpPr>
          <p:cNvPr id="72" name="Rectangle 71">
            <a:extLst>
              <a:ext uri="{FF2B5EF4-FFF2-40B4-BE49-F238E27FC236}">
                <a16:creationId xmlns:a16="http://schemas.microsoft.com/office/drawing/2014/main" id="{995176D6-CA9B-428F-91AA-DE9CB3AF177C}"/>
              </a:ext>
            </a:extLst>
          </p:cNvPr>
          <p:cNvSpPr/>
          <p:nvPr/>
        </p:nvSpPr>
        <p:spPr>
          <a:xfrm>
            <a:off x="1906877" y="5886933"/>
            <a:ext cx="2284020" cy="424732"/>
          </a:xfrm>
          <a:prstGeom prst="rect">
            <a:avLst/>
          </a:prstGeom>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chemeClr val="accent2"/>
                </a:solidFill>
                <a:effectLst/>
                <a:uLnTx/>
                <a:uFillTx/>
                <a:latin typeface="Segoe UI"/>
                <a:ea typeface="+mn-ea"/>
                <a:cs typeface="+mn-cs"/>
              </a:rPr>
              <a:t>Connection Succeeded/Rejected.</a:t>
            </a:r>
          </a:p>
        </p:txBody>
      </p:sp>
      <p:sp>
        <p:nvSpPr>
          <p:cNvPr id="73" name="Oval 72">
            <a:extLst>
              <a:ext uri="{FF2B5EF4-FFF2-40B4-BE49-F238E27FC236}">
                <a16:creationId xmlns:a16="http://schemas.microsoft.com/office/drawing/2014/main" id="{69BE1FF4-1E4B-4A47-8312-F6A420BD3BC7}"/>
              </a:ext>
            </a:extLst>
          </p:cNvPr>
          <p:cNvSpPr/>
          <p:nvPr/>
        </p:nvSpPr>
        <p:spPr bwMode="auto">
          <a:xfrm>
            <a:off x="1500429" y="5911008"/>
            <a:ext cx="283464" cy="284675"/>
          </a:xfrm>
          <a:prstGeom prst="ellipse">
            <a:avLst/>
          </a:prstGeom>
          <a:solidFill>
            <a:srgbClr val="E81123"/>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1876045" rtl="0" eaLnBrk="1" fontAlgn="base" latinLnBrk="0" hangingPunct="1">
              <a:lnSpc>
                <a:spcPct val="90000"/>
              </a:lnSpc>
              <a:spcBef>
                <a:spcPct val="50000"/>
              </a:spcBef>
              <a:spcAft>
                <a:spcPct val="0"/>
              </a:spcAft>
              <a:buClrTx/>
              <a:buSzPct val="100000"/>
              <a:buFontTx/>
              <a:buNone/>
              <a:tabLst/>
              <a:defRPr/>
            </a:pPr>
            <a:r>
              <a:rPr kumimoji="0" lang="en-US" sz="1400" b="0" i="0" u="none" strike="noStrike" kern="0" cap="none" spc="0" normalizeH="0" baseline="0" noProof="0">
                <a:ln>
                  <a:noFill/>
                </a:ln>
                <a:gradFill>
                  <a:gsLst>
                    <a:gs pos="93805">
                      <a:srgbClr val="FFFFFF"/>
                    </a:gs>
                    <a:gs pos="79646">
                      <a:srgbClr val="FFFFFF"/>
                    </a:gs>
                  </a:gsLst>
                  <a:lin ang="5400000" scaled="0"/>
                </a:gradFill>
                <a:effectLst/>
                <a:uLnTx/>
                <a:uFillTx/>
                <a:latin typeface="Segoe UI Semibold"/>
                <a:ea typeface="+mn-ea"/>
                <a:cs typeface="+mn-cs"/>
              </a:rPr>
              <a:t>7</a:t>
            </a:r>
          </a:p>
        </p:txBody>
      </p:sp>
      <p:pic>
        <p:nvPicPr>
          <p:cNvPr id="50" name="Graphic 49">
            <a:extLst>
              <a:ext uri="{FF2B5EF4-FFF2-40B4-BE49-F238E27FC236}">
                <a16:creationId xmlns:a16="http://schemas.microsoft.com/office/drawing/2014/main" id="{8318129D-8ACD-4E6E-A347-C2C0E13E99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2477" y="3217868"/>
            <a:ext cx="593810" cy="418411"/>
          </a:xfrm>
          <a:prstGeom prst="rect">
            <a:avLst/>
          </a:prstGeom>
        </p:spPr>
      </p:pic>
      <p:sp>
        <p:nvSpPr>
          <p:cNvPr id="3" name="Rectangle 2">
            <a:extLst>
              <a:ext uri="{FF2B5EF4-FFF2-40B4-BE49-F238E27FC236}">
                <a16:creationId xmlns:a16="http://schemas.microsoft.com/office/drawing/2014/main" id="{41CBCD27-0812-4A2D-8F70-3E76AF35821C}"/>
              </a:ext>
            </a:extLst>
          </p:cNvPr>
          <p:cNvSpPr/>
          <p:nvPr/>
        </p:nvSpPr>
        <p:spPr>
          <a:xfrm>
            <a:off x="9739750" y="4017212"/>
            <a:ext cx="2452250" cy="461665"/>
          </a:xfrm>
          <a:prstGeom prst="rect">
            <a:avLst/>
          </a:prstGeom>
        </p:spPr>
        <p:txBody>
          <a:bodyPr wrap="square">
            <a:spAutoFit/>
          </a:bodyPr>
          <a:lstStyle/>
          <a:p>
            <a:pPr defTabSz="457200">
              <a:defRPr/>
            </a:pPr>
            <a:r>
              <a:rPr lang="en-US" sz="1200" i="1">
                <a:solidFill>
                  <a:srgbClr val="0070C0"/>
                </a:solidFill>
                <a:latin typeface="Segoe UI"/>
              </a:rPr>
              <a:t>&lt;</a:t>
            </a:r>
            <a:r>
              <a:rPr lang="en-US" sz="1200" i="1" err="1">
                <a:solidFill>
                  <a:srgbClr val="0070C0"/>
                </a:solidFill>
                <a:latin typeface="Segoe UI"/>
              </a:rPr>
              <a:t>ServiceName</a:t>
            </a:r>
            <a:r>
              <a:rPr lang="en-US" sz="1200" i="1">
                <a:solidFill>
                  <a:srgbClr val="0070C0"/>
                </a:solidFill>
                <a:latin typeface="Segoe UI"/>
              </a:rPr>
              <a:t>&gt;. &lt;GUID&gt;.</a:t>
            </a:r>
          </a:p>
          <a:p>
            <a:pPr defTabSz="457200">
              <a:defRPr/>
            </a:pPr>
            <a:r>
              <a:rPr lang="en-US" sz="1200" i="1">
                <a:solidFill>
                  <a:srgbClr val="0070C0"/>
                </a:solidFill>
                <a:latin typeface="Segoe UI"/>
              </a:rPr>
              <a:t>&lt;region&gt;.</a:t>
            </a:r>
            <a:r>
              <a:rPr lang="en-US" sz="1200" i="1" err="1">
                <a:solidFill>
                  <a:srgbClr val="0070C0"/>
                </a:solidFill>
                <a:latin typeface="Segoe UI"/>
              </a:rPr>
              <a:t>azure.privatelinkservice</a:t>
            </a:r>
            <a:endParaRPr lang="en-US" sz="1200" i="1">
              <a:solidFill>
                <a:srgbClr val="0070C0"/>
              </a:solidFill>
              <a:latin typeface="Segoe UI"/>
            </a:endParaRPr>
          </a:p>
        </p:txBody>
      </p:sp>
      <p:sp>
        <p:nvSpPr>
          <p:cNvPr id="56" name="Multiply 28">
            <a:extLst>
              <a:ext uri="{FF2B5EF4-FFF2-40B4-BE49-F238E27FC236}">
                <a16:creationId xmlns:a16="http://schemas.microsoft.com/office/drawing/2014/main" id="{4826C313-D679-459F-ABCB-05F77186D338}"/>
              </a:ext>
            </a:extLst>
          </p:cNvPr>
          <p:cNvSpPr/>
          <p:nvPr/>
        </p:nvSpPr>
        <p:spPr bwMode="auto">
          <a:xfrm>
            <a:off x="10823214" y="5152631"/>
            <a:ext cx="481669" cy="497739"/>
          </a:xfrm>
          <a:prstGeom prst="mathMultiply">
            <a:avLst/>
          </a:prstGeom>
          <a:solidFill>
            <a:srgbClr val="FF0000"/>
          </a:solidFill>
          <a:ln w="317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gradFill>
                <a:gsLst>
                  <a:gs pos="0">
                    <a:srgbClr val="1A1A1A"/>
                  </a:gs>
                  <a:gs pos="100000">
                    <a:srgbClr val="1A1A1A"/>
                  </a:gs>
                </a:gsLst>
                <a:lin ang="5400000" scaled="0"/>
              </a:gradFill>
              <a:effectLst/>
              <a:uLnTx/>
              <a:uFillTx/>
              <a:latin typeface="Segoe UI"/>
              <a:ea typeface="+mn-ea"/>
              <a:cs typeface="+mn-cs"/>
            </a:endParaRPr>
          </a:p>
        </p:txBody>
      </p:sp>
      <p:sp>
        <p:nvSpPr>
          <p:cNvPr id="60" name="Freeform 6">
            <a:extLst>
              <a:ext uri="{FF2B5EF4-FFF2-40B4-BE49-F238E27FC236}">
                <a16:creationId xmlns:a16="http://schemas.microsoft.com/office/drawing/2014/main" id="{97E0C12E-03CE-48DA-95F9-9C8DBE3379B7}"/>
              </a:ext>
            </a:extLst>
          </p:cNvPr>
          <p:cNvSpPr>
            <a:spLocks/>
          </p:cNvSpPr>
          <p:nvPr/>
        </p:nvSpPr>
        <p:spPr bwMode="auto">
          <a:xfrm>
            <a:off x="9999598" y="5265782"/>
            <a:ext cx="311493" cy="296020"/>
          </a:xfrm>
          <a:custGeom>
            <a:avLst/>
            <a:gdLst>
              <a:gd name="T0" fmla="*/ 983 w 1123"/>
              <a:gd name="T1" fmla="*/ 48 h 972"/>
              <a:gd name="T2" fmla="*/ 884 w 1123"/>
              <a:gd name="T3" fmla="*/ 36 h 972"/>
              <a:gd name="T4" fmla="*/ 409 w 1123"/>
              <a:gd name="T5" fmla="*/ 515 h 972"/>
              <a:gd name="T6" fmla="*/ 251 w 1123"/>
              <a:gd name="T7" fmla="*/ 357 h 972"/>
              <a:gd name="T8" fmla="*/ 107 w 1123"/>
              <a:gd name="T9" fmla="*/ 369 h 972"/>
              <a:gd name="T10" fmla="*/ 42 w 1123"/>
              <a:gd name="T11" fmla="*/ 446 h 972"/>
              <a:gd name="T12" fmla="*/ 41 w 1123"/>
              <a:gd name="T13" fmla="*/ 534 h 972"/>
              <a:gd name="T14" fmla="*/ 356 w 1123"/>
              <a:gd name="T15" fmla="*/ 871 h 972"/>
              <a:gd name="T16" fmla="*/ 500 w 1123"/>
              <a:gd name="T17" fmla="*/ 872 h 972"/>
              <a:gd name="T18" fmla="*/ 1058 w 1123"/>
              <a:gd name="T19" fmla="*/ 267 h 972"/>
              <a:gd name="T20" fmla="*/ 1065 w 1123"/>
              <a:gd name="T21" fmla="*/ 154 h 972"/>
              <a:gd name="T22" fmla="*/ 983 w 1123"/>
              <a:gd name="T23" fmla="*/ 48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3" h="972">
                <a:moveTo>
                  <a:pt x="983" y="48"/>
                </a:moveTo>
                <a:cubicBezTo>
                  <a:pt x="983" y="48"/>
                  <a:pt x="952" y="0"/>
                  <a:pt x="884" y="36"/>
                </a:cubicBezTo>
                <a:cubicBezTo>
                  <a:pt x="774" y="95"/>
                  <a:pt x="533" y="321"/>
                  <a:pt x="409" y="515"/>
                </a:cubicBezTo>
                <a:cubicBezTo>
                  <a:pt x="409" y="515"/>
                  <a:pt x="320" y="412"/>
                  <a:pt x="251" y="357"/>
                </a:cubicBezTo>
                <a:cubicBezTo>
                  <a:pt x="183" y="302"/>
                  <a:pt x="170" y="309"/>
                  <a:pt x="107" y="369"/>
                </a:cubicBezTo>
                <a:cubicBezTo>
                  <a:pt x="66" y="408"/>
                  <a:pt x="42" y="446"/>
                  <a:pt x="42" y="446"/>
                </a:cubicBezTo>
                <a:cubicBezTo>
                  <a:pt x="42" y="446"/>
                  <a:pt x="0" y="490"/>
                  <a:pt x="41" y="534"/>
                </a:cubicBezTo>
                <a:cubicBezTo>
                  <a:pt x="93" y="589"/>
                  <a:pt x="283" y="776"/>
                  <a:pt x="356" y="871"/>
                </a:cubicBezTo>
                <a:cubicBezTo>
                  <a:pt x="432" y="972"/>
                  <a:pt x="500" y="872"/>
                  <a:pt x="500" y="872"/>
                </a:cubicBezTo>
                <a:cubicBezTo>
                  <a:pt x="500" y="872"/>
                  <a:pt x="734" y="489"/>
                  <a:pt x="1058" y="267"/>
                </a:cubicBezTo>
                <a:cubicBezTo>
                  <a:pt x="1058" y="267"/>
                  <a:pt x="1123" y="229"/>
                  <a:pt x="1065" y="154"/>
                </a:cubicBezTo>
                <a:cubicBezTo>
                  <a:pt x="1007" y="79"/>
                  <a:pt x="983" y="48"/>
                  <a:pt x="983" y="48"/>
                </a:cubicBezTo>
                <a:close/>
              </a:path>
            </a:pathLst>
          </a:custGeom>
          <a:solidFill>
            <a:srgbClr val="92D050"/>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gradFill>
                <a:gsLst>
                  <a:gs pos="0">
                    <a:srgbClr val="1A1A1A"/>
                  </a:gs>
                  <a:gs pos="100000">
                    <a:srgbClr val="1A1A1A"/>
                  </a:gs>
                </a:gsLst>
                <a:lin ang="5400000" scaled="0"/>
              </a:gradFill>
              <a:effectLst/>
              <a:uLnTx/>
              <a:uFillTx/>
              <a:latin typeface="Segoe UI"/>
            </a:endParaRPr>
          </a:p>
        </p:txBody>
      </p:sp>
      <p:pic>
        <p:nvPicPr>
          <p:cNvPr id="8" name="Picture 7" descr="A close up of a sign&#10;&#10;Description automatically generated">
            <a:extLst>
              <a:ext uri="{FF2B5EF4-FFF2-40B4-BE49-F238E27FC236}">
                <a16:creationId xmlns:a16="http://schemas.microsoft.com/office/drawing/2014/main" id="{69691EB5-9143-42E5-92D5-1CFF4AC73B3E}"/>
              </a:ext>
            </a:extLst>
          </p:cNvPr>
          <p:cNvPicPr>
            <a:picLocks noChangeAspect="1"/>
          </p:cNvPicPr>
          <p:nvPr/>
        </p:nvPicPr>
        <p:blipFill>
          <a:blip r:embed="rId6"/>
          <a:stretch>
            <a:fillRect/>
          </a:stretch>
        </p:blipFill>
        <p:spPr>
          <a:xfrm>
            <a:off x="702750" y="5011355"/>
            <a:ext cx="390145" cy="390145"/>
          </a:xfrm>
          <a:prstGeom prst="rect">
            <a:avLst/>
          </a:prstGeom>
        </p:spPr>
      </p:pic>
      <p:pic>
        <p:nvPicPr>
          <p:cNvPr id="59" name="Graphic 58">
            <a:extLst>
              <a:ext uri="{FF2B5EF4-FFF2-40B4-BE49-F238E27FC236}">
                <a16:creationId xmlns:a16="http://schemas.microsoft.com/office/drawing/2014/main" id="{0DA00BC7-2EE7-429F-B0A2-F5C148C600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4669" y="4175135"/>
            <a:ext cx="546991" cy="428255"/>
          </a:xfrm>
          <a:prstGeom prst="rect">
            <a:avLst/>
          </a:prstGeom>
        </p:spPr>
      </p:pic>
      <p:pic>
        <p:nvPicPr>
          <p:cNvPr id="62" name="Graphic 61">
            <a:extLst>
              <a:ext uri="{FF2B5EF4-FFF2-40B4-BE49-F238E27FC236}">
                <a16:creationId xmlns:a16="http://schemas.microsoft.com/office/drawing/2014/main" id="{609F40A6-7D72-4D89-81B8-755C231B66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97529" y="1928726"/>
            <a:ext cx="543651" cy="543651"/>
          </a:xfrm>
          <a:prstGeom prst="rect">
            <a:avLst/>
          </a:prstGeom>
        </p:spPr>
      </p:pic>
      <p:pic>
        <p:nvPicPr>
          <p:cNvPr id="64" name="Picture 63">
            <a:extLst>
              <a:ext uri="{FF2B5EF4-FFF2-40B4-BE49-F238E27FC236}">
                <a16:creationId xmlns:a16="http://schemas.microsoft.com/office/drawing/2014/main" id="{6EB102FB-A5AC-4755-9B8A-B41AFD30B23A}"/>
              </a:ext>
            </a:extLst>
          </p:cNvPr>
          <p:cNvPicPr>
            <a:picLocks noChangeAspect="1"/>
          </p:cNvPicPr>
          <p:nvPr/>
        </p:nvPicPr>
        <p:blipFill>
          <a:blip r:embed="rId11"/>
          <a:stretch>
            <a:fillRect/>
          </a:stretch>
        </p:blipFill>
        <p:spPr>
          <a:xfrm>
            <a:off x="4197928" y="906056"/>
            <a:ext cx="866898" cy="800402"/>
          </a:xfrm>
          <a:prstGeom prst="rect">
            <a:avLst/>
          </a:prstGeom>
        </p:spPr>
      </p:pic>
      <p:pic>
        <p:nvPicPr>
          <p:cNvPr id="75" name="Picture 74">
            <a:extLst>
              <a:ext uri="{FF2B5EF4-FFF2-40B4-BE49-F238E27FC236}">
                <a16:creationId xmlns:a16="http://schemas.microsoft.com/office/drawing/2014/main" id="{C84BF628-7D3E-434A-9660-DC345EAF21AF}"/>
              </a:ext>
            </a:extLst>
          </p:cNvPr>
          <p:cNvPicPr>
            <a:picLocks noChangeAspect="1"/>
          </p:cNvPicPr>
          <p:nvPr/>
        </p:nvPicPr>
        <p:blipFill>
          <a:blip r:embed="rId12"/>
          <a:stretch>
            <a:fillRect/>
          </a:stretch>
        </p:blipFill>
        <p:spPr>
          <a:xfrm>
            <a:off x="6023371" y="974749"/>
            <a:ext cx="959215" cy="749038"/>
          </a:xfrm>
          <a:prstGeom prst="rect">
            <a:avLst/>
          </a:prstGeom>
        </p:spPr>
      </p:pic>
    </p:spTree>
    <p:extLst>
      <p:ext uri="{BB962C8B-B14F-4D97-AF65-F5344CB8AC3E}">
        <p14:creationId xmlns:p14="http://schemas.microsoft.com/office/powerpoint/2010/main" val="3531057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animBg="1"/>
      <p:bldP spid="18" grpId="0"/>
      <p:bldP spid="19" grpId="0"/>
      <p:bldP spid="31" grpId="0"/>
      <p:bldP spid="47" grpId="0" animBg="1"/>
      <p:bldP spid="48" grpId="0" animBg="1"/>
      <p:bldP spid="49" grpId="0"/>
      <p:bldP spid="52" grpId="0" animBg="1"/>
      <p:bldP spid="53" grpId="0"/>
      <p:bldP spid="54" grpId="0"/>
      <p:bldP spid="55" grpId="0" animBg="1"/>
      <p:bldP spid="57" grpId="0" animBg="1"/>
      <p:bldP spid="58" grpId="0"/>
      <p:bldP spid="66" grpId="0" animBg="1"/>
      <p:bldP spid="67" grpId="0"/>
      <p:bldP spid="68" grpId="0"/>
      <p:bldP spid="71" grpId="0"/>
      <p:bldP spid="72" grpId="0"/>
      <p:bldP spid="73" grpId="0" animBg="1"/>
      <p:bldP spid="3" grpId="0"/>
      <p:bldP spid="56" grpId="0" animBg="1"/>
      <p:bldP spid="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0CF4-1533-43DB-9C3B-1815974FED1A}"/>
              </a:ext>
            </a:extLst>
          </p:cNvPr>
          <p:cNvSpPr>
            <a:spLocks noGrp="1"/>
          </p:cNvSpPr>
          <p:nvPr>
            <p:ph type="title"/>
          </p:nvPr>
        </p:nvSpPr>
        <p:spPr/>
        <p:txBody>
          <a:bodyPr/>
          <a:lstStyle/>
          <a:p>
            <a:r>
              <a:rPr lang="en-US"/>
              <a:t>Complete Picture</a:t>
            </a:r>
          </a:p>
        </p:txBody>
      </p:sp>
      <p:sp>
        <p:nvSpPr>
          <p:cNvPr id="4" name="Rectangle 3">
            <a:extLst>
              <a:ext uri="{FF2B5EF4-FFF2-40B4-BE49-F238E27FC236}">
                <a16:creationId xmlns:a16="http://schemas.microsoft.com/office/drawing/2014/main" id="{19C8C1ED-C2C3-40C1-881C-7DB030B6CCA7}"/>
              </a:ext>
            </a:extLst>
          </p:cNvPr>
          <p:cNvSpPr/>
          <p:nvPr/>
        </p:nvSpPr>
        <p:spPr bwMode="auto">
          <a:xfrm>
            <a:off x="6914915" y="2071311"/>
            <a:ext cx="4438881" cy="3297857"/>
          </a:xfrm>
          <a:prstGeom prst="rect">
            <a:avLst/>
          </a:prstGeom>
          <a:noFill/>
          <a:ln w="28575" cap="sq" cmpd="sng" algn="ctr">
            <a:solidFill>
              <a:srgbClr val="4472C4"/>
            </a:solidFill>
            <a:prstDash val="sysDot"/>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br>
              <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rPr>
            </a:br>
            <a:endPar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endParaRPr>
          </a:p>
        </p:txBody>
      </p:sp>
      <p:sp>
        <p:nvSpPr>
          <p:cNvPr id="5" name="TextBox 4">
            <a:extLst>
              <a:ext uri="{FF2B5EF4-FFF2-40B4-BE49-F238E27FC236}">
                <a16:creationId xmlns:a16="http://schemas.microsoft.com/office/drawing/2014/main" id="{400BD46D-B627-4EE5-9556-B110ACCE7E3E}"/>
              </a:ext>
            </a:extLst>
          </p:cNvPr>
          <p:cNvSpPr txBox="1"/>
          <p:nvPr/>
        </p:nvSpPr>
        <p:spPr>
          <a:xfrm>
            <a:off x="8641693" y="4559207"/>
            <a:ext cx="1240389" cy="627864"/>
          </a:xfrm>
          <a:prstGeom prst="rect">
            <a:avLst/>
          </a:prstGeom>
          <a:noFill/>
        </p:spPr>
        <p:txBody>
          <a:bodyPr wrap="square" lIns="182880" tIns="146304" rIns="182880" bIns="146304" rtlCol="0" anchor="t">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effectLst/>
                <a:uLnTx/>
                <a:uFillTx/>
                <a:latin typeface="Segoe UI"/>
                <a:ea typeface="+mn-ea"/>
                <a:cs typeface="+mn-cs"/>
              </a:rPr>
              <a:t>Subnet </a:t>
            </a:r>
            <a:r>
              <a:rPr lang="en-US" sz="1200">
                <a:latin typeface="Segoe UI"/>
              </a:rPr>
              <a:t>(10.0.1.0/24)</a:t>
            </a:r>
            <a:endParaRPr kumimoji="0" lang="en-US" sz="1200" b="0" i="0" u="none" strike="noStrike" kern="1200" cap="none" spc="0" normalizeH="0" baseline="0" noProof="0">
              <a:ln>
                <a:noFill/>
              </a:ln>
              <a:effectLst/>
              <a:uLnTx/>
              <a:uFillTx/>
              <a:latin typeface="Segoe UI"/>
            </a:endParaRPr>
          </a:p>
        </p:txBody>
      </p:sp>
      <p:sp>
        <p:nvSpPr>
          <p:cNvPr id="6" name="Rectangle 5">
            <a:extLst>
              <a:ext uri="{FF2B5EF4-FFF2-40B4-BE49-F238E27FC236}">
                <a16:creationId xmlns:a16="http://schemas.microsoft.com/office/drawing/2014/main" id="{B9AD51E9-AFE2-42C0-9926-4AA699159E4F}"/>
              </a:ext>
            </a:extLst>
          </p:cNvPr>
          <p:cNvSpPr/>
          <p:nvPr/>
        </p:nvSpPr>
        <p:spPr bwMode="auto">
          <a:xfrm>
            <a:off x="8811206" y="2721321"/>
            <a:ext cx="2240173" cy="1933890"/>
          </a:xfrm>
          <a:prstGeom prst="rect">
            <a:avLst/>
          </a:prstGeom>
          <a:noFill/>
          <a:ln w="28575">
            <a:solidFill>
              <a:srgbClr val="0070C0"/>
            </a:solidFill>
            <a:prstDash val="sysDash"/>
          </a:ln>
        </p:spPr>
        <p:txBody>
          <a:bodyPr lIns="179285" tIns="143428" rIns="179285" bIns="143428" anchor="t" anchorCtr="0"/>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a:ln>
                <a:noFill/>
              </a:ln>
              <a:gradFill>
                <a:gsLst>
                  <a:gs pos="1250">
                    <a:srgbClr val="353535"/>
                  </a:gs>
                  <a:gs pos="100000">
                    <a:srgbClr val="353535"/>
                  </a:gs>
                </a:gsLst>
                <a:lin ang="5400000" scaled="0"/>
              </a:gradFill>
              <a:effectLst/>
              <a:uLnTx/>
              <a:uFillTx/>
              <a:latin typeface="Calibri" panose="020F0502020204030204"/>
              <a:ea typeface="MS PGothic" pitchFamily="34" charset="-128"/>
              <a:cs typeface="+mn-cs"/>
            </a:endParaRPr>
          </a:p>
        </p:txBody>
      </p:sp>
      <p:sp>
        <p:nvSpPr>
          <p:cNvPr id="7" name="TextBox 6">
            <a:extLst>
              <a:ext uri="{FF2B5EF4-FFF2-40B4-BE49-F238E27FC236}">
                <a16:creationId xmlns:a16="http://schemas.microsoft.com/office/drawing/2014/main" id="{E49EB369-8943-479C-80CE-988EA6E9B231}"/>
              </a:ext>
            </a:extLst>
          </p:cNvPr>
          <p:cNvSpPr txBox="1"/>
          <p:nvPr/>
        </p:nvSpPr>
        <p:spPr>
          <a:xfrm>
            <a:off x="8735502" y="3917134"/>
            <a:ext cx="1160019" cy="572464"/>
          </a:xfrm>
          <a:prstGeom prst="rect">
            <a:avLst/>
          </a:prstGeom>
          <a:noFill/>
        </p:spPr>
        <p:txBody>
          <a:bodyPr wrap="square" lIns="182880" tIns="146304" rIns="182880" bIns="146304" rtlCol="0" anchor="t">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effectLst/>
                <a:uLnTx/>
                <a:uFillTx/>
                <a:latin typeface="Segoe UI"/>
                <a:ea typeface="+mn-ea"/>
                <a:cs typeface="+mn-cs"/>
              </a:rPr>
              <a:t>Standard Load Balancer</a:t>
            </a:r>
          </a:p>
        </p:txBody>
      </p:sp>
      <p:pic>
        <p:nvPicPr>
          <p:cNvPr id="8" name="Picture 7">
            <a:extLst>
              <a:ext uri="{FF2B5EF4-FFF2-40B4-BE49-F238E27FC236}">
                <a16:creationId xmlns:a16="http://schemas.microsoft.com/office/drawing/2014/main" id="{EA4C5320-57D8-4D1E-96D7-2F32FA011A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2708" y="5135584"/>
            <a:ext cx="283901" cy="269386"/>
          </a:xfrm>
          <a:prstGeom prst="rect">
            <a:avLst/>
          </a:prstGeom>
        </p:spPr>
      </p:pic>
      <p:grpSp>
        <p:nvGrpSpPr>
          <p:cNvPr id="10" name="Group 9">
            <a:extLst>
              <a:ext uri="{FF2B5EF4-FFF2-40B4-BE49-F238E27FC236}">
                <a16:creationId xmlns:a16="http://schemas.microsoft.com/office/drawing/2014/main" id="{69053533-4BE5-40E0-B801-93534820E2B1}"/>
              </a:ext>
            </a:extLst>
          </p:cNvPr>
          <p:cNvGrpSpPr/>
          <p:nvPr/>
        </p:nvGrpSpPr>
        <p:grpSpPr>
          <a:xfrm>
            <a:off x="8464780" y="3159829"/>
            <a:ext cx="745990" cy="771650"/>
            <a:chOff x="5776171" y="2391242"/>
            <a:chExt cx="287002" cy="296763"/>
          </a:xfrm>
        </p:grpSpPr>
        <p:sp>
          <p:nvSpPr>
            <p:cNvPr id="11" name="Rectangle: Rounded Corners 146">
              <a:extLst>
                <a:ext uri="{FF2B5EF4-FFF2-40B4-BE49-F238E27FC236}">
                  <a16:creationId xmlns:a16="http://schemas.microsoft.com/office/drawing/2014/main" id="{4F5340A9-1EAB-4B5F-8FFB-75E75C5D5020}"/>
                </a:ext>
              </a:extLst>
            </p:cNvPr>
            <p:cNvSpPr/>
            <p:nvPr/>
          </p:nvSpPr>
          <p:spPr bwMode="auto">
            <a:xfrm rot="2700000">
              <a:off x="5784464" y="2401682"/>
              <a:ext cx="276434" cy="276434"/>
            </a:xfrm>
            <a:prstGeom prst="roundRect">
              <a:avLst>
                <a:gd name="adj" fmla="val 11007"/>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EAEEE43E-BB00-4C4A-B01E-A9C24B347533}"/>
                </a:ext>
              </a:extLst>
            </p:cNvPr>
            <p:cNvSpPr/>
            <p:nvPr/>
          </p:nvSpPr>
          <p:spPr bwMode="auto">
            <a:xfrm>
              <a:off x="5880325" y="2495701"/>
              <a:ext cx="84712" cy="84712"/>
            </a:xfrm>
            <a:prstGeom prst="ellipse">
              <a:avLst/>
            </a:prstGeom>
            <a:noFill/>
            <a:ln w="19050">
              <a:solidFill>
                <a:srgbClr val="E6E6E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13" name="Arrow: Down 148">
              <a:extLst>
                <a:ext uri="{FF2B5EF4-FFF2-40B4-BE49-F238E27FC236}">
                  <a16:creationId xmlns:a16="http://schemas.microsoft.com/office/drawing/2014/main" id="{A51AC91D-E3F5-4622-AB62-DF2423C81904}"/>
                </a:ext>
              </a:extLst>
            </p:cNvPr>
            <p:cNvSpPr/>
            <p:nvPr/>
          </p:nvSpPr>
          <p:spPr bwMode="auto">
            <a:xfrm rot="10800000">
              <a:off x="5888875" y="2391242"/>
              <a:ext cx="67613" cy="99157"/>
            </a:xfrm>
            <a:prstGeom prst="downArrow">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14" name="Arrow: Down 149">
              <a:extLst>
                <a:ext uri="{FF2B5EF4-FFF2-40B4-BE49-F238E27FC236}">
                  <a16:creationId xmlns:a16="http://schemas.microsoft.com/office/drawing/2014/main" id="{DAE50D68-D68F-40E6-ABEE-0E7BF93CA87F}"/>
                </a:ext>
              </a:extLst>
            </p:cNvPr>
            <p:cNvSpPr/>
            <p:nvPr/>
          </p:nvSpPr>
          <p:spPr bwMode="auto">
            <a:xfrm rot="16200000">
              <a:off x="5979788" y="2491952"/>
              <a:ext cx="67613" cy="99157"/>
            </a:xfrm>
            <a:prstGeom prst="downArrow">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15" name="Arrow: Down 150">
              <a:extLst>
                <a:ext uri="{FF2B5EF4-FFF2-40B4-BE49-F238E27FC236}">
                  <a16:creationId xmlns:a16="http://schemas.microsoft.com/office/drawing/2014/main" id="{4A0DDC68-2A1F-47D6-BFF8-DF34166E7947}"/>
                </a:ext>
              </a:extLst>
            </p:cNvPr>
            <p:cNvSpPr/>
            <p:nvPr/>
          </p:nvSpPr>
          <p:spPr bwMode="auto">
            <a:xfrm rot="5400000">
              <a:off x="5791943" y="2491951"/>
              <a:ext cx="67613" cy="99157"/>
            </a:xfrm>
            <a:prstGeom prst="downArrow">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179FAB67-7B3B-4E02-8FA2-78449AD7789A}"/>
                </a:ext>
              </a:extLst>
            </p:cNvPr>
            <p:cNvSpPr/>
            <p:nvPr/>
          </p:nvSpPr>
          <p:spPr bwMode="auto">
            <a:xfrm>
              <a:off x="5896254" y="2635151"/>
              <a:ext cx="52854" cy="52854"/>
            </a:xfrm>
            <a:prstGeom prst="ellipse">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2A1F520-DA30-45BE-BE38-881DF0CFE58C}"/>
                </a:ext>
              </a:extLst>
            </p:cNvPr>
            <p:cNvSpPr/>
            <p:nvPr/>
          </p:nvSpPr>
          <p:spPr bwMode="auto">
            <a:xfrm>
              <a:off x="5906964" y="2587639"/>
              <a:ext cx="27432" cy="91440"/>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E34948D9-AB9C-4303-BDDB-8FBA35ACCE1F}"/>
              </a:ext>
            </a:extLst>
          </p:cNvPr>
          <p:cNvCxnSpPr>
            <a:cxnSpLocks/>
          </p:cNvCxnSpPr>
          <p:nvPr/>
        </p:nvCxnSpPr>
        <p:spPr>
          <a:xfrm flipH="1">
            <a:off x="7924314" y="3550610"/>
            <a:ext cx="456199" cy="5101"/>
          </a:xfrm>
          <a:prstGeom prst="line">
            <a:avLst/>
          </a:prstGeom>
          <a:ln w="19050">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BAA487D-DD26-4F2F-825E-0BF92A8BFA33}"/>
              </a:ext>
            </a:extLst>
          </p:cNvPr>
          <p:cNvSpPr txBox="1"/>
          <p:nvPr/>
        </p:nvSpPr>
        <p:spPr>
          <a:xfrm>
            <a:off x="6777856" y="4128320"/>
            <a:ext cx="1466421"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effectLst/>
                <a:uLnTx/>
                <a:uFillTx/>
                <a:latin typeface="Segoe UI Semibold"/>
                <a:ea typeface="+mn-ea"/>
                <a:cs typeface="+mn-cs"/>
              </a:rPr>
              <a:t>Private Link Service</a:t>
            </a:r>
          </a:p>
        </p:txBody>
      </p:sp>
      <p:sp>
        <p:nvSpPr>
          <p:cNvPr id="20" name="TextBox 19">
            <a:extLst>
              <a:ext uri="{FF2B5EF4-FFF2-40B4-BE49-F238E27FC236}">
                <a16:creationId xmlns:a16="http://schemas.microsoft.com/office/drawing/2014/main" id="{9F573CD3-10A3-4AEF-AA8F-97A05F11FA59}"/>
              </a:ext>
            </a:extLst>
          </p:cNvPr>
          <p:cNvSpPr txBox="1"/>
          <p:nvPr/>
        </p:nvSpPr>
        <p:spPr>
          <a:xfrm>
            <a:off x="8554392" y="5522326"/>
            <a:ext cx="1598741"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latin typeface="Segoe UI"/>
              </a:rPr>
              <a:t>Virtual Network (10.0.0.0/16)</a:t>
            </a:r>
          </a:p>
        </p:txBody>
      </p:sp>
      <p:pic>
        <p:nvPicPr>
          <p:cNvPr id="21" name="Graphic 20">
            <a:extLst>
              <a:ext uri="{FF2B5EF4-FFF2-40B4-BE49-F238E27FC236}">
                <a16:creationId xmlns:a16="http://schemas.microsoft.com/office/drawing/2014/main" id="{0FEE1683-EA2A-4782-B3F9-0BA575F021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36706" y="3200615"/>
            <a:ext cx="758032" cy="716519"/>
          </a:xfrm>
          <a:prstGeom prst="rect">
            <a:avLst/>
          </a:prstGeom>
        </p:spPr>
      </p:pic>
      <p:sp>
        <p:nvSpPr>
          <p:cNvPr id="24" name="Rectangle 23">
            <a:extLst>
              <a:ext uri="{FF2B5EF4-FFF2-40B4-BE49-F238E27FC236}">
                <a16:creationId xmlns:a16="http://schemas.microsoft.com/office/drawing/2014/main" id="{F0BDF885-BC8E-4010-BBA4-5457F1BB2095}"/>
              </a:ext>
            </a:extLst>
          </p:cNvPr>
          <p:cNvSpPr/>
          <p:nvPr/>
        </p:nvSpPr>
        <p:spPr bwMode="auto">
          <a:xfrm>
            <a:off x="823331" y="2071311"/>
            <a:ext cx="4438881" cy="3297857"/>
          </a:xfrm>
          <a:prstGeom prst="rect">
            <a:avLst/>
          </a:prstGeom>
          <a:noFill/>
          <a:ln w="28575" cap="sq" cmpd="sng" algn="ctr">
            <a:solidFill>
              <a:srgbClr val="4472C4"/>
            </a:solidFill>
            <a:prstDash val="sysDot"/>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br>
              <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rPr>
            </a:br>
            <a:endPar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endParaRPr>
          </a:p>
        </p:txBody>
      </p:sp>
      <p:sp>
        <p:nvSpPr>
          <p:cNvPr id="25" name="TextBox 24">
            <a:extLst>
              <a:ext uri="{FF2B5EF4-FFF2-40B4-BE49-F238E27FC236}">
                <a16:creationId xmlns:a16="http://schemas.microsoft.com/office/drawing/2014/main" id="{3A581F12-A667-47C7-8AB9-E84FC9D2B55C}"/>
              </a:ext>
            </a:extLst>
          </p:cNvPr>
          <p:cNvSpPr txBox="1"/>
          <p:nvPr/>
        </p:nvSpPr>
        <p:spPr>
          <a:xfrm>
            <a:off x="2550109" y="4559207"/>
            <a:ext cx="1240389" cy="627864"/>
          </a:xfrm>
          <a:prstGeom prst="rect">
            <a:avLst/>
          </a:prstGeom>
          <a:noFill/>
        </p:spPr>
        <p:txBody>
          <a:bodyPr wrap="square" lIns="182880" tIns="146304" rIns="182880" bIns="146304" rtlCol="0" anchor="t">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effectLst/>
                <a:uLnTx/>
                <a:uFillTx/>
                <a:latin typeface="Segoe UI"/>
                <a:ea typeface="+mn-ea"/>
                <a:cs typeface="+mn-cs"/>
              </a:rPr>
              <a:t>Subnet </a:t>
            </a:r>
            <a:r>
              <a:rPr lang="en-US" sz="1200">
                <a:latin typeface="Segoe UI"/>
              </a:rPr>
              <a:t>(10.0.1.0/24)</a:t>
            </a:r>
            <a:endParaRPr kumimoji="0" lang="en-US" sz="1200" b="0" i="0" u="none" strike="noStrike" kern="1200" cap="none" spc="0" normalizeH="0" baseline="0" noProof="0">
              <a:ln>
                <a:noFill/>
              </a:ln>
              <a:effectLst/>
              <a:uLnTx/>
              <a:uFillTx/>
              <a:latin typeface="Segoe UI"/>
            </a:endParaRPr>
          </a:p>
        </p:txBody>
      </p:sp>
      <p:sp>
        <p:nvSpPr>
          <p:cNvPr id="26" name="Rectangle 25">
            <a:extLst>
              <a:ext uri="{FF2B5EF4-FFF2-40B4-BE49-F238E27FC236}">
                <a16:creationId xmlns:a16="http://schemas.microsoft.com/office/drawing/2014/main" id="{06BAFA58-80B4-491D-B9B1-28945A9EF46E}"/>
              </a:ext>
            </a:extLst>
          </p:cNvPr>
          <p:cNvSpPr/>
          <p:nvPr/>
        </p:nvSpPr>
        <p:spPr bwMode="auto">
          <a:xfrm>
            <a:off x="1146714" y="2625317"/>
            <a:ext cx="3801797" cy="1933890"/>
          </a:xfrm>
          <a:prstGeom prst="rect">
            <a:avLst/>
          </a:prstGeom>
          <a:noFill/>
          <a:ln w="28575">
            <a:solidFill>
              <a:srgbClr val="0070C0"/>
            </a:solidFill>
            <a:prstDash val="sysDash"/>
          </a:ln>
        </p:spPr>
        <p:txBody>
          <a:bodyPr lIns="179285" tIns="143428" rIns="179285" bIns="143428" anchor="t" anchorCtr="0"/>
          <a:lstStyle/>
          <a:p>
            <a:pPr marL="0" marR="0" lvl="0" indent="0" algn="ctr" defTabSz="932052"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a:ln>
                <a:noFill/>
              </a:ln>
              <a:gradFill>
                <a:gsLst>
                  <a:gs pos="1250">
                    <a:srgbClr val="353535"/>
                  </a:gs>
                  <a:gs pos="100000">
                    <a:srgbClr val="353535"/>
                  </a:gs>
                </a:gsLst>
                <a:lin ang="5400000" scaled="0"/>
              </a:gradFill>
              <a:effectLst/>
              <a:uLnTx/>
              <a:uFillTx/>
              <a:latin typeface="Calibri" panose="020F0502020204030204"/>
              <a:ea typeface="MS PGothic" pitchFamily="34" charset="-128"/>
              <a:cs typeface="+mn-cs"/>
            </a:endParaRPr>
          </a:p>
        </p:txBody>
      </p:sp>
      <p:sp>
        <p:nvSpPr>
          <p:cNvPr id="27" name="TextBox 26">
            <a:extLst>
              <a:ext uri="{FF2B5EF4-FFF2-40B4-BE49-F238E27FC236}">
                <a16:creationId xmlns:a16="http://schemas.microsoft.com/office/drawing/2014/main" id="{D8405D7D-5026-432C-9094-513A3B660934}"/>
              </a:ext>
            </a:extLst>
          </p:cNvPr>
          <p:cNvSpPr txBox="1"/>
          <p:nvPr/>
        </p:nvSpPr>
        <p:spPr>
          <a:xfrm>
            <a:off x="1124663" y="3931479"/>
            <a:ext cx="1160019" cy="433965"/>
          </a:xfrm>
          <a:prstGeom prst="rect">
            <a:avLst/>
          </a:prstGeom>
          <a:noFill/>
        </p:spPr>
        <p:txBody>
          <a:bodyPr wrap="square" lIns="182880" tIns="146304" rIns="182880" bIns="146304" rtlCol="0" anchor="t">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US" sz="1000">
                <a:latin typeface="Segoe UI"/>
              </a:rPr>
              <a:t> VMs</a:t>
            </a:r>
            <a:endParaRPr kumimoji="0" lang="en-US" sz="1000" b="0" i="0" u="none" strike="noStrike" kern="1200" cap="none" spc="0" normalizeH="0" baseline="0" noProof="0">
              <a:ln>
                <a:noFill/>
              </a:ln>
              <a:effectLst/>
              <a:uLnTx/>
              <a:uFillTx/>
              <a:latin typeface="Segoe UI"/>
            </a:endParaRPr>
          </a:p>
        </p:txBody>
      </p:sp>
      <p:pic>
        <p:nvPicPr>
          <p:cNvPr id="28" name="Picture 27">
            <a:extLst>
              <a:ext uri="{FF2B5EF4-FFF2-40B4-BE49-F238E27FC236}">
                <a16:creationId xmlns:a16="http://schemas.microsoft.com/office/drawing/2014/main" id="{88706D3A-CE02-4685-B473-68BFC3B612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124" y="5135584"/>
            <a:ext cx="283901" cy="269386"/>
          </a:xfrm>
          <a:prstGeom prst="rect">
            <a:avLst/>
          </a:prstGeom>
        </p:spPr>
      </p:pic>
      <p:sp>
        <p:nvSpPr>
          <p:cNvPr id="30" name="TextBox 29">
            <a:extLst>
              <a:ext uri="{FF2B5EF4-FFF2-40B4-BE49-F238E27FC236}">
                <a16:creationId xmlns:a16="http://schemas.microsoft.com/office/drawing/2014/main" id="{AD044B0D-8F6F-4704-A8A0-EEA96220ECF1}"/>
              </a:ext>
            </a:extLst>
          </p:cNvPr>
          <p:cNvSpPr txBox="1"/>
          <p:nvPr/>
        </p:nvSpPr>
        <p:spPr>
          <a:xfrm>
            <a:off x="2666770" y="5472690"/>
            <a:ext cx="1123728"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latin typeface="Segoe UI"/>
              </a:rPr>
              <a:t>Virtual Network (10.0.0.0/16)</a:t>
            </a:r>
          </a:p>
        </p:txBody>
      </p:sp>
      <p:sp>
        <p:nvSpPr>
          <p:cNvPr id="32" name="TextBox 31">
            <a:extLst>
              <a:ext uri="{FF2B5EF4-FFF2-40B4-BE49-F238E27FC236}">
                <a16:creationId xmlns:a16="http://schemas.microsoft.com/office/drawing/2014/main" id="{DA64471A-6FFB-4FDC-B2F7-C3810B1B0087}"/>
              </a:ext>
            </a:extLst>
          </p:cNvPr>
          <p:cNvSpPr txBox="1"/>
          <p:nvPr/>
        </p:nvSpPr>
        <p:spPr>
          <a:xfrm>
            <a:off x="3511804" y="3884615"/>
            <a:ext cx="1307652" cy="726353"/>
          </a:xfrm>
          <a:prstGeom prst="rect">
            <a:avLst/>
          </a:prstGeom>
          <a:noFill/>
        </p:spPr>
        <p:txBody>
          <a:bodyPr wrap="square" lIns="182880" tIns="146304" rIns="182880" bIns="146304" rtlCol="0" anchor="t">
            <a:spAutoFit/>
          </a:bodyPr>
          <a:lstStyle/>
          <a:p>
            <a:pPr algn="ctr" defTabSz="914400">
              <a:defRPr/>
            </a:pPr>
            <a:r>
              <a:rPr lang="en-US" sz="1400" kern="0">
                <a:latin typeface="Segoe UI Semibold"/>
              </a:rPr>
              <a:t>Private Endpoint</a:t>
            </a:r>
          </a:p>
        </p:txBody>
      </p:sp>
      <p:sp>
        <p:nvSpPr>
          <p:cNvPr id="33" name="TextBox 32">
            <a:extLst>
              <a:ext uri="{FF2B5EF4-FFF2-40B4-BE49-F238E27FC236}">
                <a16:creationId xmlns:a16="http://schemas.microsoft.com/office/drawing/2014/main" id="{50835618-B8DA-4AA8-961D-EABEC0326DD0}"/>
              </a:ext>
            </a:extLst>
          </p:cNvPr>
          <p:cNvSpPr txBox="1"/>
          <p:nvPr/>
        </p:nvSpPr>
        <p:spPr>
          <a:xfrm>
            <a:off x="3339490" y="2727448"/>
            <a:ext cx="1307652" cy="433965"/>
          </a:xfrm>
          <a:prstGeom prst="rect">
            <a:avLst/>
          </a:prstGeom>
          <a:noFill/>
        </p:spPr>
        <p:txBody>
          <a:bodyPr wrap="square" lIns="182880" tIns="146304" rIns="182880" bIns="146304" rtlCol="0" anchor="t">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US" sz="1000" dirty="0">
                <a:latin typeface="Segoe UI"/>
              </a:rPr>
              <a:t>10.0.1.5</a:t>
            </a:r>
            <a:endParaRPr kumimoji="0" lang="en-US" sz="1000" b="0" i="0" u="none" strike="noStrike" kern="1200" cap="none" spc="0" normalizeH="0" baseline="0" noProof="0" dirty="0">
              <a:ln>
                <a:noFill/>
              </a:ln>
              <a:effectLst/>
              <a:uLnTx/>
              <a:uFillTx/>
              <a:latin typeface="Segoe UI"/>
            </a:endParaRPr>
          </a:p>
        </p:txBody>
      </p:sp>
      <p:sp>
        <p:nvSpPr>
          <p:cNvPr id="34" name="TextBox 33">
            <a:extLst>
              <a:ext uri="{FF2B5EF4-FFF2-40B4-BE49-F238E27FC236}">
                <a16:creationId xmlns:a16="http://schemas.microsoft.com/office/drawing/2014/main" id="{5EA92CD3-2B96-4A69-89B6-95B05F8A8CC7}"/>
              </a:ext>
            </a:extLst>
          </p:cNvPr>
          <p:cNvSpPr txBox="1"/>
          <p:nvPr/>
        </p:nvSpPr>
        <p:spPr>
          <a:xfrm>
            <a:off x="6294999" y="1208614"/>
            <a:ext cx="2511962" cy="46166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a:latin typeface="Segoe UI"/>
              </a:rPr>
              <a:t>Service Provider</a:t>
            </a:r>
            <a:endParaRPr kumimoji="0" lang="en-US" sz="1200" b="0" i="0" u="none" strike="noStrike" kern="1200" cap="none" spc="0" normalizeH="0" baseline="0" noProof="0">
              <a:ln>
                <a:noFill/>
              </a:ln>
              <a:effectLst/>
              <a:uLnTx/>
              <a:uFillTx/>
              <a:latin typeface="Segoe UI"/>
            </a:endParaRPr>
          </a:p>
        </p:txBody>
      </p:sp>
      <p:sp>
        <p:nvSpPr>
          <p:cNvPr id="35" name="TextBox 34">
            <a:extLst>
              <a:ext uri="{FF2B5EF4-FFF2-40B4-BE49-F238E27FC236}">
                <a16:creationId xmlns:a16="http://schemas.microsoft.com/office/drawing/2014/main" id="{966F5DE0-FC58-49DB-B63D-5304AE665A3B}"/>
              </a:ext>
            </a:extLst>
          </p:cNvPr>
          <p:cNvSpPr txBox="1"/>
          <p:nvPr/>
        </p:nvSpPr>
        <p:spPr>
          <a:xfrm>
            <a:off x="3623148" y="1250795"/>
            <a:ext cx="2063393" cy="46166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a:latin typeface="Segoe UI"/>
              </a:rPr>
              <a:t>Service Consumer</a:t>
            </a:r>
            <a:endParaRPr kumimoji="0" lang="en-US" sz="1200" b="0" i="0" u="none" strike="noStrike" kern="1200" cap="none" spc="0" normalizeH="0" baseline="0" noProof="0">
              <a:ln>
                <a:noFill/>
              </a:ln>
              <a:effectLst/>
              <a:uLnTx/>
              <a:uFillTx/>
              <a:latin typeface="Segoe UI"/>
            </a:endParaRPr>
          </a:p>
        </p:txBody>
      </p:sp>
      <p:cxnSp>
        <p:nvCxnSpPr>
          <p:cNvPr id="36" name="Straight Connector 35">
            <a:extLst>
              <a:ext uri="{FF2B5EF4-FFF2-40B4-BE49-F238E27FC236}">
                <a16:creationId xmlns:a16="http://schemas.microsoft.com/office/drawing/2014/main" id="{39A75409-91B6-4EA6-A744-4AE48E0C3BB8}"/>
              </a:ext>
            </a:extLst>
          </p:cNvPr>
          <p:cNvCxnSpPr>
            <a:cxnSpLocks/>
            <a:endCxn id="40" idx="2"/>
          </p:cNvCxnSpPr>
          <p:nvPr/>
        </p:nvCxnSpPr>
        <p:spPr>
          <a:xfrm>
            <a:off x="6163384" y="1206829"/>
            <a:ext cx="13263" cy="4019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3AFC9C-1BF6-47D8-A14C-4996EC5A86A4}"/>
              </a:ext>
            </a:extLst>
          </p:cNvPr>
          <p:cNvCxnSpPr/>
          <p:nvPr/>
        </p:nvCxnSpPr>
        <p:spPr>
          <a:xfrm>
            <a:off x="6176647" y="1674492"/>
            <a:ext cx="1571077" cy="0"/>
          </a:xfrm>
          <a:prstGeom prst="straightConnector1">
            <a:avLst/>
          </a:prstGeom>
          <a:ln>
            <a:solidFill>
              <a:schemeClr val="tx1">
                <a:alpha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91876AAF-AC72-4E77-AFAE-96D6A8B2F6FC}"/>
              </a:ext>
            </a:extLst>
          </p:cNvPr>
          <p:cNvCxnSpPr>
            <a:cxnSpLocks/>
          </p:cNvCxnSpPr>
          <p:nvPr/>
        </p:nvCxnSpPr>
        <p:spPr>
          <a:xfrm flipH="1">
            <a:off x="3654786" y="1819006"/>
            <a:ext cx="2432997" cy="0"/>
          </a:xfrm>
          <a:prstGeom prst="straightConnector1">
            <a:avLst/>
          </a:prstGeom>
          <a:ln>
            <a:solidFill>
              <a:schemeClr val="tx1">
                <a:alpha val="50000"/>
              </a:schemeClr>
            </a:solidFill>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8D34DE91-2CAE-4E95-BC2D-3EA2BBB022B7}"/>
              </a:ext>
            </a:extLst>
          </p:cNvPr>
          <p:cNvSpPr/>
          <p:nvPr/>
        </p:nvSpPr>
        <p:spPr>
          <a:xfrm>
            <a:off x="5765524" y="1986500"/>
            <a:ext cx="746646" cy="33040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52B8403-0711-484E-AC3C-C1304CAB03BC}"/>
              </a:ext>
            </a:extLst>
          </p:cNvPr>
          <p:cNvSpPr txBox="1"/>
          <p:nvPr/>
        </p:nvSpPr>
        <p:spPr>
          <a:xfrm>
            <a:off x="9901983" y="4000606"/>
            <a:ext cx="1333843" cy="4339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effectLst/>
                <a:uLnTx/>
                <a:uFillTx/>
                <a:latin typeface="Segoe UI"/>
                <a:ea typeface="+mn-ea"/>
                <a:cs typeface="+mn-cs"/>
              </a:rPr>
              <a:t>Application VMs</a:t>
            </a:r>
          </a:p>
        </p:txBody>
      </p:sp>
      <p:pic>
        <p:nvPicPr>
          <p:cNvPr id="42" name="Graphic 41">
            <a:extLst>
              <a:ext uri="{FF2B5EF4-FFF2-40B4-BE49-F238E27FC236}">
                <a16:creationId xmlns:a16="http://schemas.microsoft.com/office/drawing/2014/main" id="{4EB4DDBC-6A81-47DD-B3A0-DE2457198C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12029" y="3161930"/>
            <a:ext cx="935113" cy="861146"/>
          </a:xfrm>
          <a:prstGeom prst="rect">
            <a:avLst/>
          </a:prstGeom>
        </p:spPr>
      </p:pic>
      <p:sp>
        <p:nvSpPr>
          <p:cNvPr id="44" name="TextBox 43">
            <a:extLst>
              <a:ext uri="{FF2B5EF4-FFF2-40B4-BE49-F238E27FC236}">
                <a16:creationId xmlns:a16="http://schemas.microsoft.com/office/drawing/2014/main" id="{384A2450-5D6F-4FA9-9AB1-5FE9174F4EEB}"/>
              </a:ext>
            </a:extLst>
          </p:cNvPr>
          <p:cNvSpPr txBox="1"/>
          <p:nvPr/>
        </p:nvSpPr>
        <p:spPr>
          <a:xfrm>
            <a:off x="5777268" y="2995251"/>
            <a:ext cx="694991" cy="387798"/>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Segoe UI Semibold"/>
                <a:ea typeface="+mn-ea"/>
                <a:cs typeface="+mn-cs"/>
              </a:rPr>
              <a:t>Private Link</a:t>
            </a:r>
          </a:p>
        </p:txBody>
      </p:sp>
      <p:grpSp>
        <p:nvGrpSpPr>
          <p:cNvPr id="45" name="Group 44">
            <a:extLst>
              <a:ext uri="{FF2B5EF4-FFF2-40B4-BE49-F238E27FC236}">
                <a16:creationId xmlns:a16="http://schemas.microsoft.com/office/drawing/2014/main" id="{1043F34F-0B81-4085-A616-C2239F848297}"/>
              </a:ext>
            </a:extLst>
          </p:cNvPr>
          <p:cNvGrpSpPr/>
          <p:nvPr/>
        </p:nvGrpSpPr>
        <p:grpSpPr>
          <a:xfrm>
            <a:off x="5921218" y="2447520"/>
            <a:ext cx="385747" cy="385747"/>
            <a:chOff x="7641510" y="1934835"/>
            <a:chExt cx="385747" cy="385747"/>
          </a:xfrm>
        </p:grpSpPr>
        <p:pic>
          <p:nvPicPr>
            <p:cNvPr id="46" name="Graphic 45">
              <a:extLst>
                <a:ext uri="{FF2B5EF4-FFF2-40B4-BE49-F238E27FC236}">
                  <a16:creationId xmlns:a16="http://schemas.microsoft.com/office/drawing/2014/main" id="{45A5A964-3F93-4FDF-8885-147FB91F7846}"/>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641510" y="1934835"/>
              <a:ext cx="385747" cy="385747"/>
            </a:xfrm>
            <a:prstGeom prst="rect">
              <a:avLst/>
            </a:prstGeom>
          </p:spPr>
        </p:pic>
        <p:pic>
          <p:nvPicPr>
            <p:cNvPr id="47" name="Graphic 46">
              <a:extLst>
                <a:ext uri="{FF2B5EF4-FFF2-40B4-BE49-F238E27FC236}">
                  <a16:creationId xmlns:a16="http://schemas.microsoft.com/office/drawing/2014/main" id="{3483F25B-FA04-41A2-BDFF-CE59C5561D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31707" y="2063530"/>
              <a:ext cx="205370" cy="128356"/>
            </a:xfrm>
            <a:prstGeom prst="rect">
              <a:avLst/>
            </a:prstGeom>
          </p:spPr>
        </p:pic>
      </p:grpSp>
      <p:pic>
        <p:nvPicPr>
          <p:cNvPr id="48" name="Graphic 47">
            <a:extLst>
              <a:ext uri="{FF2B5EF4-FFF2-40B4-BE49-F238E27FC236}">
                <a16:creationId xmlns:a16="http://schemas.microsoft.com/office/drawing/2014/main" id="{7FF0FFDF-63C9-4D57-AE1A-6B2B356262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03937" y="3333772"/>
            <a:ext cx="543651" cy="543651"/>
          </a:xfrm>
          <a:prstGeom prst="rect">
            <a:avLst/>
          </a:prstGeom>
        </p:spPr>
      </p:pic>
      <p:pic>
        <p:nvPicPr>
          <p:cNvPr id="49" name="Graphic 48">
            <a:extLst>
              <a:ext uri="{FF2B5EF4-FFF2-40B4-BE49-F238E27FC236}">
                <a16:creationId xmlns:a16="http://schemas.microsoft.com/office/drawing/2014/main" id="{CC64F18B-1873-43B8-92AB-3A4AC2F0DEE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33586" y="3303797"/>
            <a:ext cx="543651" cy="543651"/>
          </a:xfrm>
          <a:prstGeom prst="rect">
            <a:avLst/>
          </a:prstGeom>
        </p:spPr>
      </p:pic>
      <p:cxnSp>
        <p:nvCxnSpPr>
          <p:cNvPr id="41" name="Straight Connector 40">
            <a:extLst>
              <a:ext uri="{FF2B5EF4-FFF2-40B4-BE49-F238E27FC236}">
                <a16:creationId xmlns:a16="http://schemas.microsoft.com/office/drawing/2014/main" id="{CEECEE06-E601-4424-88CA-F840885FED8E}"/>
              </a:ext>
            </a:extLst>
          </p:cNvPr>
          <p:cNvCxnSpPr/>
          <p:nvPr/>
        </p:nvCxnSpPr>
        <p:spPr>
          <a:xfrm>
            <a:off x="2116697" y="3794502"/>
            <a:ext cx="1473714" cy="7217"/>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C3622F7-9823-4332-A530-01C8EA8683A0}"/>
              </a:ext>
            </a:extLst>
          </p:cNvPr>
          <p:cNvCxnSpPr>
            <a:cxnSpLocks/>
          </p:cNvCxnSpPr>
          <p:nvPr/>
        </p:nvCxnSpPr>
        <p:spPr>
          <a:xfrm>
            <a:off x="9417647" y="3543393"/>
            <a:ext cx="735486" cy="1548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9" name="Arrow: Right 38">
            <a:extLst>
              <a:ext uri="{FF2B5EF4-FFF2-40B4-BE49-F238E27FC236}">
                <a16:creationId xmlns:a16="http://schemas.microsoft.com/office/drawing/2014/main" id="{0612F7D4-5131-41E6-8EA9-2FCF91AE3E88}"/>
              </a:ext>
            </a:extLst>
          </p:cNvPr>
          <p:cNvSpPr/>
          <p:nvPr/>
        </p:nvSpPr>
        <p:spPr>
          <a:xfrm>
            <a:off x="4782466" y="3550610"/>
            <a:ext cx="2222121" cy="53401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Microsoft Network</a:t>
            </a:r>
          </a:p>
        </p:txBody>
      </p:sp>
      <p:grpSp>
        <p:nvGrpSpPr>
          <p:cNvPr id="50" name="Group 49">
            <a:extLst>
              <a:ext uri="{FF2B5EF4-FFF2-40B4-BE49-F238E27FC236}">
                <a16:creationId xmlns:a16="http://schemas.microsoft.com/office/drawing/2014/main" id="{675CD146-C31D-4FAC-ABCB-1E02600D8FE0}"/>
              </a:ext>
            </a:extLst>
          </p:cNvPr>
          <p:cNvGrpSpPr/>
          <p:nvPr/>
        </p:nvGrpSpPr>
        <p:grpSpPr>
          <a:xfrm>
            <a:off x="10777237" y="2541970"/>
            <a:ext cx="380384" cy="360641"/>
            <a:chOff x="10248558" y="3116843"/>
            <a:chExt cx="674663" cy="639646"/>
          </a:xfrm>
        </p:grpSpPr>
        <p:sp>
          <p:nvSpPr>
            <p:cNvPr id="53" name="Freeform: Shape 52">
              <a:extLst>
                <a:ext uri="{FF2B5EF4-FFF2-40B4-BE49-F238E27FC236}">
                  <a16:creationId xmlns:a16="http://schemas.microsoft.com/office/drawing/2014/main" id="{55253495-F32C-4558-A390-BE7FFC67BD1C}"/>
                </a:ext>
              </a:extLst>
            </p:cNvPr>
            <p:cNvSpPr/>
            <p:nvPr/>
          </p:nvSpPr>
          <p:spPr>
            <a:xfrm>
              <a:off x="10364103" y="3116843"/>
              <a:ext cx="559118" cy="556463"/>
            </a:xfrm>
            <a:custGeom>
              <a:avLst/>
              <a:gdLst>
                <a:gd name="connsiteX0" fmla="*/ 388476 w 402064"/>
                <a:gd name="connsiteY0" fmla="*/ 124855 h 400157"/>
                <a:gd name="connsiteX1" fmla="*/ 364110 w 402064"/>
                <a:gd name="connsiteY1" fmla="*/ 80997 h 400157"/>
                <a:gd name="connsiteX2" fmla="*/ 80274 w 402064"/>
                <a:gd name="connsiteY2" fmla="*/ 40634 h 400157"/>
                <a:gd name="connsiteX3" fmla="*/ 80170 w 402064"/>
                <a:gd name="connsiteY3" fmla="*/ 40712 h 400157"/>
                <a:gd name="connsiteX4" fmla="*/ 78221 w 402064"/>
                <a:gd name="connsiteY4" fmla="*/ 42337 h 400157"/>
                <a:gd name="connsiteX5" fmla="*/ 6424 w 402064"/>
                <a:gd name="connsiteY5" fmla="*/ 150520 h 400157"/>
                <a:gd name="connsiteX6" fmla="*/ 2200 w 402064"/>
                <a:gd name="connsiteY6" fmla="*/ 171962 h 400157"/>
                <a:gd name="connsiteX7" fmla="*/ 63601 w 402064"/>
                <a:gd name="connsiteY7" fmla="*/ 349343 h 400157"/>
                <a:gd name="connsiteX8" fmla="*/ 63601 w 402064"/>
                <a:gd name="connsiteY8" fmla="*/ 349343 h 400157"/>
                <a:gd name="connsiteX9" fmla="*/ 70749 w 402064"/>
                <a:gd name="connsiteY9" fmla="*/ 355840 h 400157"/>
                <a:gd name="connsiteX10" fmla="*/ 70749 w 402064"/>
                <a:gd name="connsiteY10" fmla="*/ 355840 h 400157"/>
                <a:gd name="connsiteX11" fmla="*/ 77896 w 402064"/>
                <a:gd name="connsiteY11" fmla="*/ 361688 h 400157"/>
                <a:gd name="connsiteX12" fmla="*/ 77896 w 402064"/>
                <a:gd name="connsiteY12" fmla="*/ 361688 h 400157"/>
                <a:gd name="connsiteX13" fmla="*/ 108434 w 402064"/>
                <a:gd name="connsiteY13" fmla="*/ 381181 h 400157"/>
                <a:gd name="connsiteX14" fmla="*/ 111683 w 402064"/>
                <a:gd name="connsiteY14" fmla="*/ 383130 h 400157"/>
                <a:gd name="connsiteX15" fmla="*/ 117206 w 402064"/>
                <a:gd name="connsiteY15" fmla="*/ 385404 h 400157"/>
                <a:gd name="connsiteX16" fmla="*/ 121754 w 402064"/>
                <a:gd name="connsiteY16" fmla="*/ 387678 h 400157"/>
                <a:gd name="connsiteX17" fmla="*/ 126627 w 402064"/>
                <a:gd name="connsiteY17" fmla="*/ 389627 h 400157"/>
                <a:gd name="connsiteX18" fmla="*/ 131825 w 402064"/>
                <a:gd name="connsiteY18" fmla="*/ 391577 h 400157"/>
                <a:gd name="connsiteX19" fmla="*/ 136373 w 402064"/>
                <a:gd name="connsiteY19" fmla="*/ 393201 h 400157"/>
                <a:gd name="connsiteX20" fmla="*/ 142871 w 402064"/>
                <a:gd name="connsiteY20" fmla="*/ 395150 h 400157"/>
                <a:gd name="connsiteX21" fmla="*/ 146444 w 402064"/>
                <a:gd name="connsiteY21" fmla="*/ 395150 h 400157"/>
                <a:gd name="connsiteX22" fmla="*/ 155866 w 402064"/>
                <a:gd name="connsiteY22" fmla="*/ 397749 h 400157"/>
                <a:gd name="connsiteX23" fmla="*/ 155866 w 402064"/>
                <a:gd name="connsiteY23" fmla="*/ 397749 h 400157"/>
                <a:gd name="connsiteX24" fmla="*/ 166262 w 402064"/>
                <a:gd name="connsiteY24" fmla="*/ 400023 h 400157"/>
                <a:gd name="connsiteX25" fmla="*/ 168861 w 402064"/>
                <a:gd name="connsiteY25" fmla="*/ 400023 h 400157"/>
                <a:gd name="connsiteX26" fmla="*/ 176983 w 402064"/>
                <a:gd name="connsiteY26" fmla="*/ 400023 h 400157"/>
                <a:gd name="connsiteX27" fmla="*/ 180231 w 402064"/>
                <a:gd name="connsiteY27" fmla="*/ 400023 h 400157"/>
                <a:gd name="connsiteX28" fmla="*/ 214993 w 402064"/>
                <a:gd name="connsiteY28" fmla="*/ 400023 h 400157"/>
                <a:gd name="connsiteX29" fmla="*/ 222465 w 402064"/>
                <a:gd name="connsiteY29" fmla="*/ 400023 h 400157"/>
                <a:gd name="connsiteX30" fmla="*/ 222465 w 402064"/>
                <a:gd name="connsiteY30" fmla="*/ 400023 h 400157"/>
                <a:gd name="connsiteX31" fmla="*/ 226364 w 402064"/>
                <a:gd name="connsiteY31" fmla="*/ 400023 h 400157"/>
                <a:gd name="connsiteX32" fmla="*/ 251054 w 402064"/>
                <a:gd name="connsiteY32" fmla="*/ 395150 h 400157"/>
                <a:gd name="connsiteX33" fmla="*/ 251054 w 402064"/>
                <a:gd name="connsiteY33" fmla="*/ 395150 h 400157"/>
                <a:gd name="connsiteX34" fmla="*/ 322851 w 402064"/>
                <a:gd name="connsiteY34" fmla="*/ 359414 h 400157"/>
                <a:gd name="connsiteX35" fmla="*/ 359562 w 402064"/>
                <a:gd name="connsiteY35" fmla="*/ 322703 h 400157"/>
                <a:gd name="connsiteX36" fmla="*/ 388476 w 402064"/>
                <a:gd name="connsiteY36" fmla="*/ 124855 h 400157"/>
                <a:gd name="connsiteX37" fmla="*/ 341369 w 402064"/>
                <a:gd name="connsiteY37" fmla="*/ 94641 h 400157"/>
                <a:gd name="connsiteX38" fmla="*/ 301734 w 402064"/>
                <a:gd name="connsiteY38" fmla="*/ 94641 h 400157"/>
                <a:gd name="connsiteX39" fmla="*/ 273145 w 402064"/>
                <a:gd name="connsiteY39" fmla="*/ 40712 h 400157"/>
                <a:gd name="connsiteX40" fmla="*/ 342344 w 402064"/>
                <a:gd name="connsiteY40" fmla="*/ 94641 h 400157"/>
                <a:gd name="connsiteX41" fmla="*/ 214343 w 402064"/>
                <a:gd name="connsiteY41" fmla="*/ 29667 h 400157"/>
                <a:gd name="connsiteX42" fmla="*/ 272821 w 402064"/>
                <a:gd name="connsiteY42" fmla="*/ 94641 h 400157"/>
                <a:gd name="connsiteX43" fmla="*/ 214343 w 402064"/>
                <a:gd name="connsiteY43" fmla="*/ 94641 h 400157"/>
                <a:gd name="connsiteX44" fmla="*/ 214343 w 402064"/>
                <a:gd name="connsiteY44" fmla="*/ 121931 h 400157"/>
                <a:gd name="connsiteX45" fmla="*/ 281592 w 402064"/>
                <a:gd name="connsiteY45" fmla="*/ 121931 h 400157"/>
                <a:gd name="connsiteX46" fmla="*/ 292313 w 402064"/>
                <a:gd name="connsiteY46" fmla="*/ 190479 h 400157"/>
                <a:gd name="connsiteX47" fmla="*/ 214343 w 402064"/>
                <a:gd name="connsiteY47" fmla="*/ 190479 h 400157"/>
                <a:gd name="connsiteX48" fmla="*/ 214343 w 402064"/>
                <a:gd name="connsiteY48" fmla="*/ 216469 h 400157"/>
                <a:gd name="connsiteX49" fmla="*/ 292313 w 402064"/>
                <a:gd name="connsiteY49" fmla="*/ 216469 h 400157"/>
                <a:gd name="connsiteX50" fmla="*/ 281592 w 402064"/>
                <a:gd name="connsiteY50" fmla="*/ 285343 h 400157"/>
                <a:gd name="connsiteX51" fmla="*/ 215318 w 402064"/>
                <a:gd name="connsiteY51" fmla="*/ 285343 h 400157"/>
                <a:gd name="connsiteX52" fmla="*/ 215318 w 402064"/>
                <a:gd name="connsiteY52" fmla="*/ 215170 h 400157"/>
                <a:gd name="connsiteX53" fmla="*/ 112982 w 402064"/>
                <a:gd name="connsiteY53" fmla="*/ 170012 h 400157"/>
                <a:gd name="connsiteX54" fmla="*/ 122079 w 402064"/>
                <a:gd name="connsiteY54" fmla="*/ 120631 h 400157"/>
                <a:gd name="connsiteX55" fmla="*/ 189328 w 402064"/>
                <a:gd name="connsiteY55" fmla="*/ 120631 h 400157"/>
                <a:gd name="connsiteX56" fmla="*/ 189328 w 402064"/>
                <a:gd name="connsiteY56" fmla="*/ 189180 h 400157"/>
                <a:gd name="connsiteX57" fmla="*/ 111683 w 402064"/>
                <a:gd name="connsiteY57" fmla="*/ 189180 h 400157"/>
                <a:gd name="connsiteX58" fmla="*/ 112982 w 402064"/>
                <a:gd name="connsiteY58" fmla="*/ 170012 h 400157"/>
                <a:gd name="connsiteX59" fmla="*/ 189328 w 402064"/>
                <a:gd name="connsiteY59" fmla="*/ 28367 h 400157"/>
                <a:gd name="connsiteX60" fmla="*/ 189328 w 402064"/>
                <a:gd name="connsiteY60" fmla="*/ 93342 h 400157"/>
                <a:gd name="connsiteX61" fmla="*/ 131175 w 402064"/>
                <a:gd name="connsiteY61" fmla="*/ 93342 h 400157"/>
                <a:gd name="connsiteX62" fmla="*/ 189328 w 402064"/>
                <a:gd name="connsiteY62" fmla="*/ 28367 h 400157"/>
                <a:gd name="connsiteX63" fmla="*/ 94140 w 402064"/>
                <a:gd name="connsiteY63" fmla="*/ 62804 h 400157"/>
                <a:gd name="connsiteX64" fmla="*/ 94140 w 402064"/>
                <a:gd name="connsiteY64" fmla="*/ 62804 h 400157"/>
                <a:gd name="connsiteX65" fmla="*/ 129876 w 402064"/>
                <a:gd name="connsiteY65" fmla="*/ 42012 h 400157"/>
                <a:gd name="connsiteX66" fmla="*/ 101287 w 402064"/>
                <a:gd name="connsiteY66" fmla="*/ 96266 h 400157"/>
                <a:gd name="connsiteX67" fmla="*/ 63601 w 402064"/>
                <a:gd name="connsiteY67" fmla="*/ 96266 h 400157"/>
                <a:gd name="connsiteX68" fmla="*/ 94140 w 402064"/>
                <a:gd name="connsiteY68" fmla="*/ 62804 h 400157"/>
                <a:gd name="connsiteX69" fmla="*/ 45733 w 402064"/>
                <a:gd name="connsiteY69" fmla="*/ 120631 h 400157"/>
                <a:gd name="connsiteX70" fmla="*/ 96089 w 402064"/>
                <a:gd name="connsiteY70" fmla="*/ 120631 h 400157"/>
                <a:gd name="connsiteX71" fmla="*/ 88292 w 402064"/>
                <a:gd name="connsiteY71" fmla="*/ 164165 h 400157"/>
                <a:gd name="connsiteX72" fmla="*/ 86668 w 402064"/>
                <a:gd name="connsiteY72" fmla="*/ 189180 h 400157"/>
                <a:gd name="connsiteX73" fmla="*/ 26241 w 402064"/>
                <a:gd name="connsiteY73" fmla="*/ 189180 h 400157"/>
                <a:gd name="connsiteX74" fmla="*/ 31114 w 402064"/>
                <a:gd name="connsiteY74" fmla="*/ 164814 h 400157"/>
                <a:gd name="connsiteX75" fmla="*/ 45733 w 402064"/>
                <a:gd name="connsiteY75" fmla="*/ 120631 h 400157"/>
                <a:gd name="connsiteX76" fmla="*/ 26241 w 402064"/>
                <a:gd name="connsiteY76" fmla="*/ 215170 h 400157"/>
                <a:gd name="connsiteX77" fmla="*/ 85693 w 402064"/>
                <a:gd name="connsiteY77" fmla="*/ 215170 h 400157"/>
                <a:gd name="connsiteX78" fmla="*/ 96089 w 402064"/>
                <a:gd name="connsiteY78" fmla="*/ 284043 h 400157"/>
                <a:gd name="connsiteX79" fmla="*/ 45733 w 402064"/>
                <a:gd name="connsiteY79" fmla="*/ 284043 h 400157"/>
                <a:gd name="connsiteX80" fmla="*/ 26241 w 402064"/>
                <a:gd name="connsiteY80" fmla="*/ 215170 h 400157"/>
                <a:gd name="connsiteX81" fmla="*/ 63601 w 402064"/>
                <a:gd name="connsiteY81" fmla="*/ 310683 h 400157"/>
                <a:gd name="connsiteX82" fmla="*/ 63601 w 402064"/>
                <a:gd name="connsiteY82" fmla="*/ 310683 h 400157"/>
                <a:gd name="connsiteX83" fmla="*/ 102911 w 402064"/>
                <a:gd name="connsiteY83" fmla="*/ 310683 h 400157"/>
                <a:gd name="connsiteX84" fmla="*/ 131500 w 402064"/>
                <a:gd name="connsiteY84" fmla="*/ 364612 h 400157"/>
                <a:gd name="connsiteX85" fmla="*/ 63601 w 402064"/>
                <a:gd name="connsiteY85" fmla="*/ 310683 h 400157"/>
                <a:gd name="connsiteX86" fmla="*/ 189978 w 402064"/>
                <a:gd name="connsiteY86" fmla="*/ 375658 h 400157"/>
                <a:gd name="connsiteX87" fmla="*/ 131825 w 402064"/>
                <a:gd name="connsiteY87" fmla="*/ 310683 h 400157"/>
                <a:gd name="connsiteX88" fmla="*/ 189978 w 402064"/>
                <a:gd name="connsiteY88" fmla="*/ 310683 h 400157"/>
                <a:gd name="connsiteX89" fmla="*/ 189978 w 402064"/>
                <a:gd name="connsiteY89" fmla="*/ 283393 h 400157"/>
                <a:gd name="connsiteX90" fmla="*/ 122079 w 402064"/>
                <a:gd name="connsiteY90" fmla="*/ 283393 h 400157"/>
                <a:gd name="connsiteX91" fmla="*/ 111683 w 402064"/>
                <a:gd name="connsiteY91" fmla="*/ 214520 h 400157"/>
                <a:gd name="connsiteX92" fmla="*/ 189328 w 402064"/>
                <a:gd name="connsiteY92" fmla="*/ 214520 h 400157"/>
                <a:gd name="connsiteX93" fmla="*/ 189328 w 402064"/>
                <a:gd name="connsiteY93" fmla="*/ 284043 h 400157"/>
                <a:gd name="connsiteX94" fmla="*/ 239683 w 402064"/>
                <a:gd name="connsiteY94" fmla="*/ 362013 h 400157"/>
                <a:gd name="connsiteX95" fmla="*/ 215968 w 402064"/>
                <a:gd name="connsiteY95" fmla="*/ 375658 h 400157"/>
                <a:gd name="connsiteX96" fmla="*/ 215968 w 402064"/>
                <a:gd name="connsiteY96" fmla="*/ 310683 h 400157"/>
                <a:gd name="connsiteX97" fmla="*/ 274445 w 402064"/>
                <a:gd name="connsiteY97" fmla="*/ 310683 h 400157"/>
                <a:gd name="connsiteX98" fmla="*/ 239034 w 402064"/>
                <a:gd name="connsiteY98" fmla="*/ 362663 h 400157"/>
                <a:gd name="connsiteX99" fmla="*/ 310506 w 402064"/>
                <a:gd name="connsiteY99" fmla="*/ 340896 h 400157"/>
                <a:gd name="connsiteX100" fmla="*/ 310506 w 402064"/>
                <a:gd name="connsiteY100" fmla="*/ 340896 h 400157"/>
                <a:gd name="connsiteX101" fmla="*/ 273146 w 402064"/>
                <a:gd name="connsiteY101" fmla="*/ 362988 h 400157"/>
                <a:gd name="connsiteX102" fmla="*/ 301734 w 402064"/>
                <a:gd name="connsiteY102" fmla="*/ 309059 h 400157"/>
                <a:gd name="connsiteX103" fmla="*/ 342344 w 402064"/>
                <a:gd name="connsiteY103" fmla="*/ 309059 h 400157"/>
                <a:gd name="connsiteX104" fmla="*/ 310506 w 402064"/>
                <a:gd name="connsiteY104" fmla="*/ 340896 h 400157"/>
                <a:gd name="connsiteX105" fmla="*/ 358587 w 402064"/>
                <a:gd name="connsiteY105" fmla="*/ 283069 h 400157"/>
                <a:gd name="connsiteX106" fmla="*/ 309856 w 402064"/>
                <a:gd name="connsiteY106" fmla="*/ 283069 h 400157"/>
                <a:gd name="connsiteX107" fmla="*/ 319278 w 402064"/>
                <a:gd name="connsiteY107" fmla="*/ 214195 h 400157"/>
                <a:gd name="connsiteX108" fmla="*/ 378080 w 402064"/>
                <a:gd name="connsiteY108" fmla="*/ 214195 h 400157"/>
                <a:gd name="connsiteX109" fmla="*/ 358587 w 402064"/>
                <a:gd name="connsiteY109" fmla="*/ 284043 h 400157"/>
                <a:gd name="connsiteX110" fmla="*/ 319278 w 402064"/>
                <a:gd name="connsiteY110" fmla="*/ 189180 h 400157"/>
                <a:gd name="connsiteX111" fmla="*/ 309856 w 402064"/>
                <a:gd name="connsiteY111" fmla="*/ 120631 h 400157"/>
                <a:gd name="connsiteX112" fmla="*/ 358912 w 402064"/>
                <a:gd name="connsiteY112" fmla="*/ 120631 h 400157"/>
                <a:gd name="connsiteX113" fmla="*/ 378405 w 402064"/>
                <a:gd name="connsiteY113" fmla="*/ 189180 h 40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02064" h="400157">
                  <a:moveTo>
                    <a:pt x="388476" y="124855"/>
                  </a:moveTo>
                  <a:cubicBezTo>
                    <a:pt x="382143" y="109311"/>
                    <a:pt x="373962" y="94586"/>
                    <a:pt x="364110" y="80997"/>
                  </a:cubicBezTo>
                  <a:cubicBezTo>
                    <a:pt x="296877" y="-8528"/>
                    <a:pt x="169799" y="-26599"/>
                    <a:pt x="80274" y="40634"/>
                  </a:cubicBezTo>
                  <a:cubicBezTo>
                    <a:pt x="80239" y="40660"/>
                    <a:pt x="80205" y="40686"/>
                    <a:pt x="80170" y="40712"/>
                  </a:cubicBezTo>
                  <a:lnTo>
                    <a:pt x="78221" y="42337"/>
                  </a:lnTo>
                  <a:cubicBezTo>
                    <a:pt x="42967" y="69450"/>
                    <a:pt x="17713" y="107502"/>
                    <a:pt x="6424" y="150520"/>
                  </a:cubicBezTo>
                  <a:cubicBezTo>
                    <a:pt x="6424" y="157667"/>
                    <a:pt x="3175" y="164814"/>
                    <a:pt x="2200" y="171962"/>
                  </a:cubicBezTo>
                  <a:cubicBezTo>
                    <a:pt x="-7532" y="237568"/>
                    <a:pt x="15392" y="303793"/>
                    <a:pt x="63601" y="349343"/>
                  </a:cubicBezTo>
                  <a:lnTo>
                    <a:pt x="63601" y="349343"/>
                  </a:lnTo>
                  <a:cubicBezTo>
                    <a:pt x="65827" y="351676"/>
                    <a:pt x="68215" y="353847"/>
                    <a:pt x="70749" y="355840"/>
                  </a:cubicBezTo>
                  <a:lnTo>
                    <a:pt x="70749" y="355840"/>
                  </a:lnTo>
                  <a:lnTo>
                    <a:pt x="77896" y="361688"/>
                  </a:lnTo>
                  <a:lnTo>
                    <a:pt x="77896" y="361688"/>
                  </a:lnTo>
                  <a:cubicBezTo>
                    <a:pt x="87421" y="369158"/>
                    <a:pt x="97648" y="375686"/>
                    <a:pt x="108434" y="381181"/>
                  </a:cubicBezTo>
                  <a:lnTo>
                    <a:pt x="111683" y="383130"/>
                  </a:lnTo>
                  <a:lnTo>
                    <a:pt x="117206" y="385404"/>
                  </a:lnTo>
                  <a:lnTo>
                    <a:pt x="121754" y="387678"/>
                  </a:lnTo>
                  <a:lnTo>
                    <a:pt x="126627" y="389627"/>
                  </a:lnTo>
                  <a:lnTo>
                    <a:pt x="131825" y="391577"/>
                  </a:lnTo>
                  <a:lnTo>
                    <a:pt x="136373" y="393201"/>
                  </a:lnTo>
                  <a:lnTo>
                    <a:pt x="142871" y="395150"/>
                  </a:lnTo>
                  <a:lnTo>
                    <a:pt x="146444" y="395150"/>
                  </a:lnTo>
                  <a:lnTo>
                    <a:pt x="155866" y="397749"/>
                  </a:lnTo>
                  <a:lnTo>
                    <a:pt x="155866" y="397749"/>
                  </a:lnTo>
                  <a:lnTo>
                    <a:pt x="166262" y="400023"/>
                  </a:lnTo>
                  <a:lnTo>
                    <a:pt x="168861" y="400023"/>
                  </a:lnTo>
                  <a:cubicBezTo>
                    <a:pt x="171565" y="400202"/>
                    <a:pt x="174278" y="400202"/>
                    <a:pt x="176983" y="400023"/>
                  </a:cubicBezTo>
                  <a:lnTo>
                    <a:pt x="180231" y="400023"/>
                  </a:lnTo>
                  <a:lnTo>
                    <a:pt x="214993" y="400023"/>
                  </a:lnTo>
                  <a:lnTo>
                    <a:pt x="222465" y="400023"/>
                  </a:lnTo>
                  <a:lnTo>
                    <a:pt x="222465" y="400023"/>
                  </a:lnTo>
                  <a:lnTo>
                    <a:pt x="226364" y="400023"/>
                  </a:lnTo>
                  <a:cubicBezTo>
                    <a:pt x="234705" y="399027"/>
                    <a:pt x="242959" y="397398"/>
                    <a:pt x="251054" y="395150"/>
                  </a:cubicBezTo>
                  <a:lnTo>
                    <a:pt x="251054" y="395150"/>
                  </a:lnTo>
                  <a:cubicBezTo>
                    <a:pt x="277140" y="388171"/>
                    <a:pt x="301556" y="376018"/>
                    <a:pt x="322851" y="359414"/>
                  </a:cubicBezTo>
                  <a:cubicBezTo>
                    <a:pt x="336583" y="348769"/>
                    <a:pt x="348917" y="336435"/>
                    <a:pt x="359562" y="322703"/>
                  </a:cubicBezTo>
                  <a:cubicBezTo>
                    <a:pt x="403071" y="266321"/>
                    <a:pt x="414030" y="191330"/>
                    <a:pt x="388476" y="124855"/>
                  </a:cubicBezTo>
                  <a:close/>
                  <a:moveTo>
                    <a:pt x="341369" y="94641"/>
                  </a:moveTo>
                  <a:lnTo>
                    <a:pt x="301734" y="94641"/>
                  </a:lnTo>
                  <a:cubicBezTo>
                    <a:pt x="295136" y="75258"/>
                    <a:pt x="285485" y="57052"/>
                    <a:pt x="273145" y="40712"/>
                  </a:cubicBezTo>
                  <a:cubicBezTo>
                    <a:pt x="300451" y="52463"/>
                    <a:pt x="324279" y="71033"/>
                    <a:pt x="342344" y="94641"/>
                  </a:cubicBezTo>
                  <a:close/>
                  <a:moveTo>
                    <a:pt x="214343" y="29667"/>
                  </a:moveTo>
                  <a:cubicBezTo>
                    <a:pt x="242256" y="41930"/>
                    <a:pt x="263555" y="65595"/>
                    <a:pt x="272821" y="94641"/>
                  </a:cubicBezTo>
                  <a:lnTo>
                    <a:pt x="214343" y="94641"/>
                  </a:lnTo>
                  <a:close/>
                  <a:moveTo>
                    <a:pt x="214343" y="121931"/>
                  </a:moveTo>
                  <a:lnTo>
                    <a:pt x="281592" y="121931"/>
                  </a:lnTo>
                  <a:cubicBezTo>
                    <a:pt x="287806" y="144289"/>
                    <a:pt x="291404" y="167292"/>
                    <a:pt x="292313" y="190479"/>
                  </a:cubicBezTo>
                  <a:lnTo>
                    <a:pt x="214343" y="190479"/>
                  </a:lnTo>
                  <a:close/>
                  <a:moveTo>
                    <a:pt x="214343" y="216469"/>
                  </a:moveTo>
                  <a:lnTo>
                    <a:pt x="292313" y="216469"/>
                  </a:lnTo>
                  <a:cubicBezTo>
                    <a:pt x="291429" y="239766"/>
                    <a:pt x="287831" y="262880"/>
                    <a:pt x="281592" y="285343"/>
                  </a:cubicBezTo>
                  <a:lnTo>
                    <a:pt x="215318" y="285343"/>
                  </a:lnTo>
                  <a:lnTo>
                    <a:pt x="215318" y="215170"/>
                  </a:lnTo>
                  <a:close/>
                  <a:moveTo>
                    <a:pt x="112982" y="170012"/>
                  </a:moveTo>
                  <a:cubicBezTo>
                    <a:pt x="114549" y="153315"/>
                    <a:pt x="117593" y="136790"/>
                    <a:pt x="122079" y="120631"/>
                  </a:cubicBezTo>
                  <a:lnTo>
                    <a:pt x="189328" y="120631"/>
                  </a:lnTo>
                  <a:lnTo>
                    <a:pt x="189328" y="189180"/>
                  </a:lnTo>
                  <a:lnTo>
                    <a:pt x="111683" y="189180"/>
                  </a:lnTo>
                  <a:cubicBezTo>
                    <a:pt x="112008" y="182682"/>
                    <a:pt x="112333" y="176185"/>
                    <a:pt x="112982" y="170012"/>
                  </a:cubicBezTo>
                  <a:close/>
                  <a:moveTo>
                    <a:pt x="189328" y="28367"/>
                  </a:moveTo>
                  <a:lnTo>
                    <a:pt x="189328" y="93342"/>
                  </a:lnTo>
                  <a:lnTo>
                    <a:pt x="131175" y="93342"/>
                  </a:lnTo>
                  <a:cubicBezTo>
                    <a:pt x="140217" y="64274"/>
                    <a:pt x="161437" y="40565"/>
                    <a:pt x="189328" y="28367"/>
                  </a:cubicBezTo>
                  <a:close/>
                  <a:moveTo>
                    <a:pt x="94140" y="62804"/>
                  </a:moveTo>
                  <a:lnTo>
                    <a:pt x="94140" y="62804"/>
                  </a:lnTo>
                  <a:cubicBezTo>
                    <a:pt x="105257" y="54590"/>
                    <a:pt x="117241" y="47618"/>
                    <a:pt x="129876" y="42012"/>
                  </a:cubicBezTo>
                  <a:cubicBezTo>
                    <a:pt x="117598" y="58509"/>
                    <a:pt x="107953" y="76811"/>
                    <a:pt x="101287" y="96266"/>
                  </a:cubicBezTo>
                  <a:lnTo>
                    <a:pt x="63601" y="96266"/>
                  </a:lnTo>
                  <a:cubicBezTo>
                    <a:pt x="72368" y="83900"/>
                    <a:pt x="82625" y="72661"/>
                    <a:pt x="94140" y="62804"/>
                  </a:cubicBezTo>
                  <a:close/>
                  <a:moveTo>
                    <a:pt x="45733" y="120631"/>
                  </a:moveTo>
                  <a:lnTo>
                    <a:pt x="96089" y="120631"/>
                  </a:lnTo>
                  <a:cubicBezTo>
                    <a:pt x="92408" y="134928"/>
                    <a:pt x="89802" y="149479"/>
                    <a:pt x="88292" y="164165"/>
                  </a:cubicBezTo>
                  <a:cubicBezTo>
                    <a:pt x="88292" y="172286"/>
                    <a:pt x="86668" y="180733"/>
                    <a:pt x="86668" y="189180"/>
                  </a:cubicBezTo>
                  <a:lnTo>
                    <a:pt x="26241" y="189180"/>
                  </a:lnTo>
                  <a:cubicBezTo>
                    <a:pt x="27383" y="180969"/>
                    <a:pt x="29010" y="172833"/>
                    <a:pt x="31114" y="164814"/>
                  </a:cubicBezTo>
                  <a:cubicBezTo>
                    <a:pt x="34205" y="149556"/>
                    <a:pt x="39113" y="134722"/>
                    <a:pt x="45733" y="120631"/>
                  </a:cubicBezTo>
                  <a:close/>
                  <a:moveTo>
                    <a:pt x="26241" y="215170"/>
                  </a:moveTo>
                  <a:lnTo>
                    <a:pt x="85693" y="215170"/>
                  </a:lnTo>
                  <a:cubicBezTo>
                    <a:pt x="86506" y="238450"/>
                    <a:pt x="89994" y="261560"/>
                    <a:pt x="96089" y="284043"/>
                  </a:cubicBezTo>
                  <a:lnTo>
                    <a:pt x="45733" y="284043"/>
                  </a:lnTo>
                  <a:cubicBezTo>
                    <a:pt x="34537" y="262683"/>
                    <a:pt x="27899" y="239230"/>
                    <a:pt x="26241" y="215170"/>
                  </a:cubicBezTo>
                  <a:close/>
                  <a:moveTo>
                    <a:pt x="63601" y="310683"/>
                  </a:moveTo>
                  <a:lnTo>
                    <a:pt x="63601" y="310683"/>
                  </a:lnTo>
                  <a:lnTo>
                    <a:pt x="102911" y="310683"/>
                  </a:lnTo>
                  <a:cubicBezTo>
                    <a:pt x="109509" y="330067"/>
                    <a:pt x="119161" y="348272"/>
                    <a:pt x="131500" y="364612"/>
                  </a:cubicBezTo>
                  <a:cubicBezTo>
                    <a:pt x="104645" y="352710"/>
                    <a:pt x="81274" y="334147"/>
                    <a:pt x="63601" y="310683"/>
                  </a:cubicBezTo>
                  <a:close/>
                  <a:moveTo>
                    <a:pt x="189978" y="375658"/>
                  </a:moveTo>
                  <a:cubicBezTo>
                    <a:pt x="162086" y="363460"/>
                    <a:pt x="140867" y="339751"/>
                    <a:pt x="131825" y="310683"/>
                  </a:cubicBezTo>
                  <a:lnTo>
                    <a:pt x="189978" y="310683"/>
                  </a:lnTo>
                  <a:close/>
                  <a:moveTo>
                    <a:pt x="189978" y="283393"/>
                  </a:moveTo>
                  <a:lnTo>
                    <a:pt x="122079" y="283393"/>
                  </a:lnTo>
                  <a:cubicBezTo>
                    <a:pt x="115953" y="260917"/>
                    <a:pt x="112464" y="237803"/>
                    <a:pt x="111683" y="214520"/>
                  </a:cubicBezTo>
                  <a:lnTo>
                    <a:pt x="189328" y="214520"/>
                  </a:lnTo>
                  <a:lnTo>
                    <a:pt x="189328" y="284043"/>
                  </a:lnTo>
                  <a:close/>
                  <a:moveTo>
                    <a:pt x="239683" y="362013"/>
                  </a:moveTo>
                  <a:cubicBezTo>
                    <a:pt x="232836" y="368193"/>
                    <a:pt x="224752" y="372844"/>
                    <a:pt x="215968" y="375658"/>
                  </a:cubicBezTo>
                  <a:lnTo>
                    <a:pt x="215968" y="310683"/>
                  </a:lnTo>
                  <a:lnTo>
                    <a:pt x="274445" y="310683"/>
                  </a:lnTo>
                  <a:cubicBezTo>
                    <a:pt x="266608" y="330403"/>
                    <a:pt x="254517" y="348152"/>
                    <a:pt x="239034" y="362663"/>
                  </a:cubicBezTo>
                  <a:close/>
                  <a:moveTo>
                    <a:pt x="310506" y="340896"/>
                  </a:moveTo>
                  <a:lnTo>
                    <a:pt x="310506" y="340896"/>
                  </a:lnTo>
                  <a:cubicBezTo>
                    <a:pt x="299056" y="349839"/>
                    <a:pt x="286499" y="357264"/>
                    <a:pt x="273146" y="362988"/>
                  </a:cubicBezTo>
                  <a:cubicBezTo>
                    <a:pt x="285485" y="346648"/>
                    <a:pt x="295136" y="328442"/>
                    <a:pt x="301734" y="309059"/>
                  </a:cubicBezTo>
                  <a:lnTo>
                    <a:pt x="342344" y="309059"/>
                  </a:lnTo>
                  <a:cubicBezTo>
                    <a:pt x="333157" y="321007"/>
                    <a:pt x="322454" y="331709"/>
                    <a:pt x="310506" y="340896"/>
                  </a:cubicBezTo>
                  <a:close/>
                  <a:moveTo>
                    <a:pt x="358587" y="283069"/>
                  </a:moveTo>
                  <a:lnTo>
                    <a:pt x="309856" y="283069"/>
                  </a:lnTo>
                  <a:cubicBezTo>
                    <a:pt x="315303" y="260486"/>
                    <a:pt x="318460" y="237411"/>
                    <a:pt x="319278" y="214195"/>
                  </a:cubicBezTo>
                  <a:lnTo>
                    <a:pt x="378080" y="214195"/>
                  </a:lnTo>
                  <a:cubicBezTo>
                    <a:pt x="376644" y="238603"/>
                    <a:pt x="369998" y="262419"/>
                    <a:pt x="358587" y="284043"/>
                  </a:cubicBezTo>
                  <a:close/>
                  <a:moveTo>
                    <a:pt x="319278" y="189180"/>
                  </a:moveTo>
                  <a:cubicBezTo>
                    <a:pt x="318438" y="166073"/>
                    <a:pt x="315282" y="143108"/>
                    <a:pt x="309856" y="120631"/>
                  </a:cubicBezTo>
                  <a:lnTo>
                    <a:pt x="358912" y="120631"/>
                  </a:lnTo>
                  <a:cubicBezTo>
                    <a:pt x="369914" y="141953"/>
                    <a:pt x="376541" y="165260"/>
                    <a:pt x="378405" y="189180"/>
                  </a:cubicBezTo>
                  <a:close/>
                </a:path>
              </a:pathLst>
            </a:custGeom>
            <a:gradFill>
              <a:gsLst>
                <a:gs pos="0">
                  <a:srgbClr val="0C7DD8"/>
                </a:gs>
                <a:gs pos="100000">
                  <a:srgbClr val="5C9FEE"/>
                </a:gs>
              </a:gsLst>
              <a:lin ang="16200000" scaled="1"/>
            </a:gradFill>
            <a:ln w="3227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pic>
          <p:nvPicPr>
            <p:cNvPr id="54" name="Graphic 53">
              <a:extLst>
                <a:ext uri="{FF2B5EF4-FFF2-40B4-BE49-F238E27FC236}">
                  <a16:creationId xmlns:a16="http://schemas.microsoft.com/office/drawing/2014/main" id="{F2366D30-719A-42DF-9140-E6F1F152B2F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8558" y="3383635"/>
              <a:ext cx="372854" cy="372854"/>
            </a:xfrm>
            <a:prstGeom prst="rect">
              <a:avLst/>
            </a:prstGeom>
          </p:spPr>
        </p:pic>
      </p:grpSp>
      <p:grpSp>
        <p:nvGrpSpPr>
          <p:cNvPr id="55" name="Group 54">
            <a:extLst>
              <a:ext uri="{FF2B5EF4-FFF2-40B4-BE49-F238E27FC236}">
                <a16:creationId xmlns:a16="http://schemas.microsoft.com/office/drawing/2014/main" id="{E9226234-458C-4A18-8F8B-7BD6E8E32AB4}"/>
              </a:ext>
            </a:extLst>
          </p:cNvPr>
          <p:cNvGrpSpPr/>
          <p:nvPr/>
        </p:nvGrpSpPr>
        <p:grpSpPr>
          <a:xfrm>
            <a:off x="4670730" y="2435837"/>
            <a:ext cx="380384" cy="360641"/>
            <a:chOff x="10248558" y="3116843"/>
            <a:chExt cx="674663" cy="639646"/>
          </a:xfrm>
        </p:grpSpPr>
        <p:sp>
          <p:nvSpPr>
            <p:cNvPr id="56" name="Freeform: Shape 55">
              <a:extLst>
                <a:ext uri="{FF2B5EF4-FFF2-40B4-BE49-F238E27FC236}">
                  <a16:creationId xmlns:a16="http://schemas.microsoft.com/office/drawing/2014/main" id="{9EC37B68-FA33-445B-826E-877231FD93B6}"/>
                </a:ext>
              </a:extLst>
            </p:cNvPr>
            <p:cNvSpPr/>
            <p:nvPr/>
          </p:nvSpPr>
          <p:spPr>
            <a:xfrm>
              <a:off x="10364103" y="3116843"/>
              <a:ext cx="559118" cy="556463"/>
            </a:xfrm>
            <a:custGeom>
              <a:avLst/>
              <a:gdLst>
                <a:gd name="connsiteX0" fmla="*/ 388476 w 402064"/>
                <a:gd name="connsiteY0" fmla="*/ 124855 h 400157"/>
                <a:gd name="connsiteX1" fmla="*/ 364110 w 402064"/>
                <a:gd name="connsiteY1" fmla="*/ 80997 h 400157"/>
                <a:gd name="connsiteX2" fmla="*/ 80274 w 402064"/>
                <a:gd name="connsiteY2" fmla="*/ 40634 h 400157"/>
                <a:gd name="connsiteX3" fmla="*/ 80170 w 402064"/>
                <a:gd name="connsiteY3" fmla="*/ 40712 h 400157"/>
                <a:gd name="connsiteX4" fmla="*/ 78221 w 402064"/>
                <a:gd name="connsiteY4" fmla="*/ 42337 h 400157"/>
                <a:gd name="connsiteX5" fmla="*/ 6424 w 402064"/>
                <a:gd name="connsiteY5" fmla="*/ 150520 h 400157"/>
                <a:gd name="connsiteX6" fmla="*/ 2200 w 402064"/>
                <a:gd name="connsiteY6" fmla="*/ 171962 h 400157"/>
                <a:gd name="connsiteX7" fmla="*/ 63601 w 402064"/>
                <a:gd name="connsiteY7" fmla="*/ 349343 h 400157"/>
                <a:gd name="connsiteX8" fmla="*/ 63601 w 402064"/>
                <a:gd name="connsiteY8" fmla="*/ 349343 h 400157"/>
                <a:gd name="connsiteX9" fmla="*/ 70749 w 402064"/>
                <a:gd name="connsiteY9" fmla="*/ 355840 h 400157"/>
                <a:gd name="connsiteX10" fmla="*/ 70749 w 402064"/>
                <a:gd name="connsiteY10" fmla="*/ 355840 h 400157"/>
                <a:gd name="connsiteX11" fmla="*/ 77896 w 402064"/>
                <a:gd name="connsiteY11" fmla="*/ 361688 h 400157"/>
                <a:gd name="connsiteX12" fmla="*/ 77896 w 402064"/>
                <a:gd name="connsiteY12" fmla="*/ 361688 h 400157"/>
                <a:gd name="connsiteX13" fmla="*/ 108434 w 402064"/>
                <a:gd name="connsiteY13" fmla="*/ 381181 h 400157"/>
                <a:gd name="connsiteX14" fmla="*/ 111683 w 402064"/>
                <a:gd name="connsiteY14" fmla="*/ 383130 h 400157"/>
                <a:gd name="connsiteX15" fmla="*/ 117206 w 402064"/>
                <a:gd name="connsiteY15" fmla="*/ 385404 h 400157"/>
                <a:gd name="connsiteX16" fmla="*/ 121754 w 402064"/>
                <a:gd name="connsiteY16" fmla="*/ 387678 h 400157"/>
                <a:gd name="connsiteX17" fmla="*/ 126627 w 402064"/>
                <a:gd name="connsiteY17" fmla="*/ 389627 h 400157"/>
                <a:gd name="connsiteX18" fmla="*/ 131825 w 402064"/>
                <a:gd name="connsiteY18" fmla="*/ 391577 h 400157"/>
                <a:gd name="connsiteX19" fmla="*/ 136373 w 402064"/>
                <a:gd name="connsiteY19" fmla="*/ 393201 h 400157"/>
                <a:gd name="connsiteX20" fmla="*/ 142871 w 402064"/>
                <a:gd name="connsiteY20" fmla="*/ 395150 h 400157"/>
                <a:gd name="connsiteX21" fmla="*/ 146444 w 402064"/>
                <a:gd name="connsiteY21" fmla="*/ 395150 h 400157"/>
                <a:gd name="connsiteX22" fmla="*/ 155866 w 402064"/>
                <a:gd name="connsiteY22" fmla="*/ 397749 h 400157"/>
                <a:gd name="connsiteX23" fmla="*/ 155866 w 402064"/>
                <a:gd name="connsiteY23" fmla="*/ 397749 h 400157"/>
                <a:gd name="connsiteX24" fmla="*/ 166262 w 402064"/>
                <a:gd name="connsiteY24" fmla="*/ 400023 h 400157"/>
                <a:gd name="connsiteX25" fmla="*/ 168861 w 402064"/>
                <a:gd name="connsiteY25" fmla="*/ 400023 h 400157"/>
                <a:gd name="connsiteX26" fmla="*/ 176983 w 402064"/>
                <a:gd name="connsiteY26" fmla="*/ 400023 h 400157"/>
                <a:gd name="connsiteX27" fmla="*/ 180231 w 402064"/>
                <a:gd name="connsiteY27" fmla="*/ 400023 h 400157"/>
                <a:gd name="connsiteX28" fmla="*/ 214993 w 402064"/>
                <a:gd name="connsiteY28" fmla="*/ 400023 h 400157"/>
                <a:gd name="connsiteX29" fmla="*/ 222465 w 402064"/>
                <a:gd name="connsiteY29" fmla="*/ 400023 h 400157"/>
                <a:gd name="connsiteX30" fmla="*/ 222465 w 402064"/>
                <a:gd name="connsiteY30" fmla="*/ 400023 h 400157"/>
                <a:gd name="connsiteX31" fmla="*/ 226364 w 402064"/>
                <a:gd name="connsiteY31" fmla="*/ 400023 h 400157"/>
                <a:gd name="connsiteX32" fmla="*/ 251054 w 402064"/>
                <a:gd name="connsiteY32" fmla="*/ 395150 h 400157"/>
                <a:gd name="connsiteX33" fmla="*/ 251054 w 402064"/>
                <a:gd name="connsiteY33" fmla="*/ 395150 h 400157"/>
                <a:gd name="connsiteX34" fmla="*/ 322851 w 402064"/>
                <a:gd name="connsiteY34" fmla="*/ 359414 h 400157"/>
                <a:gd name="connsiteX35" fmla="*/ 359562 w 402064"/>
                <a:gd name="connsiteY35" fmla="*/ 322703 h 400157"/>
                <a:gd name="connsiteX36" fmla="*/ 388476 w 402064"/>
                <a:gd name="connsiteY36" fmla="*/ 124855 h 400157"/>
                <a:gd name="connsiteX37" fmla="*/ 341369 w 402064"/>
                <a:gd name="connsiteY37" fmla="*/ 94641 h 400157"/>
                <a:gd name="connsiteX38" fmla="*/ 301734 w 402064"/>
                <a:gd name="connsiteY38" fmla="*/ 94641 h 400157"/>
                <a:gd name="connsiteX39" fmla="*/ 273145 w 402064"/>
                <a:gd name="connsiteY39" fmla="*/ 40712 h 400157"/>
                <a:gd name="connsiteX40" fmla="*/ 342344 w 402064"/>
                <a:gd name="connsiteY40" fmla="*/ 94641 h 400157"/>
                <a:gd name="connsiteX41" fmla="*/ 214343 w 402064"/>
                <a:gd name="connsiteY41" fmla="*/ 29667 h 400157"/>
                <a:gd name="connsiteX42" fmla="*/ 272821 w 402064"/>
                <a:gd name="connsiteY42" fmla="*/ 94641 h 400157"/>
                <a:gd name="connsiteX43" fmla="*/ 214343 w 402064"/>
                <a:gd name="connsiteY43" fmla="*/ 94641 h 400157"/>
                <a:gd name="connsiteX44" fmla="*/ 214343 w 402064"/>
                <a:gd name="connsiteY44" fmla="*/ 121931 h 400157"/>
                <a:gd name="connsiteX45" fmla="*/ 281592 w 402064"/>
                <a:gd name="connsiteY45" fmla="*/ 121931 h 400157"/>
                <a:gd name="connsiteX46" fmla="*/ 292313 w 402064"/>
                <a:gd name="connsiteY46" fmla="*/ 190479 h 400157"/>
                <a:gd name="connsiteX47" fmla="*/ 214343 w 402064"/>
                <a:gd name="connsiteY47" fmla="*/ 190479 h 400157"/>
                <a:gd name="connsiteX48" fmla="*/ 214343 w 402064"/>
                <a:gd name="connsiteY48" fmla="*/ 216469 h 400157"/>
                <a:gd name="connsiteX49" fmla="*/ 292313 w 402064"/>
                <a:gd name="connsiteY49" fmla="*/ 216469 h 400157"/>
                <a:gd name="connsiteX50" fmla="*/ 281592 w 402064"/>
                <a:gd name="connsiteY50" fmla="*/ 285343 h 400157"/>
                <a:gd name="connsiteX51" fmla="*/ 215318 w 402064"/>
                <a:gd name="connsiteY51" fmla="*/ 285343 h 400157"/>
                <a:gd name="connsiteX52" fmla="*/ 215318 w 402064"/>
                <a:gd name="connsiteY52" fmla="*/ 215170 h 400157"/>
                <a:gd name="connsiteX53" fmla="*/ 112982 w 402064"/>
                <a:gd name="connsiteY53" fmla="*/ 170012 h 400157"/>
                <a:gd name="connsiteX54" fmla="*/ 122079 w 402064"/>
                <a:gd name="connsiteY54" fmla="*/ 120631 h 400157"/>
                <a:gd name="connsiteX55" fmla="*/ 189328 w 402064"/>
                <a:gd name="connsiteY55" fmla="*/ 120631 h 400157"/>
                <a:gd name="connsiteX56" fmla="*/ 189328 w 402064"/>
                <a:gd name="connsiteY56" fmla="*/ 189180 h 400157"/>
                <a:gd name="connsiteX57" fmla="*/ 111683 w 402064"/>
                <a:gd name="connsiteY57" fmla="*/ 189180 h 400157"/>
                <a:gd name="connsiteX58" fmla="*/ 112982 w 402064"/>
                <a:gd name="connsiteY58" fmla="*/ 170012 h 400157"/>
                <a:gd name="connsiteX59" fmla="*/ 189328 w 402064"/>
                <a:gd name="connsiteY59" fmla="*/ 28367 h 400157"/>
                <a:gd name="connsiteX60" fmla="*/ 189328 w 402064"/>
                <a:gd name="connsiteY60" fmla="*/ 93342 h 400157"/>
                <a:gd name="connsiteX61" fmla="*/ 131175 w 402064"/>
                <a:gd name="connsiteY61" fmla="*/ 93342 h 400157"/>
                <a:gd name="connsiteX62" fmla="*/ 189328 w 402064"/>
                <a:gd name="connsiteY62" fmla="*/ 28367 h 400157"/>
                <a:gd name="connsiteX63" fmla="*/ 94140 w 402064"/>
                <a:gd name="connsiteY63" fmla="*/ 62804 h 400157"/>
                <a:gd name="connsiteX64" fmla="*/ 94140 w 402064"/>
                <a:gd name="connsiteY64" fmla="*/ 62804 h 400157"/>
                <a:gd name="connsiteX65" fmla="*/ 129876 w 402064"/>
                <a:gd name="connsiteY65" fmla="*/ 42012 h 400157"/>
                <a:gd name="connsiteX66" fmla="*/ 101287 w 402064"/>
                <a:gd name="connsiteY66" fmla="*/ 96266 h 400157"/>
                <a:gd name="connsiteX67" fmla="*/ 63601 w 402064"/>
                <a:gd name="connsiteY67" fmla="*/ 96266 h 400157"/>
                <a:gd name="connsiteX68" fmla="*/ 94140 w 402064"/>
                <a:gd name="connsiteY68" fmla="*/ 62804 h 400157"/>
                <a:gd name="connsiteX69" fmla="*/ 45733 w 402064"/>
                <a:gd name="connsiteY69" fmla="*/ 120631 h 400157"/>
                <a:gd name="connsiteX70" fmla="*/ 96089 w 402064"/>
                <a:gd name="connsiteY70" fmla="*/ 120631 h 400157"/>
                <a:gd name="connsiteX71" fmla="*/ 88292 w 402064"/>
                <a:gd name="connsiteY71" fmla="*/ 164165 h 400157"/>
                <a:gd name="connsiteX72" fmla="*/ 86668 w 402064"/>
                <a:gd name="connsiteY72" fmla="*/ 189180 h 400157"/>
                <a:gd name="connsiteX73" fmla="*/ 26241 w 402064"/>
                <a:gd name="connsiteY73" fmla="*/ 189180 h 400157"/>
                <a:gd name="connsiteX74" fmla="*/ 31114 w 402064"/>
                <a:gd name="connsiteY74" fmla="*/ 164814 h 400157"/>
                <a:gd name="connsiteX75" fmla="*/ 45733 w 402064"/>
                <a:gd name="connsiteY75" fmla="*/ 120631 h 400157"/>
                <a:gd name="connsiteX76" fmla="*/ 26241 w 402064"/>
                <a:gd name="connsiteY76" fmla="*/ 215170 h 400157"/>
                <a:gd name="connsiteX77" fmla="*/ 85693 w 402064"/>
                <a:gd name="connsiteY77" fmla="*/ 215170 h 400157"/>
                <a:gd name="connsiteX78" fmla="*/ 96089 w 402064"/>
                <a:gd name="connsiteY78" fmla="*/ 284043 h 400157"/>
                <a:gd name="connsiteX79" fmla="*/ 45733 w 402064"/>
                <a:gd name="connsiteY79" fmla="*/ 284043 h 400157"/>
                <a:gd name="connsiteX80" fmla="*/ 26241 w 402064"/>
                <a:gd name="connsiteY80" fmla="*/ 215170 h 400157"/>
                <a:gd name="connsiteX81" fmla="*/ 63601 w 402064"/>
                <a:gd name="connsiteY81" fmla="*/ 310683 h 400157"/>
                <a:gd name="connsiteX82" fmla="*/ 63601 w 402064"/>
                <a:gd name="connsiteY82" fmla="*/ 310683 h 400157"/>
                <a:gd name="connsiteX83" fmla="*/ 102911 w 402064"/>
                <a:gd name="connsiteY83" fmla="*/ 310683 h 400157"/>
                <a:gd name="connsiteX84" fmla="*/ 131500 w 402064"/>
                <a:gd name="connsiteY84" fmla="*/ 364612 h 400157"/>
                <a:gd name="connsiteX85" fmla="*/ 63601 w 402064"/>
                <a:gd name="connsiteY85" fmla="*/ 310683 h 400157"/>
                <a:gd name="connsiteX86" fmla="*/ 189978 w 402064"/>
                <a:gd name="connsiteY86" fmla="*/ 375658 h 400157"/>
                <a:gd name="connsiteX87" fmla="*/ 131825 w 402064"/>
                <a:gd name="connsiteY87" fmla="*/ 310683 h 400157"/>
                <a:gd name="connsiteX88" fmla="*/ 189978 w 402064"/>
                <a:gd name="connsiteY88" fmla="*/ 310683 h 400157"/>
                <a:gd name="connsiteX89" fmla="*/ 189978 w 402064"/>
                <a:gd name="connsiteY89" fmla="*/ 283393 h 400157"/>
                <a:gd name="connsiteX90" fmla="*/ 122079 w 402064"/>
                <a:gd name="connsiteY90" fmla="*/ 283393 h 400157"/>
                <a:gd name="connsiteX91" fmla="*/ 111683 w 402064"/>
                <a:gd name="connsiteY91" fmla="*/ 214520 h 400157"/>
                <a:gd name="connsiteX92" fmla="*/ 189328 w 402064"/>
                <a:gd name="connsiteY92" fmla="*/ 214520 h 400157"/>
                <a:gd name="connsiteX93" fmla="*/ 189328 w 402064"/>
                <a:gd name="connsiteY93" fmla="*/ 284043 h 400157"/>
                <a:gd name="connsiteX94" fmla="*/ 239683 w 402064"/>
                <a:gd name="connsiteY94" fmla="*/ 362013 h 400157"/>
                <a:gd name="connsiteX95" fmla="*/ 215968 w 402064"/>
                <a:gd name="connsiteY95" fmla="*/ 375658 h 400157"/>
                <a:gd name="connsiteX96" fmla="*/ 215968 w 402064"/>
                <a:gd name="connsiteY96" fmla="*/ 310683 h 400157"/>
                <a:gd name="connsiteX97" fmla="*/ 274445 w 402064"/>
                <a:gd name="connsiteY97" fmla="*/ 310683 h 400157"/>
                <a:gd name="connsiteX98" fmla="*/ 239034 w 402064"/>
                <a:gd name="connsiteY98" fmla="*/ 362663 h 400157"/>
                <a:gd name="connsiteX99" fmla="*/ 310506 w 402064"/>
                <a:gd name="connsiteY99" fmla="*/ 340896 h 400157"/>
                <a:gd name="connsiteX100" fmla="*/ 310506 w 402064"/>
                <a:gd name="connsiteY100" fmla="*/ 340896 h 400157"/>
                <a:gd name="connsiteX101" fmla="*/ 273146 w 402064"/>
                <a:gd name="connsiteY101" fmla="*/ 362988 h 400157"/>
                <a:gd name="connsiteX102" fmla="*/ 301734 w 402064"/>
                <a:gd name="connsiteY102" fmla="*/ 309059 h 400157"/>
                <a:gd name="connsiteX103" fmla="*/ 342344 w 402064"/>
                <a:gd name="connsiteY103" fmla="*/ 309059 h 400157"/>
                <a:gd name="connsiteX104" fmla="*/ 310506 w 402064"/>
                <a:gd name="connsiteY104" fmla="*/ 340896 h 400157"/>
                <a:gd name="connsiteX105" fmla="*/ 358587 w 402064"/>
                <a:gd name="connsiteY105" fmla="*/ 283069 h 400157"/>
                <a:gd name="connsiteX106" fmla="*/ 309856 w 402064"/>
                <a:gd name="connsiteY106" fmla="*/ 283069 h 400157"/>
                <a:gd name="connsiteX107" fmla="*/ 319278 w 402064"/>
                <a:gd name="connsiteY107" fmla="*/ 214195 h 400157"/>
                <a:gd name="connsiteX108" fmla="*/ 378080 w 402064"/>
                <a:gd name="connsiteY108" fmla="*/ 214195 h 400157"/>
                <a:gd name="connsiteX109" fmla="*/ 358587 w 402064"/>
                <a:gd name="connsiteY109" fmla="*/ 284043 h 400157"/>
                <a:gd name="connsiteX110" fmla="*/ 319278 w 402064"/>
                <a:gd name="connsiteY110" fmla="*/ 189180 h 400157"/>
                <a:gd name="connsiteX111" fmla="*/ 309856 w 402064"/>
                <a:gd name="connsiteY111" fmla="*/ 120631 h 400157"/>
                <a:gd name="connsiteX112" fmla="*/ 358912 w 402064"/>
                <a:gd name="connsiteY112" fmla="*/ 120631 h 400157"/>
                <a:gd name="connsiteX113" fmla="*/ 378405 w 402064"/>
                <a:gd name="connsiteY113" fmla="*/ 189180 h 40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02064" h="400157">
                  <a:moveTo>
                    <a:pt x="388476" y="124855"/>
                  </a:moveTo>
                  <a:cubicBezTo>
                    <a:pt x="382143" y="109311"/>
                    <a:pt x="373962" y="94586"/>
                    <a:pt x="364110" y="80997"/>
                  </a:cubicBezTo>
                  <a:cubicBezTo>
                    <a:pt x="296877" y="-8528"/>
                    <a:pt x="169799" y="-26599"/>
                    <a:pt x="80274" y="40634"/>
                  </a:cubicBezTo>
                  <a:cubicBezTo>
                    <a:pt x="80239" y="40660"/>
                    <a:pt x="80205" y="40686"/>
                    <a:pt x="80170" y="40712"/>
                  </a:cubicBezTo>
                  <a:lnTo>
                    <a:pt x="78221" y="42337"/>
                  </a:lnTo>
                  <a:cubicBezTo>
                    <a:pt x="42967" y="69450"/>
                    <a:pt x="17713" y="107502"/>
                    <a:pt x="6424" y="150520"/>
                  </a:cubicBezTo>
                  <a:cubicBezTo>
                    <a:pt x="6424" y="157667"/>
                    <a:pt x="3175" y="164814"/>
                    <a:pt x="2200" y="171962"/>
                  </a:cubicBezTo>
                  <a:cubicBezTo>
                    <a:pt x="-7532" y="237568"/>
                    <a:pt x="15392" y="303793"/>
                    <a:pt x="63601" y="349343"/>
                  </a:cubicBezTo>
                  <a:lnTo>
                    <a:pt x="63601" y="349343"/>
                  </a:lnTo>
                  <a:cubicBezTo>
                    <a:pt x="65827" y="351676"/>
                    <a:pt x="68215" y="353847"/>
                    <a:pt x="70749" y="355840"/>
                  </a:cubicBezTo>
                  <a:lnTo>
                    <a:pt x="70749" y="355840"/>
                  </a:lnTo>
                  <a:lnTo>
                    <a:pt x="77896" y="361688"/>
                  </a:lnTo>
                  <a:lnTo>
                    <a:pt x="77896" y="361688"/>
                  </a:lnTo>
                  <a:cubicBezTo>
                    <a:pt x="87421" y="369158"/>
                    <a:pt x="97648" y="375686"/>
                    <a:pt x="108434" y="381181"/>
                  </a:cubicBezTo>
                  <a:lnTo>
                    <a:pt x="111683" y="383130"/>
                  </a:lnTo>
                  <a:lnTo>
                    <a:pt x="117206" y="385404"/>
                  </a:lnTo>
                  <a:lnTo>
                    <a:pt x="121754" y="387678"/>
                  </a:lnTo>
                  <a:lnTo>
                    <a:pt x="126627" y="389627"/>
                  </a:lnTo>
                  <a:lnTo>
                    <a:pt x="131825" y="391577"/>
                  </a:lnTo>
                  <a:lnTo>
                    <a:pt x="136373" y="393201"/>
                  </a:lnTo>
                  <a:lnTo>
                    <a:pt x="142871" y="395150"/>
                  </a:lnTo>
                  <a:lnTo>
                    <a:pt x="146444" y="395150"/>
                  </a:lnTo>
                  <a:lnTo>
                    <a:pt x="155866" y="397749"/>
                  </a:lnTo>
                  <a:lnTo>
                    <a:pt x="155866" y="397749"/>
                  </a:lnTo>
                  <a:lnTo>
                    <a:pt x="166262" y="400023"/>
                  </a:lnTo>
                  <a:lnTo>
                    <a:pt x="168861" y="400023"/>
                  </a:lnTo>
                  <a:cubicBezTo>
                    <a:pt x="171565" y="400202"/>
                    <a:pt x="174278" y="400202"/>
                    <a:pt x="176983" y="400023"/>
                  </a:cubicBezTo>
                  <a:lnTo>
                    <a:pt x="180231" y="400023"/>
                  </a:lnTo>
                  <a:lnTo>
                    <a:pt x="214993" y="400023"/>
                  </a:lnTo>
                  <a:lnTo>
                    <a:pt x="222465" y="400023"/>
                  </a:lnTo>
                  <a:lnTo>
                    <a:pt x="222465" y="400023"/>
                  </a:lnTo>
                  <a:lnTo>
                    <a:pt x="226364" y="400023"/>
                  </a:lnTo>
                  <a:cubicBezTo>
                    <a:pt x="234705" y="399027"/>
                    <a:pt x="242959" y="397398"/>
                    <a:pt x="251054" y="395150"/>
                  </a:cubicBezTo>
                  <a:lnTo>
                    <a:pt x="251054" y="395150"/>
                  </a:lnTo>
                  <a:cubicBezTo>
                    <a:pt x="277140" y="388171"/>
                    <a:pt x="301556" y="376018"/>
                    <a:pt x="322851" y="359414"/>
                  </a:cubicBezTo>
                  <a:cubicBezTo>
                    <a:pt x="336583" y="348769"/>
                    <a:pt x="348917" y="336435"/>
                    <a:pt x="359562" y="322703"/>
                  </a:cubicBezTo>
                  <a:cubicBezTo>
                    <a:pt x="403071" y="266321"/>
                    <a:pt x="414030" y="191330"/>
                    <a:pt x="388476" y="124855"/>
                  </a:cubicBezTo>
                  <a:close/>
                  <a:moveTo>
                    <a:pt x="341369" y="94641"/>
                  </a:moveTo>
                  <a:lnTo>
                    <a:pt x="301734" y="94641"/>
                  </a:lnTo>
                  <a:cubicBezTo>
                    <a:pt x="295136" y="75258"/>
                    <a:pt x="285485" y="57052"/>
                    <a:pt x="273145" y="40712"/>
                  </a:cubicBezTo>
                  <a:cubicBezTo>
                    <a:pt x="300451" y="52463"/>
                    <a:pt x="324279" y="71033"/>
                    <a:pt x="342344" y="94641"/>
                  </a:cubicBezTo>
                  <a:close/>
                  <a:moveTo>
                    <a:pt x="214343" y="29667"/>
                  </a:moveTo>
                  <a:cubicBezTo>
                    <a:pt x="242256" y="41930"/>
                    <a:pt x="263555" y="65595"/>
                    <a:pt x="272821" y="94641"/>
                  </a:cubicBezTo>
                  <a:lnTo>
                    <a:pt x="214343" y="94641"/>
                  </a:lnTo>
                  <a:close/>
                  <a:moveTo>
                    <a:pt x="214343" y="121931"/>
                  </a:moveTo>
                  <a:lnTo>
                    <a:pt x="281592" y="121931"/>
                  </a:lnTo>
                  <a:cubicBezTo>
                    <a:pt x="287806" y="144289"/>
                    <a:pt x="291404" y="167292"/>
                    <a:pt x="292313" y="190479"/>
                  </a:cubicBezTo>
                  <a:lnTo>
                    <a:pt x="214343" y="190479"/>
                  </a:lnTo>
                  <a:close/>
                  <a:moveTo>
                    <a:pt x="214343" y="216469"/>
                  </a:moveTo>
                  <a:lnTo>
                    <a:pt x="292313" y="216469"/>
                  </a:lnTo>
                  <a:cubicBezTo>
                    <a:pt x="291429" y="239766"/>
                    <a:pt x="287831" y="262880"/>
                    <a:pt x="281592" y="285343"/>
                  </a:cubicBezTo>
                  <a:lnTo>
                    <a:pt x="215318" y="285343"/>
                  </a:lnTo>
                  <a:lnTo>
                    <a:pt x="215318" y="215170"/>
                  </a:lnTo>
                  <a:close/>
                  <a:moveTo>
                    <a:pt x="112982" y="170012"/>
                  </a:moveTo>
                  <a:cubicBezTo>
                    <a:pt x="114549" y="153315"/>
                    <a:pt x="117593" y="136790"/>
                    <a:pt x="122079" y="120631"/>
                  </a:cubicBezTo>
                  <a:lnTo>
                    <a:pt x="189328" y="120631"/>
                  </a:lnTo>
                  <a:lnTo>
                    <a:pt x="189328" y="189180"/>
                  </a:lnTo>
                  <a:lnTo>
                    <a:pt x="111683" y="189180"/>
                  </a:lnTo>
                  <a:cubicBezTo>
                    <a:pt x="112008" y="182682"/>
                    <a:pt x="112333" y="176185"/>
                    <a:pt x="112982" y="170012"/>
                  </a:cubicBezTo>
                  <a:close/>
                  <a:moveTo>
                    <a:pt x="189328" y="28367"/>
                  </a:moveTo>
                  <a:lnTo>
                    <a:pt x="189328" y="93342"/>
                  </a:lnTo>
                  <a:lnTo>
                    <a:pt x="131175" y="93342"/>
                  </a:lnTo>
                  <a:cubicBezTo>
                    <a:pt x="140217" y="64274"/>
                    <a:pt x="161437" y="40565"/>
                    <a:pt x="189328" y="28367"/>
                  </a:cubicBezTo>
                  <a:close/>
                  <a:moveTo>
                    <a:pt x="94140" y="62804"/>
                  </a:moveTo>
                  <a:lnTo>
                    <a:pt x="94140" y="62804"/>
                  </a:lnTo>
                  <a:cubicBezTo>
                    <a:pt x="105257" y="54590"/>
                    <a:pt x="117241" y="47618"/>
                    <a:pt x="129876" y="42012"/>
                  </a:cubicBezTo>
                  <a:cubicBezTo>
                    <a:pt x="117598" y="58509"/>
                    <a:pt x="107953" y="76811"/>
                    <a:pt x="101287" y="96266"/>
                  </a:cubicBezTo>
                  <a:lnTo>
                    <a:pt x="63601" y="96266"/>
                  </a:lnTo>
                  <a:cubicBezTo>
                    <a:pt x="72368" y="83900"/>
                    <a:pt x="82625" y="72661"/>
                    <a:pt x="94140" y="62804"/>
                  </a:cubicBezTo>
                  <a:close/>
                  <a:moveTo>
                    <a:pt x="45733" y="120631"/>
                  </a:moveTo>
                  <a:lnTo>
                    <a:pt x="96089" y="120631"/>
                  </a:lnTo>
                  <a:cubicBezTo>
                    <a:pt x="92408" y="134928"/>
                    <a:pt x="89802" y="149479"/>
                    <a:pt x="88292" y="164165"/>
                  </a:cubicBezTo>
                  <a:cubicBezTo>
                    <a:pt x="88292" y="172286"/>
                    <a:pt x="86668" y="180733"/>
                    <a:pt x="86668" y="189180"/>
                  </a:cubicBezTo>
                  <a:lnTo>
                    <a:pt x="26241" y="189180"/>
                  </a:lnTo>
                  <a:cubicBezTo>
                    <a:pt x="27383" y="180969"/>
                    <a:pt x="29010" y="172833"/>
                    <a:pt x="31114" y="164814"/>
                  </a:cubicBezTo>
                  <a:cubicBezTo>
                    <a:pt x="34205" y="149556"/>
                    <a:pt x="39113" y="134722"/>
                    <a:pt x="45733" y="120631"/>
                  </a:cubicBezTo>
                  <a:close/>
                  <a:moveTo>
                    <a:pt x="26241" y="215170"/>
                  </a:moveTo>
                  <a:lnTo>
                    <a:pt x="85693" y="215170"/>
                  </a:lnTo>
                  <a:cubicBezTo>
                    <a:pt x="86506" y="238450"/>
                    <a:pt x="89994" y="261560"/>
                    <a:pt x="96089" y="284043"/>
                  </a:cubicBezTo>
                  <a:lnTo>
                    <a:pt x="45733" y="284043"/>
                  </a:lnTo>
                  <a:cubicBezTo>
                    <a:pt x="34537" y="262683"/>
                    <a:pt x="27899" y="239230"/>
                    <a:pt x="26241" y="215170"/>
                  </a:cubicBezTo>
                  <a:close/>
                  <a:moveTo>
                    <a:pt x="63601" y="310683"/>
                  </a:moveTo>
                  <a:lnTo>
                    <a:pt x="63601" y="310683"/>
                  </a:lnTo>
                  <a:lnTo>
                    <a:pt x="102911" y="310683"/>
                  </a:lnTo>
                  <a:cubicBezTo>
                    <a:pt x="109509" y="330067"/>
                    <a:pt x="119161" y="348272"/>
                    <a:pt x="131500" y="364612"/>
                  </a:cubicBezTo>
                  <a:cubicBezTo>
                    <a:pt x="104645" y="352710"/>
                    <a:pt x="81274" y="334147"/>
                    <a:pt x="63601" y="310683"/>
                  </a:cubicBezTo>
                  <a:close/>
                  <a:moveTo>
                    <a:pt x="189978" y="375658"/>
                  </a:moveTo>
                  <a:cubicBezTo>
                    <a:pt x="162086" y="363460"/>
                    <a:pt x="140867" y="339751"/>
                    <a:pt x="131825" y="310683"/>
                  </a:cubicBezTo>
                  <a:lnTo>
                    <a:pt x="189978" y="310683"/>
                  </a:lnTo>
                  <a:close/>
                  <a:moveTo>
                    <a:pt x="189978" y="283393"/>
                  </a:moveTo>
                  <a:lnTo>
                    <a:pt x="122079" y="283393"/>
                  </a:lnTo>
                  <a:cubicBezTo>
                    <a:pt x="115953" y="260917"/>
                    <a:pt x="112464" y="237803"/>
                    <a:pt x="111683" y="214520"/>
                  </a:cubicBezTo>
                  <a:lnTo>
                    <a:pt x="189328" y="214520"/>
                  </a:lnTo>
                  <a:lnTo>
                    <a:pt x="189328" y="284043"/>
                  </a:lnTo>
                  <a:close/>
                  <a:moveTo>
                    <a:pt x="239683" y="362013"/>
                  </a:moveTo>
                  <a:cubicBezTo>
                    <a:pt x="232836" y="368193"/>
                    <a:pt x="224752" y="372844"/>
                    <a:pt x="215968" y="375658"/>
                  </a:cubicBezTo>
                  <a:lnTo>
                    <a:pt x="215968" y="310683"/>
                  </a:lnTo>
                  <a:lnTo>
                    <a:pt x="274445" y="310683"/>
                  </a:lnTo>
                  <a:cubicBezTo>
                    <a:pt x="266608" y="330403"/>
                    <a:pt x="254517" y="348152"/>
                    <a:pt x="239034" y="362663"/>
                  </a:cubicBezTo>
                  <a:close/>
                  <a:moveTo>
                    <a:pt x="310506" y="340896"/>
                  </a:moveTo>
                  <a:lnTo>
                    <a:pt x="310506" y="340896"/>
                  </a:lnTo>
                  <a:cubicBezTo>
                    <a:pt x="299056" y="349839"/>
                    <a:pt x="286499" y="357264"/>
                    <a:pt x="273146" y="362988"/>
                  </a:cubicBezTo>
                  <a:cubicBezTo>
                    <a:pt x="285485" y="346648"/>
                    <a:pt x="295136" y="328442"/>
                    <a:pt x="301734" y="309059"/>
                  </a:cubicBezTo>
                  <a:lnTo>
                    <a:pt x="342344" y="309059"/>
                  </a:lnTo>
                  <a:cubicBezTo>
                    <a:pt x="333157" y="321007"/>
                    <a:pt x="322454" y="331709"/>
                    <a:pt x="310506" y="340896"/>
                  </a:cubicBezTo>
                  <a:close/>
                  <a:moveTo>
                    <a:pt x="358587" y="283069"/>
                  </a:moveTo>
                  <a:lnTo>
                    <a:pt x="309856" y="283069"/>
                  </a:lnTo>
                  <a:cubicBezTo>
                    <a:pt x="315303" y="260486"/>
                    <a:pt x="318460" y="237411"/>
                    <a:pt x="319278" y="214195"/>
                  </a:cubicBezTo>
                  <a:lnTo>
                    <a:pt x="378080" y="214195"/>
                  </a:lnTo>
                  <a:cubicBezTo>
                    <a:pt x="376644" y="238603"/>
                    <a:pt x="369998" y="262419"/>
                    <a:pt x="358587" y="284043"/>
                  </a:cubicBezTo>
                  <a:close/>
                  <a:moveTo>
                    <a:pt x="319278" y="189180"/>
                  </a:moveTo>
                  <a:cubicBezTo>
                    <a:pt x="318438" y="166073"/>
                    <a:pt x="315282" y="143108"/>
                    <a:pt x="309856" y="120631"/>
                  </a:cubicBezTo>
                  <a:lnTo>
                    <a:pt x="358912" y="120631"/>
                  </a:lnTo>
                  <a:cubicBezTo>
                    <a:pt x="369914" y="141953"/>
                    <a:pt x="376541" y="165260"/>
                    <a:pt x="378405" y="189180"/>
                  </a:cubicBezTo>
                  <a:close/>
                </a:path>
              </a:pathLst>
            </a:custGeom>
            <a:gradFill>
              <a:gsLst>
                <a:gs pos="0">
                  <a:srgbClr val="0C7DD8"/>
                </a:gs>
                <a:gs pos="100000">
                  <a:srgbClr val="5C9FEE"/>
                </a:gs>
              </a:gsLst>
              <a:lin ang="16200000" scaled="1"/>
            </a:gradFill>
            <a:ln w="3227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pic>
          <p:nvPicPr>
            <p:cNvPr id="57" name="Graphic 56">
              <a:extLst>
                <a:ext uri="{FF2B5EF4-FFF2-40B4-BE49-F238E27FC236}">
                  <a16:creationId xmlns:a16="http://schemas.microsoft.com/office/drawing/2014/main" id="{B5664A47-2991-4E4B-BF74-B9D73AA7148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8558" y="3383635"/>
              <a:ext cx="372854" cy="372854"/>
            </a:xfrm>
            <a:prstGeom prst="rect">
              <a:avLst/>
            </a:prstGeom>
          </p:spPr>
        </p:pic>
      </p:grpSp>
      <p:sp>
        <p:nvSpPr>
          <p:cNvPr id="58" name="TextBox 57">
            <a:extLst>
              <a:ext uri="{FF2B5EF4-FFF2-40B4-BE49-F238E27FC236}">
                <a16:creationId xmlns:a16="http://schemas.microsoft.com/office/drawing/2014/main" id="{91056DF8-A5F1-4F2E-8F1A-D665897E509A}"/>
              </a:ext>
            </a:extLst>
          </p:cNvPr>
          <p:cNvSpPr txBox="1"/>
          <p:nvPr/>
        </p:nvSpPr>
        <p:spPr>
          <a:xfrm>
            <a:off x="3679938" y="2373471"/>
            <a:ext cx="1055938" cy="124650"/>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dirty="0">
                <a:ln>
                  <a:noFill/>
                </a:ln>
                <a:solidFill>
                  <a:schemeClr val="tx1"/>
                </a:solidFill>
                <a:effectLst/>
                <a:uLnTx/>
                <a:uFillTx/>
                <a:latin typeface="Segoe UI Semibold"/>
                <a:ea typeface="+mn-ea"/>
                <a:cs typeface="+mn-cs"/>
              </a:rPr>
              <a:t>Deny Internet</a:t>
            </a:r>
          </a:p>
        </p:txBody>
      </p:sp>
      <p:sp>
        <p:nvSpPr>
          <p:cNvPr id="59" name="TextBox 58">
            <a:extLst>
              <a:ext uri="{FF2B5EF4-FFF2-40B4-BE49-F238E27FC236}">
                <a16:creationId xmlns:a16="http://schemas.microsoft.com/office/drawing/2014/main" id="{1F80FD60-DB8C-4E24-9402-71123036EE84}"/>
              </a:ext>
            </a:extLst>
          </p:cNvPr>
          <p:cNvSpPr txBox="1"/>
          <p:nvPr/>
        </p:nvSpPr>
        <p:spPr>
          <a:xfrm>
            <a:off x="9868480" y="2423023"/>
            <a:ext cx="1055938" cy="124650"/>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dirty="0">
                <a:ln>
                  <a:noFill/>
                </a:ln>
                <a:solidFill>
                  <a:schemeClr val="tx1"/>
                </a:solidFill>
                <a:effectLst/>
                <a:uLnTx/>
                <a:uFillTx/>
                <a:latin typeface="Segoe UI Semibold"/>
                <a:ea typeface="+mn-ea"/>
                <a:cs typeface="+mn-cs"/>
              </a:rPr>
              <a:t>Deny Internet</a:t>
            </a:r>
          </a:p>
        </p:txBody>
      </p:sp>
    </p:spTree>
    <p:extLst>
      <p:ext uri="{BB962C8B-B14F-4D97-AF65-F5344CB8AC3E}">
        <p14:creationId xmlns:p14="http://schemas.microsoft.com/office/powerpoint/2010/main" val="68538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9E6057C-4056-4080-8A17-6074DB0EAC3A}"/>
              </a:ext>
            </a:extLst>
          </p:cNvPr>
          <p:cNvSpPr/>
          <p:nvPr/>
        </p:nvSpPr>
        <p:spPr bwMode="auto">
          <a:xfrm>
            <a:off x="5924490" y="2378828"/>
            <a:ext cx="5971787" cy="1485664"/>
          </a:xfrm>
          <a:prstGeom prst="roundRect">
            <a:avLst/>
          </a:prstGeom>
          <a:solidFill>
            <a:schemeClr val="bg1">
              <a:lumMod val="65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Rectangle 76">
            <a:extLst>
              <a:ext uri="{FF2B5EF4-FFF2-40B4-BE49-F238E27FC236}">
                <a16:creationId xmlns:a16="http://schemas.microsoft.com/office/drawing/2014/main" id="{4948A96E-82F3-483D-A9E7-0CB321205C9A}"/>
              </a:ext>
            </a:extLst>
          </p:cNvPr>
          <p:cNvSpPr/>
          <p:nvPr/>
        </p:nvSpPr>
        <p:spPr bwMode="auto">
          <a:xfrm>
            <a:off x="5934703" y="2058558"/>
            <a:ext cx="2300219" cy="2095894"/>
          </a:xfrm>
          <a:prstGeom prst="rect">
            <a:avLst/>
          </a:prstGeom>
          <a:ln w="15875" cap="rnd">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b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78" name="Rectangle 77">
            <a:extLst>
              <a:ext uri="{FF2B5EF4-FFF2-40B4-BE49-F238E27FC236}">
                <a16:creationId xmlns:a16="http://schemas.microsoft.com/office/drawing/2014/main" id="{72925CEB-A43A-4735-B32F-9147360156D3}"/>
              </a:ext>
            </a:extLst>
          </p:cNvPr>
          <p:cNvSpPr/>
          <p:nvPr/>
        </p:nvSpPr>
        <p:spPr bwMode="auto">
          <a:xfrm>
            <a:off x="6265373" y="4068586"/>
            <a:ext cx="1681438" cy="149338"/>
          </a:xfrm>
          <a:prstGeom prst="rect">
            <a:avLst/>
          </a:prstGeom>
          <a:solidFill>
            <a:schemeClr val="bg1"/>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rgbClr val="50E6FF"/>
              </a:solidFill>
              <a:effectLst/>
              <a:uLnTx/>
              <a:uFillTx/>
              <a:latin typeface="Segoe UI Semibold"/>
              <a:ea typeface="+mn-ea"/>
              <a:cs typeface="Segoe UI" pitchFamily="34" charset="0"/>
            </a:endParaRPr>
          </a:p>
        </p:txBody>
      </p:sp>
      <p:sp>
        <p:nvSpPr>
          <p:cNvPr id="2" name="Title 1">
            <a:extLst>
              <a:ext uri="{FF2B5EF4-FFF2-40B4-BE49-F238E27FC236}">
                <a16:creationId xmlns:a16="http://schemas.microsoft.com/office/drawing/2014/main" id="{124B616E-6F65-4C9B-88DF-9FE0B2C3D919}"/>
              </a:ext>
            </a:extLst>
          </p:cNvPr>
          <p:cNvSpPr>
            <a:spLocks noGrp="1"/>
          </p:cNvSpPr>
          <p:nvPr>
            <p:ph type="title"/>
          </p:nvPr>
        </p:nvSpPr>
        <p:spPr>
          <a:xfrm>
            <a:off x="455996" y="620429"/>
            <a:ext cx="11306469" cy="410369"/>
          </a:xfrm>
        </p:spPr>
        <p:txBody>
          <a:bodyPr/>
          <a:lstStyle/>
          <a:p>
            <a:r>
              <a:rPr lang="en-US" dirty="0"/>
              <a:t>Private PaaS</a:t>
            </a:r>
          </a:p>
        </p:txBody>
      </p:sp>
      <p:cxnSp>
        <p:nvCxnSpPr>
          <p:cNvPr id="3" name="Straight Connector 2">
            <a:extLst>
              <a:ext uri="{FF2B5EF4-FFF2-40B4-BE49-F238E27FC236}">
                <a16:creationId xmlns:a16="http://schemas.microsoft.com/office/drawing/2014/main" id="{E66E148C-D58E-4362-A770-779929599393}"/>
              </a:ext>
            </a:extLst>
          </p:cNvPr>
          <p:cNvCxnSpPr>
            <a:cxnSpLocks/>
          </p:cNvCxnSpPr>
          <p:nvPr/>
        </p:nvCxnSpPr>
        <p:spPr>
          <a:xfrm>
            <a:off x="5781985" y="1607449"/>
            <a:ext cx="0" cy="3529012"/>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024D5CE-644F-424D-B482-3C57421BF3D8}"/>
              </a:ext>
            </a:extLst>
          </p:cNvPr>
          <p:cNvSpPr/>
          <p:nvPr/>
        </p:nvSpPr>
        <p:spPr bwMode="auto">
          <a:xfrm>
            <a:off x="295723" y="2049032"/>
            <a:ext cx="2497812" cy="2095894"/>
          </a:xfrm>
          <a:prstGeom prst="rect">
            <a:avLst/>
          </a:prstGeom>
          <a:ln w="15875" cap="rnd">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b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b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5" name="Rectangle 4">
            <a:extLst>
              <a:ext uri="{FF2B5EF4-FFF2-40B4-BE49-F238E27FC236}">
                <a16:creationId xmlns:a16="http://schemas.microsoft.com/office/drawing/2014/main" id="{7E55CDE4-BE42-42BF-A29B-1C08FF4502B6}"/>
              </a:ext>
            </a:extLst>
          </p:cNvPr>
          <p:cNvSpPr/>
          <p:nvPr/>
        </p:nvSpPr>
        <p:spPr bwMode="auto">
          <a:xfrm>
            <a:off x="971188" y="4070257"/>
            <a:ext cx="1681438" cy="149338"/>
          </a:xfrm>
          <a:prstGeom prst="rect">
            <a:avLst/>
          </a:prstGeom>
          <a:solidFill>
            <a:schemeClr val="bg1"/>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rgbClr val="50E6FF"/>
              </a:solidFill>
              <a:effectLst/>
              <a:uLnTx/>
              <a:uFillTx/>
              <a:latin typeface="Segoe UI Semibold"/>
              <a:ea typeface="+mn-ea"/>
              <a:cs typeface="Segoe UI" pitchFamily="34" charset="0"/>
            </a:endParaRPr>
          </a:p>
        </p:txBody>
      </p:sp>
      <p:sp>
        <p:nvSpPr>
          <p:cNvPr id="6" name="TextBox 5">
            <a:extLst>
              <a:ext uri="{FF2B5EF4-FFF2-40B4-BE49-F238E27FC236}">
                <a16:creationId xmlns:a16="http://schemas.microsoft.com/office/drawing/2014/main" id="{4233C438-FF4C-496F-8D39-B67D7A7E531D}"/>
              </a:ext>
            </a:extLst>
          </p:cNvPr>
          <p:cNvSpPr txBox="1"/>
          <p:nvPr/>
        </p:nvSpPr>
        <p:spPr>
          <a:xfrm>
            <a:off x="1259702" y="4082972"/>
            <a:ext cx="1416369" cy="127180"/>
          </a:xfrm>
          <a:prstGeom prst="rect">
            <a:avLst/>
          </a:prstGeom>
          <a:solidFill>
            <a:schemeClr val="bg1"/>
          </a:solid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1"/>
                </a:solidFill>
                <a:effectLst/>
                <a:uLnTx/>
                <a:uFillTx/>
                <a:latin typeface="Segoe UI Semibold"/>
                <a:ea typeface="+mn-ea"/>
                <a:cs typeface="+mn-cs"/>
              </a:rPr>
              <a:t>Virtual Network (10.0.0.0/16</a:t>
            </a:r>
            <a:r>
              <a:rPr kumimoji="0" lang="en-US" sz="800" b="0" i="0" u="none" strike="noStrike" kern="0" cap="none" spc="0" normalizeH="0" baseline="0" noProof="0" dirty="0">
                <a:ln>
                  <a:noFill/>
                </a:ln>
                <a:solidFill>
                  <a:srgbClr val="3A3B40"/>
                </a:solidFill>
                <a:effectLst/>
                <a:uLnTx/>
                <a:uFillTx/>
                <a:latin typeface="Segoe UI Semibold"/>
                <a:ea typeface="+mn-ea"/>
                <a:cs typeface="+mn-cs"/>
              </a:rPr>
              <a:t>)</a:t>
            </a:r>
          </a:p>
        </p:txBody>
      </p:sp>
      <p:pic>
        <p:nvPicPr>
          <p:cNvPr id="7" name="Picture 88">
            <a:extLst>
              <a:ext uri="{FF2B5EF4-FFF2-40B4-BE49-F238E27FC236}">
                <a16:creationId xmlns:a16="http://schemas.microsoft.com/office/drawing/2014/main" id="{288DD3EC-15F6-4CE1-A96B-A1C9B44C93F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74717" y="4019944"/>
            <a:ext cx="249964" cy="249964"/>
          </a:xfrm>
          <a:prstGeom prst="rect">
            <a:avLst/>
          </a:prstGeom>
        </p:spPr>
      </p:pic>
      <p:grpSp>
        <p:nvGrpSpPr>
          <p:cNvPr id="18" name="Group 17">
            <a:extLst>
              <a:ext uri="{FF2B5EF4-FFF2-40B4-BE49-F238E27FC236}">
                <a16:creationId xmlns:a16="http://schemas.microsoft.com/office/drawing/2014/main" id="{8D38E11D-B95F-41E8-AFCA-62E87356E1C7}"/>
              </a:ext>
            </a:extLst>
          </p:cNvPr>
          <p:cNvGrpSpPr/>
          <p:nvPr/>
        </p:nvGrpSpPr>
        <p:grpSpPr>
          <a:xfrm>
            <a:off x="3742830" y="2333834"/>
            <a:ext cx="1864566" cy="1162830"/>
            <a:chOff x="3438953" y="2443188"/>
            <a:chExt cx="1864566" cy="1162830"/>
          </a:xfrm>
        </p:grpSpPr>
        <p:grpSp>
          <p:nvGrpSpPr>
            <p:cNvPr id="13" name="Group 12">
              <a:extLst>
                <a:ext uri="{FF2B5EF4-FFF2-40B4-BE49-F238E27FC236}">
                  <a16:creationId xmlns:a16="http://schemas.microsoft.com/office/drawing/2014/main" id="{624B9887-DEE1-48D6-9998-2AE1FAE7C05E}"/>
                </a:ext>
              </a:extLst>
            </p:cNvPr>
            <p:cNvGrpSpPr/>
            <p:nvPr/>
          </p:nvGrpSpPr>
          <p:grpSpPr>
            <a:xfrm>
              <a:off x="3438953" y="2443188"/>
              <a:ext cx="1864566" cy="1162830"/>
              <a:chOff x="5966449" y="1955508"/>
              <a:chExt cx="1864566" cy="1162830"/>
            </a:xfrm>
          </p:grpSpPr>
          <p:sp>
            <p:nvSpPr>
              <p:cNvPr id="11" name="Freeform 33">
                <a:extLst>
                  <a:ext uri="{FF2B5EF4-FFF2-40B4-BE49-F238E27FC236}">
                    <a16:creationId xmlns:a16="http://schemas.microsoft.com/office/drawing/2014/main" id="{D4876577-06A6-4930-B4E7-66047C3CAD60}"/>
                  </a:ext>
                </a:extLst>
              </p:cNvPr>
              <p:cNvSpPr>
                <a:spLocks/>
              </p:cNvSpPr>
              <p:nvPr/>
            </p:nvSpPr>
            <p:spPr bwMode="auto">
              <a:xfrm>
                <a:off x="5966449" y="1955508"/>
                <a:ext cx="1864566" cy="1162830"/>
              </a:xfrm>
              <a:custGeom>
                <a:avLst/>
                <a:gdLst>
                  <a:gd name="T0" fmla="*/ 208 w 247"/>
                  <a:gd name="T1" fmla="*/ 72 h 163"/>
                  <a:gd name="T2" fmla="*/ 208 w 247"/>
                  <a:gd name="T3" fmla="*/ 69 h 163"/>
                  <a:gd name="T4" fmla="*/ 140 w 247"/>
                  <a:gd name="T5" fmla="*/ 0 h 163"/>
                  <a:gd name="T6" fmla="*/ 83 w 247"/>
                  <a:gd name="T7" fmla="*/ 31 h 163"/>
                  <a:gd name="T8" fmla="*/ 64 w 247"/>
                  <a:gd name="T9" fmla="*/ 26 h 163"/>
                  <a:gd name="T10" fmla="*/ 42 w 247"/>
                  <a:gd name="T11" fmla="*/ 32 h 163"/>
                  <a:gd name="T12" fmla="*/ 24 w 247"/>
                  <a:gd name="T13" fmla="*/ 64 h 163"/>
                  <a:gd name="T14" fmla="*/ 0 w 247"/>
                  <a:gd name="T15" fmla="*/ 109 h 163"/>
                  <a:gd name="T16" fmla="*/ 48 w 247"/>
                  <a:gd name="T17" fmla="*/ 163 h 163"/>
                  <a:gd name="T18" fmla="*/ 54 w 247"/>
                  <a:gd name="T19" fmla="*/ 163 h 163"/>
                  <a:gd name="T20" fmla="*/ 59 w 247"/>
                  <a:gd name="T21" fmla="*/ 163 h 163"/>
                  <a:gd name="T22" fmla="*/ 170 w 247"/>
                  <a:gd name="T23" fmla="*/ 163 h 163"/>
                  <a:gd name="T24" fmla="*/ 173 w 247"/>
                  <a:gd name="T25" fmla="*/ 163 h 163"/>
                  <a:gd name="T26" fmla="*/ 175 w 247"/>
                  <a:gd name="T27" fmla="*/ 163 h 163"/>
                  <a:gd name="T28" fmla="*/ 184 w 247"/>
                  <a:gd name="T29" fmla="*/ 163 h 163"/>
                  <a:gd name="T30" fmla="*/ 201 w 247"/>
                  <a:gd name="T31" fmla="*/ 163 h 163"/>
                  <a:gd name="T32" fmla="*/ 247 w 247"/>
                  <a:gd name="T33" fmla="*/ 117 h 163"/>
                  <a:gd name="T34" fmla="*/ 208 w 247"/>
                  <a:gd name="T35"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163">
                    <a:moveTo>
                      <a:pt x="208" y="72"/>
                    </a:moveTo>
                    <a:cubicBezTo>
                      <a:pt x="208" y="71"/>
                      <a:pt x="208" y="69"/>
                      <a:pt x="208" y="69"/>
                    </a:cubicBezTo>
                    <a:cubicBezTo>
                      <a:pt x="208" y="31"/>
                      <a:pt x="177" y="0"/>
                      <a:pt x="140" y="0"/>
                    </a:cubicBezTo>
                    <a:cubicBezTo>
                      <a:pt x="116" y="0"/>
                      <a:pt x="95" y="13"/>
                      <a:pt x="83" y="31"/>
                    </a:cubicBezTo>
                    <a:cubicBezTo>
                      <a:pt x="77" y="28"/>
                      <a:pt x="71" y="26"/>
                      <a:pt x="64" y="26"/>
                    </a:cubicBezTo>
                    <a:cubicBezTo>
                      <a:pt x="56" y="26"/>
                      <a:pt x="48" y="28"/>
                      <a:pt x="42" y="32"/>
                    </a:cubicBezTo>
                    <a:cubicBezTo>
                      <a:pt x="32" y="39"/>
                      <a:pt x="25" y="51"/>
                      <a:pt x="24" y="64"/>
                    </a:cubicBezTo>
                    <a:cubicBezTo>
                      <a:pt x="10" y="74"/>
                      <a:pt x="0" y="91"/>
                      <a:pt x="0" y="109"/>
                    </a:cubicBezTo>
                    <a:cubicBezTo>
                      <a:pt x="0" y="137"/>
                      <a:pt x="21" y="160"/>
                      <a:pt x="48" y="163"/>
                    </a:cubicBezTo>
                    <a:cubicBezTo>
                      <a:pt x="49" y="163"/>
                      <a:pt x="52" y="163"/>
                      <a:pt x="54" y="163"/>
                    </a:cubicBezTo>
                    <a:cubicBezTo>
                      <a:pt x="55" y="163"/>
                      <a:pt x="57" y="163"/>
                      <a:pt x="59" y="163"/>
                    </a:cubicBezTo>
                    <a:cubicBezTo>
                      <a:pt x="84" y="163"/>
                      <a:pt x="143" y="163"/>
                      <a:pt x="170" y="163"/>
                    </a:cubicBezTo>
                    <a:cubicBezTo>
                      <a:pt x="171" y="163"/>
                      <a:pt x="172" y="163"/>
                      <a:pt x="173" y="163"/>
                    </a:cubicBezTo>
                    <a:cubicBezTo>
                      <a:pt x="175" y="163"/>
                      <a:pt x="175" y="163"/>
                      <a:pt x="175" y="163"/>
                    </a:cubicBezTo>
                    <a:cubicBezTo>
                      <a:pt x="177" y="163"/>
                      <a:pt x="181" y="163"/>
                      <a:pt x="184" y="163"/>
                    </a:cubicBezTo>
                    <a:cubicBezTo>
                      <a:pt x="201" y="163"/>
                      <a:pt x="201" y="163"/>
                      <a:pt x="201" y="163"/>
                    </a:cubicBezTo>
                    <a:cubicBezTo>
                      <a:pt x="227" y="163"/>
                      <a:pt x="247" y="142"/>
                      <a:pt x="247" y="117"/>
                    </a:cubicBezTo>
                    <a:cubicBezTo>
                      <a:pt x="247" y="94"/>
                      <a:pt x="230" y="75"/>
                      <a:pt x="208" y="72"/>
                    </a:cubicBezTo>
                    <a:close/>
                  </a:path>
                </a:pathLst>
              </a:custGeom>
              <a:solidFill>
                <a:srgbClr val="1A1A1A">
                  <a:alpha val="0"/>
                </a:srgbClr>
              </a:solidFill>
              <a:ln w="15875">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12" name="TextBox 11">
                <a:extLst>
                  <a:ext uri="{FF2B5EF4-FFF2-40B4-BE49-F238E27FC236}">
                    <a16:creationId xmlns:a16="http://schemas.microsoft.com/office/drawing/2014/main" id="{282E2193-C184-4A56-8933-EEC1E002EA5C}"/>
                  </a:ext>
                </a:extLst>
              </p:cNvPr>
              <p:cNvSpPr txBox="1"/>
              <p:nvPr/>
            </p:nvSpPr>
            <p:spPr>
              <a:xfrm>
                <a:off x="6588369" y="2205389"/>
                <a:ext cx="848747"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A3B40"/>
                    </a:solidFill>
                    <a:effectLst/>
                    <a:uLnTx/>
                    <a:uFillTx/>
                    <a:latin typeface="Segoe UI"/>
                    <a:ea typeface="+mn-ea"/>
                    <a:cs typeface="+mn-cs"/>
                  </a:rPr>
                  <a:t>Azure PaaS</a:t>
                </a:r>
              </a:p>
            </p:txBody>
          </p:sp>
        </p:grpSp>
        <p:pic>
          <p:nvPicPr>
            <p:cNvPr id="14" name="Picture 2" descr="Image result for azure storage">
              <a:extLst>
                <a:ext uri="{FF2B5EF4-FFF2-40B4-BE49-F238E27FC236}">
                  <a16:creationId xmlns:a16="http://schemas.microsoft.com/office/drawing/2014/main" id="{473B03DC-00FD-4006-8AB2-84D4954672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99" y="3096979"/>
              <a:ext cx="360660" cy="3843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53CB1F5-9F1D-405A-A76E-17CB3355D3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7330" y="3101189"/>
              <a:ext cx="327811" cy="327811"/>
            </a:xfrm>
            <a:prstGeom prst="rect">
              <a:avLst/>
            </a:prstGeom>
          </p:spPr>
        </p:pic>
        <p:pic>
          <p:nvPicPr>
            <p:cNvPr id="16" name="Picture 15">
              <a:extLst>
                <a:ext uri="{FF2B5EF4-FFF2-40B4-BE49-F238E27FC236}">
                  <a16:creationId xmlns:a16="http://schemas.microsoft.com/office/drawing/2014/main" id="{70ADB781-B224-4E42-BC29-DE9ACAEE7B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01012" y="3096979"/>
              <a:ext cx="311352" cy="325245"/>
            </a:xfrm>
            <a:prstGeom prst="rect">
              <a:avLst/>
            </a:prstGeom>
          </p:spPr>
        </p:pic>
      </p:grpSp>
      <p:grpSp>
        <p:nvGrpSpPr>
          <p:cNvPr id="28" name="Group 27">
            <a:extLst>
              <a:ext uri="{FF2B5EF4-FFF2-40B4-BE49-F238E27FC236}">
                <a16:creationId xmlns:a16="http://schemas.microsoft.com/office/drawing/2014/main" id="{A9C09B6A-451F-46C5-A6D8-4077A871A66B}"/>
              </a:ext>
            </a:extLst>
          </p:cNvPr>
          <p:cNvGrpSpPr/>
          <p:nvPr/>
        </p:nvGrpSpPr>
        <p:grpSpPr>
          <a:xfrm>
            <a:off x="2417001" y="3096979"/>
            <a:ext cx="1541683" cy="124771"/>
            <a:chOff x="2439225" y="3254919"/>
            <a:chExt cx="1541683" cy="124771"/>
          </a:xfrm>
        </p:grpSpPr>
        <p:sp>
          <p:nvSpPr>
            <p:cNvPr id="21" name="Cylinder 20">
              <a:extLst>
                <a:ext uri="{FF2B5EF4-FFF2-40B4-BE49-F238E27FC236}">
                  <a16:creationId xmlns:a16="http://schemas.microsoft.com/office/drawing/2014/main" id="{4061FB4B-B04E-4D3A-B9F4-2CAC3A579511}"/>
                </a:ext>
              </a:extLst>
            </p:cNvPr>
            <p:cNvSpPr/>
            <p:nvPr/>
          </p:nvSpPr>
          <p:spPr bwMode="auto">
            <a:xfrm rot="5400000">
              <a:off x="3147681" y="2546463"/>
              <a:ext cx="124771" cy="1541683"/>
            </a:xfrm>
            <a:prstGeom prst="can">
              <a:avLst/>
            </a:prstGeom>
            <a:solidFill>
              <a:srgbClr val="FFC0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79285" tIns="143428" rIns="179285" bIns="143428"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 name="Straight Arrow Connector 22">
              <a:extLst>
                <a:ext uri="{FF2B5EF4-FFF2-40B4-BE49-F238E27FC236}">
                  <a16:creationId xmlns:a16="http://schemas.microsoft.com/office/drawing/2014/main" id="{04D5A390-2351-435E-80EE-0669BEEAD41F}"/>
                </a:ext>
              </a:extLst>
            </p:cNvPr>
            <p:cNvCxnSpPr>
              <a:cxnSpLocks/>
            </p:cNvCxnSpPr>
            <p:nvPr/>
          </p:nvCxnSpPr>
          <p:spPr>
            <a:xfrm>
              <a:off x="2470418" y="3326657"/>
              <a:ext cx="151049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BE12561-7485-4B57-88D9-2368639BB087}"/>
              </a:ext>
            </a:extLst>
          </p:cNvPr>
          <p:cNvGrpSpPr/>
          <p:nvPr/>
        </p:nvGrpSpPr>
        <p:grpSpPr>
          <a:xfrm>
            <a:off x="428032" y="2713989"/>
            <a:ext cx="1343334" cy="952272"/>
            <a:chOff x="1177308" y="2674840"/>
            <a:chExt cx="1343334" cy="952272"/>
          </a:xfrm>
        </p:grpSpPr>
        <p:sp>
          <p:nvSpPr>
            <p:cNvPr id="8" name="Rectangle 7">
              <a:extLst>
                <a:ext uri="{FF2B5EF4-FFF2-40B4-BE49-F238E27FC236}">
                  <a16:creationId xmlns:a16="http://schemas.microsoft.com/office/drawing/2014/main" id="{68C9ECFE-5CAB-4172-BEA0-676067E03721}"/>
                </a:ext>
              </a:extLst>
            </p:cNvPr>
            <p:cNvSpPr/>
            <p:nvPr/>
          </p:nvSpPr>
          <p:spPr bwMode="auto">
            <a:xfrm>
              <a:off x="1177308" y="2674840"/>
              <a:ext cx="1261917" cy="895618"/>
            </a:xfrm>
            <a:prstGeom prst="rect">
              <a:avLst/>
            </a:prstGeom>
            <a:noFill/>
            <a:ln w="28575" cap="sq" cmpd="sng" algn="ctr">
              <a:solidFill>
                <a:srgbClr val="4472C4"/>
              </a:solidFill>
              <a:prstDash val="sysDot"/>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br>
                <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rPr>
              </a:br>
              <a:endPar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endParaRPr>
            </a:p>
          </p:txBody>
        </p:sp>
        <p:pic>
          <p:nvPicPr>
            <p:cNvPr id="10" name="Graphic 9">
              <a:extLst>
                <a:ext uri="{FF2B5EF4-FFF2-40B4-BE49-F238E27FC236}">
                  <a16:creationId xmlns:a16="http://schemas.microsoft.com/office/drawing/2014/main" id="{064C34B5-F11A-4080-9135-0FA236ED6C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13360" y="3419831"/>
              <a:ext cx="207282" cy="207281"/>
            </a:xfrm>
            <a:prstGeom prst="rect">
              <a:avLst/>
            </a:prstGeom>
          </p:spPr>
        </p:pic>
        <p:pic>
          <p:nvPicPr>
            <p:cNvPr id="24" name="Graphic 23">
              <a:extLst>
                <a:ext uri="{FF2B5EF4-FFF2-40B4-BE49-F238E27FC236}">
                  <a16:creationId xmlns:a16="http://schemas.microsoft.com/office/drawing/2014/main" id="{B5C5A743-4386-4655-8D92-E3CBD28F61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06762" y="2781057"/>
              <a:ext cx="278198" cy="278198"/>
            </a:xfrm>
            <a:prstGeom prst="rect">
              <a:avLst/>
            </a:prstGeom>
          </p:spPr>
        </p:pic>
        <p:pic>
          <p:nvPicPr>
            <p:cNvPr id="25" name="Graphic 24">
              <a:extLst>
                <a:ext uri="{FF2B5EF4-FFF2-40B4-BE49-F238E27FC236}">
                  <a16:creationId xmlns:a16="http://schemas.microsoft.com/office/drawing/2014/main" id="{A8EB11AB-4B50-4023-A191-ED6C0855D6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02628" y="2760517"/>
              <a:ext cx="309464" cy="309464"/>
            </a:xfrm>
            <a:prstGeom prst="rect">
              <a:avLst/>
            </a:prstGeom>
          </p:spPr>
        </p:pic>
        <p:pic>
          <p:nvPicPr>
            <p:cNvPr id="26" name="Graphic 25">
              <a:extLst>
                <a:ext uri="{FF2B5EF4-FFF2-40B4-BE49-F238E27FC236}">
                  <a16:creationId xmlns:a16="http://schemas.microsoft.com/office/drawing/2014/main" id="{522BB2BF-9C0C-4156-A248-440D742008B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59702" y="3183471"/>
              <a:ext cx="286373" cy="286373"/>
            </a:xfrm>
            <a:prstGeom prst="rect">
              <a:avLst/>
            </a:prstGeom>
          </p:spPr>
        </p:pic>
        <p:pic>
          <p:nvPicPr>
            <p:cNvPr id="27" name="Graphic 26">
              <a:extLst>
                <a:ext uri="{FF2B5EF4-FFF2-40B4-BE49-F238E27FC236}">
                  <a16:creationId xmlns:a16="http://schemas.microsoft.com/office/drawing/2014/main" id="{DF4687EA-93EB-4BA1-A17C-A6AE79B9224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693739" y="3127292"/>
              <a:ext cx="391531" cy="391531"/>
            </a:xfrm>
            <a:prstGeom prst="rect">
              <a:avLst/>
            </a:prstGeom>
          </p:spPr>
        </p:pic>
      </p:grpSp>
      <p:graphicFrame>
        <p:nvGraphicFramePr>
          <p:cNvPr id="29" name="Table 28">
            <a:extLst>
              <a:ext uri="{FF2B5EF4-FFF2-40B4-BE49-F238E27FC236}">
                <a16:creationId xmlns:a16="http://schemas.microsoft.com/office/drawing/2014/main" id="{5C2FF5DD-E125-48B9-A403-1B8330D6F930}"/>
              </a:ext>
            </a:extLst>
          </p:cNvPr>
          <p:cNvGraphicFramePr>
            <a:graphicFrameLocks noGrp="1"/>
          </p:cNvGraphicFramePr>
          <p:nvPr>
            <p:extLst>
              <p:ext uri="{D42A27DB-BD31-4B8C-83A1-F6EECF244321}">
                <p14:modId xmlns:p14="http://schemas.microsoft.com/office/powerpoint/2010/main" val="2246347245"/>
              </p:ext>
            </p:extLst>
          </p:nvPr>
        </p:nvGraphicFramePr>
        <p:xfrm>
          <a:off x="3030360" y="3707184"/>
          <a:ext cx="2585369" cy="1107292"/>
        </p:xfrm>
        <a:graphic>
          <a:graphicData uri="http://schemas.openxmlformats.org/drawingml/2006/table">
            <a:tbl>
              <a:tblPr firstRow="1" bandRow="1">
                <a:tableStyleId>{68D230F3-CF80-4859-8CE7-A43EE81993B5}</a:tableStyleId>
              </a:tblPr>
              <a:tblGrid>
                <a:gridCol w="744327">
                  <a:extLst>
                    <a:ext uri="{9D8B030D-6E8A-4147-A177-3AD203B41FA5}">
                      <a16:colId xmlns:a16="http://schemas.microsoft.com/office/drawing/2014/main" val="2724774125"/>
                    </a:ext>
                  </a:extLst>
                </a:gridCol>
                <a:gridCol w="920521">
                  <a:extLst>
                    <a:ext uri="{9D8B030D-6E8A-4147-A177-3AD203B41FA5}">
                      <a16:colId xmlns:a16="http://schemas.microsoft.com/office/drawing/2014/main" val="1959075526"/>
                    </a:ext>
                  </a:extLst>
                </a:gridCol>
                <a:gridCol w="920521">
                  <a:extLst>
                    <a:ext uri="{9D8B030D-6E8A-4147-A177-3AD203B41FA5}">
                      <a16:colId xmlns:a16="http://schemas.microsoft.com/office/drawing/2014/main" val="3774095653"/>
                    </a:ext>
                  </a:extLst>
                </a:gridCol>
              </a:tblGrid>
              <a:tr h="352912">
                <a:tc>
                  <a:txBody>
                    <a:bodyPr/>
                    <a:lstStyle/>
                    <a:p>
                      <a:pPr algn="ctr"/>
                      <a:r>
                        <a:rPr lang="en-US" sz="1050">
                          <a:solidFill>
                            <a:schemeClr val="bg1"/>
                          </a:solidFill>
                        </a:rPr>
                        <a:t>Rule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50E6FF"/>
                    </a:solidFill>
                  </a:tcPr>
                </a:tc>
                <a:tc>
                  <a:txBody>
                    <a:bodyPr/>
                    <a:lstStyle/>
                    <a:p>
                      <a:pPr algn="ctr"/>
                      <a:r>
                        <a:rPr lang="en-US" sz="1050">
                          <a:solidFill>
                            <a:schemeClr val="bg1"/>
                          </a:solidFill>
                        </a:rPr>
                        <a:t>Destination</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50E6FF"/>
                    </a:solidFill>
                  </a:tcPr>
                </a:tc>
                <a:tc>
                  <a:txBody>
                    <a:bodyPr/>
                    <a:lstStyle/>
                    <a:p>
                      <a:pPr algn="ctr"/>
                      <a:r>
                        <a:rPr lang="en-US" sz="1050">
                          <a:solidFill>
                            <a:schemeClr val="bg1"/>
                          </a:solidFill>
                        </a:rPr>
                        <a:t>Access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50E6FF"/>
                    </a:solidFill>
                  </a:tcPr>
                </a:tc>
                <a:extLst>
                  <a:ext uri="{0D108BD9-81ED-4DB2-BD59-A6C34878D82A}">
                    <a16:rowId xmlns:a16="http://schemas.microsoft.com/office/drawing/2014/main" val="2797047782"/>
                  </a:ext>
                </a:extLst>
              </a:tr>
              <a:tr h="215669">
                <a:tc>
                  <a:txBody>
                    <a:bodyPr/>
                    <a:lstStyle/>
                    <a:p>
                      <a:pPr marL="0" indent="0" algn="ctr">
                        <a:buFont typeface="Wingdings" panose="05000000000000000000" pitchFamily="2" charset="2"/>
                        <a:buNone/>
                      </a:pPr>
                      <a:r>
                        <a:rPr lang="en-US" sz="1050" kern="1200" dirty="0">
                          <a:solidFill>
                            <a:schemeClr val="tx1"/>
                          </a:solidFill>
                          <a:latin typeface="+mn-lt"/>
                          <a:ea typeface="+mn-ea"/>
                          <a:cs typeface="+mn-cs"/>
                        </a:rPr>
                        <a:t>stg</a:t>
                      </a: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marL="0" indent="0" algn="ctr">
                        <a:buFont typeface="Wingdings" panose="05000000000000000000" pitchFamily="2" charset="2"/>
                        <a:buNone/>
                      </a:pPr>
                      <a:r>
                        <a:rPr lang="en-US" sz="1050" kern="1200"/>
                        <a:t>STORAGE</a:t>
                      </a:r>
                      <a:endParaRPr lang="en-US" sz="1050" kern="1200">
                        <a:solidFill>
                          <a:schemeClr val="lt1"/>
                        </a:solidFill>
                        <a:latin typeface="+mn-lt"/>
                        <a:ea typeface="+mn-ea"/>
                        <a:cs typeface="+mn-cs"/>
                      </a:endParaRP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marL="0" indent="0" algn="ctr" defTabSz="932742" rtl="0" eaLnBrk="1" latinLnBrk="0" hangingPunct="1">
                        <a:buFont typeface="Wingdings" panose="05000000000000000000" pitchFamily="2" charset="2"/>
                        <a:buNone/>
                      </a:pPr>
                      <a:r>
                        <a:rPr lang="en-US" sz="1050" b="1" kern="1200" dirty="0">
                          <a:solidFill>
                            <a:srgbClr val="FF0000"/>
                          </a:solidFill>
                        </a:rPr>
                        <a:t>Allow</a:t>
                      </a:r>
                      <a:endParaRPr lang="en-US" sz="1050" b="1" kern="1200" dirty="0">
                        <a:solidFill>
                          <a:srgbClr val="FF0000"/>
                        </a:solidFill>
                        <a:latin typeface="+mn-lt"/>
                        <a:ea typeface="+mn-ea"/>
                        <a:cs typeface="+mn-cs"/>
                      </a:endParaRPr>
                    </a:p>
                  </a:txBody>
                  <a:tcPr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0988522"/>
                  </a:ext>
                </a:extLst>
              </a:tr>
              <a:tr h="215669">
                <a:tc>
                  <a:txBody>
                    <a:bodyPr/>
                    <a:lstStyle/>
                    <a:p>
                      <a:pPr marL="0" indent="0" algn="ctr">
                        <a:buFont typeface="Wingdings" panose="05000000000000000000" pitchFamily="2" charset="2"/>
                        <a:buNone/>
                      </a:pPr>
                      <a:r>
                        <a:rPr lang="en-US" sz="1050" kern="1200" dirty="0">
                          <a:solidFill>
                            <a:schemeClr val="tx1"/>
                          </a:solidFill>
                          <a:latin typeface="+mn-lt"/>
                          <a:ea typeface="+mn-ea"/>
                          <a:cs typeface="+mn-cs"/>
                        </a:rPr>
                        <a:t>vnet</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a:buFont typeface="Wingdings" panose="05000000000000000000" pitchFamily="2" charset="2"/>
                        <a:buNone/>
                      </a:pPr>
                      <a:r>
                        <a:rPr lang="en-US" sz="1050" kern="1200" dirty="0">
                          <a:solidFill>
                            <a:schemeClr val="tx1"/>
                          </a:solidFill>
                          <a:latin typeface="+mn-lt"/>
                          <a:ea typeface="+mn-ea"/>
                          <a:cs typeface="+mn-cs"/>
                        </a:rPr>
                        <a:t>VNET</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defTabSz="932742" rtl="0" eaLnBrk="1" latinLnBrk="0" hangingPunct="1">
                        <a:buFont typeface="Wingdings" panose="05000000000000000000" pitchFamily="2" charset="2"/>
                        <a:buNone/>
                      </a:pPr>
                      <a:r>
                        <a:rPr lang="en-US" sz="1050" b="1" kern="1200" dirty="0">
                          <a:solidFill>
                            <a:srgbClr val="00B050"/>
                          </a:solidFill>
                          <a:latin typeface="+mn-lt"/>
                          <a:ea typeface="+mn-ea"/>
                          <a:cs typeface="+mn-cs"/>
                        </a:rPr>
                        <a:t>Allow</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27677562"/>
                  </a:ext>
                </a:extLst>
              </a:tr>
              <a:tr h="215669">
                <a:tc>
                  <a:txBody>
                    <a:bodyPr/>
                    <a:lstStyle/>
                    <a:p>
                      <a:pPr marL="0" indent="0" algn="ctr">
                        <a:buFont typeface="Wingdings" panose="05000000000000000000" pitchFamily="2" charset="2"/>
                        <a:buNone/>
                      </a:pPr>
                      <a:r>
                        <a:rPr lang="en-US" sz="1050" kern="1200" dirty="0">
                          <a:solidFill>
                            <a:schemeClr val="tx1"/>
                          </a:solidFill>
                          <a:latin typeface="+mn-lt"/>
                          <a:ea typeface="+mn-ea"/>
                          <a:cs typeface="+mn-cs"/>
                        </a:rPr>
                        <a:t>internet</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a:buFont typeface="Wingdings" panose="05000000000000000000" pitchFamily="2" charset="2"/>
                        <a:buNone/>
                      </a:pPr>
                      <a:r>
                        <a:rPr lang="en-US" sz="1050" kern="1200"/>
                        <a:t>INTERNET</a:t>
                      </a:r>
                      <a:endParaRPr lang="en-US" sz="1050" kern="1200">
                        <a:solidFill>
                          <a:schemeClr val="lt1"/>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defTabSz="932742" rtl="0" eaLnBrk="1" latinLnBrk="0" hangingPunct="1">
                        <a:buFont typeface="Wingdings" panose="05000000000000000000" pitchFamily="2" charset="2"/>
                        <a:buNone/>
                      </a:pPr>
                      <a:r>
                        <a:rPr lang="en-US" sz="1050" b="1" kern="1200" dirty="0">
                          <a:solidFill>
                            <a:srgbClr val="00B050"/>
                          </a:solidFill>
                        </a:rPr>
                        <a:t>Deny</a:t>
                      </a:r>
                      <a:endParaRPr lang="en-US" sz="1050" b="1" kern="1200" dirty="0">
                        <a:solidFill>
                          <a:srgbClr val="00B050"/>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96652613"/>
                  </a:ext>
                </a:extLst>
              </a:tr>
            </a:tbl>
          </a:graphicData>
        </a:graphic>
      </p:graphicFrame>
      <p:pic>
        <p:nvPicPr>
          <p:cNvPr id="33" name="Graphic 32">
            <a:extLst>
              <a:ext uri="{FF2B5EF4-FFF2-40B4-BE49-F238E27FC236}">
                <a16:creationId xmlns:a16="http://schemas.microsoft.com/office/drawing/2014/main" id="{732FBB2A-98A1-4D05-A8A4-88894329657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093520" y="2714307"/>
            <a:ext cx="417144" cy="343206"/>
          </a:xfrm>
          <a:prstGeom prst="rect">
            <a:avLst/>
          </a:prstGeom>
        </p:spPr>
      </p:pic>
      <p:pic>
        <p:nvPicPr>
          <p:cNvPr id="37" name="Picture 36">
            <a:extLst>
              <a:ext uri="{FF2B5EF4-FFF2-40B4-BE49-F238E27FC236}">
                <a16:creationId xmlns:a16="http://schemas.microsoft.com/office/drawing/2014/main" id="{F5EAEB28-F3AE-4F7C-B92E-9CC8CAE486C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903050" y="1355369"/>
            <a:ext cx="461700" cy="454492"/>
          </a:xfrm>
          <a:prstGeom prst="rect">
            <a:avLst/>
          </a:prstGeom>
        </p:spPr>
      </p:pic>
      <p:sp>
        <p:nvSpPr>
          <p:cNvPr id="38" name="TextBox 37">
            <a:extLst>
              <a:ext uri="{FF2B5EF4-FFF2-40B4-BE49-F238E27FC236}">
                <a16:creationId xmlns:a16="http://schemas.microsoft.com/office/drawing/2014/main" id="{8244AB37-235C-4DDE-800D-710D37F14028}"/>
              </a:ext>
            </a:extLst>
          </p:cNvPr>
          <p:cNvSpPr txBox="1"/>
          <p:nvPr/>
        </p:nvSpPr>
        <p:spPr>
          <a:xfrm>
            <a:off x="4052166" y="1498790"/>
            <a:ext cx="1264075" cy="1661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0078D4"/>
                    </a:gs>
                    <a:gs pos="30000">
                      <a:srgbClr val="0078D4"/>
                    </a:gs>
                  </a:gsLst>
                  <a:lin ang="5400000" scaled="0"/>
                </a:gradFill>
                <a:effectLst/>
                <a:uLnTx/>
                <a:uFillTx/>
                <a:latin typeface="Segoe UI Semibold"/>
                <a:ea typeface="+mn-ea"/>
                <a:cs typeface="+mn-cs"/>
              </a:rPr>
              <a:t>Internet</a:t>
            </a:r>
          </a:p>
        </p:txBody>
      </p:sp>
      <p:cxnSp>
        <p:nvCxnSpPr>
          <p:cNvPr id="40" name="Straight Arrow Connector 39">
            <a:extLst>
              <a:ext uri="{FF2B5EF4-FFF2-40B4-BE49-F238E27FC236}">
                <a16:creationId xmlns:a16="http://schemas.microsoft.com/office/drawing/2014/main" id="{9396708C-BF04-49AA-B37C-76A38BD3127A}"/>
              </a:ext>
            </a:extLst>
          </p:cNvPr>
          <p:cNvCxnSpPr>
            <a:stCxn id="37" idx="2"/>
          </p:cNvCxnSpPr>
          <p:nvPr/>
        </p:nvCxnSpPr>
        <p:spPr>
          <a:xfrm>
            <a:off x="4133900" y="1809861"/>
            <a:ext cx="0" cy="110538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25FF892-2618-4B0A-B0DA-3BEB264C80E0}"/>
              </a:ext>
            </a:extLst>
          </p:cNvPr>
          <p:cNvPicPr>
            <a:picLocks noChangeAspect="1"/>
          </p:cNvPicPr>
          <p:nvPr/>
        </p:nvPicPr>
        <p:blipFill>
          <a:blip r:embed="rId21"/>
          <a:stretch>
            <a:fillRect/>
          </a:stretch>
        </p:blipFill>
        <p:spPr>
          <a:xfrm>
            <a:off x="4012038" y="1980024"/>
            <a:ext cx="243723" cy="200523"/>
          </a:xfrm>
          <a:prstGeom prst="rect">
            <a:avLst/>
          </a:prstGeom>
        </p:spPr>
      </p:pic>
      <p:sp>
        <p:nvSpPr>
          <p:cNvPr id="46" name="Rectangle 45">
            <a:extLst>
              <a:ext uri="{FF2B5EF4-FFF2-40B4-BE49-F238E27FC236}">
                <a16:creationId xmlns:a16="http://schemas.microsoft.com/office/drawing/2014/main" id="{FC0103B7-689E-4517-86E4-6A3C18368745}"/>
              </a:ext>
            </a:extLst>
          </p:cNvPr>
          <p:cNvSpPr/>
          <p:nvPr/>
        </p:nvSpPr>
        <p:spPr bwMode="auto">
          <a:xfrm>
            <a:off x="6520611" y="4213678"/>
            <a:ext cx="1681438" cy="149338"/>
          </a:xfrm>
          <a:prstGeom prst="rect">
            <a:avLst/>
          </a:prstGeom>
          <a:solidFill>
            <a:schemeClr val="bg1"/>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rgbClr val="50E6FF"/>
              </a:solidFill>
              <a:effectLst/>
              <a:uLnTx/>
              <a:uFillTx/>
              <a:latin typeface="Segoe UI Semibold"/>
              <a:ea typeface="+mn-ea"/>
              <a:cs typeface="Segoe UI" pitchFamily="34" charset="0"/>
            </a:endParaRPr>
          </a:p>
        </p:txBody>
      </p:sp>
      <p:sp>
        <p:nvSpPr>
          <p:cNvPr id="47" name="TextBox 46">
            <a:extLst>
              <a:ext uri="{FF2B5EF4-FFF2-40B4-BE49-F238E27FC236}">
                <a16:creationId xmlns:a16="http://schemas.microsoft.com/office/drawing/2014/main" id="{263764D2-318A-4636-AFD3-49313CDACBF2}"/>
              </a:ext>
            </a:extLst>
          </p:cNvPr>
          <p:cNvSpPr txBox="1"/>
          <p:nvPr/>
        </p:nvSpPr>
        <p:spPr>
          <a:xfrm>
            <a:off x="6570432" y="4074874"/>
            <a:ext cx="1416369" cy="127180"/>
          </a:xfrm>
          <a:prstGeom prst="rect">
            <a:avLst/>
          </a:prstGeom>
          <a:solidFill>
            <a:schemeClr val="bg1"/>
          </a:solid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1"/>
                </a:solidFill>
                <a:effectLst/>
                <a:uLnTx/>
                <a:uFillTx/>
                <a:latin typeface="Segoe UI Semibold"/>
                <a:ea typeface="+mn-ea"/>
                <a:cs typeface="+mn-cs"/>
              </a:rPr>
              <a:t>Virtual Network (10.0.0.0/16)</a:t>
            </a:r>
          </a:p>
        </p:txBody>
      </p:sp>
      <p:pic>
        <p:nvPicPr>
          <p:cNvPr id="48" name="Picture 88">
            <a:extLst>
              <a:ext uri="{FF2B5EF4-FFF2-40B4-BE49-F238E27FC236}">
                <a16:creationId xmlns:a16="http://schemas.microsoft.com/office/drawing/2014/main" id="{5C827262-4A64-451E-B904-22A6FD31F2A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285447" y="4011846"/>
            <a:ext cx="249964" cy="249964"/>
          </a:xfrm>
          <a:prstGeom prst="rect">
            <a:avLst/>
          </a:prstGeom>
        </p:spPr>
      </p:pic>
      <p:sp>
        <p:nvSpPr>
          <p:cNvPr id="49" name="Rectangle 48">
            <a:extLst>
              <a:ext uri="{FF2B5EF4-FFF2-40B4-BE49-F238E27FC236}">
                <a16:creationId xmlns:a16="http://schemas.microsoft.com/office/drawing/2014/main" id="{8AEFBC2F-D120-49C3-B2F6-BFCED66E88E3}"/>
              </a:ext>
            </a:extLst>
          </p:cNvPr>
          <p:cNvSpPr/>
          <p:nvPr/>
        </p:nvSpPr>
        <p:spPr bwMode="auto">
          <a:xfrm>
            <a:off x="6008370" y="2781057"/>
            <a:ext cx="1261917" cy="895618"/>
          </a:xfrm>
          <a:prstGeom prst="rect">
            <a:avLst/>
          </a:prstGeom>
          <a:noFill/>
          <a:ln w="28575" cap="sq" cmpd="sng" algn="ctr">
            <a:solidFill>
              <a:srgbClr val="4472C4"/>
            </a:solidFill>
            <a:prstDash val="sysDot"/>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br>
              <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rPr>
            </a:br>
            <a:endPar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endParaRPr>
          </a:p>
        </p:txBody>
      </p:sp>
      <p:pic>
        <p:nvPicPr>
          <p:cNvPr id="50" name="Graphic 49">
            <a:extLst>
              <a:ext uri="{FF2B5EF4-FFF2-40B4-BE49-F238E27FC236}">
                <a16:creationId xmlns:a16="http://schemas.microsoft.com/office/drawing/2014/main" id="{6765CC9C-E24A-4C88-970D-B31EF56E92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44422" y="3526048"/>
            <a:ext cx="207282" cy="207281"/>
          </a:xfrm>
          <a:prstGeom prst="rect">
            <a:avLst/>
          </a:prstGeom>
        </p:spPr>
      </p:pic>
      <p:grpSp>
        <p:nvGrpSpPr>
          <p:cNvPr id="51" name="Group 50">
            <a:extLst>
              <a:ext uri="{FF2B5EF4-FFF2-40B4-BE49-F238E27FC236}">
                <a16:creationId xmlns:a16="http://schemas.microsoft.com/office/drawing/2014/main" id="{858CE9DD-61DF-405C-8A90-C20FE326016A}"/>
              </a:ext>
            </a:extLst>
          </p:cNvPr>
          <p:cNvGrpSpPr/>
          <p:nvPr/>
        </p:nvGrpSpPr>
        <p:grpSpPr>
          <a:xfrm>
            <a:off x="9614779" y="2464108"/>
            <a:ext cx="1864566" cy="1162830"/>
            <a:chOff x="3438953" y="2443188"/>
            <a:chExt cx="1864566" cy="1162830"/>
          </a:xfrm>
        </p:grpSpPr>
        <p:grpSp>
          <p:nvGrpSpPr>
            <p:cNvPr id="52" name="Group 51">
              <a:extLst>
                <a:ext uri="{FF2B5EF4-FFF2-40B4-BE49-F238E27FC236}">
                  <a16:creationId xmlns:a16="http://schemas.microsoft.com/office/drawing/2014/main" id="{22E114BF-6551-4C9C-9150-0CEB4B82723F}"/>
                </a:ext>
              </a:extLst>
            </p:cNvPr>
            <p:cNvGrpSpPr/>
            <p:nvPr/>
          </p:nvGrpSpPr>
          <p:grpSpPr>
            <a:xfrm>
              <a:off x="3438953" y="2443188"/>
              <a:ext cx="1864566" cy="1162830"/>
              <a:chOff x="5966449" y="1955508"/>
              <a:chExt cx="1864566" cy="1162830"/>
            </a:xfrm>
          </p:grpSpPr>
          <p:sp>
            <p:nvSpPr>
              <p:cNvPr id="56" name="Freeform 33">
                <a:extLst>
                  <a:ext uri="{FF2B5EF4-FFF2-40B4-BE49-F238E27FC236}">
                    <a16:creationId xmlns:a16="http://schemas.microsoft.com/office/drawing/2014/main" id="{1CB25539-BB83-4B97-891F-8D9A693EB95F}"/>
                  </a:ext>
                </a:extLst>
              </p:cNvPr>
              <p:cNvSpPr>
                <a:spLocks/>
              </p:cNvSpPr>
              <p:nvPr/>
            </p:nvSpPr>
            <p:spPr bwMode="auto">
              <a:xfrm>
                <a:off x="5966449" y="1955508"/>
                <a:ext cx="1864566" cy="1162830"/>
              </a:xfrm>
              <a:custGeom>
                <a:avLst/>
                <a:gdLst>
                  <a:gd name="T0" fmla="*/ 208 w 247"/>
                  <a:gd name="T1" fmla="*/ 72 h 163"/>
                  <a:gd name="T2" fmla="*/ 208 w 247"/>
                  <a:gd name="T3" fmla="*/ 69 h 163"/>
                  <a:gd name="T4" fmla="*/ 140 w 247"/>
                  <a:gd name="T5" fmla="*/ 0 h 163"/>
                  <a:gd name="T6" fmla="*/ 83 w 247"/>
                  <a:gd name="T7" fmla="*/ 31 h 163"/>
                  <a:gd name="T8" fmla="*/ 64 w 247"/>
                  <a:gd name="T9" fmla="*/ 26 h 163"/>
                  <a:gd name="T10" fmla="*/ 42 w 247"/>
                  <a:gd name="T11" fmla="*/ 32 h 163"/>
                  <a:gd name="T12" fmla="*/ 24 w 247"/>
                  <a:gd name="T13" fmla="*/ 64 h 163"/>
                  <a:gd name="T14" fmla="*/ 0 w 247"/>
                  <a:gd name="T15" fmla="*/ 109 h 163"/>
                  <a:gd name="T16" fmla="*/ 48 w 247"/>
                  <a:gd name="T17" fmla="*/ 163 h 163"/>
                  <a:gd name="T18" fmla="*/ 54 w 247"/>
                  <a:gd name="T19" fmla="*/ 163 h 163"/>
                  <a:gd name="T20" fmla="*/ 59 w 247"/>
                  <a:gd name="T21" fmla="*/ 163 h 163"/>
                  <a:gd name="T22" fmla="*/ 170 w 247"/>
                  <a:gd name="T23" fmla="*/ 163 h 163"/>
                  <a:gd name="T24" fmla="*/ 173 w 247"/>
                  <a:gd name="T25" fmla="*/ 163 h 163"/>
                  <a:gd name="T26" fmla="*/ 175 w 247"/>
                  <a:gd name="T27" fmla="*/ 163 h 163"/>
                  <a:gd name="T28" fmla="*/ 184 w 247"/>
                  <a:gd name="T29" fmla="*/ 163 h 163"/>
                  <a:gd name="T30" fmla="*/ 201 w 247"/>
                  <a:gd name="T31" fmla="*/ 163 h 163"/>
                  <a:gd name="T32" fmla="*/ 247 w 247"/>
                  <a:gd name="T33" fmla="*/ 117 h 163"/>
                  <a:gd name="T34" fmla="*/ 208 w 247"/>
                  <a:gd name="T35"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163">
                    <a:moveTo>
                      <a:pt x="208" y="72"/>
                    </a:moveTo>
                    <a:cubicBezTo>
                      <a:pt x="208" y="71"/>
                      <a:pt x="208" y="69"/>
                      <a:pt x="208" y="69"/>
                    </a:cubicBezTo>
                    <a:cubicBezTo>
                      <a:pt x="208" y="31"/>
                      <a:pt x="177" y="0"/>
                      <a:pt x="140" y="0"/>
                    </a:cubicBezTo>
                    <a:cubicBezTo>
                      <a:pt x="116" y="0"/>
                      <a:pt x="95" y="13"/>
                      <a:pt x="83" y="31"/>
                    </a:cubicBezTo>
                    <a:cubicBezTo>
                      <a:pt x="77" y="28"/>
                      <a:pt x="71" y="26"/>
                      <a:pt x="64" y="26"/>
                    </a:cubicBezTo>
                    <a:cubicBezTo>
                      <a:pt x="56" y="26"/>
                      <a:pt x="48" y="28"/>
                      <a:pt x="42" y="32"/>
                    </a:cubicBezTo>
                    <a:cubicBezTo>
                      <a:pt x="32" y="39"/>
                      <a:pt x="25" y="51"/>
                      <a:pt x="24" y="64"/>
                    </a:cubicBezTo>
                    <a:cubicBezTo>
                      <a:pt x="10" y="74"/>
                      <a:pt x="0" y="91"/>
                      <a:pt x="0" y="109"/>
                    </a:cubicBezTo>
                    <a:cubicBezTo>
                      <a:pt x="0" y="137"/>
                      <a:pt x="21" y="160"/>
                      <a:pt x="48" y="163"/>
                    </a:cubicBezTo>
                    <a:cubicBezTo>
                      <a:pt x="49" y="163"/>
                      <a:pt x="52" y="163"/>
                      <a:pt x="54" y="163"/>
                    </a:cubicBezTo>
                    <a:cubicBezTo>
                      <a:pt x="55" y="163"/>
                      <a:pt x="57" y="163"/>
                      <a:pt x="59" y="163"/>
                    </a:cubicBezTo>
                    <a:cubicBezTo>
                      <a:pt x="84" y="163"/>
                      <a:pt x="143" y="163"/>
                      <a:pt x="170" y="163"/>
                    </a:cubicBezTo>
                    <a:cubicBezTo>
                      <a:pt x="171" y="163"/>
                      <a:pt x="172" y="163"/>
                      <a:pt x="173" y="163"/>
                    </a:cubicBezTo>
                    <a:cubicBezTo>
                      <a:pt x="175" y="163"/>
                      <a:pt x="175" y="163"/>
                      <a:pt x="175" y="163"/>
                    </a:cubicBezTo>
                    <a:cubicBezTo>
                      <a:pt x="177" y="163"/>
                      <a:pt x="181" y="163"/>
                      <a:pt x="184" y="163"/>
                    </a:cubicBezTo>
                    <a:cubicBezTo>
                      <a:pt x="201" y="163"/>
                      <a:pt x="201" y="163"/>
                      <a:pt x="201" y="163"/>
                    </a:cubicBezTo>
                    <a:cubicBezTo>
                      <a:pt x="227" y="163"/>
                      <a:pt x="247" y="142"/>
                      <a:pt x="247" y="117"/>
                    </a:cubicBezTo>
                    <a:cubicBezTo>
                      <a:pt x="247" y="94"/>
                      <a:pt x="230" y="75"/>
                      <a:pt x="208" y="72"/>
                    </a:cubicBezTo>
                    <a:close/>
                  </a:path>
                </a:pathLst>
              </a:custGeom>
              <a:solidFill>
                <a:srgbClr val="1A1A1A">
                  <a:alpha val="0"/>
                </a:srgbClr>
              </a:solidFill>
              <a:ln w="15875">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50E6FF"/>
                  </a:solidFill>
                  <a:effectLst/>
                  <a:uLnTx/>
                  <a:uFillTx/>
                  <a:latin typeface="Segoe UI Semibold"/>
                  <a:ea typeface="+mn-ea"/>
                  <a:cs typeface="Segoe UI" pitchFamily="34" charset="0"/>
                </a:endParaRPr>
              </a:p>
            </p:txBody>
          </p:sp>
          <p:sp>
            <p:nvSpPr>
              <p:cNvPr id="57" name="TextBox 56">
                <a:extLst>
                  <a:ext uri="{FF2B5EF4-FFF2-40B4-BE49-F238E27FC236}">
                    <a16:creationId xmlns:a16="http://schemas.microsoft.com/office/drawing/2014/main" id="{E262CD5D-68F2-4A4B-AD9D-97516338D9AA}"/>
                  </a:ext>
                </a:extLst>
              </p:cNvPr>
              <p:cNvSpPr txBox="1"/>
              <p:nvPr/>
            </p:nvSpPr>
            <p:spPr>
              <a:xfrm>
                <a:off x="6588369" y="2205389"/>
                <a:ext cx="848747"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Azure PaaS</a:t>
                </a:r>
              </a:p>
            </p:txBody>
          </p:sp>
        </p:grpSp>
        <p:pic>
          <p:nvPicPr>
            <p:cNvPr id="53" name="Picture 2" descr="Image result for azure storage">
              <a:extLst>
                <a:ext uri="{FF2B5EF4-FFF2-40B4-BE49-F238E27FC236}">
                  <a16:creationId xmlns:a16="http://schemas.microsoft.com/office/drawing/2014/main" id="{891EDF01-4087-4400-8629-FFCBC5EF7F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99" y="3096979"/>
              <a:ext cx="360660" cy="3843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07361DF3-4D5B-4B91-B688-0DE57AB93C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7330" y="3101189"/>
              <a:ext cx="327811" cy="327811"/>
            </a:xfrm>
            <a:prstGeom prst="rect">
              <a:avLst/>
            </a:prstGeom>
          </p:spPr>
        </p:pic>
        <p:pic>
          <p:nvPicPr>
            <p:cNvPr id="55" name="Picture 54">
              <a:extLst>
                <a:ext uri="{FF2B5EF4-FFF2-40B4-BE49-F238E27FC236}">
                  <a16:creationId xmlns:a16="http://schemas.microsoft.com/office/drawing/2014/main" id="{05C53A76-95C8-4D2C-8A6E-F9EDBCEDFDF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01012" y="3096979"/>
              <a:ext cx="311352" cy="325245"/>
            </a:xfrm>
            <a:prstGeom prst="rect">
              <a:avLst/>
            </a:prstGeom>
          </p:spPr>
        </p:pic>
      </p:grpSp>
      <p:pic>
        <p:nvPicPr>
          <p:cNvPr id="61" name="Graphic 60">
            <a:extLst>
              <a:ext uri="{FF2B5EF4-FFF2-40B4-BE49-F238E27FC236}">
                <a16:creationId xmlns:a16="http://schemas.microsoft.com/office/drawing/2014/main" id="{877D06F4-986B-4529-9CDE-3ADED5D441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7824" y="2887274"/>
            <a:ext cx="278198" cy="278198"/>
          </a:xfrm>
          <a:prstGeom prst="rect">
            <a:avLst/>
          </a:prstGeom>
        </p:spPr>
      </p:pic>
      <p:pic>
        <p:nvPicPr>
          <p:cNvPr id="62" name="Graphic 61">
            <a:extLst>
              <a:ext uri="{FF2B5EF4-FFF2-40B4-BE49-F238E27FC236}">
                <a16:creationId xmlns:a16="http://schemas.microsoft.com/office/drawing/2014/main" id="{79CD2AEA-AD25-4113-8172-961112C1D8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33690" y="2866734"/>
            <a:ext cx="309464" cy="309464"/>
          </a:xfrm>
          <a:prstGeom prst="rect">
            <a:avLst/>
          </a:prstGeom>
        </p:spPr>
      </p:pic>
      <p:pic>
        <p:nvPicPr>
          <p:cNvPr id="63" name="Graphic 62">
            <a:extLst>
              <a:ext uri="{FF2B5EF4-FFF2-40B4-BE49-F238E27FC236}">
                <a16:creationId xmlns:a16="http://schemas.microsoft.com/office/drawing/2014/main" id="{B0DC7A2D-0823-4A4C-AADF-343985302E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90764" y="3289688"/>
            <a:ext cx="286373" cy="286373"/>
          </a:xfrm>
          <a:prstGeom prst="rect">
            <a:avLst/>
          </a:prstGeom>
        </p:spPr>
      </p:pic>
      <p:pic>
        <p:nvPicPr>
          <p:cNvPr id="64" name="Graphic 63">
            <a:extLst>
              <a:ext uri="{FF2B5EF4-FFF2-40B4-BE49-F238E27FC236}">
                <a16:creationId xmlns:a16="http://schemas.microsoft.com/office/drawing/2014/main" id="{62E60ADC-7D57-4C83-9289-1E473ADCC91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24801" y="3233509"/>
            <a:ext cx="391531" cy="391531"/>
          </a:xfrm>
          <a:prstGeom prst="rect">
            <a:avLst/>
          </a:prstGeom>
        </p:spPr>
      </p:pic>
      <p:graphicFrame>
        <p:nvGraphicFramePr>
          <p:cNvPr id="65" name="Table 64">
            <a:extLst>
              <a:ext uri="{FF2B5EF4-FFF2-40B4-BE49-F238E27FC236}">
                <a16:creationId xmlns:a16="http://schemas.microsoft.com/office/drawing/2014/main" id="{2011B5C4-76A9-4756-B4F7-E5C72824E4A6}"/>
              </a:ext>
            </a:extLst>
          </p:cNvPr>
          <p:cNvGraphicFramePr>
            <a:graphicFrameLocks noGrp="1"/>
          </p:cNvGraphicFramePr>
          <p:nvPr>
            <p:extLst>
              <p:ext uri="{D42A27DB-BD31-4B8C-83A1-F6EECF244321}">
                <p14:modId xmlns:p14="http://schemas.microsoft.com/office/powerpoint/2010/main" val="3816466211"/>
              </p:ext>
            </p:extLst>
          </p:nvPr>
        </p:nvGraphicFramePr>
        <p:xfrm>
          <a:off x="8594693" y="3850605"/>
          <a:ext cx="2585369" cy="855832"/>
        </p:xfrm>
        <a:graphic>
          <a:graphicData uri="http://schemas.openxmlformats.org/drawingml/2006/table">
            <a:tbl>
              <a:tblPr firstRow="1" bandRow="1">
                <a:tableStyleId>{68D230F3-CF80-4859-8CE7-A43EE81993B5}</a:tableStyleId>
              </a:tblPr>
              <a:tblGrid>
                <a:gridCol w="744327">
                  <a:extLst>
                    <a:ext uri="{9D8B030D-6E8A-4147-A177-3AD203B41FA5}">
                      <a16:colId xmlns:a16="http://schemas.microsoft.com/office/drawing/2014/main" val="2724774125"/>
                    </a:ext>
                  </a:extLst>
                </a:gridCol>
                <a:gridCol w="920521">
                  <a:extLst>
                    <a:ext uri="{9D8B030D-6E8A-4147-A177-3AD203B41FA5}">
                      <a16:colId xmlns:a16="http://schemas.microsoft.com/office/drawing/2014/main" val="1959075526"/>
                    </a:ext>
                  </a:extLst>
                </a:gridCol>
                <a:gridCol w="920521">
                  <a:extLst>
                    <a:ext uri="{9D8B030D-6E8A-4147-A177-3AD203B41FA5}">
                      <a16:colId xmlns:a16="http://schemas.microsoft.com/office/drawing/2014/main" val="3774095653"/>
                    </a:ext>
                  </a:extLst>
                </a:gridCol>
              </a:tblGrid>
              <a:tr h="352912">
                <a:tc>
                  <a:txBody>
                    <a:bodyPr/>
                    <a:lstStyle/>
                    <a:p>
                      <a:pPr algn="ctr"/>
                      <a:r>
                        <a:rPr lang="en-US" sz="1050">
                          <a:solidFill>
                            <a:schemeClr val="bg1"/>
                          </a:solidFill>
                        </a:rPr>
                        <a:t>Rule</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50E6FF"/>
                    </a:solidFill>
                  </a:tcPr>
                </a:tc>
                <a:tc>
                  <a:txBody>
                    <a:bodyPr/>
                    <a:lstStyle/>
                    <a:p>
                      <a:pPr algn="ctr"/>
                      <a:r>
                        <a:rPr lang="en-US" sz="1050">
                          <a:solidFill>
                            <a:schemeClr val="bg1"/>
                          </a:solidFill>
                        </a:rPr>
                        <a:t>Destination</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50E6FF"/>
                    </a:solidFill>
                  </a:tcPr>
                </a:tc>
                <a:tc>
                  <a:txBody>
                    <a:bodyPr/>
                    <a:lstStyle/>
                    <a:p>
                      <a:pPr algn="ctr"/>
                      <a:r>
                        <a:rPr lang="en-US" sz="1050">
                          <a:solidFill>
                            <a:schemeClr val="bg1"/>
                          </a:solidFill>
                        </a:rPr>
                        <a:t>Access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50E6FF"/>
                    </a:solidFill>
                  </a:tcPr>
                </a:tc>
                <a:extLst>
                  <a:ext uri="{0D108BD9-81ED-4DB2-BD59-A6C34878D82A}">
                    <a16:rowId xmlns:a16="http://schemas.microsoft.com/office/drawing/2014/main" val="2797047782"/>
                  </a:ext>
                </a:extLst>
              </a:tr>
              <a:tr h="215669">
                <a:tc>
                  <a:txBody>
                    <a:bodyPr/>
                    <a:lstStyle/>
                    <a:p>
                      <a:pPr marL="0" indent="0" algn="ctr">
                        <a:buFont typeface="Wingdings" panose="05000000000000000000" pitchFamily="2" charset="2"/>
                        <a:buNone/>
                      </a:pPr>
                      <a:r>
                        <a:rPr lang="en-US" sz="1050" kern="1200" dirty="0" err="1">
                          <a:solidFill>
                            <a:schemeClr val="tx1"/>
                          </a:solidFill>
                          <a:latin typeface="+mn-lt"/>
                          <a:ea typeface="+mn-ea"/>
                          <a:cs typeface="+mn-cs"/>
                        </a:rPr>
                        <a:t>vnet</a:t>
                      </a:r>
                      <a:endParaRPr lang="en-US" sz="1050" kern="1200" dirty="0">
                        <a:solidFill>
                          <a:schemeClr val="tx1"/>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solidFill>
                      <a:schemeClr val="tx1">
                        <a:alpha val="20000"/>
                      </a:schemeClr>
                    </a:solidFill>
                  </a:tcPr>
                </a:tc>
                <a:tc>
                  <a:txBody>
                    <a:bodyPr/>
                    <a:lstStyle/>
                    <a:p>
                      <a:pPr marL="0" indent="0" algn="ctr">
                        <a:buFont typeface="Wingdings" panose="05000000000000000000" pitchFamily="2" charset="2"/>
                        <a:buNone/>
                      </a:pPr>
                      <a:r>
                        <a:rPr lang="en-US" sz="1050" kern="1200" dirty="0">
                          <a:solidFill>
                            <a:schemeClr val="tx1"/>
                          </a:solidFill>
                          <a:latin typeface="+mn-lt"/>
                          <a:ea typeface="+mn-ea"/>
                          <a:cs typeface="+mn-cs"/>
                        </a:rPr>
                        <a:t>VNET</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defTabSz="932742" rtl="0" eaLnBrk="1" latinLnBrk="0" hangingPunct="1">
                        <a:buFont typeface="Wingdings" panose="05000000000000000000" pitchFamily="2" charset="2"/>
                        <a:buNone/>
                      </a:pPr>
                      <a:r>
                        <a:rPr lang="en-US" sz="1050" b="1" kern="1200">
                          <a:solidFill>
                            <a:srgbClr val="00B050"/>
                          </a:solidFill>
                          <a:latin typeface="+mn-lt"/>
                          <a:ea typeface="+mn-ea"/>
                          <a:cs typeface="+mn-cs"/>
                        </a:rPr>
                        <a:t>Allow</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27677562"/>
                  </a:ext>
                </a:extLst>
              </a:tr>
              <a:tr h="215669">
                <a:tc>
                  <a:txBody>
                    <a:bodyPr/>
                    <a:lstStyle/>
                    <a:p>
                      <a:pPr marL="0" indent="0" algn="ctr">
                        <a:buFont typeface="Wingdings" panose="05000000000000000000" pitchFamily="2" charset="2"/>
                        <a:buNone/>
                      </a:pPr>
                      <a:r>
                        <a:rPr lang="en-US" sz="1050" kern="1200" dirty="0">
                          <a:solidFill>
                            <a:schemeClr val="tx1"/>
                          </a:solidFill>
                          <a:latin typeface="+mn-lt"/>
                          <a:ea typeface="+mn-ea"/>
                          <a:cs typeface="+mn-cs"/>
                        </a:rPr>
                        <a:t>internet</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a:buFont typeface="Wingdings" panose="05000000000000000000" pitchFamily="2" charset="2"/>
                        <a:buNone/>
                      </a:pPr>
                      <a:r>
                        <a:rPr lang="en-US" sz="1050" kern="1200" dirty="0"/>
                        <a:t>INTERNET</a:t>
                      </a:r>
                      <a:endParaRPr lang="en-US" sz="1050" kern="1200" dirty="0">
                        <a:solidFill>
                          <a:schemeClr val="lt1"/>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indent="0" algn="ctr" defTabSz="932742" rtl="0" eaLnBrk="1" latinLnBrk="0" hangingPunct="1">
                        <a:buFont typeface="Wingdings" panose="05000000000000000000" pitchFamily="2" charset="2"/>
                        <a:buNone/>
                      </a:pPr>
                      <a:r>
                        <a:rPr lang="en-US" sz="1050" b="1" kern="1200" dirty="0">
                          <a:solidFill>
                            <a:srgbClr val="00B050"/>
                          </a:solidFill>
                        </a:rPr>
                        <a:t>Deny</a:t>
                      </a:r>
                      <a:endParaRPr lang="en-US" sz="1050" b="1" kern="1200" dirty="0">
                        <a:solidFill>
                          <a:srgbClr val="00B050"/>
                        </a:solidFill>
                        <a:latin typeface="+mn-lt"/>
                        <a:ea typeface="+mn-ea"/>
                        <a:cs typeface="+mn-cs"/>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729662"/>
                  </a:ext>
                </a:extLst>
              </a:tr>
            </a:tbl>
          </a:graphicData>
        </a:graphic>
      </p:graphicFrame>
      <p:pic>
        <p:nvPicPr>
          <p:cNvPr id="67" name="Picture 66">
            <a:extLst>
              <a:ext uri="{FF2B5EF4-FFF2-40B4-BE49-F238E27FC236}">
                <a16:creationId xmlns:a16="http://schemas.microsoft.com/office/drawing/2014/main" id="{12C1B6EF-6051-448D-AB31-55AE2F26359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774999" y="1485643"/>
            <a:ext cx="461700" cy="454492"/>
          </a:xfrm>
          <a:prstGeom prst="rect">
            <a:avLst/>
          </a:prstGeom>
        </p:spPr>
      </p:pic>
      <p:sp>
        <p:nvSpPr>
          <p:cNvPr id="68" name="TextBox 67">
            <a:extLst>
              <a:ext uri="{FF2B5EF4-FFF2-40B4-BE49-F238E27FC236}">
                <a16:creationId xmlns:a16="http://schemas.microsoft.com/office/drawing/2014/main" id="{7EBD5C1C-2476-4AC0-AD94-CA3285D1B30D}"/>
              </a:ext>
            </a:extLst>
          </p:cNvPr>
          <p:cNvSpPr txBox="1"/>
          <p:nvPr/>
        </p:nvSpPr>
        <p:spPr>
          <a:xfrm>
            <a:off x="9924115" y="1629064"/>
            <a:ext cx="1264075" cy="16619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0078D4"/>
                    </a:gs>
                    <a:gs pos="30000">
                      <a:srgbClr val="0078D4"/>
                    </a:gs>
                  </a:gsLst>
                  <a:lin ang="5400000" scaled="0"/>
                </a:gradFill>
                <a:effectLst/>
                <a:uLnTx/>
                <a:uFillTx/>
                <a:latin typeface="Segoe UI Semibold"/>
                <a:ea typeface="+mn-ea"/>
                <a:cs typeface="+mn-cs"/>
              </a:rPr>
              <a:t>Internet</a:t>
            </a:r>
          </a:p>
        </p:txBody>
      </p:sp>
      <p:cxnSp>
        <p:nvCxnSpPr>
          <p:cNvPr id="69" name="Straight Arrow Connector 68">
            <a:extLst>
              <a:ext uri="{FF2B5EF4-FFF2-40B4-BE49-F238E27FC236}">
                <a16:creationId xmlns:a16="http://schemas.microsoft.com/office/drawing/2014/main" id="{17D861C0-8102-4543-A0E2-C2CCAB36F50D}"/>
              </a:ext>
            </a:extLst>
          </p:cNvPr>
          <p:cNvCxnSpPr>
            <a:stCxn id="67" idx="2"/>
          </p:cNvCxnSpPr>
          <p:nvPr/>
        </p:nvCxnSpPr>
        <p:spPr>
          <a:xfrm>
            <a:off x="10005849" y="1940135"/>
            <a:ext cx="0" cy="110538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8BF43FDA-32E2-40CF-94CE-89CD206EB183}"/>
              </a:ext>
            </a:extLst>
          </p:cNvPr>
          <p:cNvPicPr>
            <a:picLocks noChangeAspect="1"/>
          </p:cNvPicPr>
          <p:nvPr/>
        </p:nvPicPr>
        <p:blipFill>
          <a:blip r:embed="rId21"/>
          <a:stretch>
            <a:fillRect/>
          </a:stretch>
        </p:blipFill>
        <p:spPr>
          <a:xfrm>
            <a:off x="9883987" y="2110298"/>
            <a:ext cx="243723" cy="200523"/>
          </a:xfrm>
          <a:prstGeom prst="rect">
            <a:avLst/>
          </a:prstGeom>
        </p:spPr>
      </p:pic>
      <p:pic>
        <p:nvPicPr>
          <p:cNvPr id="71" name="Graphic 70">
            <a:extLst>
              <a:ext uri="{FF2B5EF4-FFF2-40B4-BE49-F238E27FC236}">
                <a16:creationId xmlns:a16="http://schemas.microsoft.com/office/drawing/2014/main" id="{73808ED3-9E05-49C1-A1B3-857F4A3B555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754117" y="3069731"/>
            <a:ext cx="457790" cy="421579"/>
          </a:xfrm>
          <a:prstGeom prst="rect">
            <a:avLst/>
          </a:prstGeom>
        </p:spPr>
      </p:pic>
      <p:cxnSp>
        <p:nvCxnSpPr>
          <p:cNvPr id="76" name="Straight Arrow Connector 75">
            <a:extLst>
              <a:ext uri="{FF2B5EF4-FFF2-40B4-BE49-F238E27FC236}">
                <a16:creationId xmlns:a16="http://schemas.microsoft.com/office/drawing/2014/main" id="{77317335-6094-4DBC-A771-96FCAAABF4EF}"/>
              </a:ext>
            </a:extLst>
          </p:cNvPr>
          <p:cNvCxnSpPr/>
          <p:nvPr/>
        </p:nvCxnSpPr>
        <p:spPr>
          <a:xfrm>
            <a:off x="7327442" y="3351416"/>
            <a:ext cx="35923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FDB118-D13D-4068-BA84-22CA65263884}"/>
              </a:ext>
            </a:extLst>
          </p:cNvPr>
          <p:cNvCxnSpPr>
            <a:cxnSpLocks/>
          </p:cNvCxnSpPr>
          <p:nvPr/>
        </p:nvCxnSpPr>
        <p:spPr>
          <a:xfrm>
            <a:off x="8289028" y="3351416"/>
            <a:ext cx="1325751" cy="20539"/>
          </a:xfrm>
          <a:prstGeom prst="line">
            <a:avLst/>
          </a:prstGeom>
          <a:ln w="41275">
            <a:solidFill>
              <a:srgbClr val="00B050"/>
            </a:solidFill>
            <a:prstDash val="sysDash"/>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E18333CE-A59F-43F8-8DA7-A5F83C9E716B}"/>
              </a:ext>
            </a:extLst>
          </p:cNvPr>
          <p:cNvSpPr/>
          <p:nvPr/>
        </p:nvSpPr>
        <p:spPr bwMode="auto">
          <a:xfrm>
            <a:off x="691900" y="1159800"/>
            <a:ext cx="1786119" cy="323165"/>
          </a:xfrm>
          <a:prstGeom prst="rect">
            <a:avLst/>
          </a:prstGeom>
          <a:solidFill>
            <a:schemeClr val="bg1"/>
          </a:solidFill>
          <a:ln w="15875">
            <a:noFill/>
            <a:miter lim="800000"/>
            <a:headEnd type="none" w="med" len="med"/>
            <a:tailEnd type="none" w="med" len="med"/>
          </a:ln>
          <a:effectLst>
            <a:outerShdw blurRad="1270000" sx="101000" sy="101000" algn="ctr" rotWithShape="0">
              <a:srgbClr val="000000">
                <a:alpha val="43137"/>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100" normalizeH="0" baseline="0" noProof="0" dirty="0">
                <a:ln>
                  <a:noFill/>
                </a:ln>
                <a:solidFill>
                  <a:schemeClr val="accent5"/>
                </a:solidFill>
                <a:effectLst/>
                <a:uLnTx/>
                <a:uFillTx/>
                <a:latin typeface="Segoe UI"/>
                <a:ea typeface="+mn-ea"/>
                <a:cs typeface="Segoe UI" pitchFamily="34" charset="0"/>
              </a:rPr>
              <a:t>SERVICE ENDPOINT</a:t>
            </a:r>
          </a:p>
        </p:txBody>
      </p:sp>
      <p:sp>
        <p:nvSpPr>
          <p:cNvPr id="75" name="Rectangle 74">
            <a:extLst>
              <a:ext uri="{FF2B5EF4-FFF2-40B4-BE49-F238E27FC236}">
                <a16:creationId xmlns:a16="http://schemas.microsoft.com/office/drawing/2014/main" id="{D60D72A9-AA46-4B85-A28A-9F906E2ABA27}"/>
              </a:ext>
            </a:extLst>
          </p:cNvPr>
          <p:cNvSpPr/>
          <p:nvPr/>
        </p:nvSpPr>
        <p:spPr bwMode="auto">
          <a:xfrm>
            <a:off x="5924490" y="1159800"/>
            <a:ext cx="2708251" cy="323165"/>
          </a:xfrm>
          <a:prstGeom prst="rect">
            <a:avLst/>
          </a:prstGeom>
          <a:solidFill>
            <a:schemeClr val="bg1"/>
          </a:solidFill>
          <a:ln w="15875">
            <a:noFill/>
            <a:miter lim="800000"/>
            <a:headEnd type="none" w="med" len="med"/>
            <a:tailEnd type="none" w="med" len="med"/>
          </a:ln>
          <a:effectLst>
            <a:outerShdw blurRad="1270000" sx="101000" sy="101000" algn="ctr" rotWithShape="0">
              <a:srgbClr val="000000">
                <a:alpha val="43137"/>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spAutoFit/>
          </a:bodyPr>
          <a:lstStyle/>
          <a:p>
            <a:pPr algn="ctr" defTabSz="932472" fontAlgn="base">
              <a:spcBef>
                <a:spcPct val="0"/>
              </a:spcBef>
              <a:spcAft>
                <a:spcPct val="0"/>
              </a:spcAft>
            </a:pPr>
            <a:r>
              <a:rPr lang="en-US" sz="900" b="1" spc="100" dirty="0">
                <a:solidFill>
                  <a:schemeClr val="accent5"/>
                </a:solidFill>
                <a:latin typeface="Segoe UI"/>
                <a:cs typeface="Segoe UI" pitchFamily="34" charset="0"/>
              </a:rPr>
              <a:t>PRIVATE LINK – PRIVATE ENDPOINT</a:t>
            </a:r>
          </a:p>
        </p:txBody>
      </p:sp>
      <p:sp>
        <p:nvSpPr>
          <p:cNvPr id="79" name="Rectangle 78">
            <a:extLst>
              <a:ext uri="{FF2B5EF4-FFF2-40B4-BE49-F238E27FC236}">
                <a16:creationId xmlns:a16="http://schemas.microsoft.com/office/drawing/2014/main" id="{47878F97-7105-4B93-911B-F4327BE92DA7}"/>
              </a:ext>
            </a:extLst>
          </p:cNvPr>
          <p:cNvSpPr/>
          <p:nvPr/>
        </p:nvSpPr>
        <p:spPr>
          <a:xfrm>
            <a:off x="540569" y="5229366"/>
            <a:ext cx="5105901" cy="1107996"/>
          </a:xfrm>
          <a:prstGeom prst="rect">
            <a:avLst/>
          </a:prstGeom>
        </p:spPr>
        <p:txBody>
          <a:bodyPr wrap="square">
            <a:spAutoFit/>
          </a:bodyPr>
          <a:lstStyle/>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rPr>
              <a:t>VNet to PaaS service via the Microsoft backbone </a:t>
            </a:r>
            <a:endParaRPr kumimoji="0" lang="en-US" sz="1400" b="0" i="0" u="none" strike="noStrike" kern="1200" cap="none" spc="0" normalizeH="0" baseline="0" noProof="0" dirty="0">
              <a:ln>
                <a:noFill/>
              </a:ln>
              <a:effectLst/>
              <a:uLnTx/>
              <a:uFillTx/>
              <a:latin typeface="Segoe UI"/>
              <a:ea typeface="+mn-ea"/>
              <a:cs typeface="Segoe UI"/>
            </a:endParaRPr>
          </a:p>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Destination is still a public IP address. NSG opened to Service Tags</a:t>
            </a:r>
          </a:p>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Need to pass NVA/Firewall for exfiltration protection</a:t>
            </a:r>
          </a:p>
        </p:txBody>
      </p:sp>
      <p:sp>
        <p:nvSpPr>
          <p:cNvPr id="80" name="Rectangle 79">
            <a:extLst>
              <a:ext uri="{FF2B5EF4-FFF2-40B4-BE49-F238E27FC236}">
                <a16:creationId xmlns:a16="http://schemas.microsoft.com/office/drawing/2014/main" id="{89221C66-D8A0-43F4-9185-71F435307EBB}"/>
              </a:ext>
            </a:extLst>
          </p:cNvPr>
          <p:cNvSpPr/>
          <p:nvPr/>
        </p:nvSpPr>
        <p:spPr>
          <a:xfrm>
            <a:off x="5979546" y="5234032"/>
            <a:ext cx="5105900" cy="1400383"/>
          </a:xfrm>
          <a:prstGeom prst="rect">
            <a:avLst/>
          </a:prstGeom>
        </p:spPr>
        <p:txBody>
          <a:bodyPr wrap="square">
            <a:spAutoFit/>
          </a:bodyPr>
          <a:lstStyle/>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mn-cs"/>
              </a:rPr>
              <a:t>VNet PaaS</a:t>
            </a:r>
            <a:r>
              <a:rPr kumimoji="0" lang="en-US" sz="1400" b="0" i="0" u="none" strike="noStrike" kern="1200" cap="none" spc="0" normalizeH="0" baseline="0" noProof="0" dirty="0">
                <a:ln>
                  <a:noFill/>
                </a:ln>
                <a:effectLst/>
                <a:uLnTx/>
                <a:uFillTx/>
                <a:latin typeface="Segoe UI"/>
                <a:ea typeface="+mn-ea"/>
              </a:rPr>
              <a:t> via the Microsoft backbone</a:t>
            </a:r>
            <a:endParaRPr kumimoji="0" lang="en-US" sz="1400" b="0" i="0" u="none" strike="noStrike" kern="1200" cap="none" spc="0" normalizeH="0" baseline="0" noProof="0" dirty="0">
              <a:ln>
                <a:noFill/>
              </a:ln>
              <a:effectLst/>
              <a:uLnTx/>
              <a:uFillTx/>
              <a:latin typeface="Segoe UI"/>
              <a:ea typeface="+mn-ea"/>
              <a:cs typeface="Segoe UI"/>
            </a:endParaRPr>
          </a:p>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PaaS resource mapped to Private IP Address. NSGs restricted to VNet space</a:t>
            </a:r>
          </a:p>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In-built data exfiltration protection</a:t>
            </a:r>
          </a:p>
          <a:p>
            <a:pPr marL="285750" marR="0" lvl="0" indent="-28575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endParaRPr kumimoji="0" lang="en-US" sz="1400" b="0" i="0" u="none" strike="noStrike" kern="1200" cap="none" spc="0" normalizeH="0" baseline="0" noProof="0" dirty="0">
              <a:ln>
                <a:noFill/>
              </a:ln>
              <a:solidFill>
                <a:srgbClr val="3A3B40"/>
              </a:solidFill>
              <a:effectLst/>
              <a:uLnTx/>
              <a:uFillTx/>
              <a:latin typeface="Segoe UI"/>
              <a:ea typeface="+mn-ea"/>
              <a:cs typeface="Segoe UI"/>
            </a:endParaRPr>
          </a:p>
        </p:txBody>
      </p:sp>
      <p:grpSp>
        <p:nvGrpSpPr>
          <p:cNvPr id="32" name="Group 31">
            <a:extLst>
              <a:ext uri="{FF2B5EF4-FFF2-40B4-BE49-F238E27FC236}">
                <a16:creationId xmlns:a16="http://schemas.microsoft.com/office/drawing/2014/main" id="{D425F05B-7998-4770-9042-43ECCBC1FA83}"/>
              </a:ext>
            </a:extLst>
          </p:cNvPr>
          <p:cNvGrpSpPr/>
          <p:nvPr/>
        </p:nvGrpSpPr>
        <p:grpSpPr>
          <a:xfrm>
            <a:off x="8770436" y="2909334"/>
            <a:ext cx="380354" cy="380354"/>
            <a:chOff x="8770436" y="2909334"/>
            <a:chExt cx="380354" cy="380354"/>
          </a:xfrm>
        </p:grpSpPr>
        <p:pic>
          <p:nvPicPr>
            <p:cNvPr id="82" name="Graphic 81">
              <a:extLst>
                <a:ext uri="{FF2B5EF4-FFF2-40B4-BE49-F238E27FC236}">
                  <a16:creationId xmlns:a16="http://schemas.microsoft.com/office/drawing/2014/main" id="{D9B7F0EB-721F-40E2-81DE-C4AB509B3EC9}"/>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8770436" y="2909334"/>
              <a:ext cx="380354" cy="380354"/>
            </a:xfrm>
            <a:prstGeom prst="rect">
              <a:avLst/>
            </a:prstGeom>
          </p:spPr>
        </p:pic>
        <p:pic>
          <p:nvPicPr>
            <p:cNvPr id="83" name="Graphic 82">
              <a:extLst>
                <a:ext uri="{FF2B5EF4-FFF2-40B4-BE49-F238E27FC236}">
                  <a16:creationId xmlns:a16="http://schemas.microsoft.com/office/drawing/2014/main" id="{90C38E28-B344-42E4-A81E-4193E19A535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859372" y="3036230"/>
              <a:ext cx="202499" cy="126561"/>
            </a:xfrm>
            <a:prstGeom prst="rect">
              <a:avLst/>
            </a:prstGeom>
          </p:spPr>
        </p:pic>
      </p:grpSp>
      <p:pic>
        <p:nvPicPr>
          <p:cNvPr id="84" name="Graphic 83">
            <a:extLst>
              <a:ext uri="{FF2B5EF4-FFF2-40B4-BE49-F238E27FC236}">
                <a16:creationId xmlns:a16="http://schemas.microsoft.com/office/drawing/2014/main" id="{E3E4675C-B985-4B85-844D-715C4C1DCA6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909089" y="2941091"/>
            <a:ext cx="441436" cy="441435"/>
          </a:xfrm>
          <a:prstGeom prst="rect">
            <a:avLst/>
          </a:prstGeom>
        </p:spPr>
      </p:pic>
      <p:cxnSp>
        <p:nvCxnSpPr>
          <p:cNvPr id="34" name="Straight Arrow Connector 33">
            <a:extLst>
              <a:ext uri="{FF2B5EF4-FFF2-40B4-BE49-F238E27FC236}">
                <a16:creationId xmlns:a16="http://schemas.microsoft.com/office/drawing/2014/main" id="{A6526948-415E-4B19-ADB1-7F86D121DA10}"/>
              </a:ext>
            </a:extLst>
          </p:cNvPr>
          <p:cNvCxnSpPr>
            <a:stCxn id="8" idx="3"/>
            <a:endCxn id="84" idx="1"/>
          </p:cNvCxnSpPr>
          <p:nvPr/>
        </p:nvCxnSpPr>
        <p:spPr>
          <a:xfrm>
            <a:off x="1689949" y="3161798"/>
            <a:ext cx="219140" cy="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36E7C5-D242-4AF0-9C9B-A034862FF02D}"/>
              </a:ext>
            </a:extLst>
          </p:cNvPr>
          <p:cNvSpPr txBox="1"/>
          <p:nvPr/>
        </p:nvSpPr>
        <p:spPr>
          <a:xfrm>
            <a:off x="8489764" y="2481065"/>
            <a:ext cx="122829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a:ea typeface="+mn-ea"/>
                <a:cs typeface="+mn-cs"/>
              </a:rPr>
              <a:t>PRIVATE</a:t>
            </a:r>
          </a:p>
        </p:txBody>
      </p:sp>
    </p:spTree>
    <p:extLst>
      <p:ext uri="{BB962C8B-B14F-4D97-AF65-F5344CB8AC3E}">
        <p14:creationId xmlns:p14="http://schemas.microsoft.com/office/powerpoint/2010/main" val="885360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7" grpId="0" animBg="1"/>
      <p:bldP spid="78" grpId="0" animBg="1"/>
      <p:bldP spid="46" grpId="0" animBg="1"/>
      <p:bldP spid="47" grpId="0" animBg="1"/>
      <p:bldP spid="49" grpId="0" animBg="1"/>
      <p:bldP spid="68" grpId="0"/>
      <p:bldP spid="75" grpId="0" animBg="1"/>
      <p:bldP spid="79" grpId="0"/>
      <p:bldP spid="80"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3C28-6F76-4C55-8D49-4B4AF17E580A}"/>
              </a:ext>
            </a:extLst>
          </p:cNvPr>
          <p:cNvSpPr>
            <a:spLocks noGrp="1"/>
          </p:cNvSpPr>
          <p:nvPr>
            <p:ph type="title"/>
          </p:nvPr>
        </p:nvSpPr>
        <p:spPr/>
        <p:txBody>
          <a:bodyPr wrap="none">
            <a:normAutofit/>
          </a:bodyPr>
          <a:lstStyle/>
          <a:p>
            <a:r>
              <a:rPr lang="en-US" dirty="0"/>
              <a:t>Data Exfiltration Protection </a:t>
            </a:r>
            <a:endParaRPr lang="en-US" sz="2400" dirty="0"/>
          </a:p>
        </p:txBody>
      </p:sp>
      <p:sp>
        <p:nvSpPr>
          <p:cNvPr id="3" name="Content Placeholder 2">
            <a:extLst>
              <a:ext uri="{FF2B5EF4-FFF2-40B4-BE49-F238E27FC236}">
                <a16:creationId xmlns:a16="http://schemas.microsoft.com/office/drawing/2014/main" id="{E83BDD79-ABF6-4442-9D22-CA8E863AAD22}"/>
              </a:ext>
            </a:extLst>
          </p:cNvPr>
          <p:cNvSpPr>
            <a:spLocks noGrp="1"/>
          </p:cNvSpPr>
          <p:nvPr>
            <p:ph sz="quarter" idx="12"/>
          </p:nvPr>
        </p:nvSpPr>
        <p:spPr>
          <a:xfrm>
            <a:off x="455996" y="2295639"/>
            <a:ext cx="5427461" cy="2031325"/>
          </a:xfrm>
        </p:spPr>
        <p:txBody>
          <a:bodyPr anchor="ctr"/>
          <a:lstStyle/>
          <a:p>
            <a:r>
              <a:rPr lang="en-US" sz="2000" dirty="0"/>
              <a:t>Private Endpoint maps specific PaaS resource to an IP address, not the entire service</a:t>
            </a:r>
          </a:p>
          <a:p>
            <a:r>
              <a:rPr lang="en-US" sz="2000" dirty="0"/>
              <a:t> </a:t>
            </a:r>
          </a:p>
          <a:p>
            <a:r>
              <a:rPr lang="en-US" sz="2000" dirty="0"/>
              <a:t>Access only to mapped PaaS resource</a:t>
            </a:r>
          </a:p>
          <a:p>
            <a:endParaRPr lang="en-US" sz="2000" dirty="0"/>
          </a:p>
          <a:p>
            <a:r>
              <a:rPr lang="en-US" sz="2000" dirty="0"/>
              <a:t>Data exfiltration protection is in-built</a:t>
            </a:r>
          </a:p>
        </p:txBody>
      </p:sp>
      <p:sp>
        <p:nvSpPr>
          <p:cNvPr id="46" name="Rectangle 45">
            <a:extLst>
              <a:ext uri="{FF2B5EF4-FFF2-40B4-BE49-F238E27FC236}">
                <a16:creationId xmlns:a16="http://schemas.microsoft.com/office/drawing/2014/main" id="{A549A4D0-3597-4CD3-9D99-809DFA537CBC}"/>
              </a:ext>
            </a:extLst>
          </p:cNvPr>
          <p:cNvSpPr/>
          <p:nvPr/>
        </p:nvSpPr>
        <p:spPr bwMode="auto">
          <a:xfrm>
            <a:off x="6215368" y="2176994"/>
            <a:ext cx="2269528" cy="2235917"/>
          </a:xfrm>
          <a:prstGeom prst="rect">
            <a:avLst/>
          </a:prstGeom>
          <a:noFill/>
          <a:ln w="28575" cap="sq" cmpd="sng" algn="ctr">
            <a:solidFill>
              <a:srgbClr val="4472C4"/>
            </a:solidFill>
            <a:prstDash val="sysDot"/>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br>
              <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rPr>
            </a:br>
            <a:endParaRPr kumimoji="0" lang="en-US" sz="1400" b="0" i="0" u="none" strike="noStrike" kern="0" cap="none" spc="0" normalizeH="0" baseline="0" noProof="0">
              <a:ln>
                <a:noFill/>
              </a:ln>
              <a:solidFill>
                <a:srgbClr val="2F2F2F"/>
              </a:solidFill>
              <a:effectLst/>
              <a:uLnTx/>
              <a:uFillTx/>
              <a:latin typeface="Segoe UI Semibold" panose="020B0702040204020203" pitchFamily="34" charset="0"/>
              <a:ea typeface="+mn-ea"/>
              <a:cs typeface="Segoe UI Semibold" panose="020B0702040204020203" pitchFamily="34" charset="0"/>
            </a:endParaRPr>
          </a:p>
        </p:txBody>
      </p:sp>
      <p:sp>
        <p:nvSpPr>
          <p:cNvPr id="47" name="TextBox 46">
            <a:extLst>
              <a:ext uri="{FF2B5EF4-FFF2-40B4-BE49-F238E27FC236}">
                <a16:creationId xmlns:a16="http://schemas.microsoft.com/office/drawing/2014/main" id="{E5EED6A0-456D-404A-A069-846D6F67986C}"/>
              </a:ext>
            </a:extLst>
          </p:cNvPr>
          <p:cNvSpPr txBox="1"/>
          <p:nvPr/>
        </p:nvSpPr>
        <p:spPr>
          <a:xfrm>
            <a:off x="7034875" y="3924621"/>
            <a:ext cx="1223007"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Segoe UI Semibold"/>
                <a:ea typeface="+mn-ea"/>
                <a:cs typeface="+mn-cs"/>
              </a:rPr>
              <a:t>Private Endpoint</a:t>
            </a:r>
          </a:p>
        </p:txBody>
      </p:sp>
      <p:pic>
        <p:nvPicPr>
          <p:cNvPr id="50" name="Picture 49">
            <a:extLst>
              <a:ext uri="{FF2B5EF4-FFF2-40B4-BE49-F238E27FC236}">
                <a16:creationId xmlns:a16="http://schemas.microsoft.com/office/drawing/2014/main" id="{969E89ED-6990-4178-AACD-694CEE61DC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5398" y="1907607"/>
            <a:ext cx="283902" cy="269387"/>
          </a:xfrm>
          <a:prstGeom prst="rect">
            <a:avLst/>
          </a:prstGeom>
        </p:spPr>
      </p:pic>
      <p:pic>
        <p:nvPicPr>
          <p:cNvPr id="56" name="Graphic 55">
            <a:extLst>
              <a:ext uri="{FF2B5EF4-FFF2-40B4-BE49-F238E27FC236}">
                <a16:creationId xmlns:a16="http://schemas.microsoft.com/office/drawing/2014/main" id="{59084904-B91B-400B-8D5D-3E8E212757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8761" y="3007421"/>
            <a:ext cx="935113" cy="861146"/>
          </a:xfrm>
          <a:prstGeom prst="rect">
            <a:avLst/>
          </a:prstGeom>
        </p:spPr>
      </p:pic>
      <p:cxnSp>
        <p:nvCxnSpPr>
          <p:cNvPr id="83" name="Connector: Elbow 82">
            <a:extLst>
              <a:ext uri="{FF2B5EF4-FFF2-40B4-BE49-F238E27FC236}">
                <a16:creationId xmlns:a16="http://schemas.microsoft.com/office/drawing/2014/main" id="{E525341B-EE3D-4838-9A2F-F0B6BE7784EB}"/>
              </a:ext>
            </a:extLst>
          </p:cNvPr>
          <p:cNvCxnSpPr>
            <a:cxnSpLocks/>
          </p:cNvCxnSpPr>
          <p:nvPr/>
        </p:nvCxnSpPr>
        <p:spPr>
          <a:xfrm flipV="1">
            <a:off x="8192202" y="3581586"/>
            <a:ext cx="2162637" cy="2040"/>
          </a:xfrm>
          <a:prstGeom prst="bentConnector3">
            <a:avLst>
              <a:gd name="adj1" fmla="val 50000"/>
            </a:avLst>
          </a:prstGeom>
          <a:ln w="57150" cap="flat" cmpd="sng" algn="ctr">
            <a:solidFill>
              <a:srgbClr val="00B05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1D3AD0C4-9FC0-4BCD-8C39-6269F4AFADA1}"/>
              </a:ext>
            </a:extLst>
          </p:cNvPr>
          <p:cNvSpPr txBox="1"/>
          <p:nvPr/>
        </p:nvSpPr>
        <p:spPr>
          <a:xfrm>
            <a:off x="7449398" y="2722870"/>
            <a:ext cx="68447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Segoe UI Semibold"/>
                <a:ea typeface="+mn-ea"/>
                <a:cs typeface="+mn-cs"/>
              </a:rPr>
              <a:t>10.0.0.4</a:t>
            </a:r>
          </a:p>
        </p:txBody>
      </p:sp>
      <p:cxnSp>
        <p:nvCxnSpPr>
          <p:cNvPr id="32" name="Connector: Elbow 31">
            <a:extLst>
              <a:ext uri="{FF2B5EF4-FFF2-40B4-BE49-F238E27FC236}">
                <a16:creationId xmlns:a16="http://schemas.microsoft.com/office/drawing/2014/main" id="{DA9252D6-E1E4-4827-B714-B706BF2AC210}"/>
              </a:ext>
            </a:extLst>
          </p:cNvPr>
          <p:cNvCxnSpPr>
            <a:cxnSpLocks/>
            <a:endCxn id="56" idx="1"/>
          </p:cNvCxnSpPr>
          <p:nvPr/>
        </p:nvCxnSpPr>
        <p:spPr>
          <a:xfrm rot="16200000" flipH="1">
            <a:off x="6681141" y="2920373"/>
            <a:ext cx="496141" cy="539099"/>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D6CADE54-75B7-4507-BB50-42CD41A021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1496" y="3335561"/>
            <a:ext cx="535338" cy="618118"/>
          </a:xfrm>
          <a:prstGeom prst="rect">
            <a:avLst/>
          </a:prstGeom>
          <a:ln>
            <a:tailEnd type="triangle"/>
          </a:ln>
        </p:spPr>
      </p:pic>
      <p:pic>
        <p:nvPicPr>
          <p:cNvPr id="59" name="Picture 58">
            <a:extLst>
              <a:ext uri="{FF2B5EF4-FFF2-40B4-BE49-F238E27FC236}">
                <a16:creationId xmlns:a16="http://schemas.microsoft.com/office/drawing/2014/main" id="{565E287A-FDB5-4DB9-BCF7-3B69642246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89411" y="2019296"/>
            <a:ext cx="535338" cy="618118"/>
          </a:xfrm>
          <a:prstGeom prst="rect">
            <a:avLst/>
          </a:prstGeom>
          <a:ln>
            <a:tailEnd type="triangle"/>
          </a:ln>
        </p:spPr>
      </p:pic>
      <p:pic>
        <p:nvPicPr>
          <p:cNvPr id="60" name="Picture 59">
            <a:extLst>
              <a:ext uri="{FF2B5EF4-FFF2-40B4-BE49-F238E27FC236}">
                <a16:creationId xmlns:a16="http://schemas.microsoft.com/office/drawing/2014/main" id="{85B36172-1EC3-4BD3-AB90-6E962B738E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71663" y="2389303"/>
            <a:ext cx="535338" cy="618118"/>
          </a:xfrm>
          <a:prstGeom prst="rect">
            <a:avLst/>
          </a:prstGeom>
          <a:ln>
            <a:tailEnd type="triangle"/>
          </a:ln>
        </p:spPr>
      </p:pic>
      <p:cxnSp>
        <p:nvCxnSpPr>
          <p:cNvPr id="63" name="Connector: Elbow 62">
            <a:extLst>
              <a:ext uri="{FF2B5EF4-FFF2-40B4-BE49-F238E27FC236}">
                <a16:creationId xmlns:a16="http://schemas.microsoft.com/office/drawing/2014/main" id="{44E45041-4C4A-47BF-97C9-F09E28AD9019}"/>
              </a:ext>
            </a:extLst>
          </p:cNvPr>
          <p:cNvCxnSpPr>
            <a:cxnSpLocks/>
          </p:cNvCxnSpPr>
          <p:nvPr/>
        </p:nvCxnSpPr>
        <p:spPr>
          <a:xfrm>
            <a:off x="8514229" y="2659401"/>
            <a:ext cx="1801862" cy="1389"/>
          </a:xfrm>
          <a:prstGeom prst="bentConnector3">
            <a:avLst>
              <a:gd name="adj1" fmla="val 50000"/>
            </a:avLst>
          </a:prstGeom>
          <a:ln w="57150"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Multiply 28">
            <a:extLst>
              <a:ext uri="{FF2B5EF4-FFF2-40B4-BE49-F238E27FC236}">
                <a16:creationId xmlns:a16="http://schemas.microsoft.com/office/drawing/2014/main" id="{DF3284D3-D04F-48FB-A680-6E14DB738C81}"/>
              </a:ext>
            </a:extLst>
          </p:cNvPr>
          <p:cNvSpPr/>
          <p:nvPr/>
        </p:nvSpPr>
        <p:spPr bwMode="auto">
          <a:xfrm>
            <a:off x="9309631" y="2680057"/>
            <a:ext cx="252507" cy="328438"/>
          </a:xfrm>
          <a:prstGeom prst="mathMultiply">
            <a:avLst/>
          </a:prstGeom>
          <a:solidFill>
            <a:srgbClr val="FF0000"/>
          </a:solidFill>
          <a:ln w="317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a:ln>
                <a:noFill/>
              </a:ln>
              <a:gradFill>
                <a:gsLst>
                  <a:gs pos="0">
                    <a:srgbClr val="1A1A1A"/>
                  </a:gs>
                  <a:gs pos="100000">
                    <a:srgbClr val="1A1A1A"/>
                  </a:gs>
                </a:gsLst>
                <a:lin ang="5400000" scaled="0"/>
              </a:gradFill>
              <a:effectLst/>
              <a:uLnTx/>
              <a:uFillTx/>
              <a:latin typeface="Segoe UI"/>
              <a:ea typeface="+mn-ea"/>
              <a:cs typeface="+mn-cs"/>
            </a:endParaRPr>
          </a:p>
        </p:txBody>
      </p:sp>
      <p:sp>
        <p:nvSpPr>
          <p:cNvPr id="65" name="Freeform 6">
            <a:extLst>
              <a:ext uri="{FF2B5EF4-FFF2-40B4-BE49-F238E27FC236}">
                <a16:creationId xmlns:a16="http://schemas.microsoft.com/office/drawing/2014/main" id="{75E48604-FF32-4AED-BC54-E17BDF9D061A}"/>
              </a:ext>
            </a:extLst>
          </p:cNvPr>
          <p:cNvSpPr>
            <a:spLocks/>
          </p:cNvSpPr>
          <p:nvPr/>
        </p:nvSpPr>
        <p:spPr bwMode="auto">
          <a:xfrm>
            <a:off x="9330244" y="3237528"/>
            <a:ext cx="211281" cy="249209"/>
          </a:xfrm>
          <a:custGeom>
            <a:avLst/>
            <a:gdLst>
              <a:gd name="T0" fmla="*/ 983 w 1123"/>
              <a:gd name="T1" fmla="*/ 48 h 972"/>
              <a:gd name="T2" fmla="*/ 884 w 1123"/>
              <a:gd name="T3" fmla="*/ 36 h 972"/>
              <a:gd name="T4" fmla="*/ 409 w 1123"/>
              <a:gd name="T5" fmla="*/ 515 h 972"/>
              <a:gd name="T6" fmla="*/ 251 w 1123"/>
              <a:gd name="T7" fmla="*/ 357 h 972"/>
              <a:gd name="T8" fmla="*/ 107 w 1123"/>
              <a:gd name="T9" fmla="*/ 369 h 972"/>
              <a:gd name="T10" fmla="*/ 42 w 1123"/>
              <a:gd name="T11" fmla="*/ 446 h 972"/>
              <a:gd name="T12" fmla="*/ 41 w 1123"/>
              <a:gd name="T13" fmla="*/ 534 h 972"/>
              <a:gd name="T14" fmla="*/ 356 w 1123"/>
              <a:gd name="T15" fmla="*/ 871 h 972"/>
              <a:gd name="T16" fmla="*/ 500 w 1123"/>
              <a:gd name="T17" fmla="*/ 872 h 972"/>
              <a:gd name="T18" fmla="*/ 1058 w 1123"/>
              <a:gd name="T19" fmla="*/ 267 h 972"/>
              <a:gd name="T20" fmla="*/ 1065 w 1123"/>
              <a:gd name="T21" fmla="*/ 154 h 972"/>
              <a:gd name="T22" fmla="*/ 983 w 1123"/>
              <a:gd name="T23" fmla="*/ 48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3" h="972">
                <a:moveTo>
                  <a:pt x="983" y="48"/>
                </a:moveTo>
                <a:cubicBezTo>
                  <a:pt x="983" y="48"/>
                  <a:pt x="952" y="0"/>
                  <a:pt x="884" y="36"/>
                </a:cubicBezTo>
                <a:cubicBezTo>
                  <a:pt x="774" y="95"/>
                  <a:pt x="533" y="321"/>
                  <a:pt x="409" y="515"/>
                </a:cubicBezTo>
                <a:cubicBezTo>
                  <a:pt x="409" y="515"/>
                  <a:pt x="320" y="412"/>
                  <a:pt x="251" y="357"/>
                </a:cubicBezTo>
                <a:cubicBezTo>
                  <a:pt x="183" y="302"/>
                  <a:pt x="170" y="309"/>
                  <a:pt x="107" y="369"/>
                </a:cubicBezTo>
                <a:cubicBezTo>
                  <a:pt x="66" y="408"/>
                  <a:pt x="42" y="446"/>
                  <a:pt x="42" y="446"/>
                </a:cubicBezTo>
                <a:cubicBezTo>
                  <a:pt x="42" y="446"/>
                  <a:pt x="0" y="490"/>
                  <a:pt x="41" y="534"/>
                </a:cubicBezTo>
                <a:cubicBezTo>
                  <a:pt x="93" y="589"/>
                  <a:pt x="283" y="776"/>
                  <a:pt x="356" y="871"/>
                </a:cubicBezTo>
                <a:cubicBezTo>
                  <a:pt x="432" y="972"/>
                  <a:pt x="500" y="872"/>
                  <a:pt x="500" y="872"/>
                </a:cubicBezTo>
                <a:cubicBezTo>
                  <a:pt x="500" y="872"/>
                  <a:pt x="734" y="489"/>
                  <a:pt x="1058" y="267"/>
                </a:cubicBezTo>
                <a:cubicBezTo>
                  <a:pt x="1058" y="267"/>
                  <a:pt x="1123" y="229"/>
                  <a:pt x="1065" y="154"/>
                </a:cubicBezTo>
                <a:cubicBezTo>
                  <a:pt x="1007" y="79"/>
                  <a:pt x="983" y="48"/>
                  <a:pt x="983" y="48"/>
                </a:cubicBezTo>
                <a:close/>
              </a:path>
            </a:pathLst>
          </a:custGeom>
          <a:solidFill>
            <a:srgbClr val="00B050"/>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gradFill>
                <a:gsLst>
                  <a:gs pos="0">
                    <a:srgbClr val="1A1A1A"/>
                  </a:gs>
                  <a:gs pos="100000">
                    <a:srgbClr val="1A1A1A"/>
                  </a:gs>
                </a:gsLst>
                <a:lin ang="5400000" scaled="0"/>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927286A6-D304-482F-BEB9-3AFE433EE73C}"/>
              </a:ext>
            </a:extLst>
          </p:cNvPr>
          <p:cNvSpPr/>
          <p:nvPr/>
        </p:nvSpPr>
        <p:spPr>
          <a:xfrm>
            <a:off x="10316091" y="4011526"/>
            <a:ext cx="1015297" cy="290849"/>
          </a:xfrm>
          <a:prstGeom prst="rect">
            <a:avLst/>
          </a:prstGeom>
          <a:noFill/>
        </p:spPr>
        <p:txBody>
          <a:bodyPr wrap="square" lIns="0" tIns="0" rIns="0" bIns="0" rtlCol="0">
            <a:spAutoFit/>
          </a:bodyPr>
          <a:lstStyle/>
          <a:p>
            <a:pPr algn="ctr" defTabSz="914400">
              <a:lnSpc>
                <a:spcPct val="90000"/>
              </a:lnSpc>
              <a:spcAft>
                <a:spcPts val="600"/>
              </a:spcAft>
            </a:pPr>
            <a:r>
              <a:rPr lang="en-US" sz="1050" kern="0" dirty="0">
                <a:latin typeface="Segoe UI Semibold"/>
              </a:rPr>
              <a:t>Mapped Storage Account</a:t>
            </a:r>
          </a:p>
        </p:txBody>
      </p:sp>
      <p:sp>
        <p:nvSpPr>
          <p:cNvPr id="67" name="Rectangle 66">
            <a:extLst>
              <a:ext uri="{FF2B5EF4-FFF2-40B4-BE49-F238E27FC236}">
                <a16:creationId xmlns:a16="http://schemas.microsoft.com/office/drawing/2014/main" id="{96EDE685-2054-4396-819D-ED04FA17DD6D}"/>
              </a:ext>
            </a:extLst>
          </p:cNvPr>
          <p:cNvSpPr/>
          <p:nvPr/>
        </p:nvSpPr>
        <p:spPr>
          <a:xfrm>
            <a:off x="10471496" y="1690245"/>
            <a:ext cx="1218755" cy="290849"/>
          </a:xfrm>
          <a:prstGeom prst="rect">
            <a:avLst/>
          </a:prstGeom>
          <a:noFill/>
        </p:spPr>
        <p:txBody>
          <a:bodyPr wrap="square" lIns="0" tIns="0" rIns="0" bIns="0" rtlCol="0">
            <a:spAutoFit/>
          </a:bodyPr>
          <a:lstStyle/>
          <a:p>
            <a:pPr algn="ctr" defTabSz="914400">
              <a:lnSpc>
                <a:spcPct val="90000"/>
              </a:lnSpc>
              <a:spcAft>
                <a:spcPts val="600"/>
              </a:spcAft>
            </a:pPr>
            <a:r>
              <a:rPr lang="en-US" sz="1050" kern="0" dirty="0">
                <a:latin typeface="Segoe UI Semibold"/>
              </a:rPr>
              <a:t>Un-Mapped Storage Accounts</a:t>
            </a:r>
          </a:p>
        </p:txBody>
      </p:sp>
      <p:pic>
        <p:nvPicPr>
          <p:cNvPr id="71" name="Picture 70">
            <a:extLst>
              <a:ext uri="{FF2B5EF4-FFF2-40B4-BE49-F238E27FC236}">
                <a16:creationId xmlns:a16="http://schemas.microsoft.com/office/drawing/2014/main" id="{F1855548-78EB-45A8-BE5A-060D39EA6741}"/>
              </a:ext>
            </a:extLst>
          </p:cNvPr>
          <p:cNvPicPr>
            <a:picLocks noChangeAspect="1"/>
          </p:cNvPicPr>
          <p:nvPr/>
        </p:nvPicPr>
        <p:blipFill>
          <a:blip r:embed="rId7"/>
          <a:stretch>
            <a:fillRect/>
          </a:stretch>
        </p:blipFill>
        <p:spPr>
          <a:xfrm>
            <a:off x="8187292" y="1968401"/>
            <a:ext cx="523956" cy="492455"/>
          </a:xfrm>
          <a:prstGeom prst="rect">
            <a:avLst/>
          </a:prstGeom>
        </p:spPr>
      </p:pic>
      <p:sp>
        <p:nvSpPr>
          <p:cNvPr id="72" name="TextBox 71">
            <a:extLst>
              <a:ext uri="{FF2B5EF4-FFF2-40B4-BE49-F238E27FC236}">
                <a16:creationId xmlns:a16="http://schemas.microsoft.com/office/drawing/2014/main" id="{5C0D25C8-C175-4F80-A26A-78699F7C0620}"/>
              </a:ext>
            </a:extLst>
          </p:cNvPr>
          <p:cNvSpPr txBox="1"/>
          <p:nvPr/>
        </p:nvSpPr>
        <p:spPr>
          <a:xfrm>
            <a:off x="8234652" y="1747443"/>
            <a:ext cx="1218755" cy="145424"/>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0" cap="none" spc="0" normalizeH="0" baseline="0" noProof="0" dirty="0">
                <a:ln>
                  <a:noFill/>
                </a:ln>
                <a:solidFill>
                  <a:schemeClr val="tx1"/>
                </a:solidFill>
                <a:effectLst/>
                <a:uLnTx/>
                <a:uFillTx/>
                <a:latin typeface="Segoe UI Semibold"/>
                <a:ea typeface="+mn-ea"/>
                <a:cs typeface="+mn-cs"/>
              </a:rPr>
              <a:t>Deny Internet</a:t>
            </a:r>
          </a:p>
        </p:txBody>
      </p:sp>
      <p:sp>
        <p:nvSpPr>
          <p:cNvPr id="30" name="TextBox 29">
            <a:extLst>
              <a:ext uri="{FF2B5EF4-FFF2-40B4-BE49-F238E27FC236}">
                <a16:creationId xmlns:a16="http://schemas.microsoft.com/office/drawing/2014/main" id="{15C73D7B-7D12-4729-876F-EC25E39396BF}"/>
              </a:ext>
            </a:extLst>
          </p:cNvPr>
          <p:cNvSpPr txBox="1"/>
          <p:nvPr/>
        </p:nvSpPr>
        <p:spPr>
          <a:xfrm>
            <a:off x="8763139" y="4156951"/>
            <a:ext cx="1345490" cy="193899"/>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chemeClr val="tx1"/>
                </a:solidFill>
                <a:effectLst/>
                <a:uLnTx/>
                <a:uFillTx/>
                <a:latin typeface="Segoe UI Semibold"/>
                <a:ea typeface="+mn-ea"/>
                <a:cs typeface="+mn-cs"/>
              </a:rPr>
              <a:t>Private Link</a:t>
            </a:r>
          </a:p>
        </p:txBody>
      </p:sp>
      <p:grpSp>
        <p:nvGrpSpPr>
          <p:cNvPr id="31" name="Group 30">
            <a:extLst>
              <a:ext uri="{FF2B5EF4-FFF2-40B4-BE49-F238E27FC236}">
                <a16:creationId xmlns:a16="http://schemas.microsoft.com/office/drawing/2014/main" id="{10FC2872-C2E1-4FC6-B58B-B8A403558571}"/>
              </a:ext>
            </a:extLst>
          </p:cNvPr>
          <p:cNvGrpSpPr/>
          <p:nvPr/>
        </p:nvGrpSpPr>
        <p:grpSpPr>
          <a:xfrm>
            <a:off x="9243981" y="3705047"/>
            <a:ext cx="385747" cy="385747"/>
            <a:chOff x="7641510" y="1934835"/>
            <a:chExt cx="385747" cy="385747"/>
          </a:xfrm>
        </p:grpSpPr>
        <p:pic>
          <p:nvPicPr>
            <p:cNvPr id="33" name="Graphic 32">
              <a:extLst>
                <a:ext uri="{FF2B5EF4-FFF2-40B4-BE49-F238E27FC236}">
                  <a16:creationId xmlns:a16="http://schemas.microsoft.com/office/drawing/2014/main" id="{4AEAD6F0-1DEB-4494-8D14-A88C29B6E51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641510" y="1934835"/>
              <a:ext cx="385747" cy="385747"/>
            </a:xfrm>
            <a:prstGeom prst="rect">
              <a:avLst/>
            </a:prstGeom>
          </p:spPr>
        </p:pic>
        <p:pic>
          <p:nvPicPr>
            <p:cNvPr id="35" name="Graphic 34">
              <a:extLst>
                <a:ext uri="{FF2B5EF4-FFF2-40B4-BE49-F238E27FC236}">
                  <a16:creationId xmlns:a16="http://schemas.microsoft.com/office/drawing/2014/main" id="{73621F39-CAF0-4294-8FE7-AE2A9A6853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31707" y="2063530"/>
              <a:ext cx="205370" cy="128356"/>
            </a:xfrm>
            <a:prstGeom prst="rect">
              <a:avLst/>
            </a:prstGeom>
          </p:spPr>
        </p:pic>
      </p:grpSp>
      <p:pic>
        <p:nvPicPr>
          <p:cNvPr id="37" name="Graphic 36">
            <a:extLst>
              <a:ext uri="{FF2B5EF4-FFF2-40B4-BE49-F238E27FC236}">
                <a16:creationId xmlns:a16="http://schemas.microsoft.com/office/drawing/2014/main" id="{3D6C3980-9E21-4DFC-80FC-2E856D3CD5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00738" y="2311193"/>
            <a:ext cx="543651" cy="543651"/>
          </a:xfrm>
          <a:prstGeom prst="rect">
            <a:avLst/>
          </a:prstGeom>
        </p:spPr>
      </p:pic>
    </p:spTree>
    <p:extLst>
      <p:ext uri="{BB962C8B-B14F-4D97-AF65-F5344CB8AC3E}">
        <p14:creationId xmlns:p14="http://schemas.microsoft.com/office/powerpoint/2010/main" val="160517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EFDD07-B5EE-4CD0-B813-7A2BFE14D3EB}"/>
              </a:ext>
            </a:extLst>
          </p:cNvPr>
          <p:cNvPicPr>
            <a:picLocks noChangeAspect="1"/>
          </p:cNvPicPr>
          <p:nvPr/>
        </p:nvPicPr>
        <p:blipFill>
          <a:blip r:embed="rId3"/>
          <a:stretch>
            <a:fillRect/>
          </a:stretch>
        </p:blipFill>
        <p:spPr>
          <a:xfrm>
            <a:off x="643467" y="1261618"/>
            <a:ext cx="10905066" cy="4334763"/>
          </a:xfrm>
          <a:prstGeom prst="rect">
            <a:avLst/>
          </a:prstGeom>
          <a:ln>
            <a:noFill/>
          </a:ln>
        </p:spPr>
      </p:pic>
    </p:spTree>
    <p:extLst>
      <p:ext uri="{BB962C8B-B14F-4D97-AF65-F5344CB8AC3E}">
        <p14:creationId xmlns:p14="http://schemas.microsoft.com/office/powerpoint/2010/main" val="10500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A8DA44-765D-4353-805D-0D836D197CA4}"/>
              </a:ext>
            </a:extLst>
          </p:cNvPr>
          <p:cNvSpPr>
            <a:spLocks noGrp="1"/>
          </p:cNvSpPr>
          <p:nvPr>
            <p:ph type="title"/>
          </p:nvPr>
        </p:nvSpPr>
        <p:spPr/>
        <p:txBody>
          <a:bodyPr/>
          <a:lstStyle/>
          <a:p>
            <a:r>
              <a:rPr lang="en-US" dirty="0"/>
              <a:t>Secure connectivity from On-Premises</a:t>
            </a:r>
          </a:p>
        </p:txBody>
      </p:sp>
      <p:cxnSp>
        <p:nvCxnSpPr>
          <p:cNvPr id="6" name="Straight Connector 5">
            <a:extLst>
              <a:ext uri="{FF2B5EF4-FFF2-40B4-BE49-F238E27FC236}">
                <a16:creationId xmlns:a16="http://schemas.microsoft.com/office/drawing/2014/main" id="{636BF974-6CA6-4C87-973C-AFDF441C4268}"/>
              </a:ext>
            </a:extLst>
          </p:cNvPr>
          <p:cNvCxnSpPr>
            <a:cxnSpLocks/>
          </p:cNvCxnSpPr>
          <p:nvPr/>
        </p:nvCxnSpPr>
        <p:spPr>
          <a:xfrm>
            <a:off x="4088684" y="2043271"/>
            <a:ext cx="0" cy="3529012"/>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2B93F89-1ECA-421A-A4EE-B11A76A7B57E}"/>
              </a:ext>
            </a:extLst>
          </p:cNvPr>
          <p:cNvCxnSpPr/>
          <p:nvPr/>
        </p:nvCxnSpPr>
        <p:spPr>
          <a:xfrm>
            <a:off x="8167942" y="1907925"/>
            <a:ext cx="0" cy="3529012"/>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AAA5FC5-5FE1-4033-85A3-FB7E3FA3C0BB}"/>
              </a:ext>
            </a:extLst>
          </p:cNvPr>
          <p:cNvCxnSpPr>
            <a:cxnSpLocks/>
            <a:stCxn id="80" idx="8"/>
            <a:endCxn id="154" idx="0"/>
          </p:cNvCxnSpPr>
          <p:nvPr/>
        </p:nvCxnSpPr>
        <p:spPr>
          <a:xfrm>
            <a:off x="1388772" y="1960064"/>
            <a:ext cx="2059879" cy="2351457"/>
          </a:xfrm>
          <a:prstGeom prst="bentConnector2">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E8D4500-6BD8-4EE3-8554-4CF3A7F9646C}"/>
              </a:ext>
            </a:extLst>
          </p:cNvPr>
          <p:cNvSpPr txBox="1"/>
          <p:nvPr/>
        </p:nvSpPr>
        <p:spPr>
          <a:xfrm>
            <a:off x="1429982" y="1152166"/>
            <a:ext cx="1228718"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mj-lt"/>
                <a:ea typeface="+mn-ea"/>
                <a:cs typeface="+mn-cs"/>
              </a:rPr>
              <a:t>Good</a:t>
            </a:r>
          </a:p>
        </p:txBody>
      </p:sp>
      <p:sp>
        <p:nvSpPr>
          <p:cNvPr id="38" name="TextBox 37">
            <a:extLst>
              <a:ext uri="{FF2B5EF4-FFF2-40B4-BE49-F238E27FC236}">
                <a16:creationId xmlns:a16="http://schemas.microsoft.com/office/drawing/2014/main" id="{A30CDA7E-1DF0-4930-A34C-8A251B8C997C}"/>
              </a:ext>
            </a:extLst>
          </p:cNvPr>
          <p:cNvSpPr txBox="1"/>
          <p:nvPr/>
        </p:nvSpPr>
        <p:spPr>
          <a:xfrm>
            <a:off x="5513954" y="1152166"/>
            <a:ext cx="1228718"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mj-lt"/>
                <a:ea typeface="+mn-ea"/>
                <a:cs typeface="+mn-cs"/>
              </a:rPr>
              <a:t>Better</a:t>
            </a:r>
          </a:p>
        </p:txBody>
      </p:sp>
      <p:sp>
        <p:nvSpPr>
          <p:cNvPr id="39" name="TextBox 38">
            <a:extLst>
              <a:ext uri="{FF2B5EF4-FFF2-40B4-BE49-F238E27FC236}">
                <a16:creationId xmlns:a16="http://schemas.microsoft.com/office/drawing/2014/main" id="{244B8436-6F90-4B4B-9683-0EDAF62A12E5}"/>
              </a:ext>
            </a:extLst>
          </p:cNvPr>
          <p:cNvSpPr txBox="1"/>
          <p:nvPr/>
        </p:nvSpPr>
        <p:spPr>
          <a:xfrm>
            <a:off x="9565610" y="1152166"/>
            <a:ext cx="1228718"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mj-lt"/>
                <a:ea typeface="+mn-ea"/>
                <a:cs typeface="+mn-cs"/>
              </a:rPr>
              <a:t>Best</a:t>
            </a:r>
          </a:p>
        </p:txBody>
      </p:sp>
      <p:sp>
        <p:nvSpPr>
          <p:cNvPr id="128" name="TextBox 127">
            <a:extLst>
              <a:ext uri="{FF2B5EF4-FFF2-40B4-BE49-F238E27FC236}">
                <a16:creationId xmlns:a16="http://schemas.microsoft.com/office/drawing/2014/main" id="{718794FA-8775-432C-A2A8-900F5DD8CAFF}"/>
              </a:ext>
            </a:extLst>
          </p:cNvPr>
          <p:cNvSpPr txBox="1"/>
          <p:nvPr/>
        </p:nvSpPr>
        <p:spPr>
          <a:xfrm>
            <a:off x="10977644" y="5204450"/>
            <a:ext cx="496987"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mj-lt"/>
                <a:ea typeface="+mn-ea"/>
                <a:cs typeface="+mn-cs"/>
              </a:rPr>
              <a:t>Storage</a:t>
            </a:r>
          </a:p>
        </p:txBody>
      </p:sp>
      <p:sp>
        <p:nvSpPr>
          <p:cNvPr id="129" name="TextBox 128">
            <a:extLst>
              <a:ext uri="{FF2B5EF4-FFF2-40B4-BE49-F238E27FC236}">
                <a16:creationId xmlns:a16="http://schemas.microsoft.com/office/drawing/2014/main" id="{BD50FF08-E2B2-4382-AC40-EA74BA090A68}"/>
              </a:ext>
            </a:extLst>
          </p:cNvPr>
          <p:cNvSpPr txBox="1"/>
          <p:nvPr/>
        </p:nvSpPr>
        <p:spPr>
          <a:xfrm flipH="1">
            <a:off x="11526479" y="5204450"/>
            <a:ext cx="349759"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mj-lt"/>
                <a:ea typeface="+mn-ea"/>
                <a:cs typeface="+mn-cs"/>
              </a:rPr>
              <a:t>SQL</a:t>
            </a:r>
          </a:p>
        </p:txBody>
      </p:sp>
      <p:pic>
        <p:nvPicPr>
          <p:cNvPr id="130" name="Graphic 129">
            <a:extLst>
              <a:ext uri="{FF2B5EF4-FFF2-40B4-BE49-F238E27FC236}">
                <a16:creationId xmlns:a16="http://schemas.microsoft.com/office/drawing/2014/main" id="{818EE7C8-FECA-4209-96F0-96D14421F1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52696" y="4683002"/>
            <a:ext cx="497324" cy="497324"/>
          </a:xfrm>
          <a:prstGeom prst="rect">
            <a:avLst/>
          </a:prstGeom>
        </p:spPr>
      </p:pic>
      <p:pic>
        <p:nvPicPr>
          <p:cNvPr id="131" name="Graphic 130">
            <a:extLst>
              <a:ext uri="{FF2B5EF4-FFF2-40B4-BE49-F238E27FC236}">
                <a16:creationId xmlns:a16="http://schemas.microsoft.com/office/drawing/2014/main" id="{0E9BB4A7-224E-4BF9-9CD6-749750347F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99578" y="4727209"/>
            <a:ext cx="453118" cy="453117"/>
          </a:xfrm>
          <a:prstGeom prst="rect">
            <a:avLst/>
          </a:prstGeom>
        </p:spPr>
      </p:pic>
      <p:grpSp>
        <p:nvGrpSpPr>
          <p:cNvPr id="145" name="Group 144">
            <a:extLst>
              <a:ext uri="{FF2B5EF4-FFF2-40B4-BE49-F238E27FC236}">
                <a16:creationId xmlns:a16="http://schemas.microsoft.com/office/drawing/2014/main" id="{514545E2-B432-4900-939B-BAFFDF19575D}"/>
              </a:ext>
            </a:extLst>
          </p:cNvPr>
          <p:cNvGrpSpPr/>
          <p:nvPr/>
        </p:nvGrpSpPr>
        <p:grpSpPr>
          <a:xfrm>
            <a:off x="11091188" y="2985314"/>
            <a:ext cx="435291" cy="442952"/>
            <a:chOff x="7641510" y="1934835"/>
            <a:chExt cx="385747" cy="385747"/>
          </a:xfrm>
        </p:grpSpPr>
        <p:pic>
          <p:nvPicPr>
            <p:cNvPr id="146" name="Graphic 145">
              <a:extLst>
                <a:ext uri="{FF2B5EF4-FFF2-40B4-BE49-F238E27FC236}">
                  <a16:creationId xmlns:a16="http://schemas.microsoft.com/office/drawing/2014/main" id="{CFDC1B58-D4B5-4C32-B572-71E8BD2C954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641510" y="1934835"/>
              <a:ext cx="385747" cy="385747"/>
            </a:xfrm>
            <a:prstGeom prst="rect">
              <a:avLst/>
            </a:prstGeom>
          </p:spPr>
        </p:pic>
        <p:pic>
          <p:nvPicPr>
            <p:cNvPr id="147" name="Graphic 146">
              <a:extLst>
                <a:ext uri="{FF2B5EF4-FFF2-40B4-BE49-F238E27FC236}">
                  <a16:creationId xmlns:a16="http://schemas.microsoft.com/office/drawing/2014/main" id="{DDA85856-DBB8-443C-AF69-A4868D10FF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1707" y="2063530"/>
              <a:ext cx="205370" cy="128356"/>
            </a:xfrm>
            <a:prstGeom prst="rect">
              <a:avLst/>
            </a:prstGeom>
          </p:spPr>
        </p:pic>
      </p:grpSp>
      <p:sp>
        <p:nvSpPr>
          <p:cNvPr id="172" name="TextBox 171">
            <a:extLst>
              <a:ext uri="{FF2B5EF4-FFF2-40B4-BE49-F238E27FC236}">
                <a16:creationId xmlns:a16="http://schemas.microsoft.com/office/drawing/2014/main" id="{99317F60-C456-4D6A-A63C-B2F52273FEDE}"/>
              </a:ext>
            </a:extLst>
          </p:cNvPr>
          <p:cNvSpPr txBox="1"/>
          <p:nvPr/>
        </p:nvSpPr>
        <p:spPr>
          <a:xfrm>
            <a:off x="10884394" y="2796038"/>
            <a:ext cx="848877" cy="153888"/>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mj-lt"/>
                <a:ea typeface="+mn-ea"/>
                <a:cs typeface="+mn-cs"/>
              </a:rPr>
              <a:t>Private Link</a:t>
            </a:r>
          </a:p>
        </p:txBody>
      </p:sp>
      <p:pic>
        <p:nvPicPr>
          <p:cNvPr id="185" name="Graphic 184">
            <a:extLst>
              <a:ext uri="{FF2B5EF4-FFF2-40B4-BE49-F238E27FC236}">
                <a16:creationId xmlns:a16="http://schemas.microsoft.com/office/drawing/2014/main" id="{A3E5CFAA-154A-4483-9426-58EAD86294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8450" y="4646485"/>
            <a:ext cx="533843" cy="533841"/>
          </a:xfrm>
          <a:prstGeom prst="rect">
            <a:avLst/>
          </a:prstGeom>
        </p:spPr>
      </p:pic>
      <p:pic>
        <p:nvPicPr>
          <p:cNvPr id="186" name="Graphic 185">
            <a:extLst>
              <a:ext uri="{FF2B5EF4-FFF2-40B4-BE49-F238E27FC236}">
                <a16:creationId xmlns:a16="http://schemas.microsoft.com/office/drawing/2014/main" id="{90F400CF-04CA-42E4-B2C3-6BC98A2853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64697" y="4646485"/>
            <a:ext cx="533843" cy="533841"/>
          </a:xfrm>
          <a:prstGeom prst="rect">
            <a:avLst/>
          </a:prstGeom>
        </p:spPr>
      </p:pic>
      <p:sp>
        <p:nvSpPr>
          <p:cNvPr id="187" name="TextBox 186">
            <a:extLst>
              <a:ext uri="{FF2B5EF4-FFF2-40B4-BE49-F238E27FC236}">
                <a16:creationId xmlns:a16="http://schemas.microsoft.com/office/drawing/2014/main" id="{35D3D215-3B1A-4504-8C94-BDFE1F16EBB3}"/>
              </a:ext>
            </a:extLst>
          </p:cNvPr>
          <p:cNvSpPr txBox="1"/>
          <p:nvPr/>
        </p:nvSpPr>
        <p:spPr>
          <a:xfrm>
            <a:off x="196133" y="5204450"/>
            <a:ext cx="844724" cy="141370"/>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mj-lt"/>
                <a:ea typeface="+mn-ea"/>
                <a:cs typeface="+mn-cs"/>
              </a:rPr>
              <a:t>On-Premises</a:t>
            </a:r>
          </a:p>
        </p:txBody>
      </p:sp>
      <p:sp>
        <p:nvSpPr>
          <p:cNvPr id="188" name="Rectangle 187">
            <a:extLst>
              <a:ext uri="{FF2B5EF4-FFF2-40B4-BE49-F238E27FC236}">
                <a16:creationId xmlns:a16="http://schemas.microsoft.com/office/drawing/2014/main" id="{6CA2C4A4-FB71-4257-9E5B-B12F16427F66}"/>
              </a:ext>
            </a:extLst>
          </p:cNvPr>
          <p:cNvSpPr/>
          <p:nvPr/>
        </p:nvSpPr>
        <p:spPr>
          <a:xfrm>
            <a:off x="273163" y="5502240"/>
            <a:ext cx="3377242" cy="1107996"/>
          </a:xfrm>
          <a:prstGeom prst="rect">
            <a:avLst/>
          </a:prstGeom>
        </p:spPr>
        <p:txBody>
          <a:bodyPr wrap="square">
            <a:spAutoFit/>
          </a:bodyPr>
          <a:lstStyle/>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rPr>
              <a:t>Traffic traverses the Internet</a:t>
            </a:r>
            <a:endParaRPr kumimoji="0" lang="en-US" sz="1400" b="0" i="0" u="none" strike="noStrike" kern="1200" cap="none" spc="0" normalizeH="0" baseline="0" noProof="0" dirty="0">
              <a:ln>
                <a:noFill/>
              </a:ln>
              <a:effectLst/>
              <a:uLnTx/>
              <a:uFillTx/>
              <a:latin typeface="Segoe UI"/>
              <a:ea typeface="+mn-ea"/>
              <a:cs typeface="Segoe UI"/>
            </a:endParaRPr>
          </a:p>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mn-cs"/>
              </a:rPr>
              <a:t>Secured using ACLs on Public </a:t>
            </a:r>
            <a:r>
              <a:rPr kumimoji="0" lang="en-US" sz="1400" b="0" i="0" u="none" strike="noStrike" kern="1200" cap="none" spc="0" normalizeH="0" baseline="0" noProof="0" dirty="0" err="1">
                <a:ln>
                  <a:noFill/>
                </a:ln>
                <a:effectLst/>
                <a:uLnTx/>
                <a:uFillTx/>
                <a:latin typeface="Segoe UI"/>
                <a:ea typeface="+mn-ea"/>
                <a:cs typeface="+mn-cs"/>
              </a:rPr>
              <a:t>Ips</a:t>
            </a:r>
            <a:endParaRPr kumimoji="0" lang="en-US" sz="1400" b="0" i="0" u="none" strike="noStrike" kern="1200" cap="none" spc="0" normalizeH="0" baseline="0" noProof="0" dirty="0">
              <a:ln>
                <a:noFill/>
              </a:ln>
              <a:effectLst/>
              <a:uLnTx/>
              <a:uFillTx/>
              <a:latin typeface="Segoe UI"/>
              <a:ea typeface="+mn-ea"/>
              <a:cs typeface="+mn-cs"/>
            </a:endParaRPr>
          </a:p>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Corporate firewall open to Azure Public IPs</a:t>
            </a:r>
          </a:p>
        </p:txBody>
      </p:sp>
      <p:sp>
        <p:nvSpPr>
          <p:cNvPr id="189" name="Rectangle 188">
            <a:extLst>
              <a:ext uri="{FF2B5EF4-FFF2-40B4-BE49-F238E27FC236}">
                <a16:creationId xmlns:a16="http://schemas.microsoft.com/office/drawing/2014/main" id="{F5A5E732-BC48-41DA-AE69-B7753565EA43}"/>
              </a:ext>
            </a:extLst>
          </p:cNvPr>
          <p:cNvSpPr/>
          <p:nvPr/>
        </p:nvSpPr>
        <p:spPr>
          <a:xfrm>
            <a:off x="4091914" y="5519406"/>
            <a:ext cx="3818596" cy="1323439"/>
          </a:xfrm>
          <a:prstGeom prst="rect">
            <a:avLst/>
          </a:prstGeom>
        </p:spPr>
        <p:txBody>
          <a:bodyPr wrap="square">
            <a:spAutoFit/>
          </a:bodyPr>
          <a:lstStyle/>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mn-cs"/>
              </a:rPr>
              <a:t>Traffic stays within Microsoft and partner network </a:t>
            </a:r>
          </a:p>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mn-cs"/>
              </a:rPr>
              <a:t>MS Peering draws Microsoft Public IP traffic</a:t>
            </a:r>
          </a:p>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Corporate Firewall open to Azure Public IPs</a:t>
            </a:r>
          </a:p>
        </p:txBody>
      </p:sp>
      <p:sp>
        <p:nvSpPr>
          <p:cNvPr id="190" name="Rectangle 189">
            <a:extLst>
              <a:ext uri="{FF2B5EF4-FFF2-40B4-BE49-F238E27FC236}">
                <a16:creationId xmlns:a16="http://schemas.microsoft.com/office/drawing/2014/main" id="{D4DD8E3A-846E-4E7A-86D7-D0DE3640FFAD}"/>
              </a:ext>
            </a:extLst>
          </p:cNvPr>
          <p:cNvSpPr/>
          <p:nvPr/>
        </p:nvSpPr>
        <p:spPr>
          <a:xfrm>
            <a:off x="8378451" y="5469314"/>
            <a:ext cx="3697592" cy="1107996"/>
          </a:xfrm>
          <a:prstGeom prst="rect">
            <a:avLst/>
          </a:prstGeom>
        </p:spPr>
        <p:txBody>
          <a:bodyPr wrap="square">
            <a:spAutoFit/>
          </a:bodyPr>
          <a:lstStyle/>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mn-cs"/>
              </a:rPr>
              <a:t>Traffic is fully private traversing the Microsoft network</a:t>
            </a:r>
          </a:p>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No exposure of public IPs on either side</a:t>
            </a:r>
          </a:p>
          <a:p>
            <a:pPr marL="228600" marR="0" lvl="0" indent="-228600" algn="l" defTabSz="914367" rtl="0" eaLnBrk="1" fontAlgn="auto" latinLnBrk="0" hangingPunct="1">
              <a:lnSpc>
                <a:spcPct val="100000"/>
              </a:lnSpc>
              <a:spcBef>
                <a:spcPts val="0"/>
              </a:spcBef>
              <a:spcAft>
                <a:spcPts val="600"/>
              </a:spcAft>
              <a:buClr>
                <a:srgbClr val="3A3B40"/>
              </a:buClr>
              <a:buSzPct val="100000"/>
              <a:buFont typeface="Arial" panose="020B0604020202020204" pitchFamily="34" charset="0"/>
              <a:buChar char="•"/>
              <a:tabLst/>
              <a:defRPr/>
            </a:pPr>
            <a:r>
              <a:rPr kumimoji="0" lang="en-US" sz="1400" b="0" i="0" u="none" strike="noStrike" kern="1200" cap="none" spc="0" normalizeH="0" baseline="0" noProof="0" dirty="0">
                <a:ln>
                  <a:noFill/>
                </a:ln>
                <a:effectLst/>
                <a:uLnTx/>
                <a:uFillTx/>
                <a:latin typeface="Segoe UI"/>
                <a:ea typeface="+mn-ea"/>
                <a:cs typeface="Segoe UI"/>
              </a:rPr>
              <a:t>Corporate Firewall open only to private</a:t>
            </a:r>
          </a:p>
        </p:txBody>
      </p:sp>
      <p:grpSp>
        <p:nvGrpSpPr>
          <p:cNvPr id="77" name="Group 76">
            <a:extLst>
              <a:ext uri="{FF2B5EF4-FFF2-40B4-BE49-F238E27FC236}">
                <a16:creationId xmlns:a16="http://schemas.microsoft.com/office/drawing/2014/main" id="{03AE6E40-6B0C-49B3-AA6E-94AA4D2F3608}"/>
              </a:ext>
            </a:extLst>
          </p:cNvPr>
          <p:cNvGrpSpPr/>
          <p:nvPr/>
        </p:nvGrpSpPr>
        <p:grpSpPr>
          <a:xfrm>
            <a:off x="1388772" y="1455456"/>
            <a:ext cx="1311138" cy="726252"/>
            <a:chOff x="2885359" y="4895473"/>
            <a:chExt cx="2646571" cy="1546009"/>
          </a:xfrm>
        </p:grpSpPr>
        <p:grpSp>
          <p:nvGrpSpPr>
            <p:cNvPr id="78" name="Group 77">
              <a:extLst>
                <a:ext uri="{FF2B5EF4-FFF2-40B4-BE49-F238E27FC236}">
                  <a16:creationId xmlns:a16="http://schemas.microsoft.com/office/drawing/2014/main" id="{573EC497-6006-4D02-882A-191F3EA03580}"/>
                </a:ext>
              </a:extLst>
            </p:cNvPr>
            <p:cNvGrpSpPr/>
            <p:nvPr/>
          </p:nvGrpSpPr>
          <p:grpSpPr>
            <a:xfrm>
              <a:off x="2885359" y="4895473"/>
              <a:ext cx="2646571" cy="1525952"/>
              <a:chOff x="4248046" y="490888"/>
              <a:chExt cx="8361830" cy="4821237"/>
            </a:xfrm>
          </p:grpSpPr>
          <p:sp>
            <p:nvSpPr>
              <p:cNvPr id="80" name="Freeform 5">
                <a:extLst>
                  <a:ext uri="{FF2B5EF4-FFF2-40B4-BE49-F238E27FC236}">
                    <a16:creationId xmlns:a16="http://schemas.microsoft.com/office/drawing/2014/main" id="{56798879-5CFF-40F9-A280-FB1D4FD4E09F}"/>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81" name="Freeform 5">
                <a:extLst>
                  <a:ext uri="{FF2B5EF4-FFF2-40B4-BE49-F238E27FC236}">
                    <a16:creationId xmlns:a16="http://schemas.microsoft.com/office/drawing/2014/main" id="{A1AE5A2F-41CB-4F34-A745-1CAF3A65F3F0}"/>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82" name="Freeform 5">
                <a:extLst>
                  <a:ext uri="{FF2B5EF4-FFF2-40B4-BE49-F238E27FC236}">
                    <a16:creationId xmlns:a16="http://schemas.microsoft.com/office/drawing/2014/main" id="{3E4C9952-BCC5-4456-981F-76294B416E19}"/>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50000"/>
                  <a:alpha val="45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79" name="Rectangle 78">
              <a:extLst>
                <a:ext uri="{FF2B5EF4-FFF2-40B4-BE49-F238E27FC236}">
                  <a16:creationId xmlns:a16="http://schemas.microsoft.com/office/drawing/2014/main" id="{366B0E32-54FB-4FD5-A942-E325BF2B64AA}"/>
                </a:ext>
              </a:extLst>
            </p:cNvPr>
            <p:cNvSpPr/>
            <p:nvPr/>
          </p:nvSpPr>
          <p:spPr>
            <a:xfrm>
              <a:off x="3043682" y="5399746"/>
              <a:ext cx="2386530" cy="1041736"/>
            </a:xfrm>
            <a:prstGeom prst="rect">
              <a:avLst/>
            </a:prstGeom>
            <a:noFill/>
          </p:spPr>
          <p:txBody>
            <a:bodyPr wrap="square" lIns="182880" tIns="146304" rIns="182880" bIns="146304" rtlCol="0">
              <a:spAutoFit/>
            </a:bodyPr>
            <a:lstStyle/>
            <a:p>
              <a:pPr algn="ctr">
                <a:lnSpc>
                  <a:spcPct val="90000"/>
                </a:lnSpc>
                <a:spcAft>
                  <a:spcPts val="600"/>
                </a:spcAft>
                <a:defRPr/>
              </a:pPr>
              <a:r>
                <a:rPr lang="en-US" sz="1400" kern="0" dirty="0">
                  <a:gradFill>
                    <a:gsLst>
                      <a:gs pos="1250">
                        <a:srgbClr val="FFFFFF"/>
                      </a:gs>
                      <a:gs pos="100000">
                        <a:srgbClr val="FFFFFF"/>
                      </a:gs>
                    </a:gsLst>
                    <a:lin ang="5400000" scaled="0"/>
                  </a:gradFill>
                  <a:latin typeface="+mj-lt"/>
                  <a:cs typeface="Segoe UI Semilight" panose="020B0402040204020203" pitchFamily="34" charset="0"/>
                </a:rPr>
                <a:t>Internet</a:t>
              </a:r>
            </a:p>
          </p:txBody>
        </p:sp>
      </p:grpSp>
      <p:grpSp>
        <p:nvGrpSpPr>
          <p:cNvPr id="83" name="Group 82">
            <a:extLst>
              <a:ext uri="{FF2B5EF4-FFF2-40B4-BE49-F238E27FC236}">
                <a16:creationId xmlns:a16="http://schemas.microsoft.com/office/drawing/2014/main" id="{96EB3067-A0AC-4A43-827C-439509751487}"/>
              </a:ext>
            </a:extLst>
          </p:cNvPr>
          <p:cNvGrpSpPr/>
          <p:nvPr/>
        </p:nvGrpSpPr>
        <p:grpSpPr>
          <a:xfrm>
            <a:off x="5456586" y="2962906"/>
            <a:ext cx="1343454" cy="816590"/>
            <a:chOff x="2873157" y="4895473"/>
            <a:chExt cx="2711802" cy="1738316"/>
          </a:xfrm>
        </p:grpSpPr>
        <p:grpSp>
          <p:nvGrpSpPr>
            <p:cNvPr id="84" name="Group 83">
              <a:extLst>
                <a:ext uri="{FF2B5EF4-FFF2-40B4-BE49-F238E27FC236}">
                  <a16:creationId xmlns:a16="http://schemas.microsoft.com/office/drawing/2014/main" id="{5F8C8E1E-BE99-4A8E-8BA8-9C70BED6469C}"/>
                </a:ext>
              </a:extLst>
            </p:cNvPr>
            <p:cNvGrpSpPr/>
            <p:nvPr/>
          </p:nvGrpSpPr>
          <p:grpSpPr>
            <a:xfrm>
              <a:off x="2885359" y="4895473"/>
              <a:ext cx="2646571" cy="1525952"/>
              <a:chOff x="4248046" y="490888"/>
              <a:chExt cx="8361830" cy="4821237"/>
            </a:xfrm>
          </p:grpSpPr>
          <p:sp>
            <p:nvSpPr>
              <p:cNvPr id="86" name="Freeform 5">
                <a:extLst>
                  <a:ext uri="{FF2B5EF4-FFF2-40B4-BE49-F238E27FC236}">
                    <a16:creationId xmlns:a16="http://schemas.microsoft.com/office/drawing/2014/main" id="{1D3C204F-7B76-4CFC-AE07-835F828CD7AE}"/>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8D7">
                  <a:lumMod val="40000"/>
                  <a:lumOff val="60000"/>
                </a:srgb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87" name="Freeform 5">
                <a:extLst>
                  <a:ext uri="{FF2B5EF4-FFF2-40B4-BE49-F238E27FC236}">
                    <a16:creationId xmlns:a16="http://schemas.microsoft.com/office/drawing/2014/main" id="{C9DF53A0-D7A1-43F3-9036-48F19FBFC094}"/>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8D7">
                  <a:lumMod val="60000"/>
                  <a:lumOff val="40000"/>
                </a:srgb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88" name="Freeform 5">
                <a:extLst>
                  <a:ext uri="{FF2B5EF4-FFF2-40B4-BE49-F238E27FC236}">
                    <a16:creationId xmlns:a16="http://schemas.microsoft.com/office/drawing/2014/main" id="{E760386B-78C8-4D92-A004-B17860F81C93}"/>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8D7">
                  <a:alpha val="45000"/>
                </a:srgb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85" name="Rectangle 84">
              <a:extLst>
                <a:ext uri="{FF2B5EF4-FFF2-40B4-BE49-F238E27FC236}">
                  <a16:creationId xmlns:a16="http://schemas.microsoft.com/office/drawing/2014/main" id="{BD69EC96-5601-44A4-AC32-0B6F85CCE262}"/>
                </a:ext>
              </a:extLst>
            </p:cNvPr>
            <p:cNvSpPr/>
            <p:nvPr/>
          </p:nvSpPr>
          <p:spPr>
            <a:xfrm>
              <a:off x="2873157" y="5356190"/>
              <a:ext cx="2711802" cy="1277599"/>
            </a:xfrm>
            <a:prstGeom prst="rect">
              <a:avLst/>
            </a:prstGeom>
            <a:noFill/>
          </p:spPr>
          <p:txBody>
            <a:bodyPr wrap="square" lIns="182880" tIns="146304" rIns="182880" bIns="146304" rtlCol="0">
              <a:spAutoFit/>
            </a:bodyPr>
            <a:lstStyle/>
            <a:p>
              <a:pPr algn="ctr">
                <a:lnSpc>
                  <a:spcPct val="90000"/>
                </a:lnSpc>
                <a:spcAft>
                  <a:spcPts val="600"/>
                </a:spcAft>
                <a:defRPr/>
              </a:pPr>
              <a:r>
                <a:rPr lang="en-US" sz="1100" kern="0" dirty="0">
                  <a:gradFill>
                    <a:gsLst>
                      <a:gs pos="1250">
                        <a:srgbClr val="FFFFFF"/>
                      </a:gs>
                      <a:gs pos="100000">
                        <a:srgbClr val="FFFFFF"/>
                      </a:gs>
                    </a:gsLst>
                    <a:lin ang="5400000" scaled="0"/>
                  </a:gradFill>
                  <a:latin typeface="+mj-lt"/>
                  <a:cs typeface="Segoe UI Semilight" panose="020B0402040204020203" pitchFamily="34" charset="0"/>
                </a:rPr>
                <a:t>ExpressRoute Private Peering</a:t>
              </a:r>
            </a:p>
          </p:txBody>
        </p:sp>
      </p:grpSp>
      <p:pic>
        <p:nvPicPr>
          <p:cNvPr id="101" name="Graphic 100">
            <a:extLst>
              <a:ext uri="{FF2B5EF4-FFF2-40B4-BE49-F238E27FC236}">
                <a16:creationId xmlns:a16="http://schemas.microsoft.com/office/drawing/2014/main" id="{E0AD2CB2-C986-4B9B-B5D6-62226B0A5A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77441" y="4646485"/>
            <a:ext cx="533843" cy="533841"/>
          </a:xfrm>
          <a:prstGeom prst="rect">
            <a:avLst/>
          </a:prstGeom>
        </p:spPr>
      </p:pic>
      <p:pic>
        <p:nvPicPr>
          <p:cNvPr id="102" name="Graphic 101">
            <a:extLst>
              <a:ext uri="{FF2B5EF4-FFF2-40B4-BE49-F238E27FC236}">
                <a16:creationId xmlns:a16="http://schemas.microsoft.com/office/drawing/2014/main" id="{F368A24B-7F8D-4305-A941-1C9B2E36EF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03688" y="4646485"/>
            <a:ext cx="533843" cy="533841"/>
          </a:xfrm>
          <a:prstGeom prst="rect">
            <a:avLst/>
          </a:prstGeom>
        </p:spPr>
      </p:pic>
      <p:sp>
        <p:nvSpPr>
          <p:cNvPr id="100" name="TextBox 99">
            <a:extLst>
              <a:ext uri="{FF2B5EF4-FFF2-40B4-BE49-F238E27FC236}">
                <a16:creationId xmlns:a16="http://schemas.microsoft.com/office/drawing/2014/main" id="{99DFAE82-3E9A-4058-B2E1-199FFA18DA9C}"/>
              </a:ext>
            </a:extLst>
          </p:cNvPr>
          <p:cNvSpPr txBox="1"/>
          <p:nvPr/>
        </p:nvSpPr>
        <p:spPr>
          <a:xfrm>
            <a:off x="4235124" y="5204450"/>
            <a:ext cx="844724" cy="141370"/>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mj-lt"/>
                <a:ea typeface="+mn-ea"/>
                <a:cs typeface="+mn-cs"/>
              </a:rPr>
              <a:t>On-Premises</a:t>
            </a:r>
          </a:p>
        </p:txBody>
      </p:sp>
      <p:pic>
        <p:nvPicPr>
          <p:cNvPr id="111" name="Graphic 110">
            <a:extLst>
              <a:ext uri="{FF2B5EF4-FFF2-40B4-BE49-F238E27FC236}">
                <a16:creationId xmlns:a16="http://schemas.microsoft.com/office/drawing/2014/main" id="{4A9F2166-3360-4DB9-8022-1D1012507C6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39930" y="4646485"/>
            <a:ext cx="533843" cy="533841"/>
          </a:xfrm>
          <a:prstGeom prst="rect">
            <a:avLst/>
          </a:prstGeom>
        </p:spPr>
      </p:pic>
      <p:pic>
        <p:nvPicPr>
          <p:cNvPr id="113" name="Graphic 112">
            <a:extLst>
              <a:ext uri="{FF2B5EF4-FFF2-40B4-BE49-F238E27FC236}">
                <a16:creationId xmlns:a16="http://schemas.microsoft.com/office/drawing/2014/main" id="{9267C17E-1984-45B2-9B9D-0E85886DA69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66177" y="4646485"/>
            <a:ext cx="533843" cy="533841"/>
          </a:xfrm>
          <a:prstGeom prst="rect">
            <a:avLst/>
          </a:prstGeom>
        </p:spPr>
      </p:pic>
      <p:sp>
        <p:nvSpPr>
          <p:cNvPr id="105" name="TextBox 104">
            <a:extLst>
              <a:ext uri="{FF2B5EF4-FFF2-40B4-BE49-F238E27FC236}">
                <a16:creationId xmlns:a16="http://schemas.microsoft.com/office/drawing/2014/main" id="{2E3BED2B-2756-4438-B1DA-F70233638B31}"/>
              </a:ext>
            </a:extLst>
          </p:cNvPr>
          <p:cNvSpPr txBox="1"/>
          <p:nvPr/>
        </p:nvSpPr>
        <p:spPr>
          <a:xfrm>
            <a:off x="8297613" y="5204450"/>
            <a:ext cx="844724" cy="141370"/>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effectLst/>
                <a:uLnTx/>
                <a:uFillTx/>
                <a:latin typeface="+mj-lt"/>
                <a:ea typeface="+mn-ea"/>
                <a:cs typeface="+mn-cs"/>
              </a:rPr>
              <a:t>On-Premises</a:t>
            </a:r>
          </a:p>
        </p:txBody>
      </p:sp>
      <p:sp>
        <p:nvSpPr>
          <p:cNvPr id="126" name="TextBox 125">
            <a:extLst>
              <a:ext uri="{FF2B5EF4-FFF2-40B4-BE49-F238E27FC236}">
                <a16:creationId xmlns:a16="http://schemas.microsoft.com/office/drawing/2014/main" id="{D4BDA21C-ECAD-4FDB-91EF-3488FD3D87B1}"/>
              </a:ext>
            </a:extLst>
          </p:cNvPr>
          <p:cNvSpPr txBox="1"/>
          <p:nvPr/>
        </p:nvSpPr>
        <p:spPr>
          <a:xfrm>
            <a:off x="6893772" y="5204450"/>
            <a:ext cx="496987"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mj-lt"/>
                <a:ea typeface="+mn-ea"/>
                <a:cs typeface="+mn-cs"/>
              </a:rPr>
              <a:t>Storage</a:t>
            </a:r>
          </a:p>
        </p:txBody>
      </p:sp>
      <p:sp>
        <p:nvSpPr>
          <p:cNvPr id="132" name="TextBox 131">
            <a:extLst>
              <a:ext uri="{FF2B5EF4-FFF2-40B4-BE49-F238E27FC236}">
                <a16:creationId xmlns:a16="http://schemas.microsoft.com/office/drawing/2014/main" id="{49A3D858-013B-4A12-AC8F-25F60E09BB59}"/>
              </a:ext>
            </a:extLst>
          </p:cNvPr>
          <p:cNvSpPr txBox="1"/>
          <p:nvPr/>
        </p:nvSpPr>
        <p:spPr>
          <a:xfrm flipH="1">
            <a:off x="7442607" y="5204450"/>
            <a:ext cx="349759"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mj-lt"/>
                <a:ea typeface="+mn-ea"/>
                <a:cs typeface="+mn-cs"/>
              </a:rPr>
              <a:t>SQL</a:t>
            </a:r>
          </a:p>
        </p:txBody>
      </p:sp>
      <p:pic>
        <p:nvPicPr>
          <p:cNvPr id="133" name="Graphic 132">
            <a:extLst>
              <a:ext uri="{FF2B5EF4-FFF2-40B4-BE49-F238E27FC236}">
                <a16:creationId xmlns:a16="http://schemas.microsoft.com/office/drawing/2014/main" id="{060C2E3D-2743-4450-9F38-694BDFE0B6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8824" y="4683002"/>
            <a:ext cx="497324" cy="497324"/>
          </a:xfrm>
          <a:prstGeom prst="rect">
            <a:avLst/>
          </a:prstGeom>
        </p:spPr>
      </p:pic>
      <p:pic>
        <p:nvPicPr>
          <p:cNvPr id="148" name="Graphic 147">
            <a:extLst>
              <a:ext uri="{FF2B5EF4-FFF2-40B4-BE49-F238E27FC236}">
                <a16:creationId xmlns:a16="http://schemas.microsoft.com/office/drawing/2014/main" id="{0235B31F-F705-42F8-A569-2D293C8EED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15706" y="4727209"/>
            <a:ext cx="453118" cy="453117"/>
          </a:xfrm>
          <a:prstGeom prst="rect">
            <a:avLst/>
          </a:prstGeom>
        </p:spPr>
      </p:pic>
      <p:sp>
        <p:nvSpPr>
          <p:cNvPr id="151" name="TextBox 150">
            <a:extLst>
              <a:ext uri="{FF2B5EF4-FFF2-40B4-BE49-F238E27FC236}">
                <a16:creationId xmlns:a16="http://schemas.microsoft.com/office/drawing/2014/main" id="{43E66EFF-9390-477D-8A7F-3CCB4B10FFD5}"/>
              </a:ext>
            </a:extLst>
          </p:cNvPr>
          <p:cNvSpPr txBox="1"/>
          <p:nvPr/>
        </p:nvSpPr>
        <p:spPr>
          <a:xfrm>
            <a:off x="2739863" y="5204450"/>
            <a:ext cx="496987"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mj-lt"/>
                <a:ea typeface="+mn-ea"/>
                <a:cs typeface="+mn-cs"/>
              </a:rPr>
              <a:t>Storage</a:t>
            </a:r>
          </a:p>
        </p:txBody>
      </p:sp>
      <p:sp>
        <p:nvSpPr>
          <p:cNvPr id="152" name="TextBox 151">
            <a:extLst>
              <a:ext uri="{FF2B5EF4-FFF2-40B4-BE49-F238E27FC236}">
                <a16:creationId xmlns:a16="http://schemas.microsoft.com/office/drawing/2014/main" id="{CEC1B003-08C7-4B85-9179-390884550C15}"/>
              </a:ext>
            </a:extLst>
          </p:cNvPr>
          <p:cNvSpPr txBox="1"/>
          <p:nvPr/>
        </p:nvSpPr>
        <p:spPr>
          <a:xfrm flipH="1">
            <a:off x="3288698" y="5204450"/>
            <a:ext cx="349759"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mj-lt"/>
                <a:ea typeface="+mn-ea"/>
                <a:cs typeface="+mn-cs"/>
              </a:rPr>
              <a:t>SQL</a:t>
            </a:r>
          </a:p>
        </p:txBody>
      </p:sp>
      <p:pic>
        <p:nvPicPr>
          <p:cNvPr id="153" name="Graphic 152">
            <a:extLst>
              <a:ext uri="{FF2B5EF4-FFF2-40B4-BE49-F238E27FC236}">
                <a16:creationId xmlns:a16="http://schemas.microsoft.com/office/drawing/2014/main" id="{9BD06790-FD75-4207-9264-29F57EA29E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4915" y="4683002"/>
            <a:ext cx="497324" cy="497324"/>
          </a:xfrm>
          <a:prstGeom prst="rect">
            <a:avLst/>
          </a:prstGeom>
        </p:spPr>
      </p:pic>
      <p:pic>
        <p:nvPicPr>
          <p:cNvPr id="155" name="Graphic 154">
            <a:extLst>
              <a:ext uri="{FF2B5EF4-FFF2-40B4-BE49-F238E27FC236}">
                <a16:creationId xmlns:a16="http://schemas.microsoft.com/office/drawing/2014/main" id="{513C7FBF-888A-4401-827B-71F2370A13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1797" y="4727209"/>
            <a:ext cx="453118" cy="453117"/>
          </a:xfrm>
          <a:prstGeom prst="rect">
            <a:avLst/>
          </a:prstGeom>
        </p:spPr>
      </p:pic>
      <p:grpSp>
        <p:nvGrpSpPr>
          <p:cNvPr id="30" name="Group 29">
            <a:extLst>
              <a:ext uri="{FF2B5EF4-FFF2-40B4-BE49-F238E27FC236}">
                <a16:creationId xmlns:a16="http://schemas.microsoft.com/office/drawing/2014/main" id="{3CF4DA84-0D17-4BA6-A5FD-32C057FC8BD8}"/>
              </a:ext>
            </a:extLst>
          </p:cNvPr>
          <p:cNvGrpSpPr/>
          <p:nvPr/>
        </p:nvGrpSpPr>
        <p:grpSpPr>
          <a:xfrm>
            <a:off x="2547889" y="4305733"/>
            <a:ext cx="1466782" cy="334741"/>
            <a:chOff x="2547889" y="4013633"/>
            <a:chExt cx="1466782" cy="334741"/>
          </a:xfrm>
        </p:grpSpPr>
        <p:sp>
          <p:nvSpPr>
            <p:cNvPr id="154" name="Rectangle 153">
              <a:extLst>
                <a:ext uri="{FF2B5EF4-FFF2-40B4-BE49-F238E27FC236}">
                  <a16:creationId xmlns:a16="http://schemas.microsoft.com/office/drawing/2014/main" id="{B3E45DEE-2E4F-457C-88D9-CAC1E8D0CE7C}"/>
                </a:ext>
              </a:extLst>
            </p:cNvPr>
            <p:cNvSpPr/>
            <p:nvPr/>
          </p:nvSpPr>
          <p:spPr bwMode="auto">
            <a:xfrm>
              <a:off x="2882630" y="4019421"/>
              <a:ext cx="1132041" cy="323165"/>
            </a:xfrm>
            <a:prstGeom prst="rect">
              <a:avLst/>
            </a:prstGeom>
            <a:solidFill>
              <a:schemeClr val="tx1">
                <a:alpha val="10000"/>
              </a:schemeClr>
            </a:solidFill>
            <a:ln w="15875">
              <a:solidFill>
                <a:schemeClr val="bg1">
                  <a:lumMod val="75000"/>
                  <a:lumOff val="25000"/>
                </a:schemeClr>
              </a:solidFill>
              <a:miter lim="800000"/>
              <a:headEnd type="none" w="med" len="med"/>
              <a:tailEnd type="none" w="med" len="med"/>
            </a:ln>
            <a:effectLst>
              <a:outerShdw blurRad="1270000" sx="101000" sy="101000" algn="ctr" rotWithShape="0">
                <a:srgbClr val="000000">
                  <a:alpha val="43137"/>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100" normalizeH="0" baseline="0" noProof="0" dirty="0">
                  <a:ln>
                    <a:noFill/>
                  </a:ln>
                  <a:solidFill>
                    <a:schemeClr val="tx1"/>
                  </a:solidFill>
                  <a:effectLst/>
                  <a:uLnTx/>
                  <a:uFillTx/>
                  <a:latin typeface="Segoe UI"/>
                  <a:ea typeface="+mn-ea"/>
                  <a:cs typeface="Segoe UI" pitchFamily="34" charset="0"/>
                </a:rPr>
                <a:t>PUBLIC IP ACL</a:t>
              </a:r>
            </a:p>
          </p:txBody>
        </p:sp>
        <p:pic>
          <p:nvPicPr>
            <p:cNvPr id="192" name="WAF">
              <a:extLst>
                <a:ext uri="{FF2B5EF4-FFF2-40B4-BE49-F238E27FC236}">
                  <a16:creationId xmlns:a16="http://schemas.microsoft.com/office/drawing/2014/main" id="{1F162A65-AAE3-474A-8597-9DCEB5878C03}"/>
                </a:ext>
              </a:extLst>
            </p:cNvPr>
            <p:cNvPicPr>
              <a:picLocks noChangeAspect="1"/>
            </p:cNvPicPr>
            <p:nvPr/>
          </p:nvPicPr>
          <p:blipFill>
            <a:blip r:embed="rId13">
              <a:duotone>
                <a:schemeClr val="accent5">
                  <a:shade val="45000"/>
                  <a:satMod val="135000"/>
                </a:schemeClr>
                <a:prstClr val="white"/>
              </a:duotone>
            </a:blip>
            <a:stretch>
              <a:fillRect/>
            </a:stretch>
          </p:blipFill>
          <p:spPr>
            <a:xfrm>
              <a:off x="2547889" y="4013633"/>
              <a:ext cx="334741" cy="334741"/>
            </a:xfrm>
            <a:prstGeom prst="rect">
              <a:avLst/>
            </a:prstGeom>
            <a:solidFill>
              <a:schemeClr val="bg1">
                <a:lumMod val="95000"/>
              </a:schemeClr>
            </a:solidFill>
          </p:spPr>
        </p:pic>
      </p:grpSp>
      <p:grpSp>
        <p:nvGrpSpPr>
          <p:cNvPr id="193" name="Group 192">
            <a:extLst>
              <a:ext uri="{FF2B5EF4-FFF2-40B4-BE49-F238E27FC236}">
                <a16:creationId xmlns:a16="http://schemas.microsoft.com/office/drawing/2014/main" id="{DDD5C745-07FA-44C0-80F9-804A9D942AD2}"/>
              </a:ext>
            </a:extLst>
          </p:cNvPr>
          <p:cNvGrpSpPr/>
          <p:nvPr/>
        </p:nvGrpSpPr>
        <p:grpSpPr>
          <a:xfrm>
            <a:off x="6673558" y="4305733"/>
            <a:ext cx="1466782" cy="334741"/>
            <a:chOff x="2547889" y="4013633"/>
            <a:chExt cx="1466782" cy="334741"/>
          </a:xfrm>
        </p:grpSpPr>
        <p:sp>
          <p:nvSpPr>
            <p:cNvPr id="194" name="Rectangle 193">
              <a:extLst>
                <a:ext uri="{FF2B5EF4-FFF2-40B4-BE49-F238E27FC236}">
                  <a16:creationId xmlns:a16="http://schemas.microsoft.com/office/drawing/2014/main" id="{634A1FF2-7052-4728-9D9E-B20A4ECB80F8}"/>
                </a:ext>
              </a:extLst>
            </p:cNvPr>
            <p:cNvSpPr/>
            <p:nvPr/>
          </p:nvSpPr>
          <p:spPr bwMode="auto">
            <a:xfrm>
              <a:off x="2882630" y="4019421"/>
              <a:ext cx="1132041" cy="323165"/>
            </a:xfrm>
            <a:prstGeom prst="rect">
              <a:avLst/>
            </a:prstGeom>
            <a:solidFill>
              <a:schemeClr val="tx1">
                <a:alpha val="10000"/>
              </a:schemeClr>
            </a:solidFill>
            <a:ln w="15875">
              <a:solidFill>
                <a:schemeClr val="bg1">
                  <a:lumMod val="75000"/>
                  <a:lumOff val="25000"/>
                </a:schemeClr>
              </a:solidFill>
              <a:miter lim="800000"/>
              <a:headEnd type="none" w="med" len="med"/>
              <a:tailEnd type="none" w="med" len="med"/>
            </a:ln>
            <a:effectLst>
              <a:outerShdw blurRad="1270000" sx="101000" sy="101000" algn="ctr" rotWithShape="0">
                <a:srgbClr val="000000">
                  <a:alpha val="43137"/>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100" normalizeH="0" baseline="0" noProof="0" dirty="0">
                  <a:ln>
                    <a:noFill/>
                  </a:ln>
                  <a:solidFill>
                    <a:schemeClr val="tx1"/>
                  </a:solidFill>
                  <a:effectLst/>
                  <a:uLnTx/>
                  <a:uFillTx/>
                  <a:latin typeface="Segoe UI"/>
                  <a:ea typeface="+mn-ea"/>
                  <a:cs typeface="Segoe UI" pitchFamily="34" charset="0"/>
                </a:rPr>
                <a:t>PUBLIC IP ACL</a:t>
              </a:r>
            </a:p>
          </p:txBody>
        </p:sp>
        <p:pic>
          <p:nvPicPr>
            <p:cNvPr id="195" name="WAF">
              <a:extLst>
                <a:ext uri="{FF2B5EF4-FFF2-40B4-BE49-F238E27FC236}">
                  <a16:creationId xmlns:a16="http://schemas.microsoft.com/office/drawing/2014/main" id="{9E62B1B3-A105-48C9-93EB-A66DC5520690}"/>
                </a:ext>
              </a:extLst>
            </p:cNvPr>
            <p:cNvPicPr>
              <a:picLocks noChangeAspect="1"/>
            </p:cNvPicPr>
            <p:nvPr/>
          </p:nvPicPr>
          <p:blipFill>
            <a:blip r:embed="rId13">
              <a:duotone>
                <a:schemeClr val="accent5">
                  <a:shade val="45000"/>
                  <a:satMod val="135000"/>
                </a:schemeClr>
                <a:prstClr val="white"/>
              </a:duotone>
            </a:blip>
            <a:stretch>
              <a:fillRect/>
            </a:stretch>
          </p:blipFill>
          <p:spPr>
            <a:xfrm>
              <a:off x="2547889" y="4013633"/>
              <a:ext cx="334741" cy="334741"/>
            </a:xfrm>
            <a:prstGeom prst="rect">
              <a:avLst/>
            </a:prstGeom>
            <a:solidFill>
              <a:schemeClr val="bg1">
                <a:lumMod val="95000"/>
              </a:schemeClr>
            </a:solidFill>
          </p:spPr>
        </p:pic>
      </p:grpSp>
      <p:cxnSp>
        <p:nvCxnSpPr>
          <p:cNvPr id="45" name="Straight Arrow Connector 44">
            <a:extLst>
              <a:ext uri="{FF2B5EF4-FFF2-40B4-BE49-F238E27FC236}">
                <a16:creationId xmlns:a16="http://schemas.microsoft.com/office/drawing/2014/main" id="{55A2641E-C5CB-417D-91BE-5286E8BAA3FF}"/>
              </a:ext>
            </a:extLst>
          </p:cNvPr>
          <p:cNvCxnSpPr>
            <a:cxnSpLocks/>
            <a:endCxn id="81" idx="8"/>
          </p:cNvCxnSpPr>
          <p:nvPr/>
        </p:nvCxnSpPr>
        <p:spPr>
          <a:xfrm flipV="1">
            <a:off x="605772" y="1974106"/>
            <a:ext cx="814176" cy="6726"/>
          </a:xfrm>
          <a:prstGeom prst="straightConnector1">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E5FEEF-1E52-4B93-B778-93DBCC7FB860}"/>
              </a:ext>
            </a:extLst>
          </p:cNvPr>
          <p:cNvCxnSpPr>
            <a:cxnSpLocks/>
          </p:cNvCxnSpPr>
          <p:nvPr/>
        </p:nvCxnSpPr>
        <p:spPr>
          <a:xfrm flipV="1">
            <a:off x="614466" y="1960065"/>
            <a:ext cx="0" cy="267462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6C15AE36-DBC4-4C1F-86B9-F78A7162FB21}"/>
              </a:ext>
            </a:extLst>
          </p:cNvPr>
          <p:cNvCxnSpPr>
            <a:cxnSpLocks/>
            <a:stCxn id="160" idx="8"/>
            <a:endCxn id="194" idx="0"/>
          </p:cNvCxnSpPr>
          <p:nvPr/>
        </p:nvCxnSpPr>
        <p:spPr>
          <a:xfrm>
            <a:off x="5499629" y="2729178"/>
            <a:ext cx="2074691" cy="1582343"/>
          </a:xfrm>
          <a:prstGeom prst="bentConnector2">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7A9D3E7F-0A18-4137-BE09-832A2D740FED}"/>
              </a:ext>
            </a:extLst>
          </p:cNvPr>
          <p:cNvGrpSpPr/>
          <p:nvPr/>
        </p:nvGrpSpPr>
        <p:grpSpPr>
          <a:xfrm>
            <a:off x="5472744" y="1455456"/>
            <a:ext cx="1311138" cy="726252"/>
            <a:chOff x="2885359" y="4895473"/>
            <a:chExt cx="2646571" cy="1546009"/>
          </a:xfrm>
        </p:grpSpPr>
        <p:grpSp>
          <p:nvGrpSpPr>
            <p:cNvPr id="197" name="Group 196">
              <a:extLst>
                <a:ext uri="{FF2B5EF4-FFF2-40B4-BE49-F238E27FC236}">
                  <a16:creationId xmlns:a16="http://schemas.microsoft.com/office/drawing/2014/main" id="{E2E04581-70FE-4BBF-ACEE-741DD2929280}"/>
                </a:ext>
              </a:extLst>
            </p:cNvPr>
            <p:cNvGrpSpPr/>
            <p:nvPr/>
          </p:nvGrpSpPr>
          <p:grpSpPr>
            <a:xfrm>
              <a:off x="2885359" y="4895473"/>
              <a:ext cx="2646571" cy="1525952"/>
              <a:chOff x="4248046" y="490888"/>
              <a:chExt cx="8361830" cy="4821237"/>
            </a:xfrm>
          </p:grpSpPr>
          <p:sp>
            <p:nvSpPr>
              <p:cNvPr id="199" name="Freeform 5">
                <a:extLst>
                  <a:ext uri="{FF2B5EF4-FFF2-40B4-BE49-F238E27FC236}">
                    <a16:creationId xmlns:a16="http://schemas.microsoft.com/office/drawing/2014/main" id="{CB5ED345-EB35-4147-9E99-6F3346052CBC}"/>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00" name="Freeform 5">
                <a:extLst>
                  <a:ext uri="{FF2B5EF4-FFF2-40B4-BE49-F238E27FC236}">
                    <a16:creationId xmlns:a16="http://schemas.microsoft.com/office/drawing/2014/main" id="{E0214B20-1C9F-4E40-B0A7-940383EF8FE0}"/>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01" name="Freeform 5">
                <a:extLst>
                  <a:ext uri="{FF2B5EF4-FFF2-40B4-BE49-F238E27FC236}">
                    <a16:creationId xmlns:a16="http://schemas.microsoft.com/office/drawing/2014/main" id="{2B850672-E292-4A2F-AB5B-2C669F482E57}"/>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50000"/>
                  <a:alpha val="45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198" name="Rectangle 197">
              <a:extLst>
                <a:ext uri="{FF2B5EF4-FFF2-40B4-BE49-F238E27FC236}">
                  <a16:creationId xmlns:a16="http://schemas.microsoft.com/office/drawing/2014/main" id="{54DEFDF4-71AC-4C21-B581-DFE85425CA55}"/>
                </a:ext>
              </a:extLst>
            </p:cNvPr>
            <p:cNvSpPr/>
            <p:nvPr/>
          </p:nvSpPr>
          <p:spPr>
            <a:xfrm>
              <a:off x="3043682" y="5399746"/>
              <a:ext cx="2386530" cy="1041736"/>
            </a:xfrm>
            <a:prstGeom prst="rect">
              <a:avLst/>
            </a:prstGeom>
            <a:noFill/>
          </p:spPr>
          <p:txBody>
            <a:bodyPr wrap="square" lIns="182880" tIns="146304" rIns="182880" bIns="146304" rtlCol="0">
              <a:spAutoFit/>
            </a:bodyPr>
            <a:lstStyle/>
            <a:p>
              <a:pPr algn="ctr">
                <a:lnSpc>
                  <a:spcPct val="90000"/>
                </a:lnSpc>
                <a:spcAft>
                  <a:spcPts val="600"/>
                </a:spcAft>
                <a:defRPr/>
              </a:pPr>
              <a:r>
                <a:rPr lang="en-US" sz="1400" kern="0" dirty="0">
                  <a:gradFill>
                    <a:gsLst>
                      <a:gs pos="1250">
                        <a:srgbClr val="FFFFFF"/>
                      </a:gs>
                      <a:gs pos="100000">
                        <a:srgbClr val="FFFFFF"/>
                      </a:gs>
                    </a:gsLst>
                    <a:lin ang="5400000" scaled="0"/>
                  </a:gradFill>
                  <a:latin typeface="+mj-lt"/>
                  <a:cs typeface="Segoe UI Semilight" panose="020B0402040204020203" pitchFamily="34" charset="0"/>
                </a:rPr>
                <a:t>Internet</a:t>
              </a:r>
            </a:p>
          </p:txBody>
        </p:sp>
      </p:grpSp>
      <p:cxnSp>
        <p:nvCxnSpPr>
          <p:cNvPr id="203" name="Straight Arrow Connector 202">
            <a:extLst>
              <a:ext uri="{FF2B5EF4-FFF2-40B4-BE49-F238E27FC236}">
                <a16:creationId xmlns:a16="http://schemas.microsoft.com/office/drawing/2014/main" id="{5AA70B8D-75D0-4529-A760-658A72B1E696}"/>
              </a:ext>
            </a:extLst>
          </p:cNvPr>
          <p:cNvCxnSpPr>
            <a:cxnSpLocks/>
          </p:cNvCxnSpPr>
          <p:nvPr/>
        </p:nvCxnSpPr>
        <p:spPr>
          <a:xfrm flipV="1">
            <a:off x="4649924" y="2720284"/>
            <a:ext cx="814176" cy="6725"/>
          </a:xfrm>
          <a:prstGeom prst="straightConnector1">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187DB56-114A-4822-908B-592D98AADD50}"/>
              </a:ext>
            </a:extLst>
          </p:cNvPr>
          <p:cNvCxnSpPr>
            <a:cxnSpLocks/>
          </p:cNvCxnSpPr>
          <p:nvPr/>
        </p:nvCxnSpPr>
        <p:spPr>
          <a:xfrm flipV="1">
            <a:off x="4658618" y="2720284"/>
            <a:ext cx="0" cy="1914404"/>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54F9A3AE-8B94-459D-9B50-87F275B6EDED}"/>
              </a:ext>
            </a:extLst>
          </p:cNvPr>
          <p:cNvGrpSpPr/>
          <p:nvPr/>
        </p:nvGrpSpPr>
        <p:grpSpPr>
          <a:xfrm>
            <a:off x="5468453" y="2210528"/>
            <a:ext cx="1319721" cy="837051"/>
            <a:chOff x="2885359" y="4895473"/>
            <a:chExt cx="2663896" cy="1781872"/>
          </a:xfrm>
        </p:grpSpPr>
        <p:grpSp>
          <p:nvGrpSpPr>
            <p:cNvPr id="157" name="Group 156">
              <a:extLst>
                <a:ext uri="{FF2B5EF4-FFF2-40B4-BE49-F238E27FC236}">
                  <a16:creationId xmlns:a16="http://schemas.microsoft.com/office/drawing/2014/main" id="{5FC4F7BC-22D0-4D90-9AB7-79330F22C593}"/>
                </a:ext>
              </a:extLst>
            </p:cNvPr>
            <p:cNvGrpSpPr/>
            <p:nvPr/>
          </p:nvGrpSpPr>
          <p:grpSpPr>
            <a:xfrm>
              <a:off x="2885359" y="4895473"/>
              <a:ext cx="2646571" cy="1525952"/>
              <a:chOff x="4248046" y="490888"/>
              <a:chExt cx="8361830" cy="4821237"/>
            </a:xfrm>
          </p:grpSpPr>
          <p:sp>
            <p:nvSpPr>
              <p:cNvPr id="159" name="Freeform 5">
                <a:extLst>
                  <a:ext uri="{FF2B5EF4-FFF2-40B4-BE49-F238E27FC236}">
                    <a16:creationId xmlns:a16="http://schemas.microsoft.com/office/drawing/2014/main" id="{AEB212A3-A8CB-4FBD-8767-3D58FD243E5C}"/>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160" name="Freeform 5">
                <a:extLst>
                  <a:ext uri="{FF2B5EF4-FFF2-40B4-BE49-F238E27FC236}">
                    <a16:creationId xmlns:a16="http://schemas.microsoft.com/office/drawing/2014/main" id="{34B96E0E-F5F9-4376-98F7-37358C60ECD9}"/>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165" name="Freeform 5">
                <a:extLst>
                  <a:ext uri="{FF2B5EF4-FFF2-40B4-BE49-F238E27FC236}">
                    <a16:creationId xmlns:a16="http://schemas.microsoft.com/office/drawing/2014/main" id="{85BE8D02-41D7-459A-BADD-9FCE2FCCE955}"/>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4">
                  <a:lumMod val="75000"/>
                  <a:alpha val="45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158" name="Rectangle 157">
              <a:extLst>
                <a:ext uri="{FF2B5EF4-FFF2-40B4-BE49-F238E27FC236}">
                  <a16:creationId xmlns:a16="http://schemas.microsoft.com/office/drawing/2014/main" id="{89A89447-E0F2-496D-B701-03117687FCD5}"/>
                </a:ext>
              </a:extLst>
            </p:cNvPr>
            <p:cNvSpPr/>
            <p:nvPr/>
          </p:nvSpPr>
          <p:spPr>
            <a:xfrm>
              <a:off x="2948289" y="5399746"/>
              <a:ext cx="2600966" cy="1277599"/>
            </a:xfrm>
            <a:prstGeom prst="rect">
              <a:avLst/>
            </a:prstGeom>
            <a:noFill/>
          </p:spPr>
          <p:txBody>
            <a:bodyPr wrap="square" lIns="182880" tIns="146304" rIns="182880" bIns="146304" rtlCol="0">
              <a:spAutoFit/>
            </a:bodyPr>
            <a:lstStyle/>
            <a:p>
              <a:pPr algn="ctr">
                <a:lnSpc>
                  <a:spcPct val="90000"/>
                </a:lnSpc>
                <a:spcAft>
                  <a:spcPts val="600"/>
                </a:spcAft>
                <a:defRPr/>
              </a:pPr>
              <a:r>
                <a:rPr lang="en-US" sz="1100" kern="0" dirty="0">
                  <a:gradFill>
                    <a:gsLst>
                      <a:gs pos="1250">
                        <a:srgbClr val="FFFFFF"/>
                      </a:gs>
                      <a:gs pos="100000">
                        <a:srgbClr val="FFFFFF"/>
                      </a:gs>
                    </a:gsLst>
                    <a:lin ang="5400000" scaled="0"/>
                  </a:gradFill>
                  <a:latin typeface="+mj-lt"/>
                  <a:cs typeface="Segoe UI Semilight" panose="020B0402040204020203" pitchFamily="34" charset="0"/>
                </a:rPr>
                <a:t>ExpressRoute MS Peering</a:t>
              </a:r>
            </a:p>
          </p:txBody>
        </p:sp>
      </p:grpSp>
      <p:cxnSp>
        <p:nvCxnSpPr>
          <p:cNvPr id="205" name="Connector: Elbow 204">
            <a:extLst>
              <a:ext uri="{FF2B5EF4-FFF2-40B4-BE49-F238E27FC236}">
                <a16:creationId xmlns:a16="http://schemas.microsoft.com/office/drawing/2014/main" id="{7C322C04-45F8-4166-B6B3-3DF0B90F16D3}"/>
              </a:ext>
            </a:extLst>
          </p:cNvPr>
          <p:cNvCxnSpPr>
            <a:cxnSpLocks/>
            <a:stCxn id="229" idx="8"/>
          </p:cNvCxnSpPr>
          <p:nvPr/>
        </p:nvCxnSpPr>
        <p:spPr>
          <a:xfrm>
            <a:off x="9514287" y="3467514"/>
            <a:ext cx="1956676" cy="1215488"/>
          </a:xfrm>
          <a:prstGeom prst="bentConnector3">
            <a:avLst>
              <a:gd name="adj1" fmla="val 100074"/>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DE184921-6BEB-47B5-9AB1-DBA130C5A9E4}"/>
              </a:ext>
            </a:extLst>
          </p:cNvPr>
          <p:cNvCxnSpPr>
            <a:cxnSpLocks/>
          </p:cNvCxnSpPr>
          <p:nvPr/>
        </p:nvCxnSpPr>
        <p:spPr>
          <a:xfrm flipV="1">
            <a:off x="8727985" y="3472689"/>
            <a:ext cx="814176" cy="6725"/>
          </a:xfrm>
          <a:prstGeom prst="straightConnector1">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B946F980-1861-4F79-9638-11CC29D8C530}"/>
              </a:ext>
            </a:extLst>
          </p:cNvPr>
          <p:cNvCxnSpPr>
            <a:cxnSpLocks/>
          </p:cNvCxnSpPr>
          <p:nvPr/>
        </p:nvCxnSpPr>
        <p:spPr>
          <a:xfrm flipV="1">
            <a:off x="8736679" y="3472689"/>
            <a:ext cx="0" cy="116199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6" name="Group 225">
            <a:extLst>
              <a:ext uri="{FF2B5EF4-FFF2-40B4-BE49-F238E27FC236}">
                <a16:creationId xmlns:a16="http://schemas.microsoft.com/office/drawing/2014/main" id="{99FD21A5-A27A-4496-8BDA-2887F8E75FC3}"/>
              </a:ext>
            </a:extLst>
          </p:cNvPr>
          <p:cNvGrpSpPr/>
          <p:nvPr/>
        </p:nvGrpSpPr>
        <p:grpSpPr>
          <a:xfrm>
            <a:off x="9508242" y="2962906"/>
            <a:ext cx="1343454" cy="816590"/>
            <a:chOff x="2873157" y="4895473"/>
            <a:chExt cx="2711802" cy="1738316"/>
          </a:xfrm>
        </p:grpSpPr>
        <p:grpSp>
          <p:nvGrpSpPr>
            <p:cNvPr id="227" name="Group 226">
              <a:extLst>
                <a:ext uri="{FF2B5EF4-FFF2-40B4-BE49-F238E27FC236}">
                  <a16:creationId xmlns:a16="http://schemas.microsoft.com/office/drawing/2014/main" id="{5E55948F-C14A-478D-A392-486D8D1D6950}"/>
                </a:ext>
              </a:extLst>
            </p:cNvPr>
            <p:cNvGrpSpPr/>
            <p:nvPr/>
          </p:nvGrpSpPr>
          <p:grpSpPr>
            <a:xfrm>
              <a:off x="2885359" y="4895473"/>
              <a:ext cx="2646571" cy="1525952"/>
              <a:chOff x="4248046" y="490888"/>
              <a:chExt cx="8361830" cy="4821237"/>
            </a:xfrm>
          </p:grpSpPr>
          <p:sp>
            <p:nvSpPr>
              <p:cNvPr id="229" name="Freeform 5">
                <a:extLst>
                  <a:ext uri="{FF2B5EF4-FFF2-40B4-BE49-F238E27FC236}">
                    <a16:creationId xmlns:a16="http://schemas.microsoft.com/office/drawing/2014/main" id="{D92E46A8-C94C-471F-B594-1C0EDF9CC4F2}"/>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8D7">
                  <a:lumMod val="40000"/>
                  <a:lumOff val="60000"/>
                </a:srgb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30" name="Freeform 5">
                <a:extLst>
                  <a:ext uri="{FF2B5EF4-FFF2-40B4-BE49-F238E27FC236}">
                    <a16:creationId xmlns:a16="http://schemas.microsoft.com/office/drawing/2014/main" id="{1EEACF9F-AF71-4A0C-A380-FA4D74E25324}"/>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8D7">
                  <a:lumMod val="60000"/>
                  <a:lumOff val="40000"/>
                </a:srgb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31" name="Freeform 5">
                <a:extLst>
                  <a:ext uri="{FF2B5EF4-FFF2-40B4-BE49-F238E27FC236}">
                    <a16:creationId xmlns:a16="http://schemas.microsoft.com/office/drawing/2014/main" id="{7D6638A7-82E4-42DC-BDE9-4FD6CC2C0EB8}"/>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8D7">
                  <a:alpha val="45000"/>
                </a:srgb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228" name="Rectangle 227">
              <a:extLst>
                <a:ext uri="{FF2B5EF4-FFF2-40B4-BE49-F238E27FC236}">
                  <a16:creationId xmlns:a16="http://schemas.microsoft.com/office/drawing/2014/main" id="{2B07121C-A921-4273-98B3-10FA61FBD50F}"/>
                </a:ext>
              </a:extLst>
            </p:cNvPr>
            <p:cNvSpPr/>
            <p:nvPr/>
          </p:nvSpPr>
          <p:spPr>
            <a:xfrm>
              <a:off x="2873157" y="5356190"/>
              <a:ext cx="2711802" cy="1277599"/>
            </a:xfrm>
            <a:prstGeom prst="rect">
              <a:avLst/>
            </a:prstGeom>
            <a:noFill/>
          </p:spPr>
          <p:txBody>
            <a:bodyPr wrap="square" lIns="182880" tIns="146304" rIns="182880" bIns="146304" rtlCol="0">
              <a:spAutoFit/>
            </a:bodyPr>
            <a:lstStyle/>
            <a:p>
              <a:pPr algn="ctr">
                <a:lnSpc>
                  <a:spcPct val="90000"/>
                </a:lnSpc>
                <a:spcAft>
                  <a:spcPts val="600"/>
                </a:spcAft>
                <a:defRPr/>
              </a:pPr>
              <a:r>
                <a:rPr lang="en-US" sz="1100" kern="0" dirty="0">
                  <a:gradFill>
                    <a:gsLst>
                      <a:gs pos="1250">
                        <a:srgbClr val="FFFFFF"/>
                      </a:gs>
                      <a:gs pos="100000">
                        <a:srgbClr val="FFFFFF"/>
                      </a:gs>
                    </a:gsLst>
                    <a:lin ang="5400000" scaled="0"/>
                  </a:gradFill>
                  <a:latin typeface="+mj-lt"/>
                  <a:cs typeface="Segoe UI Semilight" panose="020B0402040204020203" pitchFamily="34" charset="0"/>
                </a:rPr>
                <a:t>ExpressRoute Private Peering</a:t>
              </a:r>
            </a:p>
          </p:txBody>
        </p:sp>
      </p:grpSp>
      <p:grpSp>
        <p:nvGrpSpPr>
          <p:cNvPr id="232" name="Group 231">
            <a:extLst>
              <a:ext uri="{FF2B5EF4-FFF2-40B4-BE49-F238E27FC236}">
                <a16:creationId xmlns:a16="http://schemas.microsoft.com/office/drawing/2014/main" id="{9EBC0A5E-4DEF-4613-A4A8-B9B5F92F858A}"/>
              </a:ext>
            </a:extLst>
          </p:cNvPr>
          <p:cNvGrpSpPr/>
          <p:nvPr/>
        </p:nvGrpSpPr>
        <p:grpSpPr>
          <a:xfrm>
            <a:off x="9524400" y="1455456"/>
            <a:ext cx="1311138" cy="726252"/>
            <a:chOff x="2885359" y="4895473"/>
            <a:chExt cx="2646571" cy="1546009"/>
          </a:xfrm>
        </p:grpSpPr>
        <p:grpSp>
          <p:nvGrpSpPr>
            <p:cNvPr id="233" name="Group 232">
              <a:extLst>
                <a:ext uri="{FF2B5EF4-FFF2-40B4-BE49-F238E27FC236}">
                  <a16:creationId xmlns:a16="http://schemas.microsoft.com/office/drawing/2014/main" id="{9E0C5E07-6733-4171-B1F9-2D21FAD10D40}"/>
                </a:ext>
              </a:extLst>
            </p:cNvPr>
            <p:cNvGrpSpPr/>
            <p:nvPr/>
          </p:nvGrpSpPr>
          <p:grpSpPr>
            <a:xfrm>
              <a:off x="2885359" y="4895473"/>
              <a:ext cx="2646571" cy="1525952"/>
              <a:chOff x="4248046" y="490888"/>
              <a:chExt cx="8361830" cy="4821237"/>
            </a:xfrm>
          </p:grpSpPr>
          <p:sp>
            <p:nvSpPr>
              <p:cNvPr id="235" name="Freeform 5">
                <a:extLst>
                  <a:ext uri="{FF2B5EF4-FFF2-40B4-BE49-F238E27FC236}">
                    <a16:creationId xmlns:a16="http://schemas.microsoft.com/office/drawing/2014/main" id="{C03A3854-35EB-4295-A5CF-E5D30410A405}"/>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36" name="Freeform 5">
                <a:extLst>
                  <a:ext uri="{FF2B5EF4-FFF2-40B4-BE49-F238E27FC236}">
                    <a16:creationId xmlns:a16="http://schemas.microsoft.com/office/drawing/2014/main" id="{EC1866BE-67DE-4A8D-AB4B-0A9398CA882A}"/>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37" name="Freeform 5">
                <a:extLst>
                  <a:ext uri="{FF2B5EF4-FFF2-40B4-BE49-F238E27FC236}">
                    <a16:creationId xmlns:a16="http://schemas.microsoft.com/office/drawing/2014/main" id="{F230CDD0-7FAC-4D73-8E3E-5748E77C7912}"/>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3">
                  <a:lumMod val="50000"/>
                  <a:alpha val="45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234" name="Rectangle 233">
              <a:extLst>
                <a:ext uri="{FF2B5EF4-FFF2-40B4-BE49-F238E27FC236}">
                  <a16:creationId xmlns:a16="http://schemas.microsoft.com/office/drawing/2014/main" id="{67E770B4-DC5D-4D8A-BD3B-FDD30E117944}"/>
                </a:ext>
              </a:extLst>
            </p:cNvPr>
            <p:cNvSpPr/>
            <p:nvPr/>
          </p:nvSpPr>
          <p:spPr>
            <a:xfrm>
              <a:off x="3043682" y="5399746"/>
              <a:ext cx="2386530" cy="1041736"/>
            </a:xfrm>
            <a:prstGeom prst="rect">
              <a:avLst/>
            </a:prstGeom>
            <a:noFill/>
          </p:spPr>
          <p:txBody>
            <a:bodyPr wrap="square" lIns="182880" tIns="146304" rIns="182880" bIns="146304" rtlCol="0">
              <a:spAutoFit/>
            </a:bodyPr>
            <a:lstStyle/>
            <a:p>
              <a:pPr algn="ctr">
                <a:lnSpc>
                  <a:spcPct val="90000"/>
                </a:lnSpc>
                <a:spcAft>
                  <a:spcPts val="600"/>
                </a:spcAft>
                <a:defRPr/>
              </a:pPr>
              <a:r>
                <a:rPr lang="en-US" sz="1400" kern="0" dirty="0">
                  <a:gradFill>
                    <a:gsLst>
                      <a:gs pos="1250">
                        <a:srgbClr val="FFFFFF"/>
                      </a:gs>
                      <a:gs pos="100000">
                        <a:srgbClr val="FFFFFF"/>
                      </a:gs>
                    </a:gsLst>
                    <a:lin ang="5400000" scaled="0"/>
                  </a:gradFill>
                  <a:latin typeface="+mj-lt"/>
                  <a:cs typeface="Segoe UI Semilight" panose="020B0402040204020203" pitchFamily="34" charset="0"/>
                </a:rPr>
                <a:t>Internet</a:t>
              </a:r>
            </a:p>
          </p:txBody>
        </p:sp>
      </p:grpSp>
      <p:grpSp>
        <p:nvGrpSpPr>
          <p:cNvPr id="238" name="Group 237">
            <a:extLst>
              <a:ext uri="{FF2B5EF4-FFF2-40B4-BE49-F238E27FC236}">
                <a16:creationId xmlns:a16="http://schemas.microsoft.com/office/drawing/2014/main" id="{B732D7E3-B4A0-4EC7-A12B-CA555933C6A0}"/>
              </a:ext>
            </a:extLst>
          </p:cNvPr>
          <p:cNvGrpSpPr/>
          <p:nvPr/>
        </p:nvGrpSpPr>
        <p:grpSpPr>
          <a:xfrm>
            <a:off x="9520109" y="2210528"/>
            <a:ext cx="1319721" cy="837051"/>
            <a:chOff x="2885359" y="4895473"/>
            <a:chExt cx="2663896" cy="1781872"/>
          </a:xfrm>
        </p:grpSpPr>
        <p:grpSp>
          <p:nvGrpSpPr>
            <p:cNvPr id="239" name="Group 238">
              <a:extLst>
                <a:ext uri="{FF2B5EF4-FFF2-40B4-BE49-F238E27FC236}">
                  <a16:creationId xmlns:a16="http://schemas.microsoft.com/office/drawing/2014/main" id="{E6AF0540-96BC-4358-B0C4-942F190B677A}"/>
                </a:ext>
              </a:extLst>
            </p:cNvPr>
            <p:cNvGrpSpPr/>
            <p:nvPr/>
          </p:nvGrpSpPr>
          <p:grpSpPr>
            <a:xfrm>
              <a:off x="2885359" y="4895473"/>
              <a:ext cx="2646571" cy="1525952"/>
              <a:chOff x="4248046" y="490888"/>
              <a:chExt cx="8361830" cy="4821237"/>
            </a:xfrm>
          </p:grpSpPr>
          <p:sp>
            <p:nvSpPr>
              <p:cNvPr id="241" name="Freeform 5">
                <a:extLst>
                  <a:ext uri="{FF2B5EF4-FFF2-40B4-BE49-F238E27FC236}">
                    <a16:creationId xmlns:a16="http://schemas.microsoft.com/office/drawing/2014/main" id="{7F16F51A-5DAA-441A-82D5-C291445F094D}"/>
                  </a:ext>
                </a:extLst>
              </p:cNvPr>
              <p:cNvSpPr>
                <a:spLocks/>
              </p:cNvSpPr>
              <p:nvPr/>
            </p:nvSpPr>
            <p:spPr bwMode="auto">
              <a:xfrm>
                <a:off x="4248046" y="490888"/>
                <a:ext cx="8361830" cy="4789139"/>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42" name="Freeform 5">
                <a:extLst>
                  <a:ext uri="{FF2B5EF4-FFF2-40B4-BE49-F238E27FC236}">
                    <a16:creationId xmlns:a16="http://schemas.microsoft.com/office/drawing/2014/main" id="{AC5585E9-4E7B-41FC-B74E-5B20613CBF95}"/>
                  </a:ext>
                </a:extLst>
              </p:cNvPr>
              <p:cNvSpPr>
                <a:spLocks/>
              </p:cNvSpPr>
              <p:nvPr/>
            </p:nvSpPr>
            <p:spPr bwMode="auto">
              <a:xfrm>
                <a:off x="4446872" y="755858"/>
                <a:ext cx="8070516" cy="454850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sp>
            <p:nvSpPr>
              <p:cNvPr id="243" name="Freeform 5">
                <a:extLst>
                  <a:ext uri="{FF2B5EF4-FFF2-40B4-BE49-F238E27FC236}">
                    <a16:creationId xmlns:a16="http://schemas.microsoft.com/office/drawing/2014/main" id="{482AB54A-2397-4D1F-9A7B-A16B457286FA}"/>
                  </a:ext>
                </a:extLst>
              </p:cNvPr>
              <p:cNvSpPr>
                <a:spLocks/>
              </p:cNvSpPr>
              <p:nvPr/>
            </p:nvSpPr>
            <p:spPr bwMode="auto">
              <a:xfrm>
                <a:off x="4803005" y="736609"/>
                <a:ext cx="7286665" cy="4575516"/>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accent4">
                  <a:lumMod val="75000"/>
                  <a:alpha val="45000"/>
                </a:schemeClr>
              </a:solidFill>
              <a:ln>
                <a:noFill/>
              </a:ln>
            </p:spPr>
            <p:txBody>
              <a:bodyPr vert="horz" wrap="square" lIns="91440" tIns="45720" rIns="91440" bIns="45720" numCol="1" anchor="t" anchorCtr="0" compatLnSpc="1">
                <a:prstTxWarp prst="textNoShape">
                  <a:avLst/>
                </a:prstTxWarp>
              </a:bodyPr>
              <a:lstStyle/>
              <a:p>
                <a:pPr defTabSz="914403">
                  <a:defRPr/>
                </a:pPr>
                <a:endParaRPr lang="en-US" sz="1050" kern="0">
                  <a:solidFill>
                    <a:sysClr val="windowText" lastClr="000000"/>
                  </a:solidFill>
                  <a:latin typeface="Segoe UI"/>
                </a:endParaRPr>
              </a:p>
            </p:txBody>
          </p:sp>
        </p:grpSp>
        <p:sp>
          <p:nvSpPr>
            <p:cNvPr id="240" name="Rectangle 239">
              <a:extLst>
                <a:ext uri="{FF2B5EF4-FFF2-40B4-BE49-F238E27FC236}">
                  <a16:creationId xmlns:a16="http://schemas.microsoft.com/office/drawing/2014/main" id="{EA1962FA-1C3E-4D1F-A32E-458417B9F00C}"/>
                </a:ext>
              </a:extLst>
            </p:cNvPr>
            <p:cNvSpPr/>
            <p:nvPr/>
          </p:nvSpPr>
          <p:spPr>
            <a:xfrm>
              <a:off x="2948289" y="5399746"/>
              <a:ext cx="2600966" cy="1277599"/>
            </a:xfrm>
            <a:prstGeom prst="rect">
              <a:avLst/>
            </a:prstGeom>
            <a:noFill/>
          </p:spPr>
          <p:txBody>
            <a:bodyPr wrap="square" lIns="182880" tIns="146304" rIns="182880" bIns="146304" rtlCol="0">
              <a:spAutoFit/>
            </a:bodyPr>
            <a:lstStyle/>
            <a:p>
              <a:pPr algn="ctr">
                <a:lnSpc>
                  <a:spcPct val="90000"/>
                </a:lnSpc>
                <a:spcAft>
                  <a:spcPts val="600"/>
                </a:spcAft>
                <a:defRPr/>
              </a:pPr>
              <a:r>
                <a:rPr lang="en-US" sz="1100" kern="0" dirty="0">
                  <a:gradFill>
                    <a:gsLst>
                      <a:gs pos="1250">
                        <a:srgbClr val="FFFFFF"/>
                      </a:gs>
                      <a:gs pos="100000">
                        <a:srgbClr val="FFFFFF"/>
                      </a:gs>
                    </a:gsLst>
                    <a:lin ang="5400000" scaled="0"/>
                  </a:gradFill>
                  <a:latin typeface="+mj-lt"/>
                  <a:cs typeface="Segoe UI Semilight" panose="020B0402040204020203" pitchFamily="34" charset="0"/>
                </a:rPr>
                <a:t>ExpressRoute MS Peering</a:t>
              </a:r>
            </a:p>
          </p:txBody>
        </p:sp>
      </p:grpSp>
      <p:pic>
        <p:nvPicPr>
          <p:cNvPr id="244" name="Graphic 243">
            <a:extLst>
              <a:ext uri="{FF2B5EF4-FFF2-40B4-BE49-F238E27FC236}">
                <a16:creationId xmlns:a16="http://schemas.microsoft.com/office/drawing/2014/main" id="{F46A3D3D-E6E9-4DC7-BFF1-760DFF6104A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27985" y="3048765"/>
            <a:ext cx="362091" cy="374156"/>
          </a:xfrm>
          <a:prstGeom prst="rect">
            <a:avLst/>
          </a:prstGeom>
        </p:spPr>
      </p:pic>
      <p:sp>
        <p:nvSpPr>
          <p:cNvPr id="245" name="TextBox 244">
            <a:extLst>
              <a:ext uri="{FF2B5EF4-FFF2-40B4-BE49-F238E27FC236}">
                <a16:creationId xmlns:a16="http://schemas.microsoft.com/office/drawing/2014/main" id="{AF2352EE-EE35-401C-BCB6-A3C163D3ACE5}"/>
              </a:ext>
            </a:extLst>
          </p:cNvPr>
          <p:cNvSpPr txBox="1"/>
          <p:nvPr/>
        </p:nvSpPr>
        <p:spPr>
          <a:xfrm>
            <a:off x="8495309" y="2853215"/>
            <a:ext cx="848877" cy="153888"/>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mj-lt"/>
                <a:ea typeface="+mn-ea"/>
                <a:cs typeface="+mn-cs"/>
              </a:rPr>
              <a:t>ExpressRoute</a:t>
            </a:r>
          </a:p>
        </p:txBody>
      </p:sp>
      <p:pic>
        <p:nvPicPr>
          <p:cNvPr id="246" name="Graphic 245">
            <a:extLst>
              <a:ext uri="{FF2B5EF4-FFF2-40B4-BE49-F238E27FC236}">
                <a16:creationId xmlns:a16="http://schemas.microsoft.com/office/drawing/2014/main" id="{3D8D99D6-1770-4324-B76F-C03C37BF4E5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647373" y="2299778"/>
            <a:ext cx="362091" cy="374156"/>
          </a:xfrm>
          <a:prstGeom prst="rect">
            <a:avLst/>
          </a:prstGeom>
        </p:spPr>
      </p:pic>
      <p:sp>
        <p:nvSpPr>
          <p:cNvPr id="247" name="TextBox 246">
            <a:extLst>
              <a:ext uri="{FF2B5EF4-FFF2-40B4-BE49-F238E27FC236}">
                <a16:creationId xmlns:a16="http://schemas.microsoft.com/office/drawing/2014/main" id="{B965971E-8689-4946-890D-3FF8CF631069}"/>
              </a:ext>
            </a:extLst>
          </p:cNvPr>
          <p:cNvSpPr txBox="1"/>
          <p:nvPr/>
        </p:nvSpPr>
        <p:spPr>
          <a:xfrm>
            <a:off x="4414697" y="2104228"/>
            <a:ext cx="848877" cy="153888"/>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mj-lt"/>
                <a:ea typeface="+mn-ea"/>
                <a:cs typeface="+mn-cs"/>
              </a:rPr>
              <a:t>ExpressRoute</a:t>
            </a:r>
          </a:p>
        </p:txBody>
      </p:sp>
    </p:spTree>
    <p:extLst>
      <p:ext uri="{BB962C8B-B14F-4D97-AF65-F5344CB8AC3E}">
        <p14:creationId xmlns:p14="http://schemas.microsoft.com/office/powerpoint/2010/main" val="2199867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172" grpId="0"/>
      <p:bldP spid="189" grpId="0"/>
      <p:bldP spid="190" grpId="0"/>
      <p:bldP spid="245" grpId="0"/>
      <p:bldP spid="24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6012CE-6DBC-428B-A252-9F38B4ABB806}"/>
              </a:ext>
            </a:extLst>
          </p:cNvPr>
          <p:cNvSpPr>
            <a:spLocks noGrp="1"/>
          </p:cNvSpPr>
          <p:nvPr>
            <p:ph type="title"/>
          </p:nvPr>
        </p:nvSpPr>
        <p:spPr>
          <a:xfrm>
            <a:off x="455996" y="620429"/>
            <a:ext cx="11306469" cy="410369"/>
          </a:xfrm>
        </p:spPr>
        <p:txBody>
          <a:bodyPr/>
          <a:lstStyle/>
          <a:p>
            <a:r>
              <a:rPr lang="en-US" dirty="0"/>
              <a:t>Azure Private Link</a:t>
            </a:r>
          </a:p>
        </p:txBody>
      </p:sp>
      <p:sp>
        <p:nvSpPr>
          <p:cNvPr id="7" name="Text Placeholder 6">
            <a:extLst>
              <a:ext uri="{FF2B5EF4-FFF2-40B4-BE49-F238E27FC236}">
                <a16:creationId xmlns:a16="http://schemas.microsoft.com/office/drawing/2014/main" id="{22A5FF83-791B-4DB0-83CD-564FEA6056FB}"/>
              </a:ext>
            </a:extLst>
          </p:cNvPr>
          <p:cNvSpPr>
            <a:spLocks noGrp="1"/>
          </p:cNvSpPr>
          <p:nvPr>
            <p:ph type="body" sz="quarter" idx="12"/>
          </p:nvPr>
        </p:nvSpPr>
        <p:spPr/>
        <p:txBody>
          <a:bodyPr/>
          <a:lstStyle/>
          <a:p>
            <a:r>
              <a:rPr lang="en-US" dirty="0"/>
              <a:t>Highly secure and private connectivity to Azure services</a:t>
            </a:r>
          </a:p>
        </p:txBody>
      </p:sp>
      <p:grpSp>
        <p:nvGrpSpPr>
          <p:cNvPr id="3" name="Group 2">
            <a:extLst>
              <a:ext uri="{FF2B5EF4-FFF2-40B4-BE49-F238E27FC236}">
                <a16:creationId xmlns:a16="http://schemas.microsoft.com/office/drawing/2014/main" id="{A0E7011A-9DEA-4ED6-838C-D0D9CFF50D69}"/>
              </a:ext>
            </a:extLst>
          </p:cNvPr>
          <p:cNvGrpSpPr/>
          <p:nvPr/>
        </p:nvGrpSpPr>
        <p:grpSpPr>
          <a:xfrm>
            <a:off x="584200" y="4956050"/>
            <a:ext cx="11025187" cy="1148018"/>
            <a:chOff x="584200" y="4956050"/>
            <a:chExt cx="11025187" cy="1148018"/>
          </a:xfrm>
        </p:grpSpPr>
        <p:grpSp>
          <p:nvGrpSpPr>
            <p:cNvPr id="24" name="Group 23">
              <a:extLst>
                <a:ext uri="{FF2B5EF4-FFF2-40B4-BE49-F238E27FC236}">
                  <a16:creationId xmlns:a16="http://schemas.microsoft.com/office/drawing/2014/main" id="{B411E261-2962-474A-A4F9-B08B6B187BD9}"/>
                </a:ext>
              </a:extLst>
            </p:cNvPr>
            <p:cNvGrpSpPr/>
            <p:nvPr/>
          </p:nvGrpSpPr>
          <p:grpSpPr>
            <a:xfrm>
              <a:off x="584200" y="5293042"/>
              <a:ext cx="11025187" cy="811026"/>
              <a:chOff x="584200" y="5110646"/>
              <a:chExt cx="14361320" cy="1158392"/>
            </a:xfrm>
            <a:solidFill>
              <a:schemeClr val="bg1"/>
            </a:solidFill>
          </p:grpSpPr>
          <p:sp>
            <p:nvSpPr>
              <p:cNvPr id="141" name="04R">
                <a:extLst>
                  <a:ext uri="{FF2B5EF4-FFF2-40B4-BE49-F238E27FC236}">
                    <a16:creationId xmlns:a16="http://schemas.microsoft.com/office/drawing/2014/main" id="{C9558F57-6F5B-4B15-A06C-C4F8A7756060}"/>
                  </a:ext>
                </a:extLst>
              </p:cNvPr>
              <p:cNvSpPr/>
              <p:nvPr/>
            </p:nvSpPr>
            <p:spPr bwMode="auto">
              <a:xfrm>
                <a:off x="584200" y="5110646"/>
                <a:ext cx="3481388" cy="1158392"/>
              </a:xfrm>
              <a:prstGeom prst="rect">
                <a:avLst/>
              </a:prstGeom>
              <a:grpFill/>
              <a:ln w="15875">
                <a:solidFill>
                  <a:srgbClr val="4D4D4D"/>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t>Private access from Virtual Network resources, peered networks and</a:t>
                </a:r>
                <a:b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t>on-premise networks</a:t>
                </a:r>
              </a:p>
            </p:txBody>
          </p:sp>
          <p:sp>
            <p:nvSpPr>
              <p:cNvPr id="142" name="04R">
                <a:extLst>
                  <a:ext uri="{FF2B5EF4-FFF2-40B4-BE49-F238E27FC236}">
                    <a16:creationId xmlns:a16="http://schemas.microsoft.com/office/drawing/2014/main" id="{EDCED2DB-FA25-44E4-9148-9E014B3ABED6}"/>
                  </a:ext>
                </a:extLst>
              </p:cNvPr>
              <p:cNvSpPr/>
              <p:nvPr/>
            </p:nvSpPr>
            <p:spPr bwMode="auto">
              <a:xfrm>
                <a:off x="4210844" y="5110646"/>
                <a:ext cx="3481388" cy="1158392"/>
              </a:xfrm>
              <a:prstGeom prst="rect">
                <a:avLst/>
              </a:prstGeom>
              <a:grpFill/>
              <a:ln w="15875">
                <a:solidFill>
                  <a:srgbClr val="4D4D4D"/>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t>In-built Data</a:t>
                </a:r>
                <a:b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br>
                <a: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t>Exfiltration Protection</a:t>
                </a:r>
              </a:p>
            </p:txBody>
          </p:sp>
          <p:sp>
            <p:nvSpPr>
              <p:cNvPr id="143" name="04R">
                <a:extLst>
                  <a:ext uri="{FF2B5EF4-FFF2-40B4-BE49-F238E27FC236}">
                    <a16:creationId xmlns:a16="http://schemas.microsoft.com/office/drawing/2014/main" id="{7279D968-1513-4E28-8E0B-E0F5B8A6A6F8}"/>
                  </a:ext>
                </a:extLst>
              </p:cNvPr>
              <p:cNvSpPr/>
              <p:nvPr/>
            </p:nvSpPr>
            <p:spPr bwMode="auto">
              <a:xfrm>
                <a:off x="7837488" y="5110646"/>
                <a:ext cx="3481388" cy="1158392"/>
              </a:xfrm>
              <a:prstGeom prst="rect">
                <a:avLst/>
              </a:prstGeom>
              <a:grpFill/>
              <a:ln w="15875">
                <a:solidFill>
                  <a:srgbClr val="4D4D4D"/>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t>Predictable private IP addresses for PaaS resources </a:t>
                </a:r>
              </a:p>
            </p:txBody>
          </p:sp>
          <p:sp>
            <p:nvSpPr>
              <p:cNvPr id="144" name="04R">
                <a:extLst>
                  <a:ext uri="{FF2B5EF4-FFF2-40B4-BE49-F238E27FC236}">
                    <a16:creationId xmlns:a16="http://schemas.microsoft.com/office/drawing/2014/main" id="{53CA28DE-2F96-487D-8AA3-36D32F150B90}"/>
                  </a:ext>
                </a:extLst>
              </p:cNvPr>
              <p:cNvSpPr/>
              <p:nvPr/>
            </p:nvSpPr>
            <p:spPr bwMode="auto">
              <a:xfrm>
                <a:off x="11464132" y="5110646"/>
                <a:ext cx="3481388" cy="1158392"/>
              </a:xfrm>
              <a:prstGeom prst="rect">
                <a:avLst/>
              </a:prstGeom>
              <a:grpFill/>
              <a:ln w="15875">
                <a:solidFill>
                  <a:srgbClr val="4D4D4D"/>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Segoe UI Semibold"/>
                    <a:ea typeface="+mn-ea"/>
                    <a:cs typeface="Segoe UI" pitchFamily="34" charset="0"/>
                  </a:rPr>
                  <a:t>Unified experience across PaaS, Customer Owned and marketplace Services</a:t>
                </a:r>
              </a:p>
            </p:txBody>
          </p:sp>
        </p:grpSp>
        <p:sp>
          <p:nvSpPr>
            <p:cNvPr id="75" name="Title 4">
              <a:extLst>
                <a:ext uri="{FF2B5EF4-FFF2-40B4-BE49-F238E27FC236}">
                  <a16:creationId xmlns:a16="http://schemas.microsoft.com/office/drawing/2014/main" id="{301EF97D-262B-485F-AFED-8E93363468F5}"/>
                </a:ext>
              </a:extLst>
            </p:cNvPr>
            <p:cNvSpPr txBox="1">
              <a:spLocks/>
            </p:cNvSpPr>
            <p:nvPr/>
          </p:nvSpPr>
          <p:spPr>
            <a:xfrm>
              <a:off x="586740" y="4956050"/>
              <a:ext cx="11018520"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50" normalizeH="0" baseline="0" noProof="0">
                  <a:ln w="3175">
                    <a:noFill/>
                  </a:ln>
                  <a:effectLst/>
                  <a:uLnTx/>
                  <a:uFillTx/>
                  <a:latin typeface="Segoe UI Semibold"/>
                  <a:ea typeface="+mn-ea"/>
                  <a:cs typeface="Segoe UI" pitchFamily="34" charset="0"/>
                </a:rPr>
                <a:t>Private Link for Azure Storage, SQL DB and customer own service</a:t>
              </a:r>
            </a:p>
          </p:txBody>
        </p:sp>
      </p:grpSp>
      <p:grpSp>
        <p:nvGrpSpPr>
          <p:cNvPr id="2" name="Group 1">
            <a:extLst>
              <a:ext uri="{FF2B5EF4-FFF2-40B4-BE49-F238E27FC236}">
                <a16:creationId xmlns:a16="http://schemas.microsoft.com/office/drawing/2014/main" id="{8661AB72-6334-49B9-B41C-E4107E6A1849}"/>
              </a:ext>
            </a:extLst>
          </p:cNvPr>
          <p:cNvGrpSpPr/>
          <p:nvPr/>
        </p:nvGrpSpPr>
        <p:grpSpPr>
          <a:xfrm>
            <a:off x="1365929" y="1826036"/>
            <a:ext cx="9683071" cy="2683803"/>
            <a:chOff x="1365929" y="1905863"/>
            <a:chExt cx="9683071" cy="2683803"/>
          </a:xfrm>
        </p:grpSpPr>
        <p:sp>
          <p:nvSpPr>
            <p:cNvPr id="145" name="Freeform 33">
              <a:extLst>
                <a:ext uri="{FF2B5EF4-FFF2-40B4-BE49-F238E27FC236}">
                  <a16:creationId xmlns:a16="http://schemas.microsoft.com/office/drawing/2014/main" id="{6C822DDE-A691-4252-BC0C-031B5B06BF15}"/>
                </a:ext>
              </a:extLst>
            </p:cNvPr>
            <p:cNvSpPr>
              <a:spLocks/>
            </p:cNvSpPr>
            <p:nvPr/>
          </p:nvSpPr>
          <p:spPr bwMode="auto">
            <a:xfrm>
              <a:off x="6913672" y="1905863"/>
              <a:ext cx="4135328" cy="2554644"/>
            </a:xfrm>
            <a:custGeom>
              <a:avLst/>
              <a:gdLst>
                <a:gd name="T0" fmla="*/ 208 w 247"/>
                <a:gd name="T1" fmla="*/ 72 h 163"/>
                <a:gd name="T2" fmla="*/ 208 w 247"/>
                <a:gd name="T3" fmla="*/ 69 h 163"/>
                <a:gd name="T4" fmla="*/ 140 w 247"/>
                <a:gd name="T5" fmla="*/ 0 h 163"/>
                <a:gd name="T6" fmla="*/ 83 w 247"/>
                <a:gd name="T7" fmla="*/ 31 h 163"/>
                <a:gd name="T8" fmla="*/ 64 w 247"/>
                <a:gd name="T9" fmla="*/ 26 h 163"/>
                <a:gd name="T10" fmla="*/ 42 w 247"/>
                <a:gd name="T11" fmla="*/ 32 h 163"/>
                <a:gd name="T12" fmla="*/ 24 w 247"/>
                <a:gd name="T13" fmla="*/ 64 h 163"/>
                <a:gd name="T14" fmla="*/ 0 w 247"/>
                <a:gd name="T15" fmla="*/ 109 h 163"/>
                <a:gd name="T16" fmla="*/ 48 w 247"/>
                <a:gd name="T17" fmla="*/ 163 h 163"/>
                <a:gd name="T18" fmla="*/ 54 w 247"/>
                <a:gd name="T19" fmla="*/ 163 h 163"/>
                <a:gd name="T20" fmla="*/ 59 w 247"/>
                <a:gd name="T21" fmla="*/ 163 h 163"/>
                <a:gd name="T22" fmla="*/ 170 w 247"/>
                <a:gd name="T23" fmla="*/ 163 h 163"/>
                <a:gd name="T24" fmla="*/ 173 w 247"/>
                <a:gd name="T25" fmla="*/ 163 h 163"/>
                <a:gd name="T26" fmla="*/ 175 w 247"/>
                <a:gd name="T27" fmla="*/ 163 h 163"/>
                <a:gd name="T28" fmla="*/ 184 w 247"/>
                <a:gd name="T29" fmla="*/ 163 h 163"/>
                <a:gd name="T30" fmla="*/ 201 w 247"/>
                <a:gd name="T31" fmla="*/ 163 h 163"/>
                <a:gd name="T32" fmla="*/ 247 w 247"/>
                <a:gd name="T33" fmla="*/ 117 h 163"/>
                <a:gd name="T34" fmla="*/ 208 w 247"/>
                <a:gd name="T35"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163">
                  <a:moveTo>
                    <a:pt x="208" y="72"/>
                  </a:moveTo>
                  <a:cubicBezTo>
                    <a:pt x="208" y="71"/>
                    <a:pt x="208" y="69"/>
                    <a:pt x="208" y="69"/>
                  </a:cubicBezTo>
                  <a:cubicBezTo>
                    <a:pt x="208" y="31"/>
                    <a:pt x="177" y="0"/>
                    <a:pt x="140" y="0"/>
                  </a:cubicBezTo>
                  <a:cubicBezTo>
                    <a:pt x="116" y="0"/>
                    <a:pt x="95" y="13"/>
                    <a:pt x="83" y="31"/>
                  </a:cubicBezTo>
                  <a:cubicBezTo>
                    <a:pt x="77" y="28"/>
                    <a:pt x="71" y="26"/>
                    <a:pt x="64" y="26"/>
                  </a:cubicBezTo>
                  <a:cubicBezTo>
                    <a:pt x="56" y="26"/>
                    <a:pt x="48" y="28"/>
                    <a:pt x="42" y="32"/>
                  </a:cubicBezTo>
                  <a:cubicBezTo>
                    <a:pt x="32" y="39"/>
                    <a:pt x="25" y="51"/>
                    <a:pt x="24" y="64"/>
                  </a:cubicBezTo>
                  <a:cubicBezTo>
                    <a:pt x="10" y="74"/>
                    <a:pt x="0" y="91"/>
                    <a:pt x="0" y="109"/>
                  </a:cubicBezTo>
                  <a:cubicBezTo>
                    <a:pt x="0" y="137"/>
                    <a:pt x="21" y="160"/>
                    <a:pt x="48" y="163"/>
                  </a:cubicBezTo>
                  <a:cubicBezTo>
                    <a:pt x="49" y="163"/>
                    <a:pt x="52" y="163"/>
                    <a:pt x="54" y="163"/>
                  </a:cubicBezTo>
                  <a:cubicBezTo>
                    <a:pt x="55" y="163"/>
                    <a:pt x="57" y="163"/>
                    <a:pt x="59" y="163"/>
                  </a:cubicBezTo>
                  <a:cubicBezTo>
                    <a:pt x="84" y="163"/>
                    <a:pt x="143" y="163"/>
                    <a:pt x="170" y="163"/>
                  </a:cubicBezTo>
                  <a:cubicBezTo>
                    <a:pt x="171" y="163"/>
                    <a:pt x="172" y="163"/>
                    <a:pt x="173" y="163"/>
                  </a:cubicBezTo>
                  <a:cubicBezTo>
                    <a:pt x="175" y="163"/>
                    <a:pt x="175" y="163"/>
                    <a:pt x="175" y="163"/>
                  </a:cubicBezTo>
                  <a:cubicBezTo>
                    <a:pt x="177" y="163"/>
                    <a:pt x="181" y="163"/>
                    <a:pt x="184" y="163"/>
                  </a:cubicBezTo>
                  <a:cubicBezTo>
                    <a:pt x="201" y="163"/>
                    <a:pt x="201" y="163"/>
                    <a:pt x="201" y="163"/>
                  </a:cubicBezTo>
                  <a:cubicBezTo>
                    <a:pt x="227" y="163"/>
                    <a:pt x="247" y="142"/>
                    <a:pt x="247" y="117"/>
                  </a:cubicBezTo>
                  <a:cubicBezTo>
                    <a:pt x="247" y="94"/>
                    <a:pt x="230" y="75"/>
                    <a:pt x="208" y="72"/>
                  </a:cubicBezTo>
                  <a:close/>
                </a:path>
              </a:pathLst>
            </a:custGeom>
            <a:solidFill>
              <a:srgbClr val="1A1A1A">
                <a:alpha val="0"/>
              </a:srgbClr>
            </a:solidFill>
            <a:ln w="15875">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Segoe UI Semibold"/>
                  <a:ea typeface="+mn-ea"/>
                  <a:cs typeface="Segoe UI" pitchFamily="34" charset="0"/>
                </a:rPr>
                <a:t>Azure PaaS and</a:t>
              </a:r>
              <a:br>
                <a:rPr kumimoji="0" lang="en-US" sz="1400" b="0" i="0" u="none" strike="noStrike" kern="1200" cap="none" spc="0" normalizeH="0" baseline="0" noProof="0" dirty="0">
                  <a:ln>
                    <a:noFill/>
                  </a:ln>
                  <a:solidFill>
                    <a:schemeClr val="tx1"/>
                  </a:solidFill>
                  <a:effectLst/>
                  <a:uLnTx/>
                  <a:uFillTx/>
                  <a:latin typeface="Segoe UI Semibold"/>
                  <a:ea typeface="+mn-ea"/>
                  <a:cs typeface="Segoe UI" pitchFamily="34" charset="0"/>
                </a:rPr>
              </a:br>
              <a:r>
                <a:rPr kumimoji="0" lang="en-US" sz="1400" b="0" i="0" u="none" strike="noStrike" kern="1200" cap="none" spc="0" normalizeH="0" baseline="0" noProof="0" dirty="0">
                  <a:ln>
                    <a:noFill/>
                  </a:ln>
                  <a:solidFill>
                    <a:schemeClr val="tx1"/>
                  </a:solidFill>
                  <a:effectLst/>
                  <a:uLnTx/>
                  <a:uFillTx/>
                  <a:latin typeface="Segoe UI Semibold"/>
                  <a:ea typeface="+mn-ea"/>
                  <a:cs typeface="Segoe UI" pitchFamily="34" charset="0"/>
                </a:rPr>
                <a:t>marketplace services</a:t>
              </a:r>
            </a:p>
          </p:txBody>
        </p:sp>
        <p:sp>
          <p:nvSpPr>
            <p:cNvPr id="83" name="Rectangle 82">
              <a:extLst>
                <a:ext uri="{FF2B5EF4-FFF2-40B4-BE49-F238E27FC236}">
                  <a16:creationId xmlns:a16="http://schemas.microsoft.com/office/drawing/2014/main" id="{A626F3CF-C7DF-4DAA-98D8-919B42C1D78B}"/>
                </a:ext>
              </a:extLst>
            </p:cNvPr>
            <p:cNvSpPr/>
            <p:nvPr/>
          </p:nvSpPr>
          <p:spPr bwMode="auto">
            <a:xfrm>
              <a:off x="3573479" y="2368010"/>
              <a:ext cx="1963256" cy="2095894"/>
            </a:xfrm>
            <a:prstGeom prst="rect">
              <a:avLst/>
            </a:prstGeom>
            <a:ln w="15875" cap="rnd">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br>
                <a:rPr kumimoji="0" lang="en-US" sz="2000" b="0" i="0" u="none" strike="noStrike" kern="1200" cap="none" spc="0" normalizeH="0" baseline="0" noProof="0">
                  <a:ln>
                    <a:noFill/>
                  </a:ln>
                  <a:effectLst/>
                  <a:uLnTx/>
                  <a:uFillTx/>
                  <a:latin typeface="Segoe UI"/>
                  <a:ea typeface="+mn-ea"/>
                  <a:cs typeface="Segoe UI" pitchFamily="34" charset="0"/>
                </a:rPr>
              </a:br>
              <a:endParaRPr kumimoji="0" lang="en-US" sz="2000" b="0" i="0" u="none" strike="noStrike" kern="1200" cap="none" spc="0" normalizeH="0" baseline="0" noProof="0">
                <a:ln>
                  <a:noFill/>
                </a:ln>
                <a:effectLst/>
                <a:uLnTx/>
                <a:uFillTx/>
                <a:latin typeface="Segoe UI"/>
                <a:ea typeface="+mn-ea"/>
                <a:cs typeface="Segoe UI" pitchFamily="34" charset="0"/>
              </a:endParaRPr>
            </a:p>
          </p:txBody>
        </p:sp>
        <p:sp>
          <p:nvSpPr>
            <p:cNvPr id="73" name="TextBox 72">
              <a:extLst>
                <a:ext uri="{FF2B5EF4-FFF2-40B4-BE49-F238E27FC236}">
                  <a16:creationId xmlns:a16="http://schemas.microsoft.com/office/drawing/2014/main" id="{CDB3E84A-1148-4476-8FFC-F826F6CA0663}"/>
                </a:ext>
              </a:extLst>
            </p:cNvPr>
            <p:cNvSpPr txBox="1"/>
            <p:nvPr/>
          </p:nvSpPr>
          <p:spPr>
            <a:xfrm>
              <a:off x="2135216" y="3139630"/>
              <a:ext cx="1041372" cy="400110"/>
            </a:xfrm>
            <a:prstGeom prst="rect">
              <a:avLst/>
            </a:prstGeom>
            <a:solidFill>
              <a:schemeClr val="bg1"/>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defTabSz="932472" fontAlgn="base">
                <a:spcBef>
                  <a:spcPct val="0"/>
                </a:spcBef>
                <a:spcAft>
                  <a:spcPct val="0"/>
                </a:spcAft>
                <a:defRPr sz="1600">
                  <a:solidFill>
                    <a:schemeClr val="accent2"/>
                  </a:solidFill>
                  <a:latin typeface="Segoe UI Semibold"/>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a:ln>
                    <a:noFill/>
                  </a:ln>
                  <a:solidFill>
                    <a:schemeClr val="tx1"/>
                  </a:solidFill>
                  <a:effectLst/>
                  <a:uLnTx/>
                  <a:uFillTx/>
                  <a:latin typeface="Segoe UI Semibold"/>
                  <a:ea typeface="+mn-ea"/>
                  <a:cs typeface="Segoe UI" pitchFamily="34" charset="0"/>
                </a:rPr>
                <a:t>ER Private</a:t>
              </a:r>
              <a:br>
                <a:rPr kumimoji="0" lang="en-US" sz="900" b="0" i="0" u="none" strike="noStrike" kern="0" cap="none" spc="0" normalizeH="0" baseline="0" noProof="0">
                  <a:ln>
                    <a:noFill/>
                  </a:ln>
                  <a:solidFill>
                    <a:schemeClr val="tx1"/>
                  </a:solidFill>
                  <a:effectLst/>
                  <a:uLnTx/>
                  <a:uFillTx/>
                  <a:latin typeface="Segoe UI Semibold"/>
                  <a:ea typeface="+mn-ea"/>
                  <a:cs typeface="Segoe UI" pitchFamily="34" charset="0"/>
                </a:rPr>
              </a:br>
              <a:r>
                <a:rPr kumimoji="0" lang="en-US" sz="900" b="0" i="0" u="none" strike="noStrike" kern="0" cap="none" spc="0" normalizeH="0" baseline="0" noProof="0">
                  <a:ln>
                    <a:noFill/>
                  </a:ln>
                  <a:solidFill>
                    <a:schemeClr val="tx1"/>
                  </a:solidFill>
                  <a:effectLst/>
                  <a:uLnTx/>
                  <a:uFillTx/>
                  <a:latin typeface="Segoe UI Semibold"/>
                  <a:ea typeface="+mn-ea"/>
                  <a:cs typeface="Segoe UI" pitchFamily="34" charset="0"/>
                </a:rPr>
                <a:t>Peering</a:t>
              </a:r>
            </a:p>
          </p:txBody>
        </p:sp>
        <p:sp>
          <p:nvSpPr>
            <p:cNvPr id="103" name="TextBox 102">
              <a:extLst>
                <a:ext uri="{FF2B5EF4-FFF2-40B4-BE49-F238E27FC236}">
                  <a16:creationId xmlns:a16="http://schemas.microsoft.com/office/drawing/2014/main" id="{0E449756-E010-4D43-B2F2-DA544A4E0030}"/>
                </a:ext>
              </a:extLst>
            </p:cNvPr>
            <p:cNvSpPr txBox="1"/>
            <p:nvPr/>
          </p:nvSpPr>
          <p:spPr>
            <a:xfrm>
              <a:off x="3136649" y="3139630"/>
              <a:ext cx="868614" cy="246221"/>
            </a:xfrm>
            <a:prstGeom prst="rect">
              <a:avLst/>
            </a:prstGeom>
            <a:solidFill>
              <a:schemeClr val="bg1"/>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defRPr lang="en-US"/>
              </a:defPPr>
              <a:lvl1pPr algn="ctr" defTabSz="932472" fontAlgn="base">
                <a:spcBef>
                  <a:spcPct val="0"/>
                </a:spcBef>
                <a:spcAft>
                  <a:spcPct val="0"/>
                </a:spcAft>
                <a:defRPr sz="1600">
                  <a:solidFill>
                    <a:schemeClr val="accent2"/>
                  </a:solidFill>
                  <a:latin typeface="Segoe UI Semibold"/>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a:ln>
                    <a:noFill/>
                  </a:ln>
                  <a:solidFill>
                    <a:schemeClr val="tx1"/>
                  </a:solidFill>
                  <a:effectLst/>
                  <a:uLnTx/>
                  <a:uFillTx/>
                  <a:latin typeface="Segoe UI Semibold"/>
                  <a:ea typeface="+mn-ea"/>
                  <a:cs typeface="Segoe UI" pitchFamily="34" charset="0"/>
                </a:rPr>
                <a:t>ER Gateway</a:t>
              </a:r>
            </a:p>
          </p:txBody>
        </p:sp>
        <p:sp>
          <p:nvSpPr>
            <p:cNvPr id="84" name="TextBox 83">
              <a:extLst>
                <a:ext uri="{FF2B5EF4-FFF2-40B4-BE49-F238E27FC236}">
                  <a16:creationId xmlns:a16="http://schemas.microsoft.com/office/drawing/2014/main" id="{4B4F7F11-2C37-46F4-9DAB-A5A2BD1CE45F}"/>
                </a:ext>
              </a:extLst>
            </p:cNvPr>
            <p:cNvSpPr txBox="1"/>
            <p:nvPr/>
          </p:nvSpPr>
          <p:spPr>
            <a:xfrm>
              <a:off x="4665899" y="3775338"/>
              <a:ext cx="480901" cy="279797"/>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Semibold"/>
                  <a:ea typeface="+mn-ea"/>
                  <a:cs typeface="+mn-cs"/>
                </a:rPr>
                <a:t>Private</a:t>
              </a:r>
              <a:br>
                <a:rPr kumimoji="0" lang="en-US" sz="900" b="0" i="0" u="none" strike="noStrike" kern="0" cap="none" spc="0" normalizeH="0" baseline="0" noProof="0">
                  <a:ln>
                    <a:noFill/>
                  </a:ln>
                  <a:effectLst/>
                  <a:uLnTx/>
                  <a:uFillTx/>
                  <a:latin typeface="Segoe UI Semibold"/>
                  <a:ea typeface="+mn-ea"/>
                  <a:cs typeface="+mn-cs"/>
                </a:rPr>
              </a:br>
              <a:r>
                <a:rPr kumimoji="0" lang="en-US" sz="900" b="0" i="0" u="none" strike="noStrike" kern="0" cap="none" spc="0" normalizeH="0" baseline="0" noProof="0">
                  <a:ln>
                    <a:noFill/>
                  </a:ln>
                  <a:effectLst/>
                  <a:uLnTx/>
                  <a:uFillTx/>
                  <a:latin typeface="Segoe UI Semibold"/>
                  <a:ea typeface="+mn-ea"/>
                  <a:cs typeface="+mn-cs"/>
                </a:rPr>
                <a:t>endpoint</a:t>
              </a:r>
            </a:p>
          </p:txBody>
        </p:sp>
        <p:cxnSp>
          <p:nvCxnSpPr>
            <p:cNvPr id="86" name="Connector: Elbow 85">
              <a:extLst>
                <a:ext uri="{FF2B5EF4-FFF2-40B4-BE49-F238E27FC236}">
                  <a16:creationId xmlns:a16="http://schemas.microsoft.com/office/drawing/2014/main" id="{9D4AED27-31A8-4AB4-B35D-4F068BF43AE4}"/>
                </a:ext>
              </a:extLst>
            </p:cNvPr>
            <p:cNvCxnSpPr>
              <a:cxnSpLocks/>
            </p:cNvCxnSpPr>
            <p:nvPr/>
          </p:nvCxnSpPr>
          <p:spPr>
            <a:xfrm rot="16200000" flipH="1">
              <a:off x="4202149" y="3004829"/>
              <a:ext cx="363468" cy="409777"/>
            </a:xfrm>
            <a:prstGeom prst="bentConnector2">
              <a:avLst/>
            </a:prstGeom>
            <a:ln w="15875">
              <a:solidFill>
                <a:schemeClr val="tx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899D141F-1747-4A5F-A5D4-CAF5E35B84B1}"/>
                </a:ext>
              </a:extLst>
            </p:cNvPr>
            <p:cNvSpPr txBox="1"/>
            <p:nvPr/>
          </p:nvSpPr>
          <p:spPr>
            <a:xfrm>
              <a:off x="4625213" y="2942346"/>
              <a:ext cx="562271" cy="138499"/>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Semibold"/>
                  <a:ea typeface="+mn-ea"/>
                  <a:cs typeface="+mn-cs"/>
                </a:rPr>
                <a:t>10.0.0.5</a:t>
              </a:r>
            </a:p>
          </p:txBody>
        </p:sp>
        <p:cxnSp>
          <p:nvCxnSpPr>
            <p:cNvPr id="88" name="Connector: Elbow 87">
              <a:extLst>
                <a:ext uri="{FF2B5EF4-FFF2-40B4-BE49-F238E27FC236}">
                  <a16:creationId xmlns:a16="http://schemas.microsoft.com/office/drawing/2014/main" id="{830871E5-25BF-4318-BD16-D3C261310678}"/>
                </a:ext>
              </a:extLst>
            </p:cNvPr>
            <p:cNvCxnSpPr>
              <a:cxnSpLocks/>
            </p:cNvCxnSpPr>
            <p:nvPr/>
          </p:nvCxnSpPr>
          <p:spPr>
            <a:xfrm flipV="1">
              <a:off x="3826119" y="3505372"/>
              <a:ext cx="762653" cy="1"/>
            </a:xfrm>
            <a:prstGeom prst="bentConnector3">
              <a:avLst>
                <a:gd name="adj1" fmla="val 50000"/>
              </a:avLst>
            </a:prstGeom>
            <a:ln w="15875">
              <a:solidFill>
                <a:schemeClr val="tx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3D764B-6516-4A78-BF8D-B8635C2E7728}"/>
                </a:ext>
              </a:extLst>
            </p:cNvPr>
            <p:cNvCxnSpPr>
              <a:cxnSpLocks/>
            </p:cNvCxnSpPr>
            <p:nvPr/>
          </p:nvCxnSpPr>
          <p:spPr>
            <a:xfrm>
              <a:off x="2057396" y="3507851"/>
              <a:ext cx="1197013" cy="0"/>
            </a:xfrm>
            <a:prstGeom prst="line">
              <a:avLst/>
            </a:prstGeom>
            <a:ln w="15875" cmpd="sng">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8DE53C-7044-4DD5-B203-B05C6BA6D7E9}"/>
                </a:ext>
              </a:extLst>
            </p:cNvPr>
            <p:cNvSpPr txBox="1"/>
            <p:nvPr/>
          </p:nvSpPr>
          <p:spPr>
            <a:xfrm>
              <a:off x="4385761" y="2170748"/>
              <a:ext cx="1041175" cy="138499"/>
            </a:xfrm>
            <a:prstGeom prst="rect">
              <a:avLst/>
            </a:prstGeom>
            <a:no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chemeClr val="tx1"/>
                  </a:solidFill>
                  <a:effectLst/>
                  <a:uLnTx/>
                  <a:uFillTx/>
                  <a:latin typeface="Segoe UI Semibold"/>
                  <a:ea typeface="+mn-ea"/>
                  <a:cs typeface="+mn-cs"/>
                </a:rPr>
                <a:t>Deny Internet</a:t>
              </a:r>
            </a:p>
          </p:txBody>
        </p:sp>
        <p:pic>
          <p:nvPicPr>
            <p:cNvPr id="99" name="Graphic 98">
              <a:extLst>
                <a:ext uri="{FF2B5EF4-FFF2-40B4-BE49-F238E27FC236}">
                  <a16:creationId xmlns:a16="http://schemas.microsoft.com/office/drawing/2014/main" id="{B67792B5-A24F-4FE7-ACFB-65F6B1B08C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6844" y="2547583"/>
              <a:ext cx="543651" cy="543651"/>
            </a:xfrm>
            <a:prstGeom prst="rect">
              <a:avLst/>
            </a:prstGeom>
          </p:spPr>
        </p:pic>
        <p:grpSp>
          <p:nvGrpSpPr>
            <p:cNvPr id="100" name="Group 99">
              <a:extLst>
                <a:ext uri="{FF2B5EF4-FFF2-40B4-BE49-F238E27FC236}">
                  <a16:creationId xmlns:a16="http://schemas.microsoft.com/office/drawing/2014/main" id="{3CE5862C-0F78-42D5-93B2-388728709DCD}"/>
                </a:ext>
              </a:extLst>
            </p:cNvPr>
            <p:cNvGrpSpPr/>
            <p:nvPr/>
          </p:nvGrpSpPr>
          <p:grpSpPr>
            <a:xfrm>
              <a:off x="4641331" y="3151529"/>
              <a:ext cx="530036" cy="530036"/>
              <a:chOff x="3824722" y="3081939"/>
              <a:chExt cx="678105" cy="678105"/>
            </a:xfrm>
          </p:grpSpPr>
          <p:sp>
            <p:nvSpPr>
              <p:cNvPr id="101" name="Oval 100">
                <a:extLst>
                  <a:ext uri="{FF2B5EF4-FFF2-40B4-BE49-F238E27FC236}">
                    <a16:creationId xmlns:a16="http://schemas.microsoft.com/office/drawing/2014/main" id="{D9551EAB-CC18-4B4B-8123-D16BD0C9B676}"/>
                  </a:ext>
                </a:extLst>
              </p:cNvPr>
              <p:cNvSpPr/>
              <p:nvPr/>
            </p:nvSpPr>
            <p:spPr bwMode="auto">
              <a:xfrm>
                <a:off x="3824722" y="3081939"/>
                <a:ext cx="678105" cy="67810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pic>
            <p:nvPicPr>
              <p:cNvPr id="102" name="Picture 101">
                <a:extLst>
                  <a:ext uri="{FF2B5EF4-FFF2-40B4-BE49-F238E27FC236}">
                    <a16:creationId xmlns:a16="http://schemas.microsoft.com/office/drawing/2014/main" id="{4066C9B2-8B55-4501-88E4-3C3C9DE5CE78}"/>
                  </a:ext>
                </a:extLst>
              </p:cNvPr>
              <p:cNvPicPr>
                <a:picLocks noChangeAspect="1"/>
              </p:cNvPicPr>
              <p:nvPr/>
            </p:nvPicPr>
            <p:blipFill>
              <a:blip r:embed="rId5"/>
              <a:stretch>
                <a:fillRect/>
              </a:stretch>
            </p:blipFill>
            <p:spPr>
              <a:xfrm rot="10800000">
                <a:off x="3979419" y="3230200"/>
                <a:ext cx="370659" cy="361839"/>
              </a:xfrm>
              <a:prstGeom prst="rect">
                <a:avLst/>
              </a:prstGeom>
            </p:spPr>
          </p:pic>
        </p:grpSp>
        <p:pic>
          <p:nvPicPr>
            <p:cNvPr id="104" name="Graphic 103">
              <a:extLst>
                <a:ext uri="{FF2B5EF4-FFF2-40B4-BE49-F238E27FC236}">
                  <a16:creationId xmlns:a16="http://schemas.microsoft.com/office/drawing/2014/main" id="{0E5F1465-55B6-460B-9478-75999166FE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80602" y="2707776"/>
              <a:ext cx="350600" cy="350600"/>
            </a:xfrm>
            <a:prstGeom prst="rect">
              <a:avLst/>
            </a:prstGeom>
          </p:spPr>
        </p:pic>
        <p:grpSp>
          <p:nvGrpSpPr>
            <p:cNvPr id="12" name="Group 11">
              <a:extLst>
                <a:ext uri="{FF2B5EF4-FFF2-40B4-BE49-F238E27FC236}">
                  <a16:creationId xmlns:a16="http://schemas.microsoft.com/office/drawing/2014/main" id="{69FC9580-0163-4719-9472-00B71A59797E}"/>
                </a:ext>
              </a:extLst>
            </p:cNvPr>
            <p:cNvGrpSpPr/>
            <p:nvPr/>
          </p:nvGrpSpPr>
          <p:grpSpPr>
            <a:xfrm>
              <a:off x="1365929" y="3199278"/>
              <a:ext cx="675646" cy="719965"/>
              <a:chOff x="1087556" y="4427220"/>
              <a:chExt cx="817531" cy="871159"/>
            </a:xfrm>
          </p:grpSpPr>
          <p:sp>
            <p:nvSpPr>
              <p:cNvPr id="94" name="TextBox 93">
                <a:extLst>
                  <a:ext uri="{FF2B5EF4-FFF2-40B4-BE49-F238E27FC236}">
                    <a16:creationId xmlns:a16="http://schemas.microsoft.com/office/drawing/2014/main" id="{D322D38A-7083-45F7-B4D8-EAF9FDECF987}"/>
                  </a:ext>
                </a:extLst>
              </p:cNvPr>
              <p:cNvSpPr txBox="1"/>
              <p:nvPr/>
            </p:nvSpPr>
            <p:spPr>
              <a:xfrm>
                <a:off x="1087556" y="5146030"/>
                <a:ext cx="817531" cy="152349"/>
              </a:xfrm>
              <a:prstGeom prst="rect">
                <a:avLst/>
              </a:prstGeom>
              <a:noFill/>
            </p:spPr>
            <p:txBody>
              <a:bodyPr wrap="non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0" cap="none" spc="0" normalizeH="0" baseline="0" noProof="0" dirty="0">
                    <a:ln>
                      <a:noFill/>
                    </a:ln>
                    <a:effectLst/>
                    <a:uLnTx/>
                    <a:uFillTx/>
                    <a:latin typeface="Segoe UI Semibold"/>
                    <a:ea typeface="+mn-ea"/>
                    <a:cs typeface="+mn-cs"/>
                  </a:rPr>
                  <a:t>On-Premises</a:t>
                </a:r>
              </a:p>
            </p:txBody>
          </p:sp>
          <p:pic>
            <p:nvPicPr>
              <p:cNvPr id="107" name="Graphic 106">
                <a:extLst>
                  <a:ext uri="{FF2B5EF4-FFF2-40B4-BE49-F238E27FC236}">
                    <a16:creationId xmlns:a16="http://schemas.microsoft.com/office/drawing/2014/main" id="{9A4443D0-71B9-4E4E-9D0D-3F92DE824D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73347" y="4427220"/>
                <a:ext cx="645949" cy="645949"/>
              </a:xfrm>
              <a:prstGeom prst="rect">
                <a:avLst/>
              </a:prstGeom>
            </p:spPr>
          </p:pic>
        </p:grpSp>
        <p:sp>
          <p:nvSpPr>
            <p:cNvPr id="13" name="Rectangle 12">
              <a:extLst>
                <a:ext uri="{FF2B5EF4-FFF2-40B4-BE49-F238E27FC236}">
                  <a16:creationId xmlns:a16="http://schemas.microsoft.com/office/drawing/2014/main" id="{33CCB53B-5C47-4F5F-9482-3E5CC4CBD685}"/>
                </a:ext>
              </a:extLst>
            </p:cNvPr>
            <p:cNvSpPr/>
            <p:nvPr/>
          </p:nvSpPr>
          <p:spPr bwMode="auto">
            <a:xfrm>
              <a:off x="3711967" y="4381500"/>
              <a:ext cx="1681438" cy="149338"/>
            </a:xfrm>
            <a:prstGeom prst="rect">
              <a:avLst/>
            </a:prstGeom>
            <a:solidFill>
              <a:schemeClr val="bg1"/>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latin typeface="Segoe UI Semibold"/>
                <a:ea typeface="+mn-ea"/>
                <a:cs typeface="Segoe UI" pitchFamily="34" charset="0"/>
              </a:endParaRPr>
            </a:p>
          </p:txBody>
        </p:sp>
        <p:grpSp>
          <p:nvGrpSpPr>
            <p:cNvPr id="10" name="Group 9">
              <a:extLst>
                <a:ext uri="{FF2B5EF4-FFF2-40B4-BE49-F238E27FC236}">
                  <a16:creationId xmlns:a16="http://schemas.microsoft.com/office/drawing/2014/main" id="{24F1C646-7128-4E64-AD39-411E24D81051}"/>
                </a:ext>
              </a:extLst>
            </p:cNvPr>
            <p:cNvGrpSpPr/>
            <p:nvPr/>
          </p:nvGrpSpPr>
          <p:grpSpPr>
            <a:xfrm>
              <a:off x="3747209" y="4339702"/>
              <a:ext cx="1677909" cy="249964"/>
              <a:chOff x="3151329" y="5967148"/>
              <a:chExt cx="2030270" cy="302457"/>
            </a:xfrm>
          </p:grpSpPr>
          <p:sp>
            <p:nvSpPr>
              <p:cNvPr id="91" name="TextBox 90">
                <a:extLst>
                  <a:ext uri="{FF2B5EF4-FFF2-40B4-BE49-F238E27FC236}">
                    <a16:creationId xmlns:a16="http://schemas.microsoft.com/office/drawing/2014/main" id="{55B9CC7A-71BF-4DB1-9471-AFCE8FC97135}"/>
                  </a:ext>
                </a:extLst>
              </p:cNvPr>
              <p:cNvSpPr txBox="1"/>
              <p:nvPr/>
            </p:nvSpPr>
            <p:spPr>
              <a:xfrm>
                <a:off x="3467792" y="6043412"/>
                <a:ext cx="1713807" cy="153888"/>
              </a:xfrm>
              <a:prstGeom prst="rect">
                <a:avLst/>
              </a:prstGeom>
              <a:solidFill>
                <a:schemeClr val="bg1"/>
              </a:solidFill>
            </p:spPr>
            <p:txBody>
              <a:bodyPr wrap="square" lIns="0" tIns="0" rIns="0" bIns="0"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1100" b="0" i="0" u="none" strike="noStrike" cap="none" spc="0" normalizeH="0" baseline="0">
                    <a:ln>
                      <a:noFill/>
                    </a:ln>
                    <a:gradFill>
                      <a:gsLst>
                        <a:gs pos="2917">
                          <a:srgbClr val="2F2F2F"/>
                        </a:gs>
                        <a:gs pos="30000">
                          <a:srgbClr val="2F2F2F"/>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tx1"/>
                    </a:solidFill>
                    <a:effectLst/>
                    <a:uLnTx/>
                    <a:uFillTx/>
                    <a:latin typeface="Segoe UI Semibold"/>
                    <a:ea typeface="+mn-ea"/>
                    <a:cs typeface="+mn-cs"/>
                  </a:rPr>
                  <a:t>Virtual Network (10.0.0.0/16)</a:t>
                </a:r>
              </a:p>
            </p:txBody>
          </p:sp>
          <p:pic>
            <p:nvPicPr>
              <p:cNvPr id="120" name="Picture 88">
                <a:extLst>
                  <a:ext uri="{FF2B5EF4-FFF2-40B4-BE49-F238E27FC236}">
                    <a16:creationId xmlns:a16="http://schemas.microsoft.com/office/drawing/2014/main" id="{BDDD9602-C8A7-4006-91CE-4A14C95DDA0A}"/>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151329" y="5967148"/>
                <a:ext cx="302457" cy="302457"/>
              </a:xfrm>
              <a:prstGeom prst="rect">
                <a:avLst/>
              </a:prstGeom>
            </p:spPr>
          </p:pic>
        </p:grpSp>
        <p:grpSp>
          <p:nvGrpSpPr>
            <p:cNvPr id="124" name="Group 123">
              <a:extLst>
                <a:ext uri="{FF2B5EF4-FFF2-40B4-BE49-F238E27FC236}">
                  <a16:creationId xmlns:a16="http://schemas.microsoft.com/office/drawing/2014/main" id="{DA72FC85-F062-49EC-B544-0C37B4CAEF70}"/>
                </a:ext>
              </a:extLst>
            </p:cNvPr>
            <p:cNvGrpSpPr/>
            <p:nvPr/>
          </p:nvGrpSpPr>
          <p:grpSpPr>
            <a:xfrm>
              <a:off x="5369527" y="2161490"/>
              <a:ext cx="375067" cy="355599"/>
              <a:chOff x="10248558" y="3116843"/>
              <a:chExt cx="674663" cy="639646"/>
            </a:xfrm>
          </p:grpSpPr>
          <p:sp>
            <p:nvSpPr>
              <p:cNvPr id="125" name="Freeform: Shape 124">
                <a:extLst>
                  <a:ext uri="{FF2B5EF4-FFF2-40B4-BE49-F238E27FC236}">
                    <a16:creationId xmlns:a16="http://schemas.microsoft.com/office/drawing/2014/main" id="{12A18B1C-8771-443F-B90B-986FB482F324}"/>
                  </a:ext>
                </a:extLst>
              </p:cNvPr>
              <p:cNvSpPr/>
              <p:nvPr/>
            </p:nvSpPr>
            <p:spPr>
              <a:xfrm>
                <a:off x="10364103" y="3116843"/>
                <a:ext cx="559118" cy="556463"/>
              </a:xfrm>
              <a:custGeom>
                <a:avLst/>
                <a:gdLst>
                  <a:gd name="connsiteX0" fmla="*/ 388476 w 402064"/>
                  <a:gd name="connsiteY0" fmla="*/ 124855 h 400157"/>
                  <a:gd name="connsiteX1" fmla="*/ 364110 w 402064"/>
                  <a:gd name="connsiteY1" fmla="*/ 80997 h 400157"/>
                  <a:gd name="connsiteX2" fmla="*/ 80274 w 402064"/>
                  <a:gd name="connsiteY2" fmla="*/ 40634 h 400157"/>
                  <a:gd name="connsiteX3" fmla="*/ 80170 w 402064"/>
                  <a:gd name="connsiteY3" fmla="*/ 40712 h 400157"/>
                  <a:gd name="connsiteX4" fmla="*/ 78221 w 402064"/>
                  <a:gd name="connsiteY4" fmla="*/ 42337 h 400157"/>
                  <a:gd name="connsiteX5" fmla="*/ 6424 w 402064"/>
                  <a:gd name="connsiteY5" fmla="*/ 150520 h 400157"/>
                  <a:gd name="connsiteX6" fmla="*/ 2200 w 402064"/>
                  <a:gd name="connsiteY6" fmla="*/ 171962 h 400157"/>
                  <a:gd name="connsiteX7" fmla="*/ 63601 w 402064"/>
                  <a:gd name="connsiteY7" fmla="*/ 349343 h 400157"/>
                  <a:gd name="connsiteX8" fmla="*/ 63601 w 402064"/>
                  <a:gd name="connsiteY8" fmla="*/ 349343 h 400157"/>
                  <a:gd name="connsiteX9" fmla="*/ 70749 w 402064"/>
                  <a:gd name="connsiteY9" fmla="*/ 355840 h 400157"/>
                  <a:gd name="connsiteX10" fmla="*/ 70749 w 402064"/>
                  <a:gd name="connsiteY10" fmla="*/ 355840 h 400157"/>
                  <a:gd name="connsiteX11" fmla="*/ 77896 w 402064"/>
                  <a:gd name="connsiteY11" fmla="*/ 361688 h 400157"/>
                  <a:gd name="connsiteX12" fmla="*/ 77896 w 402064"/>
                  <a:gd name="connsiteY12" fmla="*/ 361688 h 400157"/>
                  <a:gd name="connsiteX13" fmla="*/ 108434 w 402064"/>
                  <a:gd name="connsiteY13" fmla="*/ 381181 h 400157"/>
                  <a:gd name="connsiteX14" fmla="*/ 111683 w 402064"/>
                  <a:gd name="connsiteY14" fmla="*/ 383130 h 400157"/>
                  <a:gd name="connsiteX15" fmla="*/ 117206 w 402064"/>
                  <a:gd name="connsiteY15" fmla="*/ 385404 h 400157"/>
                  <a:gd name="connsiteX16" fmla="*/ 121754 w 402064"/>
                  <a:gd name="connsiteY16" fmla="*/ 387678 h 400157"/>
                  <a:gd name="connsiteX17" fmla="*/ 126627 w 402064"/>
                  <a:gd name="connsiteY17" fmla="*/ 389627 h 400157"/>
                  <a:gd name="connsiteX18" fmla="*/ 131825 w 402064"/>
                  <a:gd name="connsiteY18" fmla="*/ 391577 h 400157"/>
                  <a:gd name="connsiteX19" fmla="*/ 136373 w 402064"/>
                  <a:gd name="connsiteY19" fmla="*/ 393201 h 400157"/>
                  <a:gd name="connsiteX20" fmla="*/ 142871 w 402064"/>
                  <a:gd name="connsiteY20" fmla="*/ 395150 h 400157"/>
                  <a:gd name="connsiteX21" fmla="*/ 146444 w 402064"/>
                  <a:gd name="connsiteY21" fmla="*/ 395150 h 400157"/>
                  <a:gd name="connsiteX22" fmla="*/ 155866 w 402064"/>
                  <a:gd name="connsiteY22" fmla="*/ 397749 h 400157"/>
                  <a:gd name="connsiteX23" fmla="*/ 155866 w 402064"/>
                  <a:gd name="connsiteY23" fmla="*/ 397749 h 400157"/>
                  <a:gd name="connsiteX24" fmla="*/ 166262 w 402064"/>
                  <a:gd name="connsiteY24" fmla="*/ 400023 h 400157"/>
                  <a:gd name="connsiteX25" fmla="*/ 168861 w 402064"/>
                  <a:gd name="connsiteY25" fmla="*/ 400023 h 400157"/>
                  <a:gd name="connsiteX26" fmla="*/ 176983 w 402064"/>
                  <a:gd name="connsiteY26" fmla="*/ 400023 h 400157"/>
                  <a:gd name="connsiteX27" fmla="*/ 180231 w 402064"/>
                  <a:gd name="connsiteY27" fmla="*/ 400023 h 400157"/>
                  <a:gd name="connsiteX28" fmla="*/ 214993 w 402064"/>
                  <a:gd name="connsiteY28" fmla="*/ 400023 h 400157"/>
                  <a:gd name="connsiteX29" fmla="*/ 222465 w 402064"/>
                  <a:gd name="connsiteY29" fmla="*/ 400023 h 400157"/>
                  <a:gd name="connsiteX30" fmla="*/ 222465 w 402064"/>
                  <a:gd name="connsiteY30" fmla="*/ 400023 h 400157"/>
                  <a:gd name="connsiteX31" fmla="*/ 226364 w 402064"/>
                  <a:gd name="connsiteY31" fmla="*/ 400023 h 400157"/>
                  <a:gd name="connsiteX32" fmla="*/ 251054 w 402064"/>
                  <a:gd name="connsiteY32" fmla="*/ 395150 h 400157"/>
                  <a:gd name="connsiteX33" fmla="*/ 251054 w 402064"/>
                  <a:gd name="connsiteY33" fmla="*/ 395150 h 400157"/>
                  <a:gd name="connsiteX34" fmla="*/ 322851 w 402064"/>
                  <a:gd name="connsiteY34" fmla="*/ 359414 h 400157"/>
                  <a:gd name="connsiteX35" fmla="*/ 359562 w 402064"/>
                  <a:gd name="connsiteY35" fmla="*/ 322703 h 400157"/>
                  <a:gd name="connsiteX36" fmla="*/ 388476 w 402064"/>
                  <a:gd name="connsiteY36" fmla="*/ 124855 h 400157"/>
                  <a:gd name="connsiteX37" fmla="*/ 341369 w 402064"/>
                  <a:gd name="connsiteY37" fmla="*/ 94641 h 400157"/>
                  <a:gd name="connsiteX38" fmla="*/ 301734 w 402064"/>
                  <a:gd name="connsiteY38" fmla="*/ 94641 h 400157"/>
                  <a:gd name="connsiteX39" fmla="*/ 273145 w 402064"/>
                  <a:gd name="connsiteY39" fmla="*/ 40712 h 400157"/>
                  <a:gd name="connsiteX40" fmla="*/ 342344 w 402064"/>
                  <a:gd name="connsiteY40" fmla="*/ 94641 h 400157"/>
                  <a:gd name="connsiteX41" fmla="*/ 214343 w 402064"/>
                  <a:gd name="connsiteY41" fmla="*/ 29667 h 400157"/>
                  <a:gd name="connsiteX42" fmla="*/ 272821 w 402064"/>
                  <a:gd name="connsiteY42" fmla="*/ 94641 h 400157"/>
                  <a:gd name="connsiteX43" fmla="*/ 214343 w 402064"/>
                  <a:gd name="connsiteY43" fmla="*/ 94641 h 400157"/>
                  <a:gd name="connsiteX44" fmla="*/ 214343 w 402064"/>
                  <a:gd name="connsiteY44" fmla="*/ 121931 h 400157"/>
                  <a:gd name="connsiteX45" fmla="*/ 281592 w 402064"/>
                  <a:gd name="connsiteY45" fmla="*/ 121931 h 400157"/>
                  <a:gd name="connsiteX46" fmla="*/ 292313 w 402064"/>
                  <a:gd name="connsiteY46" fmla="*/ 190479 h 400157"/>
                  <a:gd name="connsiteX47" fmla="*/ 214343 w 402064"/>
                  <a:gd name="connsiteY47" fmla="*/ 190479 h 400157"/>
                  <a:gd name="connsiteX48" fmla="*/ 214343 w 402064"/>
                  <a:gd name="connsiteY48" fmla="*/ 216469 h 400157"/>
                  <a:gd name="connsiteX49" fmla="*/ 292313 w 402064"/>
                  <a:gd name="connsiteY49" fmla="*/ 216469 h 400157"/>
                  <a:gd name="connsiteX50" fmla="*/ 281592 w 402064"/>
                  <a:gd name="connsiteY50" fmla="*/ 285343 h 400157"/>
                  <a:gd name="connsiteX51" fmla="*/ 215318 w 402064"/>
                  <a:gd name="connsiteY51" fmla="*/ 285343 h 400157"/>
                  <a:gd name="connsiteX52" fmla="*/ 215318 w 402064"/>
                  <a:gd name="connsiteY52" fmla="*/ 215170 h 400157"/>
                  <a:gd name="connsiteX53" fmla="*/ 112982 w 402064"/>
                  <a:gd name="connsiteY53" fmla="*/ 170012 h 400157"/>
                  <a:gd name="connsiteX54" fmla="*/ 122079 w 402064"/>
                  <a:gd name="connsiteY54" fmla="*/ 120631 h 400157"/>
                  <a:gd name="connsiteX55" fmla="*/ 189328 w 402064"/>
                  <a:gd name="connsiteY55" fmla="*/ 120631 h 400157"/>
                  <a:gd name="connsiteX56" fmla="*/ 189328 w 402064"/>
                  <a:gd name="connsiteY56" fmla="*/ 189180 h 400157"/>
                  <a:gd name="connsiteX57" fmla="*/ 111683 w 402064"/>
                  <a:gd name="connsiteY57" fmla="*/ 189180 h 400157"/>
                  <a:gd name="connsiteX58" fmla="*/ 112982 w 402064"/>
                  <a:gd name="connsiteY58" fmla="*/ 170012 h 400157"/>
                  <a:gd name="connsiteX59" fmla="*/ 189328 w 402064"/>
                  <a:gd name="connsiteY59" fmla="*/ 28367 h 400157"/>
                  <a:gd name="connsiteX60" fmla="*/ 189328 w 402064"/>
                  <a:gd name="connsiteY60" fmla="*/ 93342 h 400157"/>
                  <a:gd name="connsiteX61" fmla="*/ 131175 w 402064"/>
                  <a:gd name="connsiteY61" fmla="*/ 93342 h 400157"/>
                  <a:gd name="connsiteX62" fmla="*/ 189328 w 402064"/>
                  <a:gd name="connsiteY62" fmla="*/ 28367 h 400157"/>
                  <a:gd name="connsiteX63" fmla="*/ 94140 w 402064"/>
                  <a:gd name="connsiteY63" fmla="*/ 62804 h 400157"/>
                  <a:gd name="connsiteX64" fmla="*/ 94140 w 402064"/>
                  <a:gd name="connsiteY64" fmla="*/ 62804 h 400157"/>
                  <a:gd name="connsiteX65" fmla="*/ 129876 w 402064"/>
                  <a:gd name="connsiteY65" fmla="*/ 42012 h 400157"/>
                  <a:gd name="connsiteX66" fmla="*/ 101287 w 402064"/>
                  <a:gd name="connsiteY66" fmla="*/ 96266 h 400157"/>
                  <a:gd name="connsiteX67" fmla="*/ 63601 w 402064"/>
                  <a:gd name="connsiteY67" fmla="*/ 96266 h 400157"/>
                  <a:gd name="connsiteX68" fmla="*/ 94140 w 402064"/>
                  <a:gd name="connsiteY68" fmla="*/ 62804 h 400157"/>
                  <a:gd name="connsiteX69" fmla="*/ 45733 w 402064"/>
                  <a:gd name="connsiteY69" fmla="*/ 120631 h 400157"/>
                  <a:gd name="connsiteX70" fmla="*/ 96089 w 402064"/>
                  <a:gd name="connsiteY70" fmla="*/ 120631 h 400157"/>
                  <a:gd name="connsiteX71" fmla="*/ 88292 w 402064"/>
                  <a:gd name="connsiteY71" fmla="*/ 164165 h 400157"/>
                  <a:gd name="connsiteX72" fmla="*/ 86668 w 402064"/>
                  <a:gd name="connsiteY72" fmla="*/ 189180 h 400157"/>
                  <a:gd name="connsiteX73" fmla="*/ 26241 w 402064"/>
                  <a:gd name="connsiteY73" fmla="*/ 189180 h 400157"/>
                  <a:gd name="connsiteX74" fmla="*/ 31114 w 402064"/>
                  <a:gd name="connsiteY74" fmla="*/ 164814 h 400157"/>
                  <a:gd name="connsiteX75" fmla="*/ 45733 w 402064"/>
                  <a:gd name="connsiteY75" fmla="*/ 120631 h 400157"/>
                  <a:gd name="connsiteX76" fmla="*/ 26241 w 402064"/>
                  <a:gd name="connsiteY76" fmla="*/ 215170 h 400157"/>
                  <a:gd name="connsiteX77" fmla="*/ 85693 w 402064"/>
                  <a:gd name="connsiteY77" fmla="*/ 215170 h 400157"/>
                  <a:gd name="connsiteX78" fmla="*/ 96089 w 402064"/>
                  <a:gd name="connsiteY78" fmla="*/ 284043 h 400157"/>
                  <a:gd name="connsiteX79" fmla="*/ 45733 w 402064"/>
                  <a:gd name="connsiteY79" fmla="*/ 284043 h 400157"/>
                  <a:gd name="connsiteX80" fmla="*/ 26241 w 402064"/>
                  <a:gd name="connsiteY80" fmla="*/ 215170 h 400157"/>
                  <a:gd name="connsiteX81" fmla="*/ 63601 w 402064"/>
                  <a:gd name="connsiteY81" fmla="*/ 310683 h 400157"/>
                  <a:gd name="connsiteX82" fmla="*/ 63601 w 402064"/>
                  <a:gd name="connsiteY82" fmla="*/ 310683 h 400157"/>
                  <a:gd name="connsiteX83" fmla="*/ 102911 w 402064"/>
                  <a:gd name="connsiteY83" fmla="*/ 310683 h 400157"/>
                  <a:gd name="connsiteX84" fmla="*/ 131500 w 402064"/>
                  <a:gd name="connsiteY84" fmla="*/ 364612 h 400157"/>
                  <a:gd name="connsiteX85" fmla="*/ 63601 w 402064"/>
                  <a:gd name="connsiteY85" fmla="*/ 310683 h 400157"/>
                  <a:gd name="connsiteX86" fmla="*/ 189978 w 402064"/>
                  <a:gd name="connsiteY86" fmla="*/ 375658 h 400157"/>
                  <a:gd name="connsiteX87" fmla="*/ 131825 w 402064"/>
                  <a:gd name="connsiteY87" fmla="*/ 310683 h 400157"/>
                  <a:gd name="connsiteX88" fmla="*/ 189978 w 402064"/>
                  <a:gd name="connsiteY88" fmla="*/ 310683 h 400157"/>
                  <a:gd name="connsiteX89" fmla="*/ 189978 w 402064"/>
                  <a:gd name="connsiteY89" fmla="*/ 283393 h 400157"/>
                  <a:gd name="connsiteX90" fmla="*/ 122079 w 402064"/>
                  <a:gd name="connsiteY90" fmla="*/ 283393 h 400157"/>
                  <a:gd name="connsiteX91" fmla="*/ 111683 w 402064"/>
                  <a:gd name="connsiteY91" fmla="*/ 214520 h 400157"/>
                  <a:gd name="connsiteX92" fmla="*/ 189328 w 402064"/>
                  <a:gd name="connsiteY92" fmla="*/ 214520 h 400157"/>
                  <a:gd name="connsiteX93" fmla="*/ 189328 w 402064"/>
                  <a:gd name="connsiteY93" fmla="*/ 284043 h 400157"/>
                  <a:gd name="connsiteX94" fmla="*/ 239683 w 402064"/>
                  <a:gd name="connsiteY94" fmla="*/ 362013 h 400157"/>
                  <a:gd name="connsiteX95" fmla="*/ 215968 w 402064"/>
                  <a:gd name="connsiteY95" fmla="*/ 375658 h 400157"/>
                  <a:gd name="connsiteX96" fmla="*/ 215968 w 402064"/>
                  <a:gd name="connsiteY96" fmla="*/ 310683 h 400157"/>
                  <a:gd name="connsiteX97" fmla="*/ 274445 w 402064"/>
                  <a:gd name="connsiteY97" fmla="*/ 310683 h 400157"/>
                  <a:gd name="connsiteX98" fmla="*/ 239034 w 402064"/>
                  <a:gd name="connsiteY98" fmla="*/ 362663 h 400157"/>
                  <a:gd name="connsiteX99" fmla="*/ 310506 w 402064"/>
                  <a:gd name="connsiteY99" fmla="*/ 340896 h 400157"/>
                  <a:gd name="connsiteX100" fmla="*/ 310506 w 402064"/>
                  <a:gd name="connsiteY100" fmla="*/ 340896 h 400157"/>
                  <a:gd name="connsiteX101" fmla="*/ 273146 w 402064"/>
                  <a:gd name="connsiteY101" fmla="*/ 362988 h 400157"/>
                  <a:gd name="connsiteX102" fmla="*/ 301734 w 402064"/>
                  <a:gd name="connsiteY102" fmla="*/ 309059 h 400157"/>
                  <a:gd name="connsiteX103" fmla="*/ 342344 w 402064"/>
                  <a:gd name="connsiteY103" fmla="*/ 309059 h 400157"/>
                  <a:gd name="connsiteX104" fmla="*/ 310506 w 402064"/>
                  <a:gd name="connsiteY104" fmla="*/ 340896 h 400157"/>
                  <a:gd name="connsiteX105" fmla="*/ 358587 w 402064"/>
                  <a:gd name="connsiteY105" fmla="*/ 283069 h 400157"/>
                  <a:gd name="connsiteX106" fmla="*/ 309856 w 402064"/>
                  <a:gd name="connsiteY106" fmla="*/ 283069 h 400157"/>
                  <a:gd name="connsiteX107" fmla="*/ 319278 w 402064"/>
                  <a:gd name="connsiteY107" fmla="*/ 214195 h 400157"/>
                  <a:gd name="connsiteX108" fmla="*/ 378080 w 402064"/>
                  <a:gd name="connsiteY108" fmla="*/ 214195 h 400157"/>
                  <a:gd name="connsiteX109" fmla="*/ 358587 w 402064"/>
                  <a:gd name="connsiteY109" fmla="*/ 284043 h 400157"/>
                  <a:gd name="connsiteX110" fmla="*/ 319278 w 402064"/>
                  <a:gd name="connsiteY110" fmla="*/ 189180 h 400157"/>
                  <a:gd name="connsiteX111" fmla="*/ 309856 w 402064"/>
                  <a:gd name="connsiteY111" fmla="*/ 120631 h 400157"/>
                  <a:gd name="connsiteX112" fmla="*/ 358912 w 402064"/>
                  <a:gd name="connsiteY112" fmla="*/ 120631 h 400157"/>
                  <a:gd name="connsiteX113" fmla="*/ 378405 w 402064"/>
                  <a:gd name="connsiteY113" fmla="*/ 189180 h 40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402064" h="400157">
                    <a:moveTo>
                      <a:pt x="388476" y="124855"/>
                    </a:moveTo>
                    <a:cubicBezTo>
                      <a:pt x="382143" y="109311"/>
                      <a:pt x="373962" y="94586"/>
                      <a:pt x="364110" y="80997"/>
                    </a:cubicBezTo>
                    <a:cubicBezTo>
                      <a:pt x="296877" y="-8528"/>
                      <a:pt x="169799" y="-26599"/>
                      <a:pt x="80274" y="40634"/>
                    </a:cubicBezTo>
                    <a:cubicBezTo>
                      <a:pt x="80239" y="40660"/>
                      <a:pt x="80205" y="40686"/>
                      <a:pt x="80170" y="40712"/>
                    </a:cubicBezTo>
                    <a:lnTo>
                      <a:pt x="78221" y="42337"/>
                    </a:lnTo>
                    <a:cubicBezTo>
                      <a:pt x="42967" y="69450"/>
                      <a:pt x="17713" y="107502"/>
                      <a:pt x="6424" y="150520"/>
                    </a:cubicBezTo>
                    <a:cubicBezTo>
                      <a:pt x="6424" y="157667"/>
                      <a:pt x="3175" y="164814"/>
                      <a:pt x="2200" y="171962"/>
                    </a:cubicBezTo>
                    <a:cubicBezTo>
                      <a:pt x="-7532" y="237568"/>
                      <a:pt x="15392" y="303793"/>
                      <a:pt x="63601" y="349343"/>
                    </a:cubicBezTo>
                    <a:lnTo>
                      <a:pt x="63601" y="349343"/>
                    </a:lnTo>
                    <a:cubicBezTo>
                      <a:pt x="65827" y="351676"/>
                      <a:pt x="68215" y="353847"/>
                      <a:pt x="70749" y="355840"/>
                    </a:cubicBezTo>
                    <a:lnTo>
                      <a:pt x="70749" y="355840"/>
                    </a:lnTo>
                    <a:lnTo>
                      <a:pt x="77896" y="361688"/>
                    </a:lnTo>
                    <a:lnTo>
                      <a:pt x="77896" y="361688"/>
                    </a:lnTo>
                    <a:cubicBezTo>
                      <a:pt x="87421" y="369158"/>
                      <a:pt x="97648" y="375686"/>
                      <a:pt x="108434" y="381181"/>
                    </a:cubicBezTo>
                    <a:lnTo>
                      <a:pt x="111683" y="383130"/>
                    </a:lnTo>
                    <a:lnTo>
                      <a:pt x="117206" y="385404"/>
                    </a:lnTo>
                    <a:lnTo>
                      <a:pt x="121754" y="387678"/>
                    </a:lnTo>
                    <a:lnTo>
                      <a:pt x="126627" y="389627"/>
                    </a:lnTo>
                    <a:lnTo>
                      <a:pt x="131825" y="391577"/>
                    </a:lnTo>
                    <a:lnTo>
                      <a:pt x="136373" y="393201"/>
                    </a:lnTo>
                    <a:lnTo>
                      <a:pt x="142871" y="395150"/>
                    </a:lnTo>
                    <a:lnTo>
                      <a:pt x="146444" y="395150"/>
                    </a:lnTo>
                    <a:lnTo>
                      <a:pt x="155866" y="397749"/>
                    </a:lnTo>
                    <a:lnTo>
                      <a:pt x="155866" y="397749"/>
                    </a:lnTo>
                    <a:lnTo>
                      <a:pt x="166262" y="400023"/>
                    </a:lnTo>
                    <a:lnTo>
                      <a:pt x="168861" y="400023"/>
                    </a:lnTo>
                    <a:cubicBezTo>
                      <a:pt x="171565" y="400202"/>
                      <a:pt x="174278" y="400202"/>
                      <a:pt x="176983" y="400023"/>
                    </a:cubicBezTo>
                    <a:lnTo>
                      <a:pt x="180231" y="400023"/>
                    </a:lnTo>
                    <a:lnTo>
                      <a:pt x="214993" y="400023"/>
                    </a:lnTo>
                    <a:lnTo>
                      <a:pt x="222465" y="400023"/>
                    </a:lnTo>
                    <a:lnTo>
                      <a:pt x="222465" y="400023"/>
                    </a:lnTo>
                    <a:lnTo>
                      <a:pt x="226364" y="400023"/>
                    </a:lnTo>
                    <a:cubicBezTo>
                      <a:pt x="234705" y="399027"/>
                      <a:pt x="242959" y="397398"/>
                      <a:pt x="251054" y="395150"/>
                    </a:cubicBezTo>
                    <a:lnTo>
                      <a:pt x="251054" y="395150"/>
                    </a:lnTo>
                    <a:cubicBezTo>
                      <a:pt x="277140" y="388171"/>
                      <a:pt x="301556" y="376018"/>
                      <a:pt x="322851" y="359414"/>
                    </a:cubicBezTo>
                    <a:cubicBezTo>
                      <a:pt x="336583" y="348769"/>
                      <a:pt x="348917" y="336435"/>
                      <a:pt x="359562" y="322703"/>
                    </a:cubicBezTo>
                    <a:cubicBezTo>
                      <a:pt x="403071" y="266321"/>
                      <a:pt x="414030" y="191330"/>
                      <a:pt x="388476" y="124855"/>
                    </a:cubicBezTo>
                    <a:close/>
                    <a:moveTo>
                      <a:pt x="341369" y="94641"/>
                    </a:moveTo>
                    <a:lnTo>
                      <a:pt x="301734" y="94641"/>
                    </a:lnTo>
                    <a:cubicBezTo>
                      <a:pt x="295136" y="75258"/>
                      <a:pt x="285485" y="57052"/>
                      <a:pt x="273145" y="40712"/>
                    </a:cubicBezTo>
                    <a:cubicBezTo>
                      <a:pt x="300451" y="52463"/>
                      <a:pt x="324279" y="71033"/>
                      <a:pt x="342344" y="94641"/>
                    </a:cubicBezTo>
                    <a:close/>
                    <a:moveTo>
                      <a:pt x="214343" y="29667"/>
                    </a:moveTo>
                    <a:cubicBezTo>
                      <a:pt x="242256" y="41930"/>
                      <a:pt x="263555" y="65595"/>
                      <a:pt x="272821" y="94641"/>
                    </a:cubicBezTo>
                    <a:lnTo>
                      <a:pt x="214343" y="94641"/>
                    </a:lnTo>
                    <a:close/>
                    <a:moveTo>
                      <a:pt x="214343" y="121931"/>
                    </a:moveTo>
                    <a:lnTo>
                      <a:pt x="281592" y="121931"/>
                    </a:lnTo>
                    <a:cubicBezTo>
                      <a:pt x="287806" y="144289"/>
                      <a:pt x="291404" y="167292"/>
                      <a:pt x="292313" y="190479"/>
                    </a:cubicBezTo>
                    <a:lnTo>
                      <a:pt x="214343" y="190479"/>
                    </a:lnTo>
                    <a:close/>
                    <a:moveTo>
                      <a:pt x="214343" y="216469"/>
                    </a:moveTo>
                    <a:lnTo>
                      <a:pt x="292313" y="216469"/>
                    </a:lnTo>
                    <a:cubicBezTo>
                      <a:pt x="291429" y="239766"/>
                      <a:pt x="287831" y="262880"/>
                      <a:pt x="281592" y="285343"/>
                    </a:cubicBezTo>
                    <a:lnTo>
                      <a:pt x="215318" y="285343"/>
                    </a:lnTo>
                    <a:lnTo>
                      <a:pt x="215318" y="215170"/>
                    </a:lnTo>
                    <a:close/>
                    <a:moveTo>
                      <a:pt x="112982" y="170012"/>
                    </a:moveTo>
                    <a:cubicBezTo>
                      <a:pt x="114549" y="153315"/>
                      <a:pt x="117593" y="136790"/>
                      <a:pt x="122079" y="120631"/>
                    </a:cubicBezTo>
                    <a:lnTo>
                      <a:pt x="189328" y="120631"/>
                    </a:lnTo>
                    <a:lnTo>
                      <a:pt x="189328" y="189180"/>
                    </a:lnTo>
                    <a:lnTo>
                      <a:pt x="111683" y="189180"/>
                    </a:lnTo>
                    <a:cubicBezTo>
                      <a:pt x="112008" y="182682"/>
                      <a:pt x="112333" y="176185"/>
                      <a:pt x="112982" y="170012"/>
                    </a:cubicBezTo>
                    <a:close/>
                    <a:moveTo>
                      <a:pt x="189328" y="28367"/>
                    </a:moveTo>
                    <a:lnTo>
                      <a:pt x="189328" y="93342"/>
                    </a:lnTo>
                    <a:lnTo>
                      <a:pt x="131175" y="93342"/>
                    </a:lnTo>
                    <a:cubicBezTo>
                      <a:pt x="140217" y="64274"/>
                      <a:pt x="161437" y="40565"/>
                      <a:pt x="189328" y="28367"/>
                    </a:cubicBezTo>
                    <a:close/>
                    <a:moveTo>
                      <a:pt x="94140" y="62804"/>
                    </a:moveTo>
                    <a:lnTo>
                      <a:pt x="94140" y="62804"/>
                    </a:lnTo>
                    <a:cubicBezTo>
                      <a:pt x="105257" y="54590"/>
                      <a:pt x="117241" y="47618"/>
                      <a:pt x="129876" y="42012"/>
                    </a:cubicBezTo>
                    <a:cubicBezTo>
                      <a:pt x="117598" y="58509"/>
                      <a:pt x="107953" y="76811"/>
                      <a:pt x="101287" y="96266"/>
                    </a:cubicBezTo>
                    <a:lnTo>
                      <a:pt x="63601" y="96266"/>
                    </a:lnTo>
                    <a:cubicBezTo>
                      <a:pt x="72368" y="83900"/>
                      <a:pt x="82625" y="72661"/>
                      <a:pt x="94140" y="62804"/>
                    </a:cubicBezTo>
                    <a:close/>
                    <a:moveTo>
                      <a:pt x="45733" y="120631"/>
                    </a:moveTo>
                    <a:lnTo>
                      <a:pt x="96089" y="120631"/>
                    </a:lnTo>
                    <a:cubicBezTo>
                      <a:pt x="92408" y="134928"/>
                      <a:pt x="89802" y="149479"/>
                      <a:pt x="88292" y="164165"/>
                    </a:cubicBezTo>
                    <a:cubicBezTo>
                      <a:pt x="88292" y="172286"/>
                      <a:pt x="86668" y="180733"/>
                      <a:pt x="86668" y="189180"/>
                    </a:cubicBezTo>
                    <a:lnTo>
                      <a:pt x="26241" y="189180"/>
                    </a:lnTo>
                    <a:cubicBezTo>
                      <a:pt x="27383" y="180969"/>
                      <a:pt x="29010" y="172833"/>
                      <a:pt x="31114" y="164814"/>
                    </a:cubicBezTo>
                    <a:cubicBezTo>
                      <a:pt x="34205" y="149556"/>
                      <a:pt x="39113" y="134722"/>
                      <a:pt x="45733" y="120631"/>
                    </a:cubicBezTo>
                    <a:close/>
                    <a:moveTo>
                      <a:pt x="26241" y="215170"/>
                    </a:moveTo>
                    <a:lnTo>
                      <a:pt x="85693" y="215170"/>
                    </a:lnTo>
                    <a:cubicBezTo>
                      <a:pt x="86506" y="238450"/>
                      <a:pt x="89994" y="261560"/>
                      <a:pt x="96089" y="284043"/>
                    </a:cubicBezTo>
                    <a:lnTo>
                      <a:pt x="45733" y="284043"/>
                    </a:lnTo>
                    <a:cubicBezTo>
                      <a:pt x="34537" y="262683"/>
                      <a:pt x="27899" y="239230"/>
                      <a:pt x="26241" y="215170"/>
                    </a:cubicBezTo>
                    <a:close/>
                    <a:moveTo>
                      <a:pt x="63601" y="310683"/>
                    </a:moveTo>
                    <a:lnTo>
                      <a:pt x="63601" y="310683"/>
                    </a:lnTo>
                    <a:lnTo>
                      <a:pt x="102911" y="310683"/>
                    </a:lnTo>
                    <a:cubicBezTo>
                      <a:pt x="109509" y="330067"/>
                      <a:pt x="119161" y="348272"/>
                      <a:pt x="131500" y="364612"/>
                    </a:cubicBezTo>
                    <a:cubicBezTo>
                      <a:pt x="104645" y="352710"/>
                      <a:pt x="81274" y="334147"/>
                      <a:pt x="63601" y="310683"/>
                    </a:cubicBezTo>
                    <a:close/>
                    <a:moveTo>
                      <a:pt x="189978" y="375658"/>
                    </a:moveTo>
                    <a:cubicBezTo>
                      <a:pt x="162086" y="363460"/>
                      <a:pt x="140867" y="339751"/>
                      <a:pt x="131825" y="310683"/>
                    </a:cubicBezTo>
                    <a:lnTo>
                      <a:pt x="189978" y="310683"/>
                    </a:lnTo>
                    <a:close/>
                    <a:moveTo>
                      <a:pt x="189978" y="283393"/>
                    </a:moveTo>
                    <a:lnTo>
                      <a:pt x="122079" y="283393"/>
                    </a:lnTo>
                    <a:cubicBezTo>
                      <a:pt x="115953" y="260917"/>
                      <a:pt x="112464" y="237803"/>
                      <a:pt x="111683" y="214520"/>
                    </a:cubicBezTo>
                    <a:lnTo>
                      <a:pt x="189328" y="214520"/>
                    </a:lnTo>
                    <a:lnTo>
                      <a:pt x="189328" y="284043"/>
                    </a:lnTo>
                    <a:close/>
                    <a:moveTo>
                      <a:pt x="239683" y="362013"/>
                    </a:moveTo>
                    <a:cubicBezTo>
                      <a:pt x="232836" y="368193"/>
                      <a:pt x="224752" y="372844"/>
                      <a:pt x="215968" y="375658"/>
                    </a:cubicBezTo>
                    <a:lnTo>
                      <a:pt x="215968" y="310683"/>
                    </a:lnTo>
                    <a:lnTo>
                      <a:pt x="274445" y="310683"/>
                    </a:lnTo>
                    <a:cubicBezTo>
                      <a:pt x="266608" y="330403"/>
                      <a:pt x="254517" y="348152"/>
                      <a:pt x="239034" y="362663"/>
                    </a:cubicBezTo>
                    <a:close/>
                    <a:moveTo>
                      <a:pt x="310506" y="340896"/>
                    </a:moveTo>
                    <a:lnTo>
                      <a:pt x="310506" y="340896"/>
                    </a:lnTo>
                    <a:cubicBezTo>
                      <a:pt x="299056" y="349839"/>
                      <a:pt x="286499" y="357264"/>
                      <a:pt x="273146" y="362988"/>
                    </a:cubicBezTo>
                    <a:cubicBezTo>
                      <a:pt x="285485" y="346648"/>
                      <a:pt x="295136" y="328442"/>
                      <a:pt x="301734" y="309059"/>
                    </a:cubicBezTo>
                    <a:lnTo>
                      <a:pt x="342344" y="309059"/>
                    </a:lnTo>
                    <a:cubicBezTo>
                      <a:pt x="333157" y="321007"/>
                      <a:pt x="322454" y="331709"/>
                      <a:pt x="310506" y="340896"/>
                    </a:cubicBezTo>
                    <a:close/>
                    <a:moveTo>
                      <a:pt x="358587" y="283069"/>
                    </a:moveTo>
                    <a:lnTo>
                      <a:pt x="309856" y="283069"/>
                    </a:lnTo>
                    <a:cubicBezTo>
                      <a:pt x="315303" y="260486"/>
                      <a:pt x="318460" y="237411"/>
                      <a:pt x="319278" y="214195"/>
                    </a:cubicBezTo>
                    <a:lnTo>
                      <a:pt x="378080" y="214195"/>
                    </a:lnTo>
                    <a:cubicBezTo>
                      <a:pt x="376644" y="238603"/>
                      <a:pt x="369998" y="262419"/>
                      <a:pt x="358587" y="284043"/>
                    </a:cubicBezTo>
                    <a:close/>
                    <a:moveTo>
                      <a:pt x="319278" y="189180"/>
                    </a:moveTo>
                    <a:cubicBezTo>
                      <a:pt x="318438" y="166073"/>
                      <a:pt x="315282" y="143108"/>
                      <a:pt x="309856" y="120631"/>
                    </a:cubicBezTo>
                    <a:lnTo>
                      <a:pt x="358912" y="120631"/>
                    </a:lnTo>
                    <a:cubicBezTo>
                      <a:pt x="369914" y="141953"/>
                      <a:pt x="376541" y="165260"/>
                      <a:pt x="378405" y="189180"/>
                    </a:cubicBezTo>
                    <a:close/>
                  </a:path>
                </a:pathLst>
              </a:custGeom>
              <a:gradFill>
                <a:gsLst>
                  <a:gs pos="0">
                    <a:srgbClr val="0C7DD8"/>
                  </a:gs>
                  <a:gs pos="100000">
                    <a:srgbClr val="5C9FEE"/>
                  </a:gs>
                </a:gsLst>
                <a:lin ang="16200000" scaled="1"/>
              </a:gradFill>
              <a:ln w="32279"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pic>
            <p:nvPicPr>
              <p:cNvPr id="126" name="Graphic 125">
                <a:extLst>
                  <a:ext uri="{FF2B5EF4-FFF2-40B4-BE49-F238E27FC236}">
                    <a16:creationId xmlns:a16="http://schemas.microsoft.com/office/drawing/2014/main" id="{2B0CB4D9-6DE0-4885-AF05-3B520AD7A0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48558" y="3383635"/>
                <a:ext cx="372854" cy="372854"/>
              </a:xfrm>
              <a:prstGeom prst="rect">
                <a:avLst/>
              </a:prstGeom>
            </p:spPr>
          </p:pic>
        </p:grpSp>
        <p:grpSp>
          <p:nvGrpSpPr>
            <p:cNvPr id="15" name="Group 14">
              <a:extLst>
                <a:ext uri="{FF2B5EF4-FFF2-40B4-BE49-F238E27FC236}">
                  <a16:creationId xmlns:a16="http://schemas.microsoft.com/office/drawing/2014/main" id="{09BF4BC3-55D3-4B9B-9B14-80CD51592DA9}"/>
                </a:ext>
              </a:extLst>
            </p:cNvPr>
            <p:cNvGrpSpPr/>
            <p:nvPr/>
          </p:nvGrpSpPr>
          <p:grpSpPr>
            <a:xfrm>
              <a:off x="5850613" y="2361712"/>
              <a:ext cx="992909" cy="2103372"/>
              <a:chOff x="5850613" y="2361712"/>
              <a:chExt cx="992909" cy="2103372"/>
            </a:xfrm>
          </p:grpSpPr>
          <p:cxnSp>
            <p:nvCxnSpPr>
              <p:cNvPr id="132" name="Connector: Elbow 131">
                <a:extLst>
                  <a:ext uri="{FF2B5EF4-FFF2-40B4-BE49-F238E27FC236}">
                    <a16:creationId xmlns:a16="http://schemas.microsoft.com/office/drawing/2014/main" id="{9A5F6E63-A25C-4C80-A7B8-7F29CC810075}"/>
                  </a:ext>
                </a:extLst>
              </p:cNvPr>
              <p:cNvCxnSpPr>
                <a:cxnSpLocks/>
              </p:cNvCxnSpPr>
              <p:nvPr/>
            </p:nvCxnSpPr>
            <p:spPr>
              <a:xfrm flipV="1">
                <a:off x="6564053" y="3413398"/>
                <a:ext cx="279469" cy="1"/>
              </a:xfrm>
              <a:prstGeom prst="bentConnector3">
                <a:avLst>
                  <a:gd name="adj1" fmla="val 39871"/>
                </a:avLst>
              </a:prstGeom>
              <a:ln w="15875">
                <a:solidFill>
                  <a:schemeClr val="tx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F719D41-77EE-4BCD-A559-03639BB4B7D0}"/>
                  </a:ext>
                </a:extLst>
              </p:cNvPr>
              <p:cNvSpPr/>
              <p:nvPr/>
            </p:nvSpPr>
            <p:spPr>
              <a:xfrm>
                <a:off x="5850613" y="2361712"/>
                <a:ext cx="715988" cy="2103372"/>
              </a:xfrm>
              <a:prstGeom prst="rect">
                <a:avLst/>
              </a:prstGeom>
              <a:solidFill>
                <a:schemeClr val="accent2"/>
              </a:solidFill>
              <a:ln w="158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Semibold"/>
                    <a:ea typeface="+mn-ea"/>
                    <a:cs typeface="Segoe UI" pitchFamily="34" charset="0"/>
                  </a:rPr>
                  <a:t>Private </a:t>
                </a:r>
                <a:br>
                  <a:rPr kumimoji="0" lang="en-US" sz="1200" b="0" i="0" u="none" strike="noStrike" kern="1200" cap="none" spc="0" normalizeH="0" baseline="0" noProof="0" dirty="0">
                    <a:ln>
                      <a:noFill/>
                    </a:ln>
                    <a:solidFill>
                      <a:schemeClr val="bg1"/>
                    </a:solidFill>
                    <a:effectLst/>
                    <a:uLnTx/>
                    <a:uFillTx/>
                    <a:latin typeface="Segoe UI Semibold"/>
                    <a:ea typeface="+mn-ea"/>
                    <a:cs typeface="Segoe UI" pitchFamily="34" charset="0"/>
                  </a:rPr>
                </a:br>
                <a:r>
                  <a:rPr kumimoji="0" lang="en-US" sz="1200" b="0" i="0" u="none" strike="noStrike" kern="1200" cap="none" spc="0" normalizeH="0" baseline="0" noProof="0" dirty="0">
                    <a:ln>
                      <a:noFill/>
                    </a:ln>
                    <a:solidFill>
                      <a:schemeClr val="bg1"/>
                    </a:solidFill>
                    <a:effectLst/>
                    <a:uLnTx/>
                    <a:uFillTx/>
                    <a:latin typeface="Segoe UI Semibold"/>
                    <a:ea typeface="+mn-ea"/>
                    <a:cs typeface="Segoe UI" pitchFamily="34" charset="0"/>
                  </a:rPr>
                  <a:t>Link</a:t>
                </a:r>
              </a:p>
            </p:txBody>
          </p:sp>
        </p:grpSp>
        <p:grpSp>
          <p:nvGrpSpPr>
            <p:cNvPr id="127" name="Group 126">
              <a:extLst>
                <a:ext uri="{FF2B5EF4-FFF2-40B4-BE49-F238E27FC236}">
                  <a16:creationId xmlns:a16="http://schemas.microsoft.com/office/drawing/2014/main" id="{FE2AA12B-BC45-4706-B9BD-6152EC0870F3}"/>
                </a:ext>
              </a:extLst>
            </p:cNvPr>
            <p:cNvGrpSpPr/>
            <p:nvPr/>
          </p:nvGrpSpPr>
          <p:grpSpPr>
            <a:xfrm>
              <a:off x="6005836" y="2896845"/>
              <a:ext cx="380354" cy="380354"/>
              <a:chOff x="7641513" y="1934835"/>
              <a:chExt cx="385747" cy="385747"/>
            </a:xfrm>
          </p:grpSpPr>
          <p:pic>
            <p:nvPicPr>
              <p:cNvPr id="128" name="Graphic 127">
                <a:extLst>
                  <a:ext uri="{FF2B5EF4-FFF2-40B4-BE49-F238E27FC236}">
                    <a16:creationId xmlns:a16="http://schemas.microsoft.com/office/drawing/2014/main" id="{BD4DB74B-CB33-4043-AB76-2F7E38D7A6E3}"/>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7641513" y="1934835"/>
                <a:ext cx="385747" cy="385747"/>
              </a:xfrm>
              <a:prstGeom prst="rect">
                <a:avLst/>
              </a:prstGeom>
            </p:spPr>
          </p:pic>
          <p:pic>
            <p:nvPicPr>
              <p:cNvPr id="129" name="Graphic 128">
                <a:extLst>
                  <a:ext uri="{FF2B5EF4-FFF2-40B4-BE49-F238E27FC236}">
                    <a16:creationId xmlns:a16="http://schemas.microsoft.com/office/drawing/2014/main" id="{200F1367-77B8-488B-A92E-A9D94E25DA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31707" y="2063530"/>
                <a:ext cx="205370" cy="128356"/>
              </a:xfrm>
              <a:prstGeom prst="rect">
                <a:avLst/>
              </a:prstGeom>
            </p:spPr>
          </p:pic>
        </p:grpSp>
        <p:cxnSp>
          <p:nvCxnSpPr>
            <p:cNvPr id="130" name="Straight Arrow Connector 129">
              <a:extLst>
                <a:ext uri="{FF2B5EF4-FFF2-40B4-BE49-F238E27FC236}">
                  <a16:creationId xmlns:a16="http://schemas.microsoft.com/office/drawing/2014/main" id="{90A98030-FAF1-444E-894B-EF16ABA7EED1}"/>
                </a:ext>
              </a:extLst>
            </p:cNvPr>
            <p:cNvCxnSpPr>
              <a:cxnSpLocks/>
              <a:endCxn id="110" idx="1"/>
            </p:cNvCxnSpPr>
            <p:nvPr/>
          </p:nvCxnSpPr>
          <p:spPr>
            <a:xfrm>
              <a:off x="5169704" y="3413397"/>
              <a:ext cx="680909" cy="1"/>
            </a:xfrm>
            <a:prstGeom prst="straightConnector1">
              <a:avLst/>
            </a:prstGeom>
            <a:ln w="15875">
              <a:solidFill>
                <a:schemeClr val="tx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pic>
          <p:nvPicPr>
            <p:cNvPr id="131" name="Graphic 130">
              <a:extLst>
                <a:ext uri="{FF2B5EF4-FFF2-40B4-BE49-F238E27FC236}">
                  <a16:creationId xmlns:a16="http://schemas.microsoft.com/office/drawing/2014/main" id="{3F7FDC22-35EE-47FF-B67A-386D2814CFE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343162" y="3284136"/>
              <a:ext cx="451684" cy="451684"/>
            </a:xfrm>
            <a:prstGeom prst="rect">
              <a:avLst/>
            </a:prstGeom>
          </p:spPr>
        </p:pic>
        <p:pic>
          <p:nvPicPr>
            <p:cNvPr id="112" name="Graphic 111">
              <a:extLst>
                <a:ext uri="{FF2B5EF4-FFF2-40B4-BE49-F238E27FC236}">
                  <a16:creationId xmlns:a16="http://schemas.microsoft.com/office/drawing/2014/main" id="{3D6FA0EF-4DEB-42A5-B74B-3DE9DE3116A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899187" y="3362465"/>
              <a:ext cx="498088" cy="498085"/>
            </a:xfrm>
            <a:prstGeom prst="rect">
              <a:avLst/>
            </a:prstGeom>
          </p:spPr>
        </p:pic>
        <p:sp>
          <p:nvSpPr>
            <p:cNvPr id="85" name="TextBox 84">
              <a:extLst>
                <a:ext uri="{FF2B5EF4-FFF2-40B4-BE49-F238E27FC236}">
                  <a16:creationId xmlns:a16="http://schemas.microsoft.com/office/drawing/2014/main" id="{D2E6934D-FDFA-4B88-94A1-EE7E167827F6}"/>
                </a:ext>
              </a:extLst>
            </p:cNvPr>
            <p:cNvSpPr txBox="1"/>
            <p:nvPr/>
          </p:nvSpPr>
          <p:spPr>
            <a:xfrm>
              <a:off x="7405533" y="3930661"/>
              <a:ext cx="496987"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Semibold"/>
                  <a:ea typeface="+mn-ea"/>
                  <a:cs typeface="+mn-cs"/>
                </a:rPr>
                <a:t>Storage</a:t>
              </a:r>
            </a:p>
          </p:txBody>
        </p:sp>
        <p:sp>
          <p:nvSpPr>
            <p:cNvPr id="89" name="TextBox 88">
              <a:extLst>
                <a:ext uri="{FF2B5EF4-FFF2-40B4-BE49-F238E27FC236}">
                  <a16:creationId xmlns:a16="http://schemas.microsoft.com/office/drawing/2014/main" id="{B36E64C6-CD49-4770-AAF0-94BD2487CB0F}"/>
                </a:ext>
              </a:extLst>
            </p:cNvPr>
            <p:cNvSpPr txBox="1"/>
            <p:nvPr/>
          </p:nvSpPr>
          <p:spPr>
            <a:xfrm>
              <a:off x="8873169" y="3950012"/>
              <a:ext cx="767330"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Semibold"/>
                  <a:ea typeface="+mn-ea"/>
                  <a:cs typeface="+mn-cs"/>
                </a:rPr>
                <a:t>SQL DW</a:t>
              </a:r>
            </a:p>
          </p:txBody>
        </p:sp>
        <p:sp>
          <p:nvSpPr>
            <p:cNvPr id="92" name="TextBox 91">
              <a:extLst>
                <a:ext uri="{FF2B5EF4-FFF2-40B4-BE49-F238E27FC236}">
                  <a16:creationId xmlns:a16="http://schemas.microsoft.com/office/drawing/2014/main" id="{B02D9F57-64D7-4E94-822B-6350E3805954}"/>
                </a:ext>
              </a:extLst>
            </p:cNvPr>
            <p:cNvSpPr txBox="1"/>
            <p:nvPr/>
          </p:nvSpPr>
          <p:spPr>
            <a:xfrm flipH="1">
              <a:off x="8273019" y="3940936"/>
              <a:ext cx="349759"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Semibold"/>
                  <a:ea typeface="+mn-ea"/>
                  <a:cs typeface="+mn-cs"/>
                </a:rPr>
                <a:t>SQL</a:t>
              </a:r>
            </a:p>
          </p:txBody>
        </p:sp>
        <p:pic>
          <p:nvPicPr>
            <p:cNvPr id="116" name="Graphic 115">
              <a:extLst>
                <a:ext uri="{FF2B5EF4-FFF2-40B4-BE49-F238E27FC236}">
                  <a16:creationId xmlns:a16="http://schemas.microsoft.com/office/drawing/2014/main" id="{813376F4-6920-42CF-9052-5E33AD81854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199236" y="3366691"/>
              <a:ext cx="497324" cy="497324"/>
            </a:xfrm>
            <a:prstGeom prst="rect">
              <a:avLst/>
            </a:prstGeom>
          </p:spPr>
        </p:pic>
        <p:pic>
          <p:nvPicPr>
            <p:cNvPr id="117" name="Graphic 116">
              <a:extLst>
                <a:ext uri="{FF2B5EF4-FFF2-40B4-BE49-F238E27FC236}">
                  <a16:creationId xmlns:a16="http://schemas.microsoft.com/office/drawing/2014/main" id="{8546A83E-DEB6-432B-A156-A18C18CD625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99879" y="3360345"/>
              <a:ext cx="513904" cy="513901"/>
            </a:xfrm>
            <a:prstGeom prst="rect">
              <a:avLst/>
            </a:prstGeom>
          </p:spPr>
        </p:pic>
        <p:pic>
          <p:nvPicPr>
            <p:cNvPr id="118" name="Graphic 117">
              <a:extLst>
                <a:ext uri="{FF2B5EF4-FFF2-40B4-BE49-F238E27FC236}">
                  <a16:creationId xmlns:a16="http://schemas.microsoft.com/office/drawing/2014/main" id="{17307352-63A3-4AF4-B158-6CB7F8A647F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427467" y="3387648"/>
              <a:ext cx="453118" cy="453117"/>
            </a:xfrm>
            <a:prstGeom prst="rect">
              <a:avLst/>
            </a:prstGeom>
          </p:spPr>
        </p:pic>
        <p:sp>
          <p:nvSpPr>
            <p:cNvPr id="146" name="TextBox 145">
              <a:extLst>
                <a:ext uri="{FF2B5EF4-FFF2-40B4-BE49-F238E27FC236}">
                  <a16:creationId xmlns:a16="http://schemas.microsoft.com/office/drawing/2014/main" id="{C1579F4D-5475-4CC4-ACAC-C9E005B0F96F}"/>
                </a:ext>
              </a:extLst>
            </p:cNvPr>
            <p:cNvSpPr txBox="1"/>
            <p:nvPr/>
          </p:nvSpPr>
          <p:spPr>
            <a:xfrm>
              <a:off x="9764566" y="3950012"/>
              <a:ext cx="767330" cy="202887"/>
            </a:xfrm>
            <a:prstGeom prst="rect">
              <a:avLst/>
            </a:prstGeom>
            <a:noFill/>
          </p:spPr>
          <p:txBody>
            <a:bodyPr wrap="square" lIns="0" tIns="0" rIns="0" bIns="0" rtlCol="0">
              <a:noAutofit/>
            </a:bodyPr>
            <a:lstStyle/>
            <a:p>
              <a:pPr marL="0" marR="0" lvl="0" indent="0" algn="ctr" defTabSz="685867"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Semibold"/>
                  <a:ea typeface="+mn-ea"/>
                  <a:cs typeface="+mn-cs"/>
                </a:rPr>
                <a:t>Marketplace</a:t>
              </a:r>
            </a:p>
          </p:txBody>
        </p:sp>
      </p:grpSp>
    </p:spTree>
    <p:extLst>
      <p:ext uri="{BB962C8B-B14F-4D97-AF65-F5344CB8AC3E}">
        <p14:creationId xmlns:p14="http://schemas.microsoft.com/office/powerpoint/2010/main" val="3541063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42" presetClass="path" presetSubtype="0" decel="100000" fill="hold" grpId="1" nodeType="withEffect">
                                  <p:stCondLst>
                                    <p:cond delay="0"/>
                                  </p:stCondLst>
                                  <p:childTnLst>
                                    <p:animMotion origin="layout" path="M -2.08333E-7 -3.7037E-7 L -2.08333E-7 0.04028 " pathEditMode="relative" rAng="0" ptsTypes="AA">
                                      <p:cBhvr>
                                        <p:cTn id="9" dur="400" spd="-100000" fill="hold"/>
                                        <p:tgtEl>
                                          <p:spTgt spid="5"/>
                                        </p:tgtEl>
                                        <p:attrNameLst>
                                          <p:attrName>ppt_x</p:attrName>
                                          <p:attrName>ppt_y</p:attrName>
                                        </p:attrNameLst>
                                      </p:cBhvr>
                                      <p:rCtr x="0" y="2014"/>
                                    </p:animMotion>
                                  </p:childTnLst>
                                </p:cTn>
                              </p:par>
                              <p:par>
                                <p:cTn id="10" presetID="10" presetClass="entr" presetSubtype="0" fill="hold" nodeType="withEffect">
                                  <p:stCondLst>
                                    <p:cond delay="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
                                        <p:tgtEl>
                                          <p:spTgt spid="2"/>
                                        </p:tgtEl>
                                      </p:cBhvr>
                                    </p:animEffect>
                                  </p:childTnLst>
                                </p:cTn>
                              </p:par>
                              <p:par>
                                <p:cTn id="13" presetID="42" presetClass="path" presetSubtype="0" decel="100000" fill="hold" nodeType="withEffect">
                                  <p:stCondLst>
                                    <p:cond delay="100"/>
                                  </p:stCondLst>
                                  <p:childTnLst>
                                    <p:animMotion origin="layout" path="M -4.58333E-6 4.44444E-6 L -4.58333E-6 0.04027 " pathEditMode="relative" rAng="0" ptsTypes="AA">
                                      <p:cBhvr>
                                        <p:cTn id="14" dur="400" spd="-100000" fill="hold"/>
                                        <p:tgtEl>
                                          <p:spTgt spid="2"/>
                                        </p:tgtEl>
                                        <p:attrNameLst>
                                          <p:attrName>ppt_x</p:attrName>
                                          <p:attrName>ppt_y</p:attrName>
                                        </p:attrNameLst>
                                      </p:cBhvr>
                                      <p:rCtr x="0" y="2014"/>
                                    </p:animMotion>
                                  </p:childTnLst>
                                </p:cTn>
                              </p:par>
                              <p:par>
                                <p:cTn id="15" presetID="10" presetClass="entr" presetSubtype="0" fill="hold" nodeType="withEffect">
                                  <p:stCondLst>
                                    <p:cond delay="2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400"/>
                                        <p:tgtEl>
                                          <p:spTgt spid="3"/>
                                        </p:tgtEl>
                                      </p:cBhvr>
                                    </p:animEffect>
                                  </p:childTnLst>
                                </p:cTn>
                              </p:par>
                              <p:par>
                                <p:cTn id="18" presetID="42" presetClass="path" presetSubtype="0" decel="100000" fill="hold" nodeType="withEffect">
                                  <p:stCondLst>
                                    <p:cond delay="250"/>
                                  </p:stCondLst>
                                  <p:childTnLst>
                                    <p:animMotion origin="layout" path="M -1.04167E-6 7.40741E-7 L -1.04167E-6 0.04028 " pathEditMode="relative" rAng="0" ptsTypes="AA">
                                      <p:cBhvr>
                                        <p:cTn id="19" dur="400" spd="-100000" fill="hold"/>
                                        <p:tgtEl>
                                          <p:spTgt spid="3"/>
                                        </p:tgtEl>
                                        <p:attrNameLst>
                                          <p:attrName>ppt_x</p:attrName>
                                          <p:attrName>ppt_y</p:attrName>
                                        </p:attrNameLst>
                                      </p:cBhvr>
                                      <p:rCtr x="0" y="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CBDA016-1A10-4C16-A83E-FE5F4D9C5722}"/>
              </a:ext>
            </a:extLst>
          </p:cNvPr>
          <p:cNvSpPr>
            <a:spLocks noGrp="1"/>
          </p:cNvSpPr>
          <p:nvPr>
            <p:ph type="title"/>
          </p:nvPr>
        </p:nvSpPr>
        <p:spPr>
          <a:xfrm>
            <a:off x="1464995" y="3152000"/>
            <a:ext cx="5400753" cy="553998"/>
          </a:xfrm>
        </p:spPr>
        <p:txBody>
          <a:bodyPr/>
          <a:lstStyle/>
          <a:p>
            <a:r>
              <a:rPr lang="en-US">
                <a:solidFill>
                  <a:srgbClr val="0078D4"/>
                </a:solidFill>
              </a:rPr>
              <a:t>Thank you!</a:t>
            </a:r>
          </a:p>
        </p:txBody>
      </p:sp>
      <p:pic>
        <p:nvPicPr>
          <p:cNvPr id="3" name="Picture 2" descr="Microsoft Azure – Apps bei Google Play">
            <a:extLst>
              <a:ext uri="{FF2B5EF4-FFF2-40B4-BE49-F238E27FC236}">
                <a16:creationId xmlns:a16="http://schemas.microsoft.com/office/drawing/2014/main" id="{028EE6F0-296D-4659-93EB-10DD87D3E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120" y="1850890"/>
            <a:ext cx="3156220" cy="315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88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33333E-6 0 L 3.33333E-6 0.04051 " pathEditMode="relative" rAng="0" ptsTypes="AA">
                                      <p:cBhvr>
                                        <p:cTn id="9" dur="750" spd="-100000" fill="hold"/>
                                        <p:tgtEl>
                                          <p:spTgt spid="2"/>
                                        </p:tgtEl>
                                        <p:attrNameLst>
                                          <p:attrName>ppt_x</p:attrName>
                                          <p:attrName>ppt_y</p:attrName>
                                        </p:attrNameLst>
                                      </p:cBhvr>
                                      <p:rCtr x="0" y="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 | Front Door Service</a:t>
            </a:r>
          </a:p>
        </p:txBody>
      </p:sp>
      <p:sp>
        <p:nvSpPr>
          <p:cNvPr id="3" name="Content Placeholder 2">
            <a:extLst>
              <a:ext uri="{FF2B5EF4-FFF2-40B4-BE49-F238E27FC236}">
                <a16:creationId xmlns:a16="http://schemas.microsoft.com/office/drawing/2014/main" id="{C24887CA-D400-49C8-9586-91370193D2E7}"/>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E79416BB-8A0E-490B-8BDA-D7E416288835}"/>
              </a:ext>
            </a:extLst>
          </p:cNvPr>
          <p:cNvSpPr>
            <a:spLocks noGrp="1"/>
          </p:cNvSpPr>
          <p:nvPr>
            <p:ph type="body" sz="quarter" idx="11"/>
          </p:nvPr>
        </p:nvSpPr>
        <p:spPr/>
        <p:txBody>
          <a:bodyPr/>
          <a:lstStyle/>
          <a:p>
            <a:r>
              <a:rPr lang="en-US" dirty="0"/>
              <a:t>Scalable and secure entry point for fast delivery of your global applications</a:t>
            </a:r>
          </a:p>
        </p:txBody>
      </p:sp>
      <p:pic>
        <p:nvPicPr>
          <p:cNvPr id="7" name="Graphic 6">
            <a:extLst>
              <a:ext uri="{FF2B5EF4-FFF2-40B4-BE49-F238E27FC236}">
                <a16:creationId xmlns:a16="http://schemas.microsoft.com/office/drawing/2014/main" id="{BD7C30D2-6173-4535-BBD0-FE4366864D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8775" y="4225549"/>
            <a:ext cx="664091" cy="664091"/>
          </a:xfrm>
          <a:prstGeom prst="rect">
            <a:avLst/>
          </a:prstGeom>
        </p:spPr>
      </p:pic>
    </p:spTree>
    <p:extLst>
      <p:ext uri="{BB962C8B-B14F-4D97-AF65-F5344CB8AC3E}">
        <p14:creationId xmlns:p14="http://schemas.microsoft.com/office/powerpoint/2010/main" val="22923597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Front Door Service</a:t>
            </a:r>
            <a:endParaRPr lang="en-US" baseline="30000" dirty="0">
              <a:solidFill>
                <a:schemeClr val="accent6">
                  <a:lumMod val="60000"/>
                  <a:lumOff val="40000"/>
                </a:schemeClr>
              </a:solidFill>
            </a:endParaRPr>
          </a:p>
        </p:txBody>
      </p:sp>
      <p:sp>
        <p:nvSpPr>
          <p:cNvPr id="2" name="Content Placeholder 1">
            <a:extLst>
              <a:ext uri="{FF2B5EF4-FFF2-40B4-BE49-F238E27FC236}">
                <a16:creationId xmlns:a16="http://schemas.microsoft.com/office/drawing/2014/main" id="{824B6D76-429F-471F-8A6D-BFB922F32B81}"/>
              </a:ext>
            </a:extLst>
          </p:cNvPr>
          <p:cNvSpPr>
            <a:spLocks noGrp="1"/>
          </p:cNvSpPr>
          <p:nvPr>
            <p:ph sz="quarter" idx="11"/>
          </p:nvPr>
        </p:nvSpPr>
        <p:spPr>
          <a:xfrm>
            <a:off x="443594" y="1190390"/>
            <a:ext cx="6787365" cy="3397853"/>
          </a:xfrm>
        </p:spPr>
        <p:txBody>
          <a:bodyPr/>
          <a:lstStyle/>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Application acceleration at Microsoft’s edge</a:t>
            </a:r>
          </a:p>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Integrated with App Services, Cloud Services and Storage</a:t>
            </a:r>
          </a:p>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Global HTTP load balancing with instant failover</a:t>
            </a:r>
          </a:p>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Global DDoS protection and application layer security</a:t>
            </a:r>
          </a:p>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Massive SSL offload </a:t>
            </a:r>
          </a:p>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Integrated static content caching</a:t>
            </a:r>
          </a:p>
          <a:p>
            <a:pPr marL="349725" indent="-349725" defTabSz="932567" fontAlgn="base">
              <a:lnSpc>
                <a:spcPct val="150000"/>
              </a:lnSpc>
              <a:buFont typeface="Wingdings" panose="05000000000000000000" pitchFamily="2" charset="2"/>
              <a:buChar char="§"/>
              <a:defRPr/>
            </a:pPr>
            <a:r>
              <a:rPr lang="en-US" sz="1600" dirty="0">
                <a:latin typeface="Segoe UI" panose="020B0502040204020203" pitchFamily="34" charset="0"/>
                <a:cs typeface="Segoe UI" panose="020B0502040204020203" pitchFamily="34" charset="0"/>
              </a:rPr>
              <a:t>Central application traffic dashboard</a:t>
            </a:r>
          </a:p>
          <a:p>
            <a:pPr marL="0" indent="0">
              <a:buNone/>
            </a:pPr>
            <a:endParaRPr lang="en-US" dirty="0"/>
          </a:p>
        </p:txBody>
      </p:sp>
      <p:sp>
        <p:nvSpPr>
          <p:cNvPr id="5" name="Oval 4">
            <a:extLst>
              <a:ext uri="{FF2B5EF4-FFF2-40B4-BE49-F238E27FC236}">
                <a16:creationId xmlns:a16="http://schemas.microsoft.com/office/drawing/2014/main" id="{DF3CF0C6-7A4A-41E7-AA75-5C05C74E6F28}"/>
              </a:ext>
            </a:extLst>
          </p:cNvPr>
          <p:cNvSpPr/>
          <p:nvPr/>
        </p:nvSpPr>
        <p:spPr bwMode="auto">
          <a:xfrm>
            <a:off x="7597322" y="3389722"/>
            <a:ext cx="1650336" cy="1579504"/>
          </a:xfrm>
          <a:prstGeom prst="ellipse">
            <a:avLst/>
          </a:prstGeom>
          <a:solidFill>
            <a:srgbClr val="FFFFFF">
              <a:lumMod val="95000"/>
            </a:srgbClr>
          </a:solidFill>
          <a:ln w="28575">
            <a:solidFill>
              <a:srgbClr val="FFFFFF">
                <a:lumMod val="85000"/>
              </a:srgbClr>
            </a:solidFill>
            <a:prstDash val="solid"/>
          </a:ln>
        </p:spPr>
        <p:txBody>
          <a:bodyPr lIns="182854" tIns="146283" rIns="182854" bIns="146283" anchor="t" anchorCtr="0"/>
          <a:lstStyle/>
          <a:p>
            <a:pPr algn="ctr" defTabSz="950604">
              <a:defRPr/>
            </a:pPr>
            <a:endParaRPr lang="en-US" sz="1428" kern="0" err="1">
              <a:gradFill>
                <a:gsLst>
                  <a:gs pos="1250">
                    <a:srgbClr val="353535"/>
                  </a:gs>
                  <a:gs pos="100000">
                    <a:srgbClr val="353535"/>
                  </a:gs>
                </a:gsLst>
                <a:lin ang="5400000" scaled="0"/>
              </a:gradFill>
              <a:ea typeface="MS PGothic" pitchFamily="34" charset="-128"/>
            </a:endParaRPr>
          </a:p>
        </p:txBody>
      </p:sp>
      <p:sp>
        <p:nvSpPr>
          <p:cNvPr id="6" name="Rectangle 5">
            <a:extLst>
              <a:ext uri="{FF2B5EF4-FFF2-40B4-BE49-F238E27FC236}">
                <a16:creationId xmlns:a16="http://schemas.microsoft.com/office/drawing/2014/main" id="{D8B4115C-DE48-43D7-B4AE-5BD2F9A042D0}"/>
              </a:ext>
            </a:extLst>
          </p:cNvPr>
          <p:cNvSpPr/>
          <p:nvPr/>
        </p:nvSpPr>
        <p:spPr bwMode="auto">
          <a:xfrm>
            <a:off x="7578875" y="1931253"/>
            <a:ext cx="1888187" cy="1193546"/>
          </a:xfrm>
          <a:prstGeom prst="rect">
            <a:avLst/>
          </a:prstGeom>
          <a:noFill/>
          <a:ln w="2857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7" fontAlgn="base">
              <a:lnSpc>
                <a:spcPct val="90000"/>
              </a:lnSpc>
              <a:spcBef>
                <a:spcPct val="0"/>
              </a:spcBef>
              <a:spcAft>
                <a:spcPct val="0"/>
              </a:spcAft>
              <a:defRPr/>
            </a:pPr>
            <a:endParaRPr lang="en-US" sz="1428" b="1" kern="0">
              <a:gradFill>
                <a:gsLst>
                  <a:gs pos="15190">
                    <a:srgbClr val="353535"/>
                  </a:gs>
                  <a:gs pos="43000">
                    <a:srgbClr val="353535"/>
                  </a:gs>
                </a:gsLst>
                <a:lin ang="5400000" scaled="0"/>
              </a:gradFill>
              <a:latin typeface="Segoe UI Semilight"/>
              <a:cs typeface="Segoe UI" panose="020B0502040204020203" pitchFamily="34" charset="0"/>
            </a:endParaRPr>
          </a:p>
        </p:txBody>
      </p:sp>
      <p:pic>
        <p:nvPicPr>
          <p:cNvPr id="7" name="Graphic 6">
            <a:extLst>
              <a:ext uri="{FF2B5EF4-FFF2-40B4-BE49-F238E27FC236}">
                <a16:creationId xmlns:a16="http://schemas.microsoft.com/office/drawing/2014/main" id="{7F52FCD4-D641-4324-B7BD-D1E4CF5877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5278" y="2030175"/>
            <a:ext cx="918747" cy="918747"/>
          </a:xfrm>
          <a:prstGeom prst="rect">
            <a:avLst/>
          </a:prstGeom>
        </p:spPr>
      </p:pic>
      <p:sp>
        <p:nvSpPr>
          <p:cNvPr id="8" name="Freeform 5">
            <a:extLst>
              <a:ext uri="{FF2B5EF4-FFF2-40B4-BE49-F238E27FC236}">
                <a16:creationId xmlns:a16="http://schemas.microsoft.com/office/drawing/2014/main" id="{D432DDC2-61F3-43E9-8DF6-135D843CA9FB}"/>
              </a:ext>
            </a:extLst>
          </p:cNvPr>
          <p:cNvSpPr>
            <a:spLocks noEditPoints="1"/>
          </p:cNvSpPr>
          <p:nvPr/>
        </p:nvSpPr>
        <p:spPr bwMode="auto">
          <a:xfrm>
            <a:off x="9117576" y="2028924"/>
            <a:ext cx="245595" cy="216588"/>
          </a:xfrm>
          <a:custGeom>
            <a:avLst/>
            <a:gdLst>
              <a:gd name="T0" fmla="*/ 245 w 245"/>
              <a:gd name="T1" fmla="*/ 56 h 215"/>
              <a:gd name="T2" fmla="*/ 245 w 245"/>
              <a:gd name="T3" fmla="*/ 105 h 215"/>
              <a:gd name="T4" fmla="*/ 122 w 245"/>
              <a:gd name="T5" fmla="*/ 105 h 215"/>
              <a:gd name="T6" fmla="*/ 122 w 245"/>
              <a:gd name="T7" fmla="*/ 56 h 215"/>
              <a:gd name="T8" fmla="*/ 245 w 245"/>
              <a:gd name="T9" fmla="*/ 56 h 215"/>
              <a:gd name="T10" fmla="*/ 245 w 245"/>
              <a:gd name="T11" fmla="*/ 166 h 215"/>
              <a:gd name="T12" fmla="*/ 122 w 245"/>
              <a:gd name="T13" fmla="*/ 166 h 215"/>
              <a:gd name="T14" fmla="*/ 122 w 245"/>
              <a:gd name="T15" fmla="*/ 215 h 215"/>
              <a:gd name="T16" fmla="*/ 245 w 245"/>
              <a:gd name="T17" fmla="*/ 215 h 215"/>
              <a:gd name="T18" fmla="*/ 245 w 245"/>
              <a:gd name="T19" fmla="*/ 166 h 215"/>
              <a:gd name="T20" fmla="*/ 115 w 245"/>
              <a:gd name="T21" fmla="*/ 105 h 215"/>
              <a:gd name="T22" fmla="*/ 115 w 245"/>
              <a:gd name="T23" fmla="*/ 56 h 215"/>
              <a:gd name="T24" fmla="*/ 0 w 245"/>
              <a:gd name="T25" fmla="*/ 56 h 215"/>
              <a:gd name="T26" fmla="*/ 0 w 245"/>
              <a:gd name="T27" fmla="*/ 105 h 215"/>
              <a:gd name="T28" fmla="*/ 115 w 245"/>
              <a:gd name="T29" fmla="*/ 105 h 215"/>
              <a:gd name="T30" fmla="*/ 115 w 245"/>
              <a:gd name="T31" fmla="*/ 214 h 215"/>
              <a:gd name="T32" fmla="*/ 115 w 245"/>
              <a:gd name="T33" fmla="*/ 166 h 215"/>
              <a:gd name="T34" fmla="*/ 0 w 245"/>
              <a:gd name="T35" fmla="*/ 166 h 215"/>
              <a:gd name="T36" fmla="*/ 0 w 245"/>
              <a:gd name="T37" fmla="*/ 214 h 215"/>
              <a:gd name="T38" fmla="*/ 115 w 245"/>
              <a:gd name="T39" fmla="*/ 214 h 215"/>
              <a:gd name="T40" fmla="*/ 176 w 245"/>
              <a:gd name="T41" fmla="*/ 1 h 215"/>
              <a:gd name="T42" fmla="*/ 68 w 245"/>
              <a:gd name="T43" fmla="*/ 1 h 215"/>
              <a:gd name="T44" fmla="*/ 68 w 245"/>
              <a:gd name="T45" fmla="*/ 49 h 215"/>
              <a:gd name="T46" fmla="*/ 176 w 245"/>
              <a:gd name="T47" fmla="*/ 49 h 215"/>
              <a:gd name="T48" fmla="*/ 176 w 245"/>
              <a:gd name="T49" fmla="*/ 1 h 215"/>
              <a:gd name="T50" fmla="*/ 68 w 245"/>
              <a:gd name="T51" fmla="*/ 111 h 215"/>
              <a:gd name="T52" fmla="*/ 68 w 245"/>
              <a:gd name="T53" fmla="*/ 159 h 215"/>
              <a:gd name="T54" fmla="*/ 176 w 245"/>
              <a:gd name="T55" fmla="*/ 159 h 215"/>
              <a:gd name="T56" fmla="*/ 176 w 245"/>
              <a:gd name="T57" fmla="*/ 111 h 215"/>
              <a:gd name="T58" fmla="*/ 68 w 245"/>
              <a:gd name="T59" fmla="*/ 111 h 215"/>
              <a:gd name="T60" fmla="*/ 0 w 245"/>
              <a:gd name="T61" fmla="*/ 1 h 215"/>
              <a:gd name="T62" fmla="*/ 0 w 245"/>
              <a:gd name="T63" fmla="*/ 49 h 215"/>
              <a:gd name="T64" fmla="*/ 61 w 245"/>
              <a:gd name="T65" fmla="*/ 49 h 215"/>
              <a:gd name="T66" fmla="*/ 61 w 245"/>
              <a:gd name="T67" fmla="*/ 1 h 215"/>
              <a:gd name="T68" fmla="*/ 0 w 245"/>
              <a:gd name="T69" fmla="*/ 1 h 215"/>
              <a:gd name="T70" fmla="*/ 245 w 245"/>
              <a:gd name="T71" fmla="*/ 49 h 215"/>
              <a:gd name="T72" fmla="*/ 244 w 245"/>
              <a:gd name="T73" fmla="*/ 1 h 215"/>
              <a:gd name="T74" fmla="*/ 184 w 245"/>
              <a:gd name="T75" fmla="*/ 1 h 215"/>
              <a:gd name="T76" fmla="*/ 184 w 245"/>
              <a:gd name="T77" fmla="*/ 49 h 215"/>
              <a:gd name="T78" fmla="*/ 245 w 245"/>
              <a:gd name="T79" fmla="*/ 49 h 215"/>
              <a:gd name="T80" fmla="*/ 0 w 245"/>
              <a:gd name="T81" fmla="*/ 111 h 215"/>
              <a:gd name="T82" fmla="*/ 0 w 245"/>
              <a:gd name="T83" fmla="*/ 159 h 215"/>
              <a:gd name="T84" fmla="*/ 61 w 245"/>
              <a:gd name="T85" fmla="*/ 159 h 215"/>
              <a:gd name="T86" fmla="*/ 61 w 245"/>
              <a:gd name="T87" fmla="*/ 111 h 215"/>
              <a:gd name="T88" fmla="*/ 0 w 245"/>
              <a:gd name="T89" fmla="*/ 111 h 215"/>
              <a:gd name="T90" fmla="*/ 184 w 245"/>
              <a:gd name="T91" fmla="*/ 159 h 215"/>
              <a:gd name="T92" fmla="*/ 245 w 245"/>
              <a:gd name="T93" fmla="*/ 159 h 215"/>
              <a:gd name="T94" fmla="*/ 245 w 245"/>
              <a:gd name="T95" fmla="*/ 111 h 215"/>
              <a:gd name="T96" fmla="*/ 184 w 245"/>
              <a:gd name="T97" fmla="*/ 111 h 215"/>
              <a:gd name="T98" fmla="*/ 184 w 245"/>
              <a:gd name="T99" fmla="*/ 159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5" h="215">
                <a:moveTo>
                  <a:pt x="245" y="56"/>
                </a:moveTo>
                <a:cubicBezTo>
                  <a:pt x="245" y="72"/>
                  <a:pt x="245" y="88"/>
                  <a:pt x="245" y="105"/>
                </a:cubicBezTo>
                <a:cubicBezTo>
                  <a:pt x="204" y="105"/>
                  <a:pt x="163" y="105"/>
                  <a:pt x="122" y="105"/>
                </a:cubicBezTo>
                <a:cubicBezTo>
                  <a:pt x="122" y="103"/>
                  <a:pt x="122" y="64"/>
                  <a:pt x="122" y="56"/>
                </a:cubicBezTo>
                <a:cubicBezTo>
                  <a:pt x="163" y="56"/>
                  <a:pt x="204" y="56"/>
                  <a:pt x="245" y="56"/>
                </a:cubicBezTo>
                <a:close/>
                <a:moveTo>
                  <a:pt x="245" y="166"/>
                </a:moveTo>
                <a:cubicBezTo>
                  <a:pt x="235" y="165"/>
                  <a:pt x="124" y="165"/>
                  <a:pt x="122" y="166"/>
                </a:cubicBezTo>
                <a:cubicBezTo>
                  <a:pt x="122" y="182"/>
                  <a:pt x="122" y="198"/>
                  <a:pt x="122" y="215"/>
                </a:cubicBezTo>
                <a:cubicBezTo>
                  <a:pt x="163" y="215"/>
                  <a:pt x="204" y="215"/>
                  <a:pt x="245" y="215"/>
                </a:cubicBezTo>
                <a:cubicBezTo>
                  <a:pt x="245" y="198"/>
                  <a:pt x="245" y="182"/>
                  <a:pt x="245" y="166"/>
                </a:cubicBezTo>
                <a:close/>
                <a:moveTo>
                  <a:pt x="115" y="105"/>
                </a:moveTo>
                <a:cubicBezTo>
                  <a:pt x="116" y="96"/>
                  <a:pt x="116" y="58"/>
                  <a:pt x="115" y="56"/>
                </a:cubicBezTo>
                <a:cubicBezTo>
                  <a:pt x="77" y="56"/>
                  <a:pt x="38" y="56"/>
                  <a:pt x="0" y="56"/>
                </a:cubicBezTo>
                <a:cubicBezTo>
                  <a:pt x="0" y="72"/>
                  <a:pt x="0" y="88"/>
                  <a:pt x="0" y="105"/>
                </a:cubicBezTo>
                <a:cubicBezTo>
                  <a:pt x="39" y="105"/>
                  <a:pt x="77" y="105"/>
                  <a:pt x="115" y="105"/>
                </a:cubicBezTo>
                <a:close/>
                <a:moveTo>
                  <a:pt x="115" y="214"/>
                </a:moveTo>
                <a:cubicBezTo>
                  <a:pt x="116" y="207"/>
                  <a:pt x="116" y="168"/>
                  <a:pt x="115" y="166"/>
                </a:cubicBezTo>
                <a:cubicBezTo>
                  <a:pt x="77" y="166"/>
                  <a:pt x="38" y="166"/>
                  <a:pt x="0" y="166"/>
                </a:cubicBezTo>
                <a:cubicBezTo>
                  <a:pt x="0" y="182"/>
                  <a:pt x="0" y="198"/>
                  <a:pt x="0" y="214"/>
                </a:cubicBezTo>
                <a:cubicBezTo>
                  <a:pt x="39" y="214"/>
                  <a:pt x="77" y="214"/>
                  <a:pt x="115" y="214"/>
                </a:cubicBezTo>
                <a:close/>
                <a:moveTo>
                  <a:pt x="176" y="1"/>
                </a:moveTo>
                <a:cubicBezTo>
                  <a:pt x="167" y="0"/>
                  <a:pt x="70" y="0"/>
                  <a:pt x="68" y="1"/>
                </a:cubicBezTo>
                <a:cubicBezTo>
                  <a:pt x="68" y="17"/>
                  <a:pt x="68" y="33"/>
                  <a:pt x="68" y="49"/>
                </a:cubicBezTo>
                <a:cubicBezTo>
                  <a:pt x="104" y="49"/>
                  <a:pt x="140" y="49"/>
                  <a:pt x="176" y="49"/>
                </a:cubicBezTo>
                <a:cubicBezTo>
                  <a:pt x="176" y="33"/>
                  <a:pt x="176" y="17"/>
                  <a:pt x="176" y="1"/>
                </a:cubicBezTo>
                <a:close/>
                <a:moveTo>
                  <a:pt x="68" y="111"/>
                </a:moveTo>
                <a:cubicBezTo>
                  <a:pt x="68" y="119"/>
                  <a:pt x="68" y="157"/>
                  <a:pt x="68" y="159"/>
                </a:cubicBezTo>
                <a:cubicBezTo>
                  <a:pt x="104" y="159"/>
                  <a:pt x="140" y="159"/>
                  <a:pt x="176" y="159"/>
                </a:cubicBezTo>
                <a:cubicBezTo>
                  <a:pt x="176" y="143"/>
                  <a:pt x="176" y="127"/>
                  <a:pt x="176" y="111"/>
                </a:cubicBezTo>
                <a:cubicBezTo>
                  <a:pt x="140" y="111"/>
                  <a:pt x="104" y="111"/>
                  <a:pt x="68" y="111"/>
                </a:cubicBezTo>
                <a:close/>
                <a:moveTo>
                  <a:pt x="0" y="1"/>
                </a:moveTo>
                <a:cubicBezTo>
                  <a:pt x="0" y="8"/>
                  <a:pt x="0" y="47"/>
                  <a:pt x="0" y="49"/>
                </a:cubicBezTo>
                <a:cubicBezTo>
                  <a:pt x="20" y="49"/>
                  <a:pt x="40" y="49"/>
                  <a:pt x="61" y="49"/>
                </a:cubicBezTo>
                <a:cubicBezTo>
                  <a:pt x="61" y="33"/>
                  <a:pt x="61" y="17"/>
                  <a:pt x="61" y="1"/>
                </a:cubicBezTo>
                <a:cubicBezTo>
                  <a:pt x="40" y="1"/>
                  <a:pt x="20" y="1"/>
                  <a:pt x="0" y="1"/>
                </a:cubicBezTo>
                <a:close/>
                <a:moveTo>
                  <a:pt x="245" y="49"/>
                </a:moveTo>
                <a:cubicBezTo>
                  <a:pt x="245" y="41"/>
                  <a:pt x="245" y="3"/>
                  <a:pt x="244" y="1"/>
                </a:cubicBezTo>
                <a:cubicBezTo>
                  <a:pt x="224" y="1"/>
                  <a:pt x="204" y="1"/>
                  <a:pt x="184" y="1"/>
                </a:cubicBezTo>
                <a:cubicBezTo>
                  <a:pt x="184" y="17"/>
                  <a:pt x="184" y="33"/>
                  <a:pt x="184" y="49"/>
                </a:cubicBezTo>
                <a:cubicBezTo>
                  <a:pt x="204" y="49"/>
                  <a:pt x="224" y="49"/>
                  <a:pt x="245" y="49"/>
                </a:cubicBezTo>
                <a:close/>
                <a:moveTo>
                  <a:pt x="0" y="111"/>
                </a:moveTo>
                <a:cubicBezTo>
                  <a:pt x="0" y="120"/>
                  <a:pt x="0" y="157"/>
                  <a:pt x="0" y="159"/>
                </a:cubicBezTo>
                <a:cubicBezTo>
                  <a:pt x="20" y="159"/>
                  <a:pt x="40" y="159"/>
                  <a:pt x="61" y="159"/>
                </a:cubicBezTo>
                <a:cubicBezTo>
                  <a:pt x="61" y="143"/>
                  <a:pt x="61" y="127"/>
                  <a:pt x="61" y="111"/>
                </a:cubicBezTo>
                <a:cubicBezTo>
                  <a:pt x="40" y="111"/>
                  <a:pt x="20" y="111"/>
                  <a:pt x="0" y="111"/>
                </a:cubicBezTo>
                <a:close/>
                <a:moveTo>
                  <a:pt x="184" y="159"/>
                </a:moveTo>
                <a:cubicBezTo>
                  <a:pt x="193" y="160"/>
                  <a:pt x="242" y="159"/>
                  <a:pt x="245" y="159"/>
                </a:cubicBezTo>
                <a:cubicBezTo>
                  <a:pt x="245" y="143"/>
                  <a:pt x="245" y="127"/>
                  <a:pt x="245" y="111"/>
                </a:cubicBezTo>
                <a:cubicBezTo>
                  <a:pt x="224" y="111"/>
                  <a:pt x="204" y="111"/>
                  <a:pt x="184" y="111"/>
                </a:cubicBezTo>
                <a:cubicBezTo>
                  <a:pt x="184" y="127"/>
                  <a:pt x="184" y="143"/>
                  <a:pt x="184" y="159"/>
                </a:cubicBezTo>
                <a:close/>
              </a:path>
            </a:pathLst>
          </a:custGeom>
          <a:solidFill>
            <a:srgbClr val="D83B01"/>
          </a:solidFill>
          <a:ln>
            <a:noFill/>
          </a:ln>
        </p:spPr>
        <p:txBody>
          <a:bodyPr vert="horz" wrap="square" lIns="91427" tIns="45713" rIns="91427" bIns="45713" numCol="1" anchor="t" anchorCtr="0" compatLnSpc="1">
            <a:prstTxWarp prst="textNoShape">
              <a:avLst/>
            </a:prstTxWarp>
          </a:bodyPr>
          <a:lstStyle/>
          <a:p>
            <a:pPr defTabSz="932567">
              <a:defRPr/>
            </a:pPr>
            <a:endParaRPr lang="en-US" kern="0">
              <a:solidFill>
                <a:srgbClr val="FFFFFF"/>
              </a:solidFill>
              <a:latin typeface="Segoe UI Semilight"/>
            </a:endParaRPr>
          </a:p>
        </p:txBody>
      </p:sp>
      <p:sp>
        <p:nvSpPr>
          <p:cNvPr id="9" name="Rectangle 8">
            <a:extLst>
              <a:ext uri="{FF2B5EF4-FFF2-40B4-BE49-F238E27FC236}">
                <a16:creationId xmlns:a16="http://schemas.microsoft.com/office/drawing/2014/main" id="{E7A6FEF9-1132-452A-8FCF-9DEE9B268382}"/>
              </a:ext>
            </a:extLst>
          </p:cNvPr>
          <p:cNvSpPr/>
          <p:nvPr/>
        </p:nvSpPr>
        <p:spPr bwMode="auto">
          <a:xfrm>
            <a:off x="5554994" y="4924935"/>
            <a:ext cx="2173954" cy="1193546"/>
          </a:xfrm>
          <a:prstGeom prst="rect">
            <a:avLst/>
          </a:prstGeom>
          <a:noFill/>
          <a:ln w="2857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7" fontAlgn="base">
              <a:lnSpc>
                <a:spcPct val="90000"/>
              </a:lnSpc>
              <a:spcBef>
                <a:spcPct val="0"/>
              </a:spcBef>
              <a:spcAft>
                <a:spcPct val="0"/>
              </a:spcAft>
              <a:defRPr/>
            </a:pPr>
            <a:endParaRPr lang="en-US" sz="1428" b="1" kern="0">
              <a:gradFill>
                <a:gsLst>
                  <a:gs pos="15190">
                    <a:srgbClr val="353535"/>
                  </a:gs>
                  <a:gs pos="43000">
                    <a:srgbClr val="353535"/>
                  </a:gs>
                </a:gsLst>
                <a:lin ang="5400000" scaled="0"/>
              </a:gradFill>
              <a:latin typeface="Segoe UI Semilight"/>
              <a:cs typeface="Segoe UI" panose="020B0502040204020203" pitchFamily="34" charset="0"/>
            </a:endParaRPr>
          </a:p>
        </p:txBody>
      </p:sp>
      <p:sp>
        <p:nvSpPr>
          <p:cNvPr id="10" name="Rectangle 9">
            <a:extLst>
              <a:ext uri="{FF2B5EF4-FFF2-40B4-BE49-F238E27FC236}">
                <a16:creationId xmlns:a16="http://schemas.microsoft.com/office/drawing/2014/main" id="{9E79D4F0-5714-456A-B410-F37B44F13232}"/>
              </a:ext>
            </a:extLst>
          </p:cNvPr>
          <p:cNvSpPr/>
          <p:nvPr/>
        </p:nvSpPr>
        <p:spPr bwMode="auto">
          <a:xfrm>
            <a:off x="9065305" y="4932215"/>
            <a:ext cx="2173954" cy="1193546"/>
          </a:xfrm>
          <a:prstGeom prst="rect">
            <a:avLst/>
          </a:prstGeom>
          <a:noFill/>
          <a:ln w="2857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7" fontAlgn="base">
              <a:lnSpc>
                <a:spcPct val="90000"/>
              </a:lnSpc>
              <a:spcBef>
                <a:spcPct val="0"/>
              </a:spcBef>
              <a:spcAft>
                <a:spcPct val="0"/>
              </a:spcAft>
              <a:defRPr/>
            </a:pPr>
            <a:endParaRPr lang="en-US" sz="1428" b="1" kern="0">
              <a:gradFill>
                <a:gsLst>
                  <a:gs pos="15190">
                    <a:srgbClr val="353535"/>
                  </a:gs>
                  <a:gs pos="43000">
                    <a:srgbClr val="353535"/>
                  </a:gs>
                </a:gsLst>
                <a:lin ang="5400000" scaled="0"/>
              </a:gradFill>
              <a:latin typeface="Segoe UI Semilight"/>
              <a:cs typeface="Segoe UI" panose="020B0502040204020203" pitchFamily="34" charset="0"/>
            </a:endParaRPr>
          </a:p>
        </p:txBody>
      </p:sp>
      <p:pic>
        <p:nvPicPr>
          <p:cNvPr id="11" name="Picture 8" descr="Image result for azure web service icon">
            <a:extLst>
              <a:ext uri="{FF2B5EF4-FFF2-40B4-BE49-F238E27FC236}">
                <a16:creationId xmlns:a16="http://schemas.microsoft.com/office/drawing/2014/main" id="{0D3C1868-6892-491E-B00F-5A1E17C54CB8}"/>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5760185" y="5204956"/>
            <a:ext cx="318386" cy="31838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BE3F85D1-9458-430F-9834-4A7B7F92544D}"/>
              </a:ext>
            </a:extLst>
          </p:cNvPr>
          <p:cNvGrpSpPr/>
          <p:nvPr/>
        </p:nvGrpSpPr>
        <p:grpSpPr>
          <a:xfrm flipH="1">
            <a:off x="8160637" y="958922"/>
            <a:ext cx="488024" cy="488022"/>
            <a:chOff x="438150" y="527050"/>
            <a:chExt cx="537826" cy="537825"/>
          </a:xfrm>
        </p:grpSpPr>
        <p:sp>
          <p:nvSpPr>
            <p:cNvPr id="13" name="Oval 25">
              <a:extLst>
                <a:ext uri="{FF2B5EF4-FFF2-40B4-BE49-F238E27FC236}">
                  <a16:creationId xmlns:a16="http://schemas.microsoft.com/office/drawing/2014/main" id="{EEE71F4E-3D45-4118-859F-BAFF7E3A43C6}"/>
                </a:ext>
              </a:extLst>
            </p:cNvPr>
            <p:cNvSpPr>
              <a:spLocks noChangeArrowheads="1"/>
            </p:cNvSpPr>
            <p:nvPr/>
          </p:nvSpPr>
          <p:spPr bwMode="auto">
            <a:xfrm>
              <a:off x="438150" y="527050"/>
              <a:ext cx="537826" cy="537825"/>
            </a:xfrm>
            <a:prstGeom prst="ellipse">
              <a:avLst/>
            </a:prstGeom>
            <a:solidFill>
              <a:srgbClr val="FFFFFF"/>
            </a:solidFill>
            <a:ln w="25400" cap="flat">
              <a:solidFill>
                <a:srgbClr val="1A1A1A">
                  <a:lumMod val="65000"/>
                  <a:lumOff val="35000"/>
                </a:srgbClr>
              </a:solidFill>
              <a:prstDash val="solid"/>
              <a:miter lim="800000"/>
              <a:headEnd/>
              <a:tailEnd/>
            </a:ln>
          </p:spPr>
          <p:txBody>
            <a:bodyPr vert="horz" wrap="square" lIns="93260" tIns="46630" rIns="93260" bIns="46630" numCol="1" anchor="t" anchorCtr="0" compatLnSpc="1">
              <a:prstTxWarp prst="textNoShape">
                <a:avLst/>
              </a:prstTxWarp>
            </a:bodyPr>
            <a:lstStyle/>
            <a:p>
              <a:pPr defTabSz="932601">
                <a:defRPr/>
              </a:pPr>
              <a:endParaRPr lang="en-US" sz="1836" kern="0">
                <a:solidFill>
                  <a:prstClr val="black"/>
                </a:solidFill>
              </a:endParaRPr>
            </a:p>
          </p:txBody>
        </p:sp>
        <p:sp>
          <p:nvSpPr>
            <p:cNvPr id="14" name="Freeform 23">
              <a:extLst>
                <a:ext uri="{FF2B5EF4-FFF2-40B4-BE49-F238E27FC236}">
                  <a16:creationId xmlns:a16="http://schemas.microsoft.com/office/drawing/2014/main" id="{BA4D294D-D746-4DBD-997B-EAE424AA741E}"/>
                </a:ext>
              </a:extLst>
            </p:cNvPr>
            <p:cNvSpPr>
              <a:spLocks/>
            </p:cNvSpPr>
            <p:nvPr/>
          </p:nvSpPr>
          <p:spPr bwMode="auto">
            <a:xfrm>
              <a:off x="592369" y="795314"/>
              <a:ext cx="229386" cy="141260"/>
            </a:xfrm>
            <a:custGeom>
              <a:avLst/>
              <a:gdLst>
                <a:gd name="T0" fmla="*/ 0 w 52"/>
                <a:gd name="T1" fmla="*/ 32 h 32"/>
                <a:gd name="T2" fmla="*/ 0 w 52"/>
                <a:gd name="T3" fmla="*/ 24 h 32"/>
                <a:gd name="T4" fmla="*/ 24 w 52"/>
                <a:gd name="T5" fmla="*/ 0 h 32"/>
                <a:gd name="T6" fmla="*/ 28 w 52"/>
                <a:gd name="T7" fmla="*/ 0 h 32"/>
                <a:gd name="T8" fmla="*/ 52 w 52"/>
                <a:gd name="T9" fmla="*/ 24 h 32"/>
                <a:gd name="T10" fmla="*/ 52 w 52"/>
                <a:gd name="T11" fmla="*/ 32 h 32"/>
              </a:gdLst>
              <a:ahLst/>
              <a:cxnLst>
                <a:cxn ang="0">
                  <a:pos x="T0" y="T1"/>
                </a:cxn>
                <a:cxn ang="0">
                  <a:pos x="T2" y="T3"/>
                </a:cxn>
                <a:cxn ang="0">
                  <a:pos x="T4" y="T5"/>
                </a:cxn>
                <a:cxn ang="0">
                  <a:pos x="T6" y="T7"/>
                </a:cxn>
                <a:cxn ang="0">
                  <a:pos x="T8" y="T9"/>
                </a:cxn>
                <a:cxn ang="0">
                  <a:pos x="T10" y="T11"/>
                </a:cxn>
              </a:cxnLst>
              <a:rect l="0" t="0" r="r" b="b"/>
              <a:pathLst>
                <a:path w="52" h="32">
                  <a:moveTo>
                    <a:pt x="0" y="32"/>
                  </a:moveTo>
                  <a:cubicBezTo>
                    <a:pt x="0" y="24"/>
                    <a:pt x="0" y="24"/>
                    <a:pt x="0" y="24"/>
                  </a:cubicBezTo>
                  <a:cubicBezTo>
                    <a:pt x="0" y="11"/>
                    <a:pt x="11" y="0"/>
                    <a:pt x="24" y="0"/>
                  </a:cubicBezTo>
                  <a:cubicBezTo>
                    <a:pt x="28" y="0"/>
                    <a:pt x="28" y="0"/>
                    <a:pt x="28" y="0"/>
                  </a:cubicBezTo>
                  <a:cubicBezTo>
                    <a:pt x="41" y="0"/>
                    <a:pt x="52" y="11"/>
                    <a:pt x="52" y="24"/>
                  </a:cubicBezTo>
                  <a:cubicBezTo>
                    <a:pt x="52" y="32"/>
                    <a:pt x="52" y="32"/>
                    <a:pt x="52" y="32"/>
                  </a:cubicBezTo>
                </a:path>
              </a:pathLst>
            </a:custGeom>
            <a:noFill/>
            <a:ln w="25400" cap="rnd">
              <a:solidFill>
                <a:srgbClr val="1A1A1A">
                  <a:lumMod val="65000"/>
                  <a:lumOff val="35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601">
                <a:defRPr/>
              </a:pPr>
              <a:endParaRPr lang="en-US" sz="1836" kern="0">
                <a:solidFill>
                  <a:prstClr val="black"/>
                </a:solidFill>
              </a:endParaRPr>
            </a:p>
          </p:txBody>
        </p:sp>
        <p:sp>
          <p:nvSpPr>
            <p:cNvPr id="15" name="Oval 24">
              <a:extLst>
                <a:ext uri="{FF2B5EF4-FFF2-40B4-BE49-F238E27FC236}">
                  <a16:creationId xmlns:a16="http://schemas.microsoft.com/office/drawing/2014/main" id="{26157F05-5ACD-4DCC-B3B0-5CF9DC7B3412}"/>
                </a:ext>
              </a:extLst>
            </p:cNvPr>
            <p:cNvSpPr>
              <a:spLocks noChangeArrowheads="1"/>
            </p:cNvSpPr>
            <p:nvPr/>
          </p:nvSpPr>
          <p:spPr bwMode="auto">
            <a:xfrm>
              <a:off x="632545" y="646279"/>
              <a:ext cx="149036" cy="149036"/>
            </a:xfrm>
            <a:prstGeom prst="ellipse">
              <a:avLst/>
            </a:prstGeom>
            <a:noFill/>
            <a:ln w="25400" cap="rnd">
              <a:solidFill>
                <a:srgbClr val="1A1A1A">
                  <a:lumMod val="65000"/>
                  <a:lumOff val="35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601">
                <a:defRPr/>
              </a:pPr>
              <a:endParaRPr lang="en-US" sz="1836" kern="0">
                <a:solidFill>
                  <a:prstClr val="black"/>
                </a:solidFill>
              </a:endParaRPr>
            </a:p>
          </p:txBody>
        </p:sp>
      </p:grpSp>
      <p:sp>
        <p:nvSpPr>
          <p:cNvPr id="16" name="TextBox 15">
            <a:extLst>
              <a:ext uri="{FF2B5EF4-FFF2-40B4-BE49-F238E27FC236}">
                <a16:creationId xmlns:a16="http://schemas.microsoft.com/office/drawing/2014/main" id="{656F9E5F-D998-42B9-B604-92D91DB2C643}"/>
              </a:ext>
            </a:extLst>
          </p:cNvPr>
          <p:cNvSpPr txBox="1"/>
          <p:nvPr/>
        </p:nvSpPr>
        <p:spPr>
          <a:xfrm>
            <a:off x="8566259" y="946055"/>
            <a:ext cx="838479" cy="956164"/>
          </a:xfrm>
          <a:prstGeom prst="rect">
            <a:avLst/>
          </a:prstGeom>
          <a:noFill/>
        </p:spPr>
        <p:txBody>
          <a:bodyPr wrap="square" lIns="186521" tIns="149217" rIns="186521" bIns="149217" rtlCol="0">
            <a:spAutoFit/>
          </a:bodyPr>
          <a:lstStyle/>
          <a:p>
            <a:pPr algn="ctr" defTabSz="932567">
              <a:lnSpc>
                <a:spcPct val="90000"/>
              </a:lnSpc>
              <a:spcAft>
                <a:spcPts val="612"/>
              </a:spcAft>
              <a:defRPr/>
            </a:pPr>
            <a:r>
              <a:rPr lang="en-US" sz="1632" kern="0" dirty="0">
                <a:solidFill>
                  <a:srgbClr val="00B0F0"/>
                </a:solidFill>
                <a:ea typeface="Segoe UI" pitchFamily="34" charset="0"/>
                <a:cs typeface="Segoe UI" pitchFamily="34" charset="0"/>
              </a:rPr>
              <a:t>User</a:t>
            </a:r>
          </a:p>
          <a:p>
            <a:pPr algn="ctr" defTabSz="932567">
              <a:lnSpc>
                <a:spcPct val="90000"/>
              </a:lnSpc>
              <a:spcAft>
                <a:spcPts val="612"/>
              </a:spcAft>
              <a:defRPr/>
            </a:pPr>
            <a:endParaRPr lang="en-US" sz="2448" kern="0" dirty="0">
              <a:gradFill>
                <a:gsLst>
                  <a:gs pos="2917">
                    <a:srgbClr val="1A1A1A"/>
                  </a:gs>
                  <a:gs pos="30000">
                    <a:srgbClr val="1A1A1A"/>
                  </a:gs>
                </a:gsLst>
                <a:lin ang="5400000" scaled="0"/>
              </a:gradFill>
            </a:endParaRPr>
          </a:p>
        </p:txBody>
      </p:sp>
      <p:cxnSp>
        <p:nvCxnSpPr>
          <p:cNvPr id="17" name="Connector: Elbow 16">
            <a:extLst>
              <a:ext uri="{FF2B5EF4-FFF2-40B4-BE49-F238E27FC236}">
                <a16:creationId xmlns:a16="http://schemas.microsoft.com/office/drawing/2014/main" id="{08F2A0A7-52E1-47C6-ADF1-952C5288832B}"/>
              </a:ext>
            </a:extLst>
          </p:cNvPr>
          <p:cNvCxnSpPr>
            <a:cxnSpLocks/>
          </p:cNvCxnSpPr>
          <p:nvPr/>
        </p:nvCxnSpPr>
        <p:spPr>
          <a:xfrm rot="5400000">
            <a:off x="6832274" y="3686871"/>
            <a:ext cx="1858986" cy="993970"/>
          </a:xfrm>
          <a:prstGeom prst="bentConnector3">
            <a:avLst>
              <a:gd name="adj1" fmla="val 72738"/>
            </a:avLst>
          </a:prstGeom>
          <a:noFill/>
          <a:ln w="25400" cap="flat" cmpd="sng" algn="ctr">
            <a:solidFill>
              <a:srgbClr val="00B050"/>
            </a:solidFill>
            <a:prstDash val="solid"/>
            <a:headEnd type="triangle" w="med" len="med"/>
            <a:tailEnd type="triangle" w="med" len="med"/>
          </a:ln>
          <a:effectLst/>
        </p:spPr>
      </p:cxnSp>
      <p:cxnSp>
        <p:nvCxnSpPr>
          <p:cNvPr id="18" name="Connector: Elbow 17">
            <a:extLst>
              <a:ext uri="{FF2B5EF4-FFF2-40B4-BE49-F238E27FC236}">
                <a16:creationId xmlns:a16="http://schemas.microsoft.com/office/drawing/2014/main" id="{0DB45134-4274-403B-BEC3-E2231C05284D}"/>
              </a:ext>
            </a:extLst>
          </p:cNvPr>
          <p:cNvCxnSpPr>
            <a:cxnSpLocks/>
          </p:cNvCxnSpPr>
          <p:nvPr/>
        </p:nvCxnSpPr>
        <p:spPr>
          <a:xfrm rot="16200000" flipH="1">
            <a:off x="8117331" y="3712179"/>
            <a:ext cx="1867746" cy="934590"/>
          </a:xfrm>
          <a:prstGeom prst="bentConnector3">
            <a:avLst>
              <a:gd name="adj1" fmla="val 73276"/>
            </a:avLst>
          </a:prstGeom>
          <a:noFill/>
          <a:ln w="25400" cap="flat" cmpd="sng" algn="ctr">
            <a:solidFill>
              <a:srgbClr val="00B050"/>
            </a:solidFill>
            <a:prstDash val="solid"/>
            <a:headEnd type="triangle" w="med" len="med"/>
            <a:tailEnd type="triangle" w="med" len="med"/>
          </a:ln>
          <a:effectLst/>
        </p:spPr>
      </p:cxnSp>
      <p:sp>
        <p:nvSpPr>
          <p:cNvPr id="19" name="TextBox 18">
            <a:extLst>
              <a:ext uri="{FF2B5EF4-FFF2-40B4-BE49-F238E27FC236}">
                <a16:creationId xmlns:a16="http://schemas.microsoft.com/office/drawing/2014/main" id="{799E1147-8CB6-4392-BC14-C4E11EAE0E06}"/>
              </a:ext>
            </a:extLst>
          </p:cNvPr>
          <p:cNvSpPr txBox="1"/>
          <p:nvPr/>
        </p:nvSpPr>
        <p:spPr>
          <a:xfrm>
            <a:off x="8741605" y="1454663"/>
            <a:ext cx="3157261" cy="499095"/>
          </a:xfrm>
          <a:prstGeom prst="rect">
            <a:avLst/>
          </a:prstGeom>
          <a:noFill/>
        </p:spPr>
        <p:txBody>
          <a:bodyPr wrap="square" lIns="186521" tIns="149217" rIns="186521" bIns="149217" rtlCol="0">
            <a:spAutoFit/>
          </a:bodyPr>
          <a:lstStyle/>
          <a:p>
            <a:pPr algn="r" defTabSz="932567">
              <a:lnSpc>
                <a:spcPct val="90000"/>
              </a:lnSpc>
              <a:spcAft>
                <a:spcPts val="612"/>
              </a:spcAft>
              <a:defRPr/>
            </a:pPr>
            <a:r>
              <a:rPr lang="en-US" sz="1428" b="1" kern="0" dirty="0">
                <a:solidFill>
                  <a:srgbClr val="00B0F0"/>
                </a:solidFill>
              </a:rPr>
              <a:t>Azure Front Door Service</a:t>
            </a:r>
          </a:p>
        </p:txBody>
      </p:sp>
      <p:cxnSp>
        <p:nvCxnSpPr>
          <p:cNvPr id="20" name="Connector: Elbow 19">
            <a:extLst>
              <a:ext uri="{FF2B5EF4-FFF2-40B4-BE49-F238E27FC236}">
                <a16:creationId xmlns:a16="http://schemas.microsoft.com/office/drawing/2014/main" id="{819B978E-C042-451F-B792-5C2A80CACD73}"/>
              </a:ext>
            </a:extLst>
          </p:cNvPr>
          <p:cNvCxnSpPr>
            <a:cxnSpLocks/>
          </p:cNvCxnSpPr>
          <p:nvPr/>
        </p:nvCxnSpPr>
        <p:spPr>
          <a:xfrm rot="16200000" flipH="1">
            <a:off x="8260401" y="3691125"/>
            <a:ext cx="1867746" cy="976698"/>
          </a:xfrm>
          <a:prstGeom prst="bentConnector3">
            <a:avLst>
              <a:gd name="adj1" fmla="val 66644"/>
            </a:avLst>
          </a:prstGeom>
          <a:noFill/>
          <a:ln w="12700" cap="flat" cmpd="sng" algn="ctr">
            <a:solidFill>
              <a:srgbClr val="737373">
                <a:lumMod val="75000"/>
              </a:srgbClr>
            </a:solidFill>
            <a:prstDash val="sysDot"/>
            <a:headEnd type="triangle" w="med" len="med"/>
            <a:tailEnd type="triangle" w="med" len="med"/>
          </a:ln>
          <a:effectLst/>
        </p:spPr>
      </p:cxnSp>
      <p:cxnSp>
        <p:nvCxnSpPr>
          <p:cNvPr id="21" name="Connector: Elbow 20">
            <a:extLst>
              <a:ext uri="{FF2B5EF4-FFF2-40B4-BE49-F238E27FC236}">
                <a16:creationId xmlns:a16="http://schemas.microsoft.com/office/drawing/2014/main" id="{10C95DC8-F20B-454D-A698-1951B2B7E091}"/>
              </a:ext>
            </a:extLst>
          </p:cNvPr>
          <p:cNvCxnSpPr>
            <a:cxnSpLocks/>
          </p:cNvCxnSpPr>
          <p:nvPr/>
        </p:nvCxnSpPr>
        <p:spPr>
          <a:xfrm rot="5400000">
            <a:off x="6692512" y="3673635"/>
            <a:ext cx="1854558" cy="1024877"/>
          </a:xfrm>
          <a:prstGeom prst="bentConnector3">
            <a:avLst>
              <a:gd name="adj1" fmla="val 67004"/>
            </a:avLst>
          </a:prstGeom>
          <a:noFill/>
          <a:ln w="12700" cap="flat" cmpd="sng" algn="ctr">
            <a:solidFill>
              <a:srgbClr val="737373">
                <a:lumMod val="75000"/>
              </a:srgbClr>
            </a:solidFill>
            <a:prstDash val="sysDot"/>
            <a:headEnd type="triangle" w="med" len="med"/>
            <a:tailEnd type="triangle" w="med" len="med"/>
          </a:ln>
          <a:effectLst/>
        </p:spPr>
      </p:cxnSp>
      <p:sp>
        <p:nvSpPr>
          <p:cNvPr id="22" name="TextBox 21">
            <a:extLst>
              <a:ext uri="{FF2B5EF4-FFF2-40B4-BE49-F238E27FC236}">
                <a16:creationId xmlns:a16="http://schemas.microsoft.com/office/drawing/2014/main" id="{790278F7-C9CA-4291-AB57-5E0D858D7B4A}"/>
              </a:ext>
            </a:extLst>
          </p:cNvPr>
          <p:cNvSpPr txBox="1"/>
          <p:nvPr/>
        </p:nvSpPr>
        <p:spPr>
          <a:xfrm>
            <a:off x="6412677" y="6066896"/>
            <a:ext cx="1445920" cy="474256"/>
          </a:xfrm>
          <a:prstGeom prst="rect">
            <a:avLst/>
          </a:prstGeom>
          <a:noFill/>
        </p:spPr>
        <p:txBody>
          <a:bodyPr wrap="none" lIns="186521" tIns="149217" rIns="186521" bIns="149217" rtlCol="0">
            <a:spAutoFit/>
          </a:bodyPr>
          <a:lstStyle/>
          <a:p>
            <a:pPr algn="r" defTabSz="932567">
              <a:lnSpc>
                <a:spcPct val="90000"/>
              </a:lnSpc>
              <a:spcAft>
                <a:spcPts val="612"/>
              </a:spcAft>
              <a:defRPr/>
            </a:pPr>
            <a:r>
              <a:rPr lang="en-US" sz="1224" kern="0" dirty="0">
                <a:solidFill>
                  <a:srgbClr val="00B0F0"/>
                </a:solidFill>
              </a:rPr>
              <a:t>Azure Region 1</a:t>
            </a:r>
          </a:p>
        </p:txBody>
      </p:sp>
      <p:sp>
        <p:nvSpPr>
          <p:cNvPr id="23" name="TextBox 22">
            <a:extLst>
              <a:ext uri="{FF2B5EF4-FFF2-40B4-BE49-F238E27FC236}">
                <a16:creationId xmlns:a16="http://schemas.microsoft.com/office/drawing/2014/main" id="{0BC57D04-D7DD-4940-B0DB-396C503F9F79}"/>
              </a:ext>
            </a:extLst>
          </p:cNvPr>
          <p:cNvSpPr txBox="1"/>
          <p:nvPr/>
        </p:nvSpPr>
        <p:spPr>
          <a:xfrm>
            <a:off x="8947433" y="6045954"/>
            <a:ext cx="1445920" cy="474256"/>
          </a:xfrm>
          <a:prstGeom prst="rect">
            <a:avLst/>
          </a:prstGeom>
          <a:noFill/>
        </p:spPr>
        <p:txBody>
          <a:bodyPr wrap="none" lIns="186521" tIns="149217" rIns="186521" bIns="149217" rtlCol="0">
            <a:spAutoFit/>
          </a:bodyPr>
          <a:lstStyle/>
          <a:p>
            <a:pPr algn="r" defTabSz="932567">
              <a:lnSpc>
                <a:spcPct val="90000"/>
              </a:lnSpc>
              <a:spcAft>
                <a:spcPts val="612"/>
              </a:spcAft>
              <a:defRPr/>
            </a:pPr>
            <a:r>
              <a:rPr lang="en-US" sz="1224" kern="0" dirty="0">
                <a:solidFill>
                  <a:srgbClr val="00B0F0"/>
                </a:solidFill>
              </a:rPr>
              <a:t>Azure Region 2</a:t>
            </a:r>
          </a:p>
        </p:txBody>
      </p:sp>
      <p:sp>
        <p:nvSpPr>
          <p:cNvPr id="24" name="TextBox 23">
            <a:extLst>
              <a:ext uri="{FF2B5EF4-FFF2-40B4-BE49-F238E27FC236}">
                <a16:creationId xmlns:a16="http://schemas.microsoft.com/office/drawing/2014/main" id="{22F2D955-91FC-49EF-B8FF-B284CE7CA8A9}"/>
              </a:ext>
            </a:extLst>
          </p:cNvPr>
          <p:cNvSpPr txBox="1"/>
          <p:nvPr/>
        </p:nvSpPr>
        <p:spPr>
          <a:xfrm>
            <a:off x="7231129" y="2783505"/>
            <a:ext cx="2414972" cy="470856"/>
          </a:xfrm>
          <a:prstGeom prst="rect">
            <a:avLst/>
          </a:prstGeom>
          <a:noFill/>
        </p:spPr>
        <p:txBody>
          <a:bodyPr wrap="square" lIns="186521" tIns="149217" rIns="186521" bIns="149217" rtlCol="0">
            <a:spAutoFit/>
          </a:bodyPr>
          <a:lstStyle/>
          <a:p>
            <a:pPr algn="ctr" defTabSz="932567">
              <a:lnSpc>
                <a:spcPct val="90000"/>
              </a:lnSpc>
              <a:spcAft>
                <a:spcPts val="612"/>
              </a:spcAft>
              <a:defRPr/>
            </a:pPr>
            <a:r>
              <a:rPr lang="en-US" sz="1224" kern="0" dirty="0">
                <a:solidFill>
                  <a:srgbClr val="00B0F0"/>
                </a:solidFill>
              </a:rPr>
              <a:t>64 global edge POPs</a:t>
            </a:r>
          </a:p>
        </p:txBody>
      </p:sp>
      <p:cxnSp>
        <p:nvCxnSpPr>
          <p:cNvPr id="25" name="Straight Arrow Connector 24">
            <a:extLst>
              <a:ext uri="{FF2B5EF4-FFF2-40B4-BE49-F238E27FC236}">
                <a16:creationId xmlns:a16="http://schemas.microsoft.com/office/drawing/2014/main" id="{A5ECFA2C-3095-4052-9AA8-7C7ECBD95A13}"/>
              </a:ext>
            </a:extLst>
          </p:cNvPr>
          <p:cNvCxnSpPr>
            <a:cxnSpLocks/>
          </p:cNvCxnSpPr>
          <p:nvPr/>
        </p:nvCxnSpPr>
        <p:spPr>
          <a:xfrm flipV="1">
            <a:off x="8416738" y="1514968"/>
            <a:ext cx="0" cy="562763"/>
          </a:xfrm>
          <a:prstGeom prst="straightConnector1">
            <a:avLst/>
          </a:prstGeom>
          <a:noFill/>
          <a:ln w="25400" cap="flat" cmpd="sng" algn="ctr">
            <a:solidFill>
              <a:srgbClr val="00B050"/>
            </a:solidFill>
            <a:prstDash val="solid"/>
            <a:headEnd type="triangle" w="med" len="med"/>
            <a:tailEnd type="triangle" w="med" len="med"/>
          </a:ln>
          <a:effectLst/>
        </p:spPr>
      </p:cxnSp>
      <p:sp>
        <p:nvSpPr>
          <p:cNvPr id="26" name="TextBox 25">
            <a:extLst>
              <a:ext uri="{FF2B5EF4-FFF2-40B4-BE49-F238E27FC236}">
                <a16:creationId xmlns:a16="http://schemas.microsoft.com/office/drawing/2014/main" id="{2D710E7D-15B3-4B26-A303-A711CFB34F23}"/>
              </a:ext>
            </a:extLst>
          </p:cNvPr>
          <p:cNvSpPr txBox="1"/>
          <p:nvPr/>
        </p:nvSpPr>
        <p:spPr>
          <a:xfrm>
            <a:off x="6899745" y="4237622"/>
            <a:ext cx="608058" cy="286306"/>
          </a:xfrm>
          <a:prstGeom prst="rect">
            <a:avLst/>
          </a:prstGeom>
          <a:noFill/>
        </p:spPr>
        <p:txBody>
          <a:bodyPr wrap="none" rtlCol="0">
            <a:spAutoFit/>
          </a:bodyPr>
          <a:lstStyle/>
          <a:p>
            <a:pPr defTabSz="932567">
              <a:defRPr/>
            </a:pPr>
            <a:r>
              <a:rPr lang="en-US" sz="1224" kern="0" dirty="0">
                <a:solidFill>
                  <a:srgbClr val="00B0F0"/>
                </a:solidFill>
              </a:rPr>
              <a:t>probe</a:t>
            </a:r>
          </a:p>
        </p:txBody>
      </p:sp>
      <p:sp>
        <p:nvSpPr>
          <p:cNvPr id="27" name="TextBox 26">
            <a:extLst>
              <a:ext uri="{FF2B5EF4-FFF2-40B4-BE49-F238E27FC236}">
                <a16:creationId xmlns:a16="http://schemas.microsoft.com/office/drawing/2014/main" id="{43AB1B5E-B54C-49FD-968D-A4081A19E473}"/>
              </a:ext>
            </a:extLst>
          </p:cNvPr>
          <p:cNvSpPr txBox="1"/>
          <p:nvPr/>
        </p:nvSpPr>
        <p:spPr>
          <a:xfrm>
            <a:off x="9246938" y="4219133"/>
            <a:ext cx="608059" cy="286306"/>
          </a:xfrm>
          <a:prstGeom prst="rect">
            <a:avLst/>
          </a:prstGeom>
          <a:noFill/>
        </p:spPr>
        <p:txBody>
          <a:bodyPr wrap="none" rtlCol="0">
            <a:spAutoFit/>
          </a:bodyPr>
          <a:lstStyle/>
          <a:p>
            <a:pPr algn="r" defTabSz="932567">
              <a:defRPr/>
            </a:pPr>
            <a:r>
              <a:rPr lang="en-US" sz="1224" kern="0" dirty="0">
                <a:solidFill>
                  <a:srgbClr val="00B0F0"/>
                </a:solidFill>
              </a:rPr>
              <a:t>probe</a:t>
            </a:r>
          </a:p>
        </p:txBody>
      </p:sp>
      <p:sp>
        <p:nvSpPr>
          <p:cNvPr id="28" name="Rectangle 27">
            <a:extLst>
              <a:ext uri="{FF2B5EF4-FFF2-40B4-BE49-F238E27FC236}">
                <a16:creationId xmlns:a16="http://schemas.microsoft.com/office/drawing/2014/main" id="{6EF6F7DE-72C9-4098-8E1A-75E697CF99AF}"/>
              </a:ext>
            </a:extLst>
          </p:cNvPr>
          <p:cNvSpPr/>
          <p:nvPr/>
        </p:nvSpPr>
        <p:spPr>
          <a:xfrm>
            <a:off x="8404649" y="1702167"/>
            <a:ext cx="673912" cy="262241"/>
          </a:xfrm>
          <a:prstGeom prst="rect">
            <a:avLst/>
          </a:prstGeom>
        </p:spPr>
        <p:txBody>
          <a:bodyPr wrap="none">
            <a:spAutoFit/>
          </a:bodyPr>
          <a:lstStyle/>
          <a:p>
            <a:pPr defTabSz="932567">
              <a:defRPr/>
            </a:pPr>
            <a:r>
              <a:rPr lang="en-US" sz="1071" kern="0">
                <a:gradFill>
                  <a:gsLst>
                    <a:gs pos="2917">
                      <a:srgbClr val="1A1A1A"/>
                    </a:gs>
                    <a:gs pos="30000">
                      <a:srgbClr val="1A1A1A"/>
                    </a:gs>
                  </a:gsLst>
                  <a:lin ang="5400000" scaled="0"/>
                </a:gradFill>
              </a:rPr>
              <a:t>HTTP(S)</a:t>
            </a:r>
            <a:endParaRPr lang="en-US" sz="1071" kern="0">
              <a:solidFill>
                <a:srgbClr val="1A1A1A"/>
              </a:solidFill>
            </a:endParaRPr>
          </a:p>
        </p:txBody>
      </p:sp>
      <p:sp>
        <p:nvSpPr>
          <p:cNvPr id="29" name="TextBox 28">
            <a:extLst>
              <a:ext uri="{FF2B5EF4-FFF2-40B4-BE49-F238E27FC236}">
                <a16:creationId xmlns:a16="http://schemas.microsoft.com/office/drawing/2014/main" id="{15DE71F0-794E-4254-BB51-7BB07E0B6E33}"/>
              </a:ext>
            </a:extLst>
          </p:cNvPr>
          <p:cNvSpPr txBox="1"/>
          <p:nvPr/>
        </p:nvSpPr>
        <p:spPr>
          <a:xfrm>
            <a:off x="9171529" y="3312360"/>
            <a:ext cx="1463642" cy="647165"/>
          </a:xfrm>
          <a:prstGeom prst="rect">
            <a:avLst/>
          </a:prstGeom>
          <a:noFill/>
        </p:spPr>
        <p:txBody>
          <a:bodyPr wrap="square" lIns="186521" tIns="149217" rIns="186521" bIns="149217" rtlCol="0">
            <a:spAutoFit/>
          </a:bodyPr>
          <a:lstStyle/>
          <a:p>
            <a:pPr defTabSz="932567">
              <a:lnSpc>
                <a:spcPct val="90000"/>
              </a:lnSpc>
              <a:spcAft>
                <a:spcPts val="612"/>
              </a:spcAft>
              <a:defRPr/>
            </a:pPr>
            <a:r>
              <a:rPr lang="en-US" sz="1224" kern="0" dirty="0">
                <a:solidFill>
                  <a:srgbClr val="00B0F0"/>
                </a:solidFill>
              </a:rPr>
              <a:t>Global Private WAN</a:t>
            </a:r>
          </a:p>
        </p:txBody>
      </p:sp>
      <p:sp>
        <p:nvSpPr>
          <p:cNvPr id="30" name="TextBox 29">
            <a:extLst>
              <a:ext uri="{FF2B5EF4-FFF2-40B4-BE49-F238E27FC236}">
                <a16:creationId xmlns:a16="http://schemas.microsoft.com/office/drawing/2014/main" id="{C5F4EF13-ED7E-408A-AA81-E46B1AF18B97}"/>
              </a:ext>
            </a:extLst>
          </p:cNvPr>
          <p:cNvSpPr txBox="1"/>
          <p:nvPr/>
        </p:nvSpPr>
        <p:spPr>
          <a:xfrm>
            <a:off x="9382788" y="1905295"/>
            <a:ext cx="2798184" cy="484988"/>
          </a:xfrm>
          <a:prstGeom prst="rect">
            <a:avLst/>
          </a:prstGeom>
          <a:noFill/>
        </p:spPr>
        <p:txBody>
          <a:bodyPr wrap="square" lIns="186521" tIns="149217" rIns="186521" bIns="149217" rtlCol="0">
            <a:spAutoFit/>
          </a:bodyPr>
          <a:lstStyle/>
          <a:p>
            <a:pPr defTabSz="932567">
              <a:lnSpc>
                <a:spcPct val="90000"/>
              </a:lnSpc>
              <a:spcAft>
                <a:spcPts val="612"/>
              </a:spcAft>
              <a:defRPr/>
            </a:pPr>
            <a:r>
              <a:rPr lang="en-US" sz="1200" kern="0" dirty="0">
                <a:solidFill>
                  <a:srgbClr val="00B0F0"/>
                </a:solidFill>
              </a:rPr>
              <a:t>DDoS and application layer security </a:t>
            </a:r>
          </a:p>
        </p:txBody>
      </p:sp>
      <p:sp>
        <p:nvSpPr>
          <p:cNvPr id="31" name="TextBox 30">
            <a:extLst>
              <a:ext uri="{FF2B5EF4-FFF2-40B4-BE49-F238E27FC236}">
                <a16:creationId xmlns:a16="http://schemas.microsoft.com/office/drawing/2014/main" id="{7407D851-807F-4393-B9B5-C7A35B31F6FD}"/>
              </a:ext>
            </a:extLst>
          </p:cNvPr>
          <p:cNvSpPr txBox="1"/>
          <p:nvPr/>
        </p:nvSpPr>
        <p:spPr>
          <a:xfrm>
            <a:off x="9387922" y="2235564"/>
            <a:ext cx="2626277" cy="467548"/>
          </a:xfrm>
          <a:prstGeom prst="rect">
            <a:avLst/>
          </a:prstGeom>
          <a:noFill/>
        </p:spPr>
        <p:txBody>
          <a:bodyPr wrap="square" lIns="186521" tIns="149217" rIns="186521" bIns="149217" rtlCol="0">
            <a:spAutoFit/>
          </a:bodyPr>
          <a:lstStyle/>
          <a:p>
            <a:pPr defTabSz="932567">
              <a:lnSpc>
                <a:spcPct val="90000"/>
              </a:lnSpc>
              <a:spcAft>
                <a:spcPts val="612"/>
              </a:spcAft>
              <a:defRPr/>
            </a:pPr>
            <a:r>
              <a:rPr lang="en-US" sz="1200" kern="0" dirty="0">
                <a:solidFill>
                  <a:srgbClr val="00B0F0"/>
                </a:solidFill>
              </a:rPr>
              <a:t>Path based traffic load balancing</a:t>
            </a:r>
          </a:p>
        </p:txBody>
      </p:sp>
      <p:sp>
        <p:nvSpPr>
          <p:cNvPr id="32" name="Freeform: Shape 31">
            <a:extLst>
              <a:ext uri="{FF2B5EF4-FFF2-40B4-BE49-F238E27FC236}">
                <a16:creationId xmlns:a16="http://schemas.microsoft.com/office/drawing/2014/main" id="{2DDC33C2-881E-4DCC-BB39-DE3A0C1AAA6A}"/>
              </a:ext>
            </a:extLst>
          </p:cNvPr>
          <p:cNvSpPr/>
          <p:nvPr/>
        </p:nvSpPr>
        <p:spPr>
          <a:xfrm>
            <a:off x="9131017" y="2674619"/>
            <a:ext cx="232153" cy="311916"/>
          </a:xfrm>
          <a:custGeom>
            <a:avLst/>
            <a:gdLst>
              <a:gd name="connsiteX0" fmla="*/ 229791 w 458435"/>
              <a:gd name="connsiteY0" fmla="*/ 34965 h 615942"/>
              <a:gd name="connsiteX1" fmla="*/ 66675 w 458435"/>
              <a:gd name="connsiteY1" fmla="*/ 85901 h 615942"/>
              <a:gd name="connsiteX2" fmla="*/ 229791 w 458435"/>
              <a:gd name="connsiteY2" fmla="*/ 136837 h 615942"/>
              <a:gd name="connsiteX3" fmla="*/ 392907 w 458435"/>
              <a:gd name="connsiteY3" fmla="*/ 85901 h 615942"/>
              <a:gd name="connsiteX4" fmla="*/ 229791 w 458435"/>
              <a:gd name="connsiteY4" fmla="*/ 34965 h 615942"/>
              <a:gd name="connsiteX5" fmla="*/ 229218 w 458435"/>
              <a:gd name="connsiteY5" fmla="*/ 0 h 615942"/>
              <a:gd name="connsiteX6" fmla="*/ 453779 w 458435"/>
              <a:gd name="connsiteY6" fmla="*/ 70791 h 615942"/>
              <a:gd name="connsiteX7" fmla="*/ 458435 w 458435"/>
              <a:gd name="connsiteY7" fmla="*/ 88655 h 615942"/>
              <a:gd name="connsiteX8" fmla="*/ 458435 w 458435"/>
              <a:gd name="connsiteY8" fmla="*/ 88663 h 615942"/>
              <a:gd name="connsiteX9" fmla="*/ 458435 w 458435"/>
              <a:gd name="connsiteY9" fmla="*/ 527279 h 615942"/>
              <a:gd name="connsiteX10" fmla="*/ 458435 w 458435"/>
              <a:gd name="connsiteY10" fmla="*/ 527287 h 615942"/>
              <a:gd name="connsiteX11" fmla="*/ 453779 w 458435"/>
              <a:gd name="connsiteY11" fmla="*/ 545151 h 615942"/>
              <a:gd name="connsiteX12" fmla="*/ 229218 w 458435"/>
              <a:gd name="connsiteY12" fmla="*/ 615942 h 615942"/>
              <a:gd name="connsiteX13" fmla="*/ 0 w 458435"/>
              <a:gd name="connsiteY13" fmla="*/ 527283 h 615942"/>
              <a:gd name="connsiteX14" fmla="*/ 0 w 458435"/>
              <a:gd name="connsiteY14" fmla="*/ 88659 h 615942"/>
              <a:gd name="connsiteX15" fmla="*/ 229218 w 458435"/>
              <a:gd name="connsiteY15" fmla="*/ 0 h 61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435" h="615942">
                <a:moveTo>
                  <a:pt x="229791" y="34965"/>
                </a:moveTo>
                <a:cubicBezTo>
                  <a:pt x="139705" y="34965"/>
                  <a:pt x="66675" y="57770"/>
                  <a:pt x="66675" y="85901"/>
                </a:cubicBezTo>
                <a:cubicBezTo>
                  <a:pt x="66675" y="114032"/>
                  <a:pt x="139705" y="136837"/>
                  <a:pt x="229791" y="136837"/>
                </a:cubicBezTo>
                <a:cubicBezTo>
                  <a:pt x="319877" y="136837"/>
                  <a:pt x="392907" y="114032"/>
                  <a:pt x="392907" y="85901"/>
                </a:cubicBezTo>
                <a:cubicBezTo>
                  <a:pt x="392907" y="57770"/>
                  <a:pt x="319877" y="34965"/>
                  <a:pt x="229791" y="34965"/>
                </a:cubicBezTo>
                <a:close/>
                <a:moveTo>
                  <a:pt x="229218" y="0"/>
                </a:moveTo>
                <a:cubicBezTo>
                  <a:pt x="339988" y="0"/>
                  <a:pt x="432406" y="30391"/>
                  <a:pt x="453779" y="70791"/>
                </a:cubicBezTo>
                <a:lnTo>
                  <a:pt x="458435" y="88655"/>
                </a:lnTo>
                <a:lnTo>
                  <a:pt x="458435" y="88663"/>
                </a:lnTo>
                <a:lnTo>
                  <a:pt x="458435" y="527279"/>
                </a:lnTo>
                <a:lnTo>
                  <a:pt x="458435" y="527287"/>
                </a:lnTo>
                <a:lnTo>
                  <a:pt x="453779" y="545151"/>
                </a:lnTo>
                <a:cubicBezTo>
                  <a:pt x="432406" y="585551"/>
                  <a:pt x="339988" y="615942"/>
                  <a:pt x="229218" y="615942"/>
                </a:cubicBezTo>
                <a:cubicBezTo>
                  <a:pt x="102624" y="615942"/>
                  <a:pt x="0" y="576248"/>
                  <a:pt x="0" y="527283"/>
                </a:cubicBezTo>
                <a:lnTo>
                  <a:pt x="0" y="88659"/>
                </a:lnTo>
                <a:cubicBezTo>
                  <a:pt x="0" y="39694"/>
                  <a:pt x="102624" y="0"/>
                  <a:pt x="229218" y="0"/>
                </a:cubicBezTo>
                <a:close/>
              </a:path>
            </a:pathLst>
          </a:custGeom>
          <a:solidFill>
            <a:srgbClr val="00B0F0"/>
          </a:solidFill>
          <a:ln w="10795" cap="flat" cmpd="sng" algn="ctr">
            <a:noFill/>
            <a:prstDash val="solid"/>
          </a:ln>
          <a:effectLst/>
        </p:spPr>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32567">
              <a:defRPr/>
            </a:pPr>
            <a:endParaRPr lang="en-US" kern="0">
              <a:solidFill>
                <a:srgbClr val="FFFFFF"/>
              </a:solidFill>
              <a:latin typeface="Segoe UI"/>
            </a:endParaRPr>
          </a:p>
        </p:txBody>
      </p:sp>
      <p:sp>
        <p:nvSpPr>
          <p:cNvPr id="33" name="TextBox 32">
            <a:extLst>
              <a:ext uri="{FF2B5EF4-FFF2-40B4-BE49-F238E27FC236}">
                <a16:creationId xmlns:a16="http://schemas.microsoft.com/office/drawing/2014/main" id="{139C7FC9-A57A-4F06-9186-558881148917}"/>
              </a:ext>
            </a:extLst>
          </p:cNvPr>
          <p:cNvSpPr txBox="1"/>
          <p:nvPr/>
        </p:nvSpPr>
        <p:spPr>
          <a:xfrm>
            <a:off x="9394645" y="2573413"/>
            <a:ext cx="2414972" cy="467548"/>
          </a:xfrm>
          <a:prstGeom prst="rect">
            <a:avLst/>
          </a:prstGeom>
          <a:noFill/>
        </p:spPr>
        <p:txBody>
          <a:bodyPr wrap="square" lIns="186521" tIns="149217" rIns="186521" bIns="149217" rtlCol="0">
            <a:spAutoFit/>
          </a:bodyPr>
          <a:lstStyle/>
          <a:p>
            <a:pPr defTabSz="932567">
              <a:lnSpc>
                <a:spcPct val="90000"/>
              </a:lnSpc>
              <a:spcAft>
                <a:spcPts val="612"/>
              </a:spcAft>
              <a:defRPr/>
            </a:pPr>
            <a:r>
              <a:rPr lang="en-US" sz="1200" kern="0" dirty="0">
                <a:solidFill>
                  <a:srgbClr val="00B0F0"/>
                </a:solidFill>
              </a:rPr>
              <a:t>Static content caching</a:t>
            </a:r>
          </a:p>
        </p:txBody>
      </p:sp>
      <p:grpSp>
        <p:nvGrpSpPr>
          <p:cNvPr id="34" name="Group 33">
            <a:extLst>
              <a:ext uri="{FF2B5EF4-FFF2-40B4-BE49-F238E27FC236}">
                <a16:creationId xmlns:a16="http://schemas.microsoft.com/office/drawing/2014/main" id="{87CCF070-70AC-495B-93A9-D9796ED52D1E}"/>
              </a:ext>
            </a:extLst>
          </p:cNvPr>
          <p:cNvGrpSpPr/>
          <p:nvPr/>
        </p:nvGrpSpPr>
        <p:grpSpPr>
          <a:xfrm>
            <a:off x="9117584" y="2339411"/>
            <a:ext cx="258541" cy="232040"/>
            <a:chOff x="9209596" y="705131"/>
            <a:chExt cx="283683" cy="227511"/>
          </a:xfrm>
        </p:grpSpPr>
        <p:sp>
          <p:nvSpPr>
            <p:cNvPr id="35" name="Rectangle 34">
              <a:extLst>
                <a:ext uri="{FF2B5EF4-FFF2-40B4-BE49-F238E27FC236}">
                  <a16:creationId xmlns:a16="http://schemas.microsoft.com/office/drawing/2014/main" id="{1CF26E56-02A6-42F4-AE65-AAE8A648DB79}"/>
                </a:ext>
              </a:extLst>
            </p:cNvPr>
            <p:cNvSpPr/>
            <p:nvPr/>
          </p:nvSpPr>
          <p:spPr>
            <a:xfrm rot="2700000">
              <a:off x="9314818" y="705131"/>
              <a:ext cx="73289" cy="73289"/>
            </a:xfrm>
            <a:prstGeom prst="rect">
              <a:avLst/>
            </a:prstGeom>
            <a:solidFill>
              <a:srgbClr val="0078D4"/>
            </a:solidFill>
            <a:ln w="10795" cap="flat" cmpd="sng" algn="ctr">
              <a:noFill/>
              <a:prstDash val="solid"/>
            </a:ln>
            <a:effectLst/>
          </p:spPr>
          <p:txBody>
            <a:bodyPr rtlCol="0" anchor="ctr"/>
            <a:lstStyle/>
            <a:p>
              <a:pPr algn="ctr" defTabSz="932567">
                <a:defRPr/>
              </a:pPr>
              <a:endParaRPr lang="en-US" kern="0">
                <a:solidFill>
                  <a:srgbClr val="FFFFFF"/>
                </a:solidFill>
                <a:latin typeface="Segoe UI"/>
              </a:endParaRPr>
            </a:p>
          </p:txBody>
        </p:sp>
        <p:sp>
          <p:nvSpPr>
            <p:cNvPr id="36" name="Rectangle 35">
              <a:extLst>
                <a:ext uri="{FF2B5EF4-FFF2-40B4-BE49-F238E27FC236}">
                  <a16:creationId xmlns:a16="http://schemas.microsoft.com/office/drawing/2014/main" id="{6775B815-4147-41F0-8CA2-7ABB2EEB4067}"/>
                </a:ext>
              </a:extLst>
            </p:cNvPr>
            <p:cNvSpPr/>
            <p:nvPr/>
          </p:nvSpPr>
          <p:spPr>
            <a:xfrm rot="5400000">
              <a:off x="9209596" y="859353"/>
              <a:ext cx="73289" cy="73289"/>
            </a:xfrm>
            <a:prstGeom prst="rect">
              <a:avLst/>
            </a:prstGeom>
            <a:solidFill>
              <a:srgbClr val="0070C0"/>
            </a:solidFill>
            <a:ln w="10795" cap="flat" cmpd="sng" algn="ctr">
              <a:noFill/>
              <a:prstDash val="solid"/>
            </a:ln>
            <a:effectLst/>
          </p:spPr>
          <p:txBody>
            <a:bodyPr rtlCol="0" anchor="ctr"/>
            <a:lstStyle/>
            <a:p>
              <a:pPr algn="ctr" defTabSz="932567">
                <a:defRPr/>
              </a:pPr>
              <a:endParaRPr lang="en-US" kern="0">
                <a:solidFill>
                  <a:srgbClr val="FFFFFF"/>
                </a:solidFill>
                <a:latin typeface="Segoe UI"/>
              </a:endParaRPr>
            </a:p>
          </p:txBody>
        </p:sp>
        <p:cxnSp>
          <p:nvCxnSpPr>
            <p:cNvPr id="37" name="Connector: Elbow 36">
              <a:extLst>
                <a:ext uri="{FF2B5EF4-FFF2-40B4-BE49-F238E27FC236}">
                  <a16:creationId xmlns:a16="http://schemas.microsoft.com/office/drawing/2014/main" id="{79F0EA82-C765-45E6-B2C2-1E6A24CC4B39}"/>
                </a:ext>
              </a:extLst>
            </p:cNvPr>
            <p:cNvCxnSpPr>
              <a:cxnSpLocks/>
              <a:endCxn id="36" idx="1"/>
            </p:cNvCxnSpPr>
            <p:nvPr/>
          </p:nvCxnSpPr>
          <p:spPr>
            <a:xfrm rot="10800000" flipV="1">
              <a:off x="9246240" y="825041"/>
              <a:ext cx="105222" cy="34312"/>
            </a:xfrm>
            <a:prstGeom prst="bentConnector2">
              <a:avLst/>
            </a:prstGeom>
            <a:noFill/>
            <a:ln w="12700" cap="flat" cmpd="sng" algn="ctr">
              <a:solidFill>
                <a:srgbClr val="0078D4"/>
              </a:solidFill>
              <a:prstDash val="solid"/>
            </a:ln>
            <a:effectLst/>
          </p:spPr>
        </p:cxnSp>
        <p:cxnSp>
          <p:nvCxnSpPr>
            <p:cNvPr id="38" name="Connector: Elbow 37">
              <a:extLst>
                <a:ext uri="{FF2B5EF4-FFF2-40B4-BE49-F238E27FC236}">
                  <a16:creationId xmlns:a16="http://schemas.microsoft.com/office/drawing/2014/main" id="{8A6D9911-3D9E-4D10-B6BF-BF5817359ACF}"/>
                </a:ext>
              </a:extLst>
            </p:cNvPr>
            <p:cNvCxnSpPr>
              <a:cxnSpLocks/>
            </p:cNvCxnSpPr>
            <p:nvPr/>
          </p:nvCxnSpPr>
          <p:spPr>
            <a:xfrm rot="16200000" flipV="1">
              <a:off x="9379852" y="792100"/>
              <a:ext cx="43056" cy="110498"/>
            </a:xfrm>
            <a:prstGeom prst="bentConnector2">
              <a:avLst/>
            </a:prstGeom>
            <a:noFill/>
            <a:ln w="12700" cap="flat" cmpd="sng" algn="ctr">
              <a:solidFill>
                <a:srgbClr val="0078D4"/>
              </a:solidFill>
              <a:prstDash val="solid"/>
            </a:ln>
            <a:effectLst/>
          </p:spPr>
        </p:cxnSp>
        <p:cxnSp>
          <p:nvCxnSpPr>
            <p:cNvPr id="39" name="Straight Connector 38">
              <a:extLst>
                <a:ext uri="{FF2B5EF4-FFF2-40B4-BE49-F238E27FC236}">
                  <a16:creationId xmlns:a16="http://schemas.microsoft.com/office/drawing/2014/main" id="{A7129418-5C5E-4E45-AB59-722135F5CD50}"/>
                </a:ext>
              </a:extLst>
            </p:cNvPr>
            <p:cNvCxnSpPr>
              <a:cxnSpLocks/>
            </p:cNvCxnSpPr>
            <p:nvPr/>
          </p:nvCxnSpPr>
          <p:spPr>
            <a:xfrm flipV="1">
              <a:off x="9351462" y="765588"/>
              <a:ext cx="0" cy="159752"/>
            </a:xfrm>
            <a:prstGeom prst="line">
              <a:avLst/>
            </a:prstGeom>
            <a:solidFill>
              <a:srgbClr val="00B050"/>
            </a:solidFill>
            <a:ln w="12700" cap="flat" cmpd="sng" algn="ctr">
              <a:solidFill>
                <a:srgbClr val="0078D4"/>
              </a:solidFill>
              <a:prstDash val="solid"/>
            </a:ln>
            <a:effectLst/>
          </p:spPr>
        </p:cxnSp>
        <p:sp>
          <p:nvSpPr>
            <p:cNvPr id="40" name="Rectangle 39">
              <a:extLst>
                <a:ext uri="{FF2B5EF4-FFF2-40B4-BE49-F238E27FC236}">
                  <a16:creationId xmlns:a16="http://schemas.microsoft.com/office/drawing/2014/main" id="{A5D9F3B0-7CF9-4C37-8F05-47861FD485D8}"/>
                </a:ext>
              </a:extLst>
            </p:cNvPr>
            <p:cNvSpPr/>
            <p:nvPr/>
          </p:nvSpPr>
          <p:spPr>
            <a:xfrm rot="5400000">
              <a:off x="9318640" y="859353"/>
              <a:ext cx="73289" cy="73289"/>
            </a:xfrm>
            <a:prstGeom prst="rect">
              <a:avLst/>
            </a:prstGeom>
            <a:solidFill>
              <a:srgbClr val="0070C0"/>
            </a:solidFill>
            <a:ln w="10795" cap="flat" cmpd="sng" algn="ctr">
              <a:noFill/>
              <a:prstDash val="solid"/>
            </a:ln>
            <a:effectLst/>
          </p:spPr>
          <p:txBody>
            <a:bodyPr rtlCol="0" anchor="ctr"/>
            <a:lstStyle/>
            <a:p>
              <a:pPr algn="ctr" defTabSz="932567">
                <a:defRPr/>
              </a:pPr>
              <a:endParaRPr lang="en-US" kern="0">
                <a:solidFill>
                  <a:srgbClr val="FFFFFF"/>
                </a:solidFill>
                <a:latin typeface="Segoe UI"/>
              </a:endParaRPr>
            </a:p>
          </p:txBody>
        </p:sp>
        <p:sp>
          <p:nvSpPr>
            <p:cNvPr id="41" name="Rectangle 40">
              <a:extLst>
                <a:ext uri="{FF2B5EF4-FFF2-40B4-BE49-F238E27FC236}">
                  <a16:creationId xmlns:a16="http://schemas.microsoft.com/office/drawing/2014/main" id="{F7A2C9B1-88F1-4DE6-B6C2-B246FB43DB71}"/>
                </a:ext>
              </a:extLst>
            </p:cNvPr>
            <p:cNvSpPr/>
            <p:nvPr/>
          </p:nvSpPr>
          <p:spPr>
            <a:xfrm rot="5400000">
              <a:off x="9419990" y="859353"/>
              <a:ext cx="73289" cy="73289"/>
            </a:xfrm>
            <a:prstGeom prst="rect">
              <a:avLst/>
            </a:prstGeom>
            <a:solidFill>
              <a:srgbClr val="C00000"/>
            </a:solidFill>
            <a:ln w="10795" cap="flat" cmpd="sng" algn="ctr">
              <a:noFill/>
              <a:prstDash val="solid"/>
            </a:ln>
            <a:effectLst/>
          </p:spPr>
          <p:txBody>
            <a:bodyPr rtlCol="0" anchor="ctr"/>
            <a:lstStyle/>
            <a:p>
              <a:pPr algn="ctr" defTabSz="932567">
                <a:defRPr/>
              </a:pPr>
              <a:endParaRPr lang="en-US" kern="0">
                <a:solidFill>
                  <a:srgbClr val="FFFFFF"/>
                </a:solidFill>
                <a:latin typeface="Segoe UI"/>
              </a:endParaRPr>
            </a:p>
          </p:txBody>
        </p:sp>
      </p:grpSp>
      <p:sp>
        <p:nvSpPr>
          <p:cNvPr id="42" name="Rectangle 41">
            <a:extLst>
              <a:ext uri="{FF2B5EF4-FFF2-40B4-BE49-F238E27FC236}">
                <a16:creationId xmlns:a16="http://schemas.microsoft.com/office/drawing/2014/main" id="{4D6309E9-53EE-4B64-A48F-6A4E048D93B1}"/>
              </a:ext>
            </a:extLst>
          </p:cNvPr>
          <p:cNvSpPr/>
          <p:nvPr/>
        </p:nvSpPr>
        <p:spPr>
          <a:xfrm>
            <a:off x="9208418" y="2281532"/>
            <a:ext cx="252105" cy="190239"/>
          </a:xfrm>
          <a:prstGeom prst="rect">
            <a:avLst/>
          </a:prstGeom>
        </p:spPr>
        <p:txBody>
          <a:bodyPr wrap="none">
            <a:spAutoFit/>
          </a:bodyPr>
          <a:lstStyle/>
          <a:p>
            <a:pPr defTabSz="932567">
              <a:defRPr/>
            </a:pPr>
            <a:r>
              <a:rPr lang="en-US" sz="612" kern="0">
                <a:gradFill>
                  <a:gsLst>
                    <a:gs pos="2917">
                      <a:srgbClr val="1A1A1A"/>
                    </a:gs>
                    <a:gs pos="30000">
                      <a:srgbClr val="1A1A1A"/>
                    </a:gs>
                  </a:gsLst>
                  <a:lin ang="5400000" scaled="0"/>
                </a:gradFill>
              </a:rPr>
              <a:t>/*</a:t>
            </a:r>
            <a:endParaRPr lang="en-US" sz="612" kern="0">
              <a:solidFill>
                <a:srgbClr val="1A1A1A"/>
              </a:solidFill>
            </a:endParaRPr>
          </a:p>
        </p:txBody>
      </p:sp>
      <p:sp>
        <p:nvSpPr>
          <p:cNvPr id="43" name="TextBox 42">
            <a:extLst>
              <a:ext uri="{FF2B5EF4-FFF2-40B4-BE49-F238E27FC236}">
                <a16:creationId xmlns:a16="http://schemas.microsoft.com/office/drawing/2014/main" id="{1ABB2918-8F50-4997-831F-89C83C0DE994}"/>
              </a:ext>
            </a:extLst>
          </p:cNvPr>
          <p:cNvSpPr txBox="1"/>
          <p:nvPr/>
        </p:nvSpPr>
        <p:spPr>
          <a:xfrm>
            <a:off x="7559189" y="4869500"/>
            <a:ext cx="1656958" cy="647165"/>
          </a:xfrm>
          <a:prstGeom prst="rect">
            <a:avLst/>
          </a:prstGeom>
          <a:noFill/>
        </p:spPr>
        <p:txBody>
          <a:bodyPr wrap="square" lIns="186521" tIns="149217" rIns="186521" bIns="149217" rtlCol="0">
            <a:spAutoFit/>
          </a:bodyPr>
          <a:lstStyle/>
          <a:p>
            <a:pPr algn="ctr" defTabSz="932567">
              <a:lnSpc>
                <a:spcPct val="90000"/>
              </a:lnSpc>
              <a:spcAft>
                <a:spcPts val="612"/>
              </a:spcAft>
              <a:defRPr/>
            </a:pPr>
            <a:r>
              <a:rPr lang="en-US" sz="1224" kern="0" dirty="0">
                <a:solidFill>
                  <a:srgbClr val="00B0F0"/>
                </a:solidFill>
              </a:rPr>
              <a:t>Connection pooling</a:t>
            </a:r>
          </a:p>
        </p:txBody>
      </p:sp>
      <p:sp>
        <p:nvSpPr>
          <p:cNvPr id="44" name="TextBox 43">
            <a:extLst>
              <a:ext uri="{FF2B5EF4-FFF2-40B4-BE49-F238E27FC236}">
                <a16:creationId xmlns:a16="http://schemas.microsoft.com/office/drawing/2014/main" id="{F5928F34-6E51-4125-9498-18D454E390B8}"/>
              </a:ext>
            </a:extLst>
          </p:cNvPr>
          <p:cNvSpPr txBox="1"/>
          <p:nvPr/>
        </p:nvSpPr>
        <p:spPr>
          <a:xfrm>
            <a:off x="6446306" y="3359055"/>
            <a:ext cx="1335328" cy="640416"/>
          </a:xfrm>
          <a:prstGeom prst="rect">
            <a:avLst/>
          </a:prstGeom>
          <a:noFill/>
        </p:spPr>
        <p:txBody>
          <a:bodyPr wrap="square" lIns="186521" tIns="149217" rIns="186521" bIns="149217" rtlCol="0">
            <a:spAutoFit/>
          </a:bodyPr>
          <a:lstStyle/>
          <a:p>
            <a:pPr algn="r" defTabSz="932567">
              <a:lnSpc>
                <a:spcPct val="90000"/>
              </a:lnSpc>
              <a:spcAft>
                <a:spcPts val="612"/>
              </a:spcAft>
              <a:defRPr/>
            </a:pPr>
            <a:r>
              <a:rPr lang="en-US" sz="1224" kern="0" dirty="0">
                <a:solidFill>
                  <a:srgbClr val="00B0F0"/>
                </a:solidFill>
              </a:rPr>
              <a:t>Active global traffic routing</a:t>
            </a:r>
          </a:p>
        </p:txBody>
      </p:sp>
      <p:sp>
        <p:nvSpPr>
          <p:cNvPr id="45" name="Freeform: Shape 44">
            <a:extLst>
              <a:ext uri="{FF2B5EF4-FFF2-40B4-BE49-F238E27FC236}">
                <a16:creationId xmlns:a16="http://schemas.microsoft.com/office/drawing/2014/main" id="{481F5DFD-0E9B-470D-827E-48E228DFE038}"/>
              </a:ext>
            </a:extLst>
          </p:cNvPr>
          <p:cNvSpPr/>
          <p:nvPr/>
        </p:nvSpPr>
        <p:spPr>
          <a:xfrm rot="900000">
            <a:off x="8360435" y="3591217"/>
            <a:ext cx="143643" cy="384895"/>
          </a:xfrm>
          <a:custGeom>
            <a:avLst/>
            <a:gdLst>
              <a:gd name="connsiteX0" fmla="*/ 69056 w 671513"/>
              <a:gd name="connsiteY0" fmla="*/ 1509713 h 1509713"/>
              <a:gd name="connsiteX1" fmla="*/ 671513 w 671513"/>
              <a:gd name="connsiteY1" fmla="*/ 650082 h 1509713"/>
              <a:gd name="connsiteX2" fmla="*/ 388144 w 671513"/>
              <a:gd name="connsiteY2" fmla="*/ 652463 h 1509713"/>
              <a:gd name="connsiteX3" fmla="*/ 619125 w 671513"/>
              <a:gd name="connsiteY3" fmla="*/ 0 h 1509713"/>
              <a:gd name="connsiteX4" fmla="*/ 0 w 671513"/>
              <a:gd name="connsiteY4" fmla="*/ 857251 h 1509713"/>
              <a:gd name="connsiteX5" fmla="*/ 292894 w 671513"/>
              <a:gd name="connsiteY5" fmla="*/ 866776 h 1509713"/>
              <a:gd name="connsiteX6" fmla="*/ 69056 w 671513"/>
              <a:gd name="connsiteY6" fmla="*/ 1509713 h 150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1513" h="1509713">
                <a:moveTo>
                  <a:pt x="69056" y="1509713"/>
                </a:moveTo>
                <a:lnTo>
                  <a:pt x="671513" y="650082"/>
                </a:lnTo>
                <a:lnTo>
                  <a:pt x="388144" y="652463"/>
                </a:lnTo>
                <a:lnTo>
                  <a:pt x="619125" y="0"/>
                </a:lnTo>
                <a:lnTo>
                  <a:pt x="0" y="857251"/>
                </a:lnTo>
                <a:lnTo>
                  <a:pt x="292894" y="866776"/>
                </a:lnTo>
                <a:lnTo>
                  <a:pt x="69056" y="1509713"/>
                </a:lnTo>
                <a:close/>
              </a:path>
            </a:pathLst>
          </a:custGeom>
          <a:solidFill>
            <a:srgbClr val="FFC000"/>
          </a:solidFill>
          <a:ln w="10795" cap="flat" cmpd="sng" algn="ctr">
            <a:noFill/>
            <a:prstDash val="solid"/>
          </a:ln>
          <a:effectLst/>
        </p:spPr>
        <p:txBody>
          <a:bodyPr rtlCol="0" anchor="ctr"/>
          <a:lstStyle/>
          <a:p>
            <a:pPr algn="ctr" defTabSz="932567">
              <a:defRPr/>
            </a:pPr>
            <a:endParaRPr lang="en-US" kern="0">
              <a:solidFill>
                <a:srgbClr val="FFFFFF"/>
              </a:solidFill>
              <a:latin typeface="Segoe UI"/>
            </a:endParaRPr>
          </a:p>
        </p:txBody>
      </p:sp>
      <p:pic>
        <p:nvPicPr>
          <p:cNvPr id="46" name="Picture 45">
            <a:extLst>
              <a:ext uri="{FF2B5EF4-FFF2-40B4-BE49-F238E27FC236}">
                <a16:creationId xmlns:a16="http://schemas.microsoft.com/office/drawing/2014/main" id="{8A282AEB-30BD-4CAD-B2FE-AE112E999C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2953" y="5219533"/>
            <a:ext cx="303203" cy="303203"/>
          </a:xfrm>
          <a:prstGeom prst="rect">
            <a:avLst/>
          </a:prstGeom>
        </p:spPr>
      </p:pic>
      <p:pic>
        <p:nvPicPr>
          <p:cNvPr id="47" name="Picture 46">
            <a:extLst>
              <a:ext uri="{FF2B5EF4-FFF2-40B4-BE49-F238E27FC236}">
                <a16:creationId xmlns:a16="http://schemas.microsoft.com/office/drawing/2014/main" id="{5F7D2962-F3FA-45C8-B5B6-EEDAAEE8EE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71383" y="5204957"/>
            <a:ext cx="316446" cy="316446"/>
          </a:xfrm>
          <a:prstGeom prst="rect">
            <a:avLst/>
          </a:prstGeom>
        </p:spPr>
      </p:pic>
      <p:pic>
        <p:nvPicPr>
          <p:cNvPr id="48" name="Picture 14" descr="Image result for azure logic apps icon">
            <a:extLst>
              <a:ext uri="{FF2B5EF4-FFF2-40B4-BE49-F238E27FC236}">
                <a16:creationId xmlns:a16="http://schemas.microsoft.com/office/drawing/2014/main" id="{18C4148F-9E23-41E4-9078-BE44094756D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59477" y="5598319"/>
            <a:ext cx="357150" cy="3571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C5E27478-1FDD-4B59-8B29-862DCA125F9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01153" y="5210725"/>
            <a:ext cx="316446" cy="316446"/>
          </a:xfrm>
          <a:prstGeom prst="rect">
            <a:avLst/>
          </a:prstGeom>
        </p:spPr>
      </p:pic>
      <p:pic>
        <p:nvPicPr>
          <p:cNvPr id="50" name="Picture 49">
            <a:extLst>
              <a:ext uri="{FF2B5EF4-FFF2-40B4-BE49-F238E27FC236}">
                <a16:creationId xmlns:a16="http://schemas.microsoft.com/office/drawing/2014/main" id="{FB6BA9F3-87CA-4241-947F-43FBFE7D5C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64852" y="5620036"/>
            <a:ext cx="313718" cy="313718"/>
          </a:xfrm>
          <a:prstGeom prst="rect">
            <a:avLst/>
          </a:prstGeom>
        </p:spPr>
      </p:pic>
      <p:pic>
        <p:nvPicPr>
          <p:cNvPr id="51" name="Picture 50" descr="A picture containing electronics, display&#10;&#10;Description generated with very high confidence">
            <a:extLst>
              <a:ext uri="{FF2B5EF4-FFF2-40B4-BE49-F238E27FC236}">
                <a16:creationId xmlns:a16="http://schemas.microsoft.com/office/drawing/2014/main" id="{0E859B9D-F2D2-4E8A-BBDC-0609AC0BB07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21522" y="5664826"/>
            <a:ext cx="263943" cy="263943"/>
          </a:xfrm>
          <a:prstGeom prst="rect">
            <a:avLst/>
          </a:prstGeom>
        </p:spPr>
      </p:pic>
      <p:pic>
        <p:nvPicPr>
          <p:cNvPr id="52" name="Picture 51" descr="A close up of a sign&#10;&#10;Description generated with high confidence">
            <a:extLst>
              <a:ext uri="{FF2B5EF4-FFF2-40B4-BE49-F238E27FC236}">
                <a16:creationId xmlns:a16="http://schemas.microsoft.com/office/drawing/2014/main" id="{7A81687B-DFA1-4942-AFD4-8BDFF674DE7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46141" y="5667054"/>
            <a:ext cx="293614" cy="293614"/>
          </a:xfrm>
          <a:prstGeom prst="rect">
            <a:avLst/>
          </a:prstGeom>
        </p:spPr>
      </p:pic>
      <p:pic>
        <p:nvPicPr>
          <p:cNvPr id="53" name="Picture 8" descr="Image result for azure web service icon">
            <a:extLst>
              <a:ext uri="{FF2B5EF4-FFF2-40B4-BE49-F238E27FC236}">
                <a16:creationId xmlns:a16="http://schemas.microsoft.com/office/drawing/2014/main" id="{9BAAD08F-01F8-4E37-81A5-712CABD18DC6}"/>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9277155" y="5200218"/>
            <a:ext cx="318386" cy="31838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39A186DD-F8EC-476B-9434-B9906F95BD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9923" y="5214796"/>
            <a:ext cx="303203" cy="303203"/>
          </a:xfrm>
          <a:prstGeom prst="rect">
            <a:avLst/>
          </a:prstGeom>
        </p:spPr>
      </p:pic>
      <p:pic>
        <p:nvPicPr>
          <p:cNvPr id="55" name="Picture 54">
            <a:extLst>
              <a:ext uri="{FF2B5EF4-FFF2-40B4-BE49-F238E27FC236}">
                <a16:creationId xmlns:a16="http://schemas.microsoft.com/office/drawing/2014/main" id="{C2BE06C9-1D73-4C85-9B87-D4B53F5F7F3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88353" y="5200219"/>
            <a:ext cx="316446" cy="316446"/>
          </a:xfrm>
          <a:prstGeom prst="rect">
            <a:avLst/>
          </a:prstGeom>
        </p:spPr>
      </p:pic>
      <p:pic>
        <p:nvPicPr>
          <p:cNvPr id="56" name="Picture 14" descr="Image result for azure logic apps icon">
            <a:extLst>
              <a:ext uri="{FF2B5EF4-FFF2-40B4-BE49-F238E27FC236}">
                <a16:creationId xmlns:a16="http://schemas.microsoft.com/office/drawing/2014/main" id="{D9260332-3FA7-4B76-8D66-354DE950BED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76447" y="5593581"/>
            <a:ext cx="357150" cy="35715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968FBB4D-2F69-4F69-91AD-482007802CA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18122" y="5205988"/>
            <a:ext cx="316446" cy="316446"/>
          </a:xfrm>
          <a:prstGeom prst="rect">
            <a:avLst/>
          </a:prstGeom>
        </p:spPr>
      </p:pic>
      <p:pic>
        <p:nvPicPr>
          <p:cNvPr id="58" name="Picture 57">
            <a:extLst>
              <a:ext uri="{FF2B5EF4-FFF2-40B4-BE49-F238E27FC236}">
                <a16:creationId xmlns:a16="http://schemas.microsoft.com/office/drawing/2014/main" id="{715F1D54-65FC-4FDD-BE19-71C6E2399A9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81822" y="5615298"/>
            <a:ext cx="313718" cy="313718"/>
          </a:xfrm>
          <a:prstGeom prst="rect">
            <a:avLst/>
          </a:prstGeom>
        </p:spPr>
      </p:pic>
      <p:pic>
        <p:nvPicPr>
          <p:cNvPr id="59" name="Picture 58" descr="A picture containing electronics, display&#10;&#10;Description generated with very high confidence">
            <a:extLst>
              <a:ext uri="{FF2B5EF4-FFF2-40B4-BE49-F238E27FC236}">
                <a16:creationId xmlns:a16="http://schemas.microsoft.com/office/drawing/2014/main" id="{4FC601B4-6A4E-4A13-A780-FA292D9FE8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38492" y="5660088"/>
            <a:ext cx="263943" cy="263943"/>
          </a:xfrm>
          <a:prstGeom prst="rect">
            <a:avLst/>
          </a:prstGeom>
        </p:spPr>
      </p:pic>
      <p:pic>
        <p:nvPicPr>
          <p:cNvPr id="60" name="Picture 59" descr="A close up of a sign&#10;&#10;Description generated with high confidence">
            <a:extLst>
              <a:ext uri="{FF2B5EF4-FFF2-40B4-BE49-F238E27FC236}">
                <a16:creationId xmlns:a16="http://schemas.microsoft.com/office/drawing/2014/main" id="{27763237-FE73-49A2-BF8D-E993D2F37C3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63110" y="5662317"/>
            <a:ext cx="293614" cy="293614"/>
          </a:xfrm>
          <a:prstGeom prst="rect">
            <a:avLst/>
          </a:prstGeom>
        </p:spPr>
      </p:pic>
    </p:spTree>
    <p:extLst>
      <p:ext uri="{BB962C8B-B14F-4D97-AF65-F5344CB8AC3E}">
        <p14:creationId xmlns:p14="http://schemas.microsoft.com/office/powerpoint/2010/main" val="32843014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Front Door Service</a:t>
            </a:r>
            <a:endParaRPr lang="en-US" baseline="30000" dirty="0">
              <a:solidFill>
                <a:schemeClr val="accent6">
                  <a:lumMod val="60000"/>
                  <a:lumOff val="40000"/>
                </a:schemeClr>
              </a:solidFill>
            </a:endParaRPr>
          </a:p>
        </p:txBody>
      </p:sp>
      <p:sp>
        <p:nvSpPr>
          <p:cNvPr id="61" name="Text Placeholder 5">
            <a:extLst>
              <a:ext uri="{FF2B5EF4-FFF2-40B4-BE49-F238E27FC236}">
                <a16:creationId xmlns:a16="http://schemas.microsoft.com/office/drawing/2014/main" id="{67A92069-7052-4F77-8296-D73CC5C58140}"/>
              </a:ext>
            </a:extLst>
          </p:cNvPr>
          <p:cNvSpPr txBox="1">
            <a:spLocks/>
          </p:cNvSpPr>
          <p:nvPr/>
        </p:nvSpPr>
        <p:spPr>
          <a:xfrm>
            <a:off x="472858" y="1336198"/>
            <a:ext cx="5315839" cy="4930169"/>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7">
              <a:lnSpc>
                <a:spcPct val="110000"/>
              </a:lnSpc>
              <a:spcBef>
                <a:spcPts val="1248"/>
              </a:spcBef>
              <a:spcAft>
                <a:spcPts val="600"/>
              </a:spcAft>
              <a:buClr>
                <a:srgbClr val="1A1A1A"/>
              </a:buClr>
            </a:pPr>
            <a:r>
              <a:rPr lang="en-US" sz="1600" dirty="0">
                <a:solidFill>
                  <a:schemeClr val="accent5"/>
                </a:solidFill>
                <a:latin typeface="+mj-lt"/>
              </a:rPr>
              <a:t>Global HTTP/S Load Balancing</a:t>
            </a:r>
          </a:p>
          <a:p>
            <a:pPr marL="233150" lvl="1" indent="-233150" defTabSz="932567">
              <a:lnSpc>
                <a:spcPct val="110000"/>
              </a:lnSpc>
              <a:spcAft>
                <a:spcPts val="600"/>
              </a:spcAft>
              <a:buFont typeface="Arial" panose="020B0604020202020204" pitchFamily="34" charset="0"/>
              <a:buChar char="•"/>
            </a:pPr>
            <a:r>
              <a:rPr lang="en-US" sz="1600" dirty="0">
                <a:solidFill>
                  <a:srgbClr val="00B0F0"/>
                </a:solidFill>
                <a:latin typeface="Segoe UI"/>
              </a:rPr>
              <a:t>Leverage global layer 7 load balancing with massive SSL offload and single application domain management</a:t>
            </a:r>
          </a:p>
          <a:p>
            <a:pPr marL="0" lvl="1" defTabSz="932567">
              <a:lnSpc>
                <a:spcPct val="120000"/>
              </a:lnSpc>
              <a:spcBef>
                <a:spcPts val="1248"/>
              </a:spcBef>
              <a:spcAft>
                <a:spcPts val="600"/>
              </a:spcAft>
              <a:buClr>
                <a:srgbClr val="1A1A1A"/>
              </a:buClr>
            </a:pPr>
            <a:r>
              <a:rPr lang="en-US" sz="1600" dirty="0">
                <a:solidFill>
                  <a:schemeClr val="accent5"/>
                </a:solidFill>
                <a:latin typeface="+mj-lt"/>
                <a:cs typeface="Segoe UI Semilight" panose="020B0402040204020203" pitchFamily="34" charset="0"/>
              </a:rPr>
              <a:t>URL-based routing with URL rewrite</a:t>
            </a:r>
          </a:p>
          <a:p>
            <a:pPr marL="233150" lvl="1" indent="-233150" defTabSz="932567">
              <a:lnSpc>
                <a:spcPct val="110000"/>
              </a:lnSpc>
              <a:spcAft>
                <a:spcPts val="600"/>
              </a:spcAft>
              <a:buFont typeface="Arial" panose="020B0604020202020204" pitchFamily="34" charset="0"/>
              <a:buChar char="•"/>
            </a:pPr>
            <a:r>
              <a:rPr lang="en-US" sz="1600" dirty="0">
                <a:solidFill>
                  <a:srgbClr val="00B0F0"/>
                </a:solidFill>
                <a:latin typeface="Segoe UI"/>
              </a:rPr>
              <a:t>Configure easy routing for your microservices with path-based routing and custom forwarding path</a:t>
            </a:r>
          </a:p>
          <a:p>
            <a:pPr marL="0" lvl="1" defTabSz="932567">
              <a:lnSpc>
                <a:spcPct val="140000"/>
              </a:lnSpc>
              <a:spcBef>
                <a:spcPts val="1248"/>
              </a:spcBef>
              <a:spcAft>
                <a:spcPts val="600"/>
              </a:spcAft>
              <a:buClr>
                <a:srgbClr val="1A1A1A"/>
              </a:buClr>
            </a:pPr>
            <a:r>
              <a:rPr lang="en-US" sz="1600" dirty="0">
                <a:solidFill>
                  <a:schemeClr val="accent5"/>
                </a:solidFill>
                <a:latin typeface="+mj-lt"/>
                <a:cs typeface="Segoe UI Semilight" panose="020B0402040204020203" pitchFamily="34" charset="0"/>
              </a:rPr>
              <a:t>Custom domains and certificates</a:t>
            </a:r>
          </a:p>
          <a:p>
            <a:pPr marL="233150" lvl="1" indent="-233150" defTabSz="932567">
              <a:lnSpc>
                <a:spcPct val="110000"/>
              </a:lnSpc>
              <a:spcAft>
                <a:spcPts val="600"/>
              </a:spcAft>
              <a:buFont typeface="Arial" panose="020B0604020202020204" pitchFamily="34" charset="0"/>
              <a:buChar char="•"/>
            </a:pPr>
            <a:r>
              <a:rPr lang="en-US" sz="1600" dirty="0">
                <a:solidFill>
                  <a:srgbClr val="00B0F0"/>
                </a:solidFill>
                <a:latin typeface="Segoe UI"/>
              </a:rPr>
              <a:t>Onboard your custom domain and enable HTTPS through either Front Door certificates or upload your custom SSL certificates</a:t>
            </a:r>
          </a:p>
          <a:p>
            <a:pPr marL="0" lvl="1" defTabSz="932567">
              <a:lnSpc>
                <a:spcPct val="130000"/>
              </a:lnSpc>
              <a:spcBef>
                <a:spcPts val="1248"/>
              </a:spcBef>
              <a:spcAft>
                <a:spcPts val="600"/>
              </a:spcAft>
              <a:buClr>
                <a:srgbClr val="1A1A1A"/>
              </a:buClr>
            </a:pPr>
            <a:r>
              <a:rPr lang="en-US" sz="1600" dirty="0">
                <a:solidFill>
                  <a:schemeClr val="accent5"/>
                </a:solidFill>
                <a:latin typeface="+mj-lt"/>
                <a:cs typeface="Segoe UI Semilight" panose="020B0402040204020203" pitchFamily="34" charset="0"/>
              </a:rPr>
              <a:t>Multiple options for traffic routing </a:t>
            </a:r>
          </a:p>
          <a:p>
            <a:pPr marL="233150" lvl="1" indent="-233150" defTabSz="932567">
              <a:lnSpc>
                <a:spcPct val="110000"/>
              </a:lnSpc>
              <a:spcAft>
                <a:spcPts val="600"/>
              </a:spcAft>
              <a:buFont typeface="Arial" panose="020B0604020202020204" pitchFamily="34" charset="0"/>
              <a:buChar char="•"/>
            </a:pPr>
            <a:r>
              <a:rPr lang="en-US" sz="1600" dirty="0">
                <a:solidFill>
                  <a:srgbClr val="00B0F0"/>
                </a:solidFill>
                <a:latin typeface="Segoe UI"/>
              </a:rPr>
              <a:t>Priority routing for Active/Standby topologies. Session affinity for sending subsequent traffic to same backends. </a:t>
            </a:r>
          </a:p>
          <a:p>
            <a:pPr marL="233150" lvl="1" defTabSz="951308">
              <a:lnSpc>
                <a:spcPct val="110000"/>
              </a:lnSpc>
            </a:pPr>
            <a:endParaRPr lang="en-US" sz="1600" dirty="0">
              <a:solidFill>
                <a:srgbClr val="00B0F0"/>
              </a:solidFill>
              <a:latin typeface="Segoe UI"/>
            </a:endParaRPr>
          </a:p>
          <a:p>
            <a:pPr marL="233150" lvl="1" defTabSz="951308">
              <a:lnSpc>
                <a:spcPct val="110000"/>
              </a:lnSpc>
            </a:pPr>
            <a:endParaRPr lang="en-US" sz="1600" dirty="0">
              <a:gradFill>
                <a:gsLst>
                  <a:gs pos="1250">
                    <a:srgbClr val="1A1A1A"/>
                  </a:gs>
                  <a:gs pos="100000">
                    <a:srgbClr val="1A1A1A"/>
                  </a:gs>
                </a:gsLst>
                <a:lin ang="5400000" scaled="0"/>
              </a:gradFill>
              <a:latin typeface="Segoe UI"/>
            </a:endParaRPr>
          </a:p>
        </p:txBody>
      </p:sp>
      <p:sp>
        <p:nvSpPr>
          <p:cNvPr id="62" name="Text Placeholder 5">
            <a:extLst>
              <a:ext uri="{FF2B5EF4-FFF2-40B4-BE49-F238E27FC236}">
                <a16:creationId xmlns:a16="http://schemas.microsoft.com/office/drawing/2014/main" id="{ADB5C855-73F0-498E-A422-3254A8E2C2FD}"/>
              </a:ext>
            </a:extLst>
          </p:cNvPr>
          <p:cNvSpPr txBox="1">
            <a:spLocks/>
          </p:cNvSpPr>
          <p:nvPr/>
        </p:nvSpPr>
        <p:spPr>
          <a:xfrm>
            <a:off x="6400652" y="1336198"/>
            <a:ext cx="5315839" cy="4930169"/>
          </a:xfrm>
          <a:prstGeom prst="rect">
            <a:avLst/>
          </a:prstGeom>
        </p:spPr>
        <p:txBody>
          <a:bodyPr vert="horz" wrap="square" lIns="0" tIns="0" rIns="0" bIns="0" rtlCol="0">
            <a:no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7">
              <a:lnSpc>
                <a:spcPct val="120000"/>
              </a:lnSpc>
              <a:spcBef>
                <a:spcPts val="1248"/>
              </a:spcBef>
              <a:spcAft>
                <a:spcPts val="600"/>
              </a:spcAft>
              <a:buClr>
                <a:srgbClr val="1A1A1A"/>
              </a:buClr>
            </a:pPr>
            <a:r>
              <a:rPr lang="en-US" sz="1600" dirty="0">
                <a:solidFill>
                  <a:schemeClr val="accent5"/>
                </a:solidFill>
                <a:latin typeface="+mj-lt"/>
              </a:rPr>
              <a:t>Network DDoS protection</a:t>
            </a:r>
          </a:p>
          <a:p>
            <a:pPr marL="233150" lvl="1" indent="-233150" defTabSz="932567">
              <a:lnSpc>
                <a:spcPct val="110000"/>
              </a:lnSpc>
              <a:spcAft>
                <a:spcPts val="600"/>
              </a:spcAft>
              <a:buFont typeface="Arial" panose="020B0604020202020204" pitchFamily="34" charset="0"/>
              <a:buChar char="•"/>
            </a:pPr>
            <a:r>
              <a:rPr lang="en-US" sz="1600" dirty="0">
                <a:solidFill>
                  <a:srgbClr val="00B0F0"/>
                </a:solidFill>
                <a:latin typeface="Segoe UI"/>
              </a:rPr>
              <a:t>Built in with platform. Block attacks at Azure edge, </a:t>
            </a:r>
            <a:br>
              <a:rPr lang="en-US" sz="1600" dirty="0">
                <a:solidFill>
                  <a:srgbClr val="00B0F0"/>
                </a:solidFill>
                <a:latin typeface="Segoe UI"/>
              </a:rPr>
            </a:br>
            <a:r>
              <a:rPr lang="en-US" sz="1600" dirty="0">
                <a:solidFill>
                  <a:srgbClr val="00B0F0"/>
                </a:solidFill>
                <a:latin typeface="Segoe UI"/>
              </a:rPr>
              <a:t>only allow http(s) workloads to reach apps behind Front Door </a:t>
            </a:r>
          </a:p>
          <a:p>
            <a:pPr marL="0" lvl="1" defTabSz="932567">
              <a:lnSpc>
                <a:spcPct val="130000"/>
              </a:lnSpc>
              <a:spcBef>
                <a:spcPts val="1248"/>
              </a:spcBef>
              <a:spcAft>
                <a:spcPts val="600"/>
              </a:spcAft>
              <a:buClr>
                <a:srgbClr val="1A1A1A"/>
              </a:buClr>
            </a:pPr>
            <a:r>
              <a:rPr lang="en-US" sz="1600" dirty="0">
                <a:solidFill>
                  <a:schemeClr val="accent5"/>
                </a:solidFill>
                <a:latin typeface="+mj-lt"/>
                <a:cs typeface="Segoe UI Semilight" panose="020B0402040204020203" pitchFamily="34" charset="0"/>
              </a:rPr>
              <a:t>Access Control and Rate Limiting</a:t>
            </a:r>
          </a:p>
          <a:p>
            <a:pPr marL="233150" lvl="1" indent="-233150" defTabSz="932567">
              <a:lnSpc>
                <a:spcPct val="110000"/>
              </a:lnSpc>
              <a:spcAft>
                <a:spcPts val="600"/>
              </a:spcAft>
              <a:buFont typeface="Arial" panose="020B0604020202020204" pitchFamily="34" charset="0"/>
              <a:buChar char="•"/>
            </a:pPr>
            <a:r>
              <a:rPr lang="en-US" sz="1600" dirty="0">
                <a:solidFill>
                  <a:srgbClr val="00B0F0"/>
                </a:solidFill>
                <a:latin typeface="Segoe UI"/>
              </a:rPr>
              <a:t>Configure custom rules to control access based </a:t>
            </a:r>
            <a:br>
              <a:rPr lang="en-US" sz="1600" dirty="0">
                <a:solidFill>
                  <a:srgbClr val="00B0F0"/>
                </a:solidFill>
                <a:latin typeface="Segoe UI"/>
              </a:rPr>
            </a:br>
            <a:r>
              <a:rPr lang="en-US" sz="1600" dirty="0">
                <a:solidFill>
                  <a:srgbClr val="00B0F0"/>
                </a:solidFill>
                <a:latin typeface="Segoe UI"/>
              </a:rPr>
              <a:t>on list of IP addresses, matching http(s) request parameters or client’s country code.</a:t>
            </a:r>
          </a:p>
          <a:p>
            <a:pPr marL="0" lvl="1" defTabSz="932567">
              <a:lnSpc>
                <a:spcPct val="140000"/>
              </a:lnSpc>
              <a:spcBef>
                <a:spcPts val="1248"/>
              </a:spcBef>
              <a:spcAft>
                <a:spcPts val="600"/>
              </a:spcAft>
              <a:buClr>
                <a:srgbClr val="1A1A1A"/>
              </a:buClr>
              <a:defRPr/>
            </a:pPr>
            <a:r>
              <a:rPr lang="en-US" sz="1600" dirty="0">
                <a:solidFill>
                  <a:schemeClr val="accent5"/>
                </a:solidFill>
                <a:latin typeface="+mj-lt"/>
                <a:cs typeface="Segoe UI Semilight" panose="020B0402040204020203" pitchFamily="34" charset="0"/>
              </a:rPr>
              <a:t>Rate limiting</a:t>
            </a:r>
          </a:p>
          <a:p>
            <a:pPr marL="233150" lvl="1" indent="-233150" defTabSz="932567">
              <a:spcAft>
                <a:spcPts val="600"/>
              </a:spcAft>
              <a:buFont typeface="Arial" panose="020B0604020202020204" pitchFamily="34" charset="0"/>
              <a:buChar char="•"/>
              <a:defRPr/>
            </a:pPr>
            <a:r>
              <a:rPr lang="en-US" sz="1600" dirty="0">
                <a:solidFill>
                  <a:srgbClr val="00B0F0"/>
                </a:solidFill>
                <a:latin typeface="Segoe UI"/>
              </a:rPr>
              <a:t>Configure limit on number of web requests allowed </a:t>
            </a:r>
            <a:br>
              <a:rPr lang="en-US" sz="1600" dirty="0">
                <a:solidFill>
                  <a:srgbClr val="00B0F0"/>
                </a:solidFill>
                <a:latin typeface="Segoe UI"/>
              </a:rPr>
            </a:br>
            <a:r>
              <a:rPr lang="en-US" sz="1600" dirty="0">
                <a:solidFill>
                  <a:srgbClr val="00B0F0"/>
                </a:solidFill>
                <a:latin typeface="Segoe UI"/>
              </a:rPr>
              <a:t>by a client IP in a one-minute duration</a:t>
            </a:r>
          </a:p>
          <a:p>
            <a:pPr marL="0" lvl="1" defTabSz="932567">
              <a:lnSpc>
                <a:spcPct val="150000"/>
              </a:lnSpc>
              <a:spcBef>
                <a:spcPts val="1248"/>
              </a:spcBef>
              <a:spcAft>
                <a:spcPts val="600"/>
              </a:spcAft>
              <a:buClr>
                <a:srgbClr val="1A1A1A"/>
              </a:buClr>
              <a:defRPr/>
            </a:pPr>
            <a:r>
              <a:rPr lang="en-US" sz="1600" dirty="0">
                <a:solidFill>
                  <a:schemeClr val="accent5"/>
                </a:solidFill>
                <a:latin typeface="+mj-lt"/>
                <a:cs typeface="Segoe UI Semilight" panose="020B0402040204020203" pitchFamily="34" charset="0"/>
              </a:rPr>
              <a:t>IPv6 and HTTP/2</a:t>
            </a:r>
          </a:p>
          <a:p>
            <a:pPr marL="233150" lvl="1" indent="-233150" defTabSz="932567">
              <a:spcAft>
                <a:spcPts val="600"/>
              </a:spcAft>
              <a:buFont typeface="Arial" panose="020B0604020202020204" pitchFamily="34" charset="0"/>
              <a:buChar char="•"/>
              <a:defRPr/>
            </a:pPr>
            <a:r>
              <a:rPr lang="en-US" sz="1600" dirty="0">
                <a:solidFill>
                  <a:srgbClr val="00B0F0"/>
                </a:solidFill>
                <a:latin typeface="Segoe UI"/>
              </a:rPr>
              <a:t>Natively support for end-to-end IPv6 connectivity. Front Door also supports HTTP/2 protocol.</a:t>
            </a:r>
          </a:p>
          <a:p>
            <a:pPr marL="233150" lvl="1" defTabSz="951308">
              <a:lnSpc>
                <a:spcPct val="110000"/>
              </a:lnSpc>
            </a:pPr>
            <a:endParaRPr lang="en-US" sz="1600" dirty="0">
              <a:gradFill>
                <a:gsLst>
                  <a:gs pos="1250">
                    <a:srgbClr val="1A1A1A"/>
                  </a:gs>
                  <a:gs pos="100000">
                    <a:srgbClr val="1A1A1A"/>
                  </a:gs>
                </a:gsLst>
                <a:lin ang="5400000" scaled="0"/>
              </a:gradFill>
              <a:latin typeface="Segoe UI"/>
            </a:endParaRPr>
          </a:p>
        </p:txBody>
      </p:sp>
    </p:spTree>
    <p:extLst>
      <p:ext uri="{BB962C8B-B14F-4D97-AF65-F5344CB8AC3E}">
        <p14:creationId xmlns:p14="http://schemas.microsoft.com/office/powerpoint/2010/main" val="1032383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 | Traffic Manager</a:t>
            </a:r>
          </a:p>
        </p:txBody>
      </p:sp>
      <p:sp>
        <p:nvSpPr>
          <p:cNvPr id="3" name="Content Placeholder 2">
            <a:extLst>
              <a:ext uri="{FF2B5EF4-FFF2-40B4-BE49-F238E27FC236}">
                <a16:creationId xmlns:a16="http://schemas.microsoft.com/office/drawing/2014/main" id="{8EB0434E-8735-4CCA-B3D8-D303DC4B89CF}"/>
              </a:ext>
            </a:extLst>
          </p:cNvPr>
          <p:cNvSpPr>
            <a:spLocks noGrp="1"/>
          </p:cNvSpPr>
          <p:nvPr>
            <p:ph sz="quarter" idx="10"/>
          </p:nvPr>
        </p:nvSpPr>
        <p:spPr/>
        <p:txBody>
          <a:bodyPr/>
          <a:lstStyle/>
          <a:p>
            <a:endParaRPr lang="en-US"/>
          </a:p>
        </p:txBody>
      </p:sp>
      <p:sp>
        <p:nvSpPr>
          <p:cNvPr id="4" name="Text Placeholder 3">
            <a:extLst>
              <a:ext uri="{FF2B5EF4-FFF2-40B4-BE49-F238E27FC236}">
                <a16:creationId xmlns:a16="http://schemas.microsoft.com/office/drawing/2014/main" id="{68FC0A47-D9FA-4ECB-871D-FFD9D03A71F6}"/>
              </a:ext>
            </a:extLst>
          </p:cNvPr>
          <p:cNvSpPr>
            <a:spLocks noGrp="1"/>
          </p:cNvSpPr>
          <p:nvPr>
            <p:ph type="body" sz="quarter" idx="11"/>
          </p:nvPr>
        </p:nvSpPr>
        <p:spPr/>
        <p:txBody>
          <a:bodyPr/>
          <a:lstStyle/>
          <a:p>
            <a:r>
              <a:rPr lang="en-US" dirty="0"/>
              <a:t>Route incoming traffic for high performance and availability</a:t>
            </a:r>
          </a:p>
        </p:txBody>
      </p:sp>
      <p:grpSp>
        <p:nvGrpSpPr>
          <p:cNvPr id="10" name="Group 9">
            <a:extLst>
              <a:ext uri="{FF2B5EF4-FFF2-40B4-BE49-F238E27FC236}">
                <a16:creationId xmlns:a16="http://schemas.microsoft.com/office/drawing/2014/main" id="{CBFA5336-337A-4C60-B4C0-3D5EDB655D1F}"/>
              </a:ext>
            </a:extLst>
          </p:cNvPr>
          <p:cNvGrpSpPr>
            <a:grpSpLocks noChangeAspect="1"/>
          </p:cNvGrpSpPr>
          <p:nvPr/>
        </p:nvGrpSpPr>
        <p:grpSpPr>
          <a:xfrm>
            <a:off x="390177" y="4254499"/>
            <a:ext cx="592546" cy="606192"/>
            <a:chOff x="6249125" y="3598792"/>
            <a:chExt cx="784110" cy="802170"/>
          </a:xfrm>
        </p:grpSpPr>
        <p:sp>
          <p:nvSpPr>
            <p:cNvPr id="11" name="Octagon 10">
              <a:extLst>
                <a:ext uri="{FF2B5EF4-FFF2-40B4-BE49-F238E27FC236}">
                  <a16:creationId xmlns:a16="http://schemas.microsoft.com/office/drawing/2014/main" id="{A74105B3-4D31-42F3-B5BF-21B3EAD5CEE5}"/>
                </a:ext>
              </a:extLst>
            </p:cNvPr>
            <p:cNvSpPr/>
            <p:nvPr/>
          </p:nvSpPr>
          <p:spPr>
            <a:xfrm>
              <a:off x="6394123" y="3722417"/>
              <a:ext cx="544840" cy="605445"/>
            </a:xfrm>
            <a:prstGeom prst="octagon">
              <a:avLst/>
            </a:prstGeom>
            <a:solidFill>
              <a:sysClr val="window" lastClr="FFFFF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21">
                <a:defRPr/>
              </a:pPr>
              <a:endParaRPr lang="en-US" sz="1836">
                <a:solidFill>
                  <a:prstClr val="white"/>
                </a:solidFill>
                <a:latin typeface="Calibri" panose="020F0502020204030204"/>
              </a:endParaRPr>
            </a:p>
          </p:txBody>
        </p:sp>
        <p:sp>
          <p:nvSpPr>
            <p:cNvPr id="19" name="Rectangle 18">
              <a:extLst>
                <a:ext uri="{FF2B5EF4-FFF2-40B4-BE49-F238E27FC236}">
                  <a16:creationId xmlns:a16="http://schemas.microsoft.com/office/drawing/2014/main" id="{E2C7F2EA-2DC8-4DFD-AB99-7711103AE9A2}"/>
                </a:ext>
              </a:extLst>
            </p:cNvPr>
            <p:cNvSpPr/>
            <p:nvPr/>
          </p:nvSpPr>
          <p:spPr>
            <a:xfrm rot="18772377">
              <a:off x="6351871" y="3682631"/>
              <a:ext cx="172753" cy="148361"/>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20" name="Rectangle 19">
              <a:extLst>
                <a:ext uri="{FF2B5EF4-FFF2-40B4-BE49-F238E27FC236}">
                  <a16:creationId xmlns:a16="http://schemas.microsoft.com/office/drawing/2014/main" id="{6F673173-478E-4DF9-BB21-FDD338C9F6E2}"/>
                </a:ext>
              </a:extLst>
            </p:cNvPr>
            <p:cNvSpPr/>
            <p:nvPr/>
          </p:nvSpPr>
          <p:spPr>
            <a:xfrm rot="18772377">
              <a:off x="6853066" y="4082002"/>
              <a:ext cx="134454" cy="148361"/>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21" name="Rectangle 20">
              <a:extLst>
                <a:ext uri="{FF2B5EF4-FFF2-40B4-BE49-F238E27FC236}">
                  <a16:creationId xmlns:a16="http://schemas.microsoft.com/office/drawing/2014/main" id="{4A8A2829-C7C0-47FF-B87B-2B771E947A28}"/>
                </a:ext>
              </a:extLst>
            </p:cNvPr>
            <p:cNvSpPr/>
            <p:nvPr/>
          </p:nvSpPr>
          <p:spPr>
            <a:xfrm>
              <a:off x="6483173" y="3598793"/>
              <a:ext cx="312289"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22" name="Rectangle 21">
              <a:extLst>
                <a:ext uri="{FF2B5EF4-FFF2-40B4-BE49-F238E27FC236}">
                  <a16:creationId xmlns:a16="http://schemas.microsoft.com/office/drawing/2014/main" id="{BC056C35-2043-4127-AD02-3FE5D36D65ED}"/>
                </a:ext>
              </a:extLst>
            </p:cNvPr>
            <p:cNvSpPr/>
            <p:nvPr/>
          </p:nvSpPr>
          <p:spPr>
            <a:xfrm rot="18751534">
              <a:off x="6731373" y="4216350"/>
              <a:ext cx="296128"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23" name="Rectangle 22">
              <a:extLst>
                <a:ext uri="{FF2B5EF4-FFF2-40B4-BE49-F238E27FC236}">
                  <a16:creationId xmlns:a16="http://schemas.microsoft.com/office/drawing/2014/main" id="{096CA630-BE91-420B-8AEE-77D6024932BD}"/>
                </a:ext>
              </a:extLst>
            </p:cNvPr>
            <p:cNvSpPr/>
            <p:nvPr/>
          </p:nvSpPr>
          <p:spPr>
            <a:xfrm>
              <a:off x="6493528" y="4313625"/>
              <a:ext cx="312289"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pic>
          <p:nvPicPr>
            <p:cNvPr id="24" name="Picture 23">
              <a:extLst>
                <a:ext uri="{FF2B5EF4-FFF2-40B4-BE49-F238E27FC236}">
                  <a16:creationId xmlns:a16="http://schemas.microsoft.com/office/drawing/2014/main" id="{89A4E221-7ECE-46D9-B471-15F3CE2F4E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25" y="3598792"/>
              <a:ext cx="784110" cy="787929"/>
            </a:xfrm>
            <a:prstGeom prst="rect">
              <a:avLst/>
            </a:prstGeom>
          </p:spPr>
        </p:pic>
      </p:grpSp>
    </p:spTree>
    <p:extLst>
      <p:ext uri="{BB962C8B-B14F-4D97-AF65-F5344CB8AC3E}">
        <p14:creationId xmlns:p14="http://schemas.microsoft.com/office/powerpoint/2010/main" val="39030735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C1FD1B-479B-4C3D-B25A-BDA88C21793E}"/>
              </a:ext>
            </a:extLst>
          </p:cNvPr>
          <p:cNvSpPr/>
          <p:nvPr/>
        </p:nvSpPr>
        <p:spPr bwMode="auto">
          <a:xfrm>
            <a:off x="6150186" y="0"/>
            <a:ext cx="6044765" cy="6994524"/>
          </a:xfrm>
          <a:prstGeom prst="rect">
            <a:avLst/>
          </a:prstGeom>
          <a:solidFill>
            <a:srgbClr val="3C3C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Traffic Manager</a:t>
            </a:r>
          </a:p>
        </p:txBody>
      </p:sp>
      <p:sp>
        <p:nvSpPr>
          <p:cNvPr id="5" name="Content Placeholder 4">
            <a:extLst>
              <a:ext uri="{FF2B5EF4-FFF2-40B4-BE49-F238E27FC236}">
                <a16:creationId xmlns:a16="http://schemas.microsoft.com/office/drawing/2014/main" id="{7D5FD8B8-2D70-4FE9-A17C-A8E9C621923D}"/>
              </a:ext>
            </a:extLst>
          </p:cNvPr>
          <p:cNvSpPr>
            <a:spLocks noGrp="1"/>
          </p:cNvSpPr>
          <p:nvPr>
            <p:ph sz="quarter" idx="11"/>
          </p:nvPr>
        </p:nvSpPr>
        <p:spPr>
          <a:xfrm>
            <a:off x="455996" y="1189178"/>
            <a:ext cx="5629348" cy="6364819"/>
          </a:xfrm>
        </p:spPr>
        <p:txBody>
          <a:bodyPr/>
          <a:lstStyle/>
          <a:p>
            <a:pPr marL="0" indent="0" defTabSz="932567">
              <a:spcBef>
                <a:spcPts val="600"/>
              </a:spcBef>
              <a:spcAft>
                <a:spcPts val="600"/>
              </a:spcAft>
              <a:buNone/>
              <a:defRPr/>
            </a:pPr>
            <a:r>
              <a:rPr lang="en-US" sz="1800" dirty="0">
                <a:solidFill>
                  <a:srgbClr val="0078D7"/>
                </a:solidFill>
              </a:rPr>
              <a:t>DNS request routing</a:t>
            </a:r>
          </a:p>
          <a:p>
            <a:pPr marL="234905" lvl="1" indent="-234905" defTabSz="932567">
              <a:defRPr/>
            </a:pPr>
            <a:r>
              <a:rPr lang="en-US" sz="1600" dirty="0">
                <a:latin typeface="Segoe UI" panose="020B0502040204020203" pitchFamily="34" charset="0"/>
                <a:cs typeface="Segoe UI" panose="020B0502040204020203" pitchFamily="34" charset="0"/>
              </a:rPr>
              <a:t>Easy Onboarding</a:t>
            </a:r>
          </a:p>
          <a:p>
            <a:pPr marL="234905" lvl="1" indent="-234905" defTabSz="932567">
              <a:defRPr/>
            </a:pPr>
            <a:r>
              <a:rPr lang="en-US" sz="1600" dirty="0">
                <a:latin typeface="Segoe UI" panose="020B0502040204020203" pitchFamily="34" charset="0"/>
                <a:cs typeface="Segoe UI" panose="020B0502040204020203" pitchFamily="34" charset="0"/>
              </a:rPr>
              <a:t>Multiple Routing Methods</a:t>
            </a:r>
          </a:p>
          <a:p>
            <a:pPr marL="234905" lvl="1" indent="-234905" defTabSz="932567">
              <a:defRPr/>
            </a:pPr>
            <a:r>
              <a:rPr lang="en-US" sz="1600" dirty="0">
                <a:latin typeface="Segoe UI" panose="020B0502040204020203" pitchFamily="34" charset="0"/>
                <a:cs typeface="Segoe UI" panose="020B0502040204020203" pitchFamily="34" charset="0"/>
              </a:rPr>
              <a:t>Endpoint monitoring</a:t>
            </a:r>
          </a:p>
          <a:p>
            <a:pPr marL="234905" lvl="1" indent="-234905" defTabSz="932567">
              <a:defRPr/>
            </a:pPr>
            <a:r>
              <a:rPr lang="en-US" sz="1600" dirty="0">
                <a:latin typeface="Segoe UI" panose="020B0502040204020203" pitchFamily="34" charset="0"/>
                <a:cs typeface="Segoe UI" panose="020B0502040204020203" pitchFamily="34" charset="0"/>
              </a:rPr>
              <a:t>High resiliency  </a:t>
            </a:r>
          </a:p>
          <a:p>
            <a:pPr marL="234905" lvl="1" indent="-234905" defTabSz="932567">
              <a:spcAft>
                <a:spcPts val="612"/>
              </a:spcAft>
              <a:defRPr/>
            </a:pPr>
            <a:r>
              <a:rPr lang="en-US" sz="1600" dirty="0">
                <a:latin typeface="Segoe UI" panose="020B0502040204020203" pitchFamily="34" charset="0"/>
                <a:cs typeface="Segoe UI" panose="020B0502040204020203" pitchFamily="34" charset="0"/>
              </a:rPr>
              <a:t>Real User Measurement &amp; Traffic View</a:t>
            </a:r>
          </a:p>
          <a:p>
            <a:pPr marL="0" indent="0" defTabSz="932567">
              <a:spcBef>
                <a:spcPts val="600"/>
              </a:spcBef>
              <a:spcAft>
                <a:spcPts val="600"/>
              </a:spcAft>
              <a:buNone/>
              <a:defRPr/>
            </a:pPr>
            <a:r>
              <a:rPr lang="en-US" sz="1800" dirty="0">
                <a:solidFill>
                  <a:srgbClr val="0078D7"/>
                </a:solidFill>
              </a:rPr>
              <a:t>Routing based on profiles </a:t>
            </a:r>
          </a:p>
          <a:p>
            <a:pPr marL="234905" lvl="1" indent="-234905" defTabSz="932567">
              <a:defRPr/>
            </a:pPr>
            <a:r>
              <a:rPr lang="en-US" sz="1600" dirty="0">
                <a:latin typeface="Segoe UI" panose="020B0502040204020203" pitchFamily="34" charset="0"/>
                <a:cs typeface="Segoe UI" panose="020B0502040204020203" pitchFamily="34" charset="0"/>
              </a:rPr>
              <a:t>Priority</a:t>
            </a:r>
          </a:p>
          <a:p>
            <a:pPr marL="234905" lvl="1" indent="-234905" defTabSz="932567">
              <a:defRPr/>
            </a:pPr>
            <a:r>
              <a:rPr lang="en-US" sz="1600" dirty="0">
                <a:latin typeface="Segoe UI" panose="020B0502040204020203" pitchFamily="34" charset="0"/>
                <a:cs typeface="Segoe UI" panose="020B0502040204020203" pitchFamily="34" charset="0"/>
              </a:rPr>
              <a:t>Weighted</a:t>
            </a:r>
          </a:p>
          <a:p>
            <a:pPr marL="234905" lvl="1" indent="-234905" defTabSz="932567">
              <a:defRPr/>
            </a:pPr>
            <a:r>
              <a:rPr lang="en-US" sz="1600" dirty="0">
                <a:latin typeface="Segoe UI" panose="020B0502040204020203" pitchFamily="34" charset="0"/>
                <a:cs typeface="Segoe UI" panose="020B0502040204020203" pitchFamily="34" charset="0"/>
              </a:rPr>
              <a:t>Performance</a:t>
            </a:r>
          </a:p>
          <a:p>
            <a:pPr marL="234905" lvl="1" indent="-234905" defTabSz="932567">
              <a:defRPr/>
            </a:pPr>
            <a:r>
              <a:rPr lang="en-US" sz="1600" dirty="0">
                <a:latin typeface="Segoe UI" panose="020B0502040204020203" pitchFamily="34" charset="0"/>
                <a:cs typeface="Segoe UI" panose="020B0502040204020203" pitchFamily="34" charset="0"/>
              </a:rPr>
              <a:t>Geographic</a:t>
            </a:r>
          </a:p>
          <a:p>
            <a:pPr marL="234905" lvl="1" indent="-234905" defTabSz="932567">
              <a:defRPr/>
            </a:pPr>
            <a:r>
              <a:rPr lang="en-US" sz="1600" dirty="0" err="1">
                <a:latin typeface="Segoe UI" panose="020B0502040204020203" pitchFamily="34" charset="0"/>
                <a:cs typeface="Segoe UI" panose="020B0502040204020203" pitchFamily="34" charset="0"/>
              </a:rPr>
              <a:t>MultiValue</a:t>
            </a:r>
            <a:endParaRPr lang="en-US" sz="1600" dirty="0">
              <a:latin typeface="Segoe UI" panose="020B0502040204020203" pitchFamily="34" charset="0"/>
              <a:cs typeface="Segoe UI" panose="020B0502040204020203" pitchFamily="34" charset="0"/>
            </a:endParaRPr>
          </a:p>
          <a:p>
            <a:pPr marL="234905" lvl="1" indent="-234905" defTabSz="932567">
              <a:defRPr/>
            </a:pPr>
            <a:r>
              <a:rPr lang="en-US" sz="1600" dirty="0">
                <a:latin typeface="Segoe UI" panose="020B0502040204020203" pitchFamily="34" charset="0"/>
                <a:cs typeface="Segoe UI" panose="020B0502040204020203" pitchFamily="34" charset="0"/>
              </a:rPr>
              <a:t>Subnet</a:t>
            </a:r>
          </a:p>
          <a:p>
            <a:pPr marL="0" indent="0" defTabSz="932567">
              <a:spcBef>
                <a:spcPts val="600"/>
              </a:spcBef>
              <a:spcAft>
                <a:spcPts val="600"/>
              </a:spcAft>
              <a:buNone/>
              <a:defRPr/>
            </a:pPr>
            <a:r>
              <a:rPr lang="en-US" sz="1800" dirty="0">
                <a:solidFill>
                  <a:srgbClr val="0078D7"/>
                </a:solidFill>
              </a:rPr>
              <a:t>Diagnostics and Probes</a:t>
            </a:r>
          </a:p>
          <a:p>
            <a:pPr marL="234905" lvl="1" indent="-234905" defTabSz="932567">
              <a:defRPr/>
            </a:pPr>
            <a:r>
              <a:rPr lang="en-US" sz="1600" dirty="0">
                <a:latin typeface="Segoe UI" panose="020B0502040204020203" pitchFamily="34" charset="0"/>
                <a:cs typeface="Segoe UI" panose="020B0502040204020203" pitchFamily="34" charset="0"/>
              </a:rPr>
              <a:t>Traffic View visualization: Understand the volume of traffic generated by your users and the latency experienced by them, at a per region level</a:t>
            </a:r>
          </a:p>
          <a:p>
            <a:pPr marL="234905" lvl="1" indent="-234905" defTabSz="932567">
              <a:defRPr/>
            </a:pPr>
            <a:r>
              <a:rPr lang="en-US" sz="1600" dirty="0">
                <a:latin typeface="Segoe UI" panose="020B0502040204020203" pitchFamily="34" charset="0"/>
                <a:cs typeface="Segoe UI" panose="020B0502040204020203" pitchFamily="34" charset="0"/>
              </a:rPr>
              <a:t>TCP &amp; HTTP health probes</a:t>
            </a:r>
          </a:p>
          <a:p>
            <a:pPr marL="234905" lvl="1" indent="-234905" defTabSz="932567">
              <a:defRPr/>
            </a:pPr>
            <a:endParaRPr lang="en-US" sz="1200" dirty="0">
              <a:gradFill>
                <a:gsLst>
                  <a:gs pos="39241">
                    <a:srgbClr val="FFFFFF"/>
                  </a:gs>
                  <a:gs pos="30000">
                    <a:srgbClr val="FFFFFF"/>
                  </a:gs>
                </a:gsLst>
                <a:lin ang="5400000" scaled="0"/>
              </a:gradFill>
              <a:latin typeface="Segoe UI" panose="020B0502040204020203" pitchFamily="34" charset="0"/>
              <a:cs typeface="Segoe UI" panose="020B0502040204020203" pitchFamily="34" charset="0"/>
            </a:endParaRPr>
          </a:p>
          <a:p>
            <a:endParaRPr lang="en-US" dirty="0"/>
          </a:p>
        </p:txBody>
      </p:sp>
      <p:pic>
        <p:nvPicPr>
          <p:cNvPr id="34" name="Picture 33">
            <a:extLst>
              <a:ext uri="{FF2B5EF4-FFF2-40B4-BE49-F238E27FC236}">
                <a16:creationId xmlns:a16="http://schemas.microsoft.com/office/drawing/2014/main" id="{8699BE14-13E2-4ABC-9AEA-B3C0ED48A668}"/>
              </a:ext>
            </a:extLst>
          </p:cNvPr>
          <p:cNvPicPr>
            <a:picLocks noChangeAspect="1"/>
          </p:cNvPicPr>
          <p:nvPr/>
        </p:nvPicPr>
        <p:blipFill>
          <a:blip r:embed="rId3"/>
          <a:stretch>
            <a:fillRect/>
          </a:stretch>
        </p:blipFill>
        <p:spPr>
          <a:xfrm>
            <a:off x="6591645" y="312781"/>
            <a:ext cx="5538463" cy="3256011"/>
          </a:xfrm>
          <a:prstGeom prst="rect">
            <a:avLst/>
          </a:prstGeom>
          <a:solidFill>
            <a:schemeClr val="bg1">
              <a:lumMod val="50000"/>
              <a:lumOff val="50000"/>
            </a:schemeClr>
          </a:solidFill>
        </p:spPr>
      </p:pic>
      <p:pic>
        <p:nvPicPr>
          <p:cNvPr id="9" name="Picture 8">
            <a:extLst>
              <a:ext uri="{FF2B5EF4-FFF2-40B4-BE49-F238E27FC236}">
                <a16:creationId xmlns:a16="http://schemas.microsoft.com/office/drawing/2014/main" id="{1C5ACE20-4683-4FD1-96D7-5333D454A76F}"/>
              </a:ext>
            </a:extLst>
          </p:cNvPr>
          <p:cNvPicPr>
            <a:picLocks noChangeAspect="1"/>
          </p:cNvPicPr>
          <p:nvPr/>
        </p:nvPicPr>
        <p:blipFill>
          <a:blip r:embed="rId4"/>
          <a:stretch>
            <a:fillRect/>
          </a:stretch>
        </p:blipFill>
        <p:spPr>
          <a:xfrm>
            <a:off x="6269474" y="4780643"/>
            <a:ext cx="3456070" cy="1975450"/>
          </a:xfrm>
          <a:prstGeom prst="rect">
            <a:avLst/>
          </a:prstGeom>
          <a:solidFill>
            <a:schemeClr val="bg1">
              <a:lumMod val="65000"/>
              <a:lumOff val="35000"/>
            </a:schemeClr>
          </a:solidFill>
        </p:spPr>
      </p:pic>
      <p:sp>
        <p:nvSpPr>
          <p:cNvPr id="8" name="Rectangle 7">
            <a:extLst>
              <a:ext uri="{FF2B5EF4-FFF2-40B4-BE49-F238E27FC236}">
                <a16:creationId xmlns:a16="http://schemas.microsoft.com/office/drawing/2014/main" id="{9089B8F8-ED71-43B9-8F9A-26A047C1BF4E}"/>
              </a:ext>
            </a:extLst>
          </p:cNvPr>
          <p:cNvSpPr/>
          <p:nvPr/>
        </p:nvSpPr>
        <p:spPr>
          <a:xfrm>
            <a:off x="9725543" y="4872709"/>
            <a:ext cx="2536945" cy="1681486"/>
          </a:xfrm>
          <a:prstGeom prst="rect">
            <a:avLst/>
          </a:prstGeom>
        </p:spPr>
        <p:txBody>
          <a:bodyPr wrap="square">
            <a:spAutoFit/>
          </a:bodyPr>
          <a:lstStyle/>
          <a:p>
            <a:pPr marL="285751" indent="-285751" defTabSz="932421">
              <a:lnSpc>
                <a:spcPct val="125000"/>
              </a:lnSpc>
              <a:buFont typeface="Arial" panose="020B0604020202020204" pitchFamily="34" charset="0"/>
              <a:buChar char="•"/>
            </a:pPr>
            <a:r>
              <a:rPr lang="en-US" sz="1400" dirty="0"/>
              <a:t>VMSS per Zone</a:t>
            </a:r>
          </a:p>
          <a:p>
            <a:pPr marL="285751" indent="-285751" defTabSz="932421">
              <a:lnSpc>
                <a:spcPct val="125000"/>
              </a:lnSpc>
              <a:buFont typeface="Arial" panose="020B0604020202020204" pitchFamily="34" charset="0"/>
              <a:buChar char="•"/>
            </a:pPr>
            <a:r>
              <a:rPr lang="en-US" sz="1400" dirty="0"/>
              <a:t>TM profile for High Availability</a:t>
            </a:r>
          </a:p>
          <a:p>
            <a:pPr marL="285751" indent="-285751" defTabSz="932421">
              <a:lnSpc>
                <a:spcPct val="125000"/>
              </a:lnSpc>
              <a:buFont typeface="Arial" panose="020B0604020202020204" pitchFamily="34" charset="0"/>
              <a:buChar char="•"/>
            </a:pPr>
            <a:r>
              <a:rPr lang="en-US" sz="1400" dirty="0"/>
              <a:t>Zonal VIP / VMSS</a:t>
            </a:r>
          </a:p>
          <a:p>
            <a:pPr marL="285751" indent="-285751" defTabSz="932421">
              <a:lnSpc>
                <a:spcPct val="125000"/>
              </a:lnSpc>
              <a:buFont typeface="Arial" panose="020B0604020202020204" pitchFamily="34" charset="0"/>
              <a:buChar char="•"/>
            </a:pPr>
            <a:r>
              <a:rPr lang="en-US" sz="1400" dirty="0"/>
              <a:t>DNS name for cross-zone VMSS</a:t>
            </a:r>
          </a:p>
        </p:txBody>
      </p:sp>
      <p:grpSp>
        <p:nvGrpSpPr>
          <p:cNvPr id="11" name="Group 10">
            <a:extLst>
              <a:ext uri="{FF2B5EF4-FFF2-40B4-BE49-F238E27FC236}">
                <a16:creationId xmlns:a16="http://schemas.microsoft.com/office/drawing/2014/main" id="{FFB78EA2-2F8E-4A86-A023-3DAB640C3737}"/>
              </a:ext>
            </a:extLst>
          </p:cNvPr>
          <p:cNvGrpSpPr>
            <a:grpSpLocks noChangeAspect="1"/>
          </p:cNvGrpSpPr>
          <p:nvPr/>
        </p:nvGrpSpPr>
        <p:grpSpPr>
          <a:xfrm>
            <a:off x="8751882" y="602716"/>
            <a:ext cx="592546" cy="606192"/>
            <a:chOff x="6249125" y="3598792"/>
            <a:chExt cx="784110" cy="802170"/>
          </a:xfrm>
        </p:grpSpPr>
        <p:sp>
          <p:nvSpPr>
            <p:cNvPr id="12" name="Octagon 11">
              <a:extLst>
                <a:ext uri="{FF2B5EF4-FFF2-40B4-BE49-F238E27FC236}">
                  <a16:creationId xmlns:a16="http://schemas.microsoft.com/office/drawing/2014/main" id="{ED918916-4915-44D7-ACB1-C684BF9E2BAB}"/>
                </a:ext>
              </a:extLst>
            </p:cNvPr>
            <p:cNvSpPr/>
            <p:nvPr/>
          </p:nvSpPr>
          <p:spPr>
            <a:xfrm>
              <a:off x="6394123" y="3722417"/>
              <a:ext cx="544840" cy="605445"/>
            </a:xfrm>
            <a:prstGeom prst="octagon">
              <a:avLst/>
            </a:prstGeom>
            <a:solidFill>
              <a:sysClr val="window" lastClr="FFFFFF"/>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421">
                <a:defRPr/>
              </a:pPr>
              <a:endParaRPr lang="en-US" sz="1836">
                <a:solidFill>
                  <a:prstClr val="white"/>
                </a:solidFill>
                <a:latin typeface="Calibri" panose="020F0502020204030204"/>
              </a:endParaRPr>
            </a:p>
          </p:txBody>
        </p:sp>
        <p:sp>
          <p:nvSpPr>
            <p:cNvPr id="13" name="Rectangle 12">
              <a:extLst>
                <a:ext uri="{FF2B5EF4-FFF2-40B4-BE49-F238E27FC236}">
                  <a16:creationId xmlns:a16="http://schemas.microsoft.com/office/drawing/2014/main" id="{4A251ED5-3167-406C-8092-94AF188248EA}"/>
                </a:ext>
              </a:extLst>
            </p:cNvPr>
            <p:cNvSpPr/>
            <p:nvPr/>
          </p:nvSpPr>
          <p:spPr>
            <a:xfrm rot="18772377">
              <a:off x="6351871" y="3682631"/>
              <a:ext cx="172753" cy="148361"/>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4" name="Rectangle 13">
              <a:extLst>
                <a:ext uri="{FF2B5EF4-FFF2-40B4-BE49-F238E27FC236}">
                  <a16:creationId xmlns:a16="http://schemas.microsoft.com/office/drawing/2014/main" id="{82FC98AA-7B6D-4739-857B-9DE7BD61B7DB}"/>
                </a:ext>
              </a:extLst>
            </p:cNvPr>
            <p:cNvSpPr/>
            <p:nvPr/>
          </p:nvSpPr>
          <p:spPr>
            <a:xfrm rot="18772377">
              <a:off x="6853066" y="4082002"/>
              <a:ext cx="134454" cy="148361"/>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5" name="Rectangle 14">
              <a:extLst>
                <a:ext uri="{FF2B5EF4-FFF2-40B4-BE49-F238E27FC236}">
                  <a16:creationId xmlns:a16="http://schemas.microsoft.com/office/drawing/2014/main" id="{E4D64BFE-1807-422D-848F-9A42CD26056C}"/>
                </a:ext>
              </a:extLst>
            </p:cNvPr>
            <p:cNvSpPr/>
            <p:nvPr/>
          </p:nvSpPr>
          <p:spPr>
            <a:xfrm>
              <a:off x="6483173" y="3598793"/>
              <a:ext cx="312289"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6" name="Rectangle 15">
              <a:extLst>
                <a:ext uri="{FF2B5EF4-FFF2-40B4-BE49-F238E27FC236}">
                  <a16:creationId xmlns:a16="http://schemas.microsoft.com/office/drawing/2014/main" id="{6B8A3212-FD19-44BF-9773-F01E6CC5E3CE}"/>
                </a:ext>
              </a:extLst>
            </p:cNvPr>
            <p:cNvSpPr/>
            <p:nvPr/>
          </p:nvSpPr>
          <p:spPr>
            <a:xfrm rot="18751534">
              <a:off x="6731373" y="4216350"/>
              <a:ext cx="296128"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sp>
          <p:nvSpPr>
            <p:cNvPr id="17" name="Rectangle 16">
              <a:extLst>
                <a:ext uri="{FF2B5EF4-FFF2-40B4-BE49-F238E27FC236}">
                  <a16:creationId xmlns:a16="http://schemas.microsoft.com/office/drawing/2014/main" id="{29F67CED-D5B0-4E7B-9B9F-A2CB612ADEA0}"/>
                </a:ext>
              </a:extLst>
            </p:cNvPr>
            <p:cNvSpPr/>
            <p:nvPr/>
          </p:nvSpPr>
          <p:spPr>
            <a:xfrm>
              <a:off x="6493528" y="4313625"/>
              <a:ext cx="312289" cy="73096"/>
            </a:xfrm>
            <a:prstGeom prst="rect">
              <a:avLst/>
            </a:prstGeom>
            <a:solidFill>
              <a:srgbClr val="FFFFFF"/>
            </a:solidFill>
            <a:ln w="12700" cap="flat" cmpd="sng" algn="ctr">
              <a:noFill/>
              <a:prstDash val="solid"/>
              <a:miter lim="800000"/>
            </a:ln>
            <a:effectLst/>
          </p:spPr>
          <p:txBody>
            <a:bodyPr rtlCol="0" anchor="ctr"/>
            <a:lstStyle/>
            <a:p>
              <a:pPr algn="ctr" defTabSz="932421">
                <a:defRPr/>
              </a:pPr>
              <a:endParaRPr lang="en-US" sz="1836" kern="0">
                <a:solidFill>
                  <a:prstClr val="white"/>
                </a:solidFill>
                <a:latin typeface="Calibri" panose="020F0502020204030204"/>
              </a:endParaRPr>
            </a:p>
          </p:txBody>
        </p:sp>
        <p:pic>
          <p:nvPicPr>
            <p:cNvPr id="18" name="Picture 17">
              <a:extLst>
                <a:ext uri="{FF2B5EF4-FFF2-40B4-BE49-F238E27FC236}">
                  <a16:creationId xmlns:a16="http://schemas.microsoft.com/office/drawing/2014/main" id="{5F2696E8-F10A-431C-9E16-9DC749179A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9125" y="3598792"/>
              <a:ext cx="784110" cy="787929"/>
            </a:xfrm>
            <a:prstGeom prst="rect">
              <a:avLst/>
            </a:prstGeom>
          </p:spPr>
        </p:pic>
      </p:grpSp>
    </p:spTree>
    <p:extLst>
      <p:ext uri="{BB962C8B-B14F-4D97-AF65-F5344CB8AC3E}">
        <p14:creationId xmlns:p14="http://schemas.microsoft.com/office/powerpoint/2010/main" val="23660467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icrosoft Presentation_Ignite Pre-records_v03 Template" id="{5106D4B5-A8B7-4CC8-8083-576A155A6DD5}" vid="{9B2597BC-290F-4FE6-B855-82CB898530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1FBD58D245E6408F45CA06DE2AE5AC" ma:contentTypeVersion="15" ma:contentTypeDescription="Create a new document." ma:contentTypeScope="" ma:versionID="521d41ec151f7a372e6b43ac399893a7">
  <xsd:schema xmlns:xsd="http://www.w3.org/2001/XMLSchema" xmlns:xs="http://www.w3.org/2001/XMLSchema" xmlns:p="http://schemas.microsoft.com/office/2006/metadata/properties" xmlns:ns2="1228c36f-9d6f-4125-ae22-1ffffa1c98f6" xmlns:ns3="699d430c-6e43-4b28-baa8-7a4915450eae" xmlns:ns4="230e9df3-be65-4c73-a93b-d1236ebd677e" targetNamespace="http://schemas.microsoft.com/office/2006/metadata/properties" ma:root="true" ma:fieldsID="2774c087313368ce25236082e12d9cbe" ns2:_="" ns3:_="" ns4:_="">
    <xsd:import namespace="1228c36f-9d6f-4125-ae22-1ffffa1c98f6"/>
    <xsd:import namespace="699d430c-6e43-4b28-baa8-7a4915450eae"/>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DateTaken"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28c36f-9d6f-4125-ae22-1ffffa1c98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99d430c-6e43-4b28-baa8-7a4915450ea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1b98d24b-6943-40c8-af2d-ddb2eea5ca9f}" ma:internalName="TaxCatchAll" ma:showField="CatchAllData" ma:web="699d430c-6e43-4b28-baa8-7a4915450e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99d430c-6e43-4b28-baa8-7a4915450eae">
      <UserInfo>
        <DisplayName>Prashant Nayak</DisplayName>
        <AccountId>277</AccountId>
        <AccountType/>
      </UserInfo>
      <UserInfo>
        <DisplayName>Arvind Periyasamy</DisplayName>
        <AccountId>6433</AccountId>
        <AccountType/>
      </UserInfo>
      <UserInfo>
        <DisplayName>Madhu Desarapu</DisplayName>
        <AccountId>3793</AccountId>
        <AccountType/>
      </UserInfo>
    </SharedWithUsers>
    <lcf76f155ced4ddcb4097134ff3c332f xmlns="1228c36f-9d6f-4125-ae22-1ffffa1c98f6">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E86B0052-7643-47B2-BFE8-CE8FF69AE15E}"/>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terms/"/>
    <ds:schemaRef ds:uri="http://schemas.microsoft.com/office/2006/documentManagement/types"/>
    <ds:schemaRef ds:uri="1228c36f-9d6f-4125-ae22-1ffffa1c98f6"/>
    <ds:schemaRef ds:uri="699d430c-6e43-4b28-baa8-7a4915450eae"/>
    <ds:schemaRef ds:uri="http://purl.org/dc/elements/1.1/"/>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Blue - April 2019_by Spur group</Template>
  <TotalTime>324</TotalTime>
  <Words>8380</Words>
  <Application>Microsoft Office PowerPoint</Application>
  <PresentationFormat>Widescreen</PresentationFormat>
  <Paragraphs>1036</Paragraphs>
  <Slides>42</Slides>
  <Notes>41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Segoe UI</vt:lpstr>
      <vt:lpstr>Segoe UI Light</vt:lpstr>
      <vt:lpstr>Segoe UI Semibold</vt:lpstr>
      <vt:lpstr>Segoe UI Semilight</vt:lpstr>
      <vt:lpstr>Wingdings</vt:lpstr>
      <vt:lpstr>3_ Microsoft_Learn_Black_Template</vt:lpstr>
      <vt:lpstr>think-cell Slide</vt:lpstr>
      <vt:lpstr>PaaS and Application Networking</vt:lpstr>
      <vt:lpstr>Load Balancing Options in Azure</vt:lpstr>
      <vt:lpstr>Load balancing in Azure</vt:lpstr>
      <vt:lpstr>PowerPoint Presentation</vt:lpstr>
      <vt:lpstr>Deliver | Front Door Service</vt:lpstr>
      <vt:lpstr>Azure Front Door Service</vt:lpstr>
      <vt:lpstr>Azure Front Door Service</vt:lpstr>
      <vt:lpstr>Deliver | Traffic Manager</vt:lpstr>
      <vt:lpstr>Traffic Manager</vt:lpstr>
      <vt:lpstr>Traffic Manager</vt:lpstr>
      <vt:lpstr>Traffic Manager – Nested Profiles </vt:lpstr>
      <vt:lpstr>Priority traffic profile</vt:lpstr>
      <vt:lpstr>Weighted traffic profile</vt:lpstr>
      <vt:lpstr>Performance traffic profile</vt:lpstr>
      <vt:lpstr>Deliver | Application Gateway</vt:lpstr>
      <vt:lpstr>Application Gateway</vt:lpstr>
      <vt:lpstr>PowerPoint Presentation</vt:lpstr>
      <vt:lpstr>Protect | Web Application Firewall</vt:lpstr>
      <vt:lpstr>Web Application Firewall (WAF) using Application Gateway</vt:lpstr>
      <vt:lpstr>Web Application Firewall (WAF) using Azure Front Door</vt:lpstr>
      <vt:lpstr>Deliver | Load Balancer</vt:lpstr>
      <vt:lpstr>Load Balancer</vt:lpstr>
      <vt:lpstr>Combine them as needed</vt:lpstr>
      <vt:lpstr>Standard LB for entire VNet</vt:lpstr>
      <vt:lpstr>Which SKU?</vt:lpstr>
      <vt:lpstr>Deliver | Content Delivery Network</vt:lpstr>
      <vt:lpstr>Azure CDN overview</vt:lpstr>
      <vt:lpstr>Azure CDN offers</vt:lpstr>
      <vt:lpstr>How it works</vt:lpstr>
      <vt:lpstr>Caching with a CDN</vt:lpstr>
      <vt:lpstr>Protect | Service Endpoint</vt:lpstr>
      <vt:lpstr>Service Endpoint</vt:lpstr>
      <vt:lpstr>Service Endpoints</vt:lpstr>
      <vt:lpstr>Protect/Connect | Private Link</vt:lpstr>
      <vt:lpstr>Private Link Service</vt:lpstr>
      <vt:lpstr>Approval Workflow</vt:lpstr>
      <vt:lpstr>Complete Picture</vt:lpstr>
      <vt:lpstr>Private PaaS</vt:lpstr>
      <vt:lpstr>Data Exfiltration Protection </vt:lpstr>
      <vt:lpstr>Secure connectivity from On-Premises</vt:lpstr>
      <vt:lpstr>Azure Private Link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name&gt;</dc:subject>
  <dc:creator>Mark Stluka</dc:creator>
  <cp:keywords/>
  <dc:description/>
  <cp:lastModifiedBy>Marco Antonio Padilha</cp:lastModifiedBy>
  <cp:revision>5</cp:revision>
  <dcterms:created xsi:type="dcterms:W3CDTF">2020-05-21T18:16:25Z</dcterms:created>
  <dcterms:modified xsi:type="dcterms:W3CDTF">2021-09-21T22:58:58Z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0x010100A11FBD58D245E6408F45CA06DE2AE5AC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