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32"/>
  </p:notesMasterIdLst>
  <p:handoutMasterIdLst>
    <p:handoutMasterId r:id="rId33"/>
  </p:handoutMasterIdLst>
  <p:sldIdLst>
    <p:sldId id="1843" r:id="rId6"/>
    <p:sldId id="2076138465" r:id="rId7"/>
    <p:sldId id="2076138471" r:id="rId8"/>
    <p:sldId id="2076138219" r:id="rId9"/>
    <p:sldId id="1678" r:id="rId10"/>
    <p:sldId id="1679" r:id="rId11"/>
    <p:sldId id="1680" r:id="rId12"/>
    <p:sldId id="1682" r:id="rId13"/>
    <p:sldId id="1681" r:id="rId14"/>
    <p:sldId id="2076136678" r:id="rId15"/>
    <p:sldId id="2076136677" r:id="rId16"/>
    <p:sldId id="2076136688" r:id="rId17"/>
    <p:sldId id="2076136679" r:id="rId18"/>
    <p:sldId id="2076136687" r:id="rId19"/>
    <p:sldId id="2076136690" r:id="rId20"/>
    <p:sldId id="2076136689" r:id="rId21"/>
    <p:sldId id="3684" r:id="rId22"/>
    <p:sldId id="3680" r:id="rId23"/>
    <p:sldId id="2076138473" r:id="rId24"/>
    <p:sldId id="2076136682" r:id="rId25"/>
    <p:sldId id="2076136684" r:id="rId26"/>
    <p:sldId id="2076138472" r:id="rId27"/>
    <p:sldId id="2076136683" r:id="rId28"/>
    <p:sldId id="2076136685" r:id="rId29"/>
    <p:sldId id="2076136686" r:id="rId30"/>
    <p:sldId id="2076136691"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62A55AF-265B-42B3-9CB6-40C6288A9B30}">
          <p14:sldIdLst>
            <p14:sldId id="1843"/>
            <p14:sldId id="2076138465"/>
            <p14:sldId id="2076138471"/>
            <p14:sldId id="2076138219"/>
          </p14:sldIdLst>
        </p14:section>
        <p14:section name="Title slides" id="{6290A1E8-AFB8-3548-8B68-764E854A696A}">
          <p14:sldIdLst>
            <p14:sldId id="1678"/>
            <p14:sldId id="1679"/>
          </p14:sldIdLst>
        </p14:section>
        <p14:section name="CAF Einführung" id="{66572618-CADD-41F1-A3CB-7E0DFE84BC13}">
          <p14:sldIdLst>
            <p14:sldId id="1680"/>
          </p14:sldIdLst>
        </p14:section>
        <p14:section name="Workshop Format Strategy..." id="{4CDFDBEC-7F69-4232-8E8A-07A43CFA7F32}">
          <p14:sldIdLst>
            <p14:sldId id="1682"/>
            <p14:sldId id="1681"/>
          </p14:sldIdLst>
        </p14:section>
        <p14:section name="Azure MIgrate" id="{3E9F08AE-BE05-4DA2-9CB9-D70CD77EE2C5}">
          <p14:sldIdLst>
            <p14:sldId id="2076136678"/>
            <p14:sldId id="2076136677"/>
          </p14:sldIdLst>
        </p14:section>
        <p14:section name="Handson" id="{96773F44-2AA4-44F5-9BF1-7A6B06E6E1DE}">
          <p14:sldIdLst>
            <p14:sldId id="2076136688"/>
            <p14:sldId id="2076136679"/>
            <p14:sldId id="2076136687"/>
          </p14:sldIdLst>
        </p14:section>
        <p14:section name="TAG 2" id="{7A6A26B7-5D40-45F0-BAE4-A08757AE7EF5}">
          <p14:sldIdLst>
            <p14:sldId id="2076136690"/>
            <p14:sldId id="2076136689"/>
            <p14:sldId id="3684"/>
            <p14:sldId id="3680"/>
            <p14:sldId id="2076138473"/>
            <p14:sldId id="2076136682"/>
          </p14:sldIdLst>
        </p14:section>
        <p14:section name="Handson Landing Zone" id="{094FB417-455B-43CE-9333-AA7AD410E2FF}">
          <p14:sldIdLst>
            <p14:sldId id="2076136684"/>
            <p14:sldId id="2076138472"/>
            <p14:sldId id="2076136683"/>
            <p14:sldId id="2076136685"/>
            <p14:sldId id="2076136686"/>
            <p14:sldId id="20761366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7" autoAdjust="0"/>
    <p:restoredTop sz="76680" autoAdjust="0"/>
  </p:normalViewPr>
  <p:slideViewPr>
    <p:cSldViewPr snapToGrid="0">
      <p:cViewPr varScale="1">
        <p:scale>
          <a:sx n="129" d="100"/>
          <a:sy n="129" d="100"/>
        </p:scale>
        <p:origin x="1560" y="13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28-Mar-22 8:47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28-Mar-22 8:46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28-Mar-22 8:46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28-Mar-22 8:46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Jump to the slides if needed</a:t>
            </a:r>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8653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 if needed</a:t>
            </a:r>
          </a:p>
          <a:p>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4779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a:t>
            </a: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29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2960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Optional challenge to be used – when progressing fine!</a:t>
            </a:r>
          </a:p>
          <a:p>
            <a:endParaRPr lang="en-US" noProof="0" dirty="0"/>
          </a:p>
          <a:p>
            <a:r>
              <a:rPr lang="en-US" noProof="0" dirty="0"/>
              <a:t>https://github.com/caf-expert/CAF-Hackathon-Migration/blob/main/challenges/challenge2a.md </a:t>
            </a:r>
          </a:p>
          <a:p>
            <a:endParaRPr lang="en-US" noProof="0" dirty="0"/>
          </a:p>
          <a:p>
            <a:endParaRPr lang="en-US" noProof="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77539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28-Mar-22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svg"/><Relationship Id="rId12" Type="http://schemas.openxmlformats.org/officeDocument/2006/relationships/image" Target="../media/image59.png"/><Relationship Id="rId2" Type="http://schemas.openxmlformats.org/officeDocument/2006/relationships/image" Target="../media/image49.png"/><Relationship Id="rId1" Type="http://schemas.openxmlformats.org/officeDocument/2006/relationships/slideLayout" Target="../slideLayouts/slideLayout71.xml"/><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svg"/><Relationship Id="rId9" Type="http://schemas.openxmlformats.org/officeDocument/2006/relationships/image" Target="../media/image56.png"/><Relationship Id="rId14" Type="http://schemas.openxmlformats.org/officeDocument/2006/relationships/image" Target="../media/image61.png"/></Relationships>
</file>

<file path=ppt/slides/_rels/slide1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3.png"/><Relationship Id="rId7" Type="http://schemas.openxmlformats.org/officeDocument/2006/relationships/image" Target="../media/image60.png"/><Relationship Id="rId2" Type="http://schemas.openxmlformats.org/officeDocument/2006/relationships/image" Target="../media/image62.png"/><Relationship Id="rId1" Type="http://schemas.openxmlformats.org/officeDocument/2006/relationships/slideLayout" Target="../slideLayouts/slideLayout7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6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587076"/>
            <a:ext cx="4663017" cy="1017048"/>
          </a:xfrm>
        </p:spPr>
        <p:txBody>
          <a:bodyPr/>
          <a:lstStyle/>
          <a:p>
            <a:r>
              <a:rPr lang="en-US" dirty="0"/>
              <a:t>CAF-Expert</a:t>
            </a:r>
            <a:br>
              <a:rPr lang="en-US" dirty="0"/>
            </a:br>
            <a:r>
              <a:rPr lang="en-US" dirty="0"/>
              <a:t>Hackathon Migrate</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461046"/>
          </a:xfrm>
        </p:spPr>
        <p:txBody>
          <a:bodyPr/>
          <a:lstStyle/>
          <a:p>
            <a:r>
              <a:rPr lang="en-US" dirty="0"/>
              <a:t>March 2022</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a:t>
            </a:r>
            <a:r>
              <a:rPr lang="en-US" dirty="0">
                <a:solidFill>
                  <a:schemeClr val="tx1"/>
                </a:solidFill>
              </a:rPr>
              <a:t>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940966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Azure Migrate</a:t>
            </a:r>
          </a:p>
        </p:txBody>
      </p:sp>
    </p:spTree>
    <p:extLst>
      <p:ext uri="{BB962C8B-B14F-4D97-AF65-F5344CB8AC3E}">
        <p14:creationId xmlns:p14="http://schemas.microsoft.com/office/powerpoint/2010/main" val="32786090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p>
        </p:txBody>
      </p:sp>
    </p:spTree>
    <p:extLst>
      <p:ext uri="{BB962C8B-B14F-4D97-AF65-F5344CB8AC3E}">
        <p14:creationId xmlns:p14="http://schemas.microsoft.com/office/powerpoint/2010/main" val="932473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1</a:t>
            </a:r>
          </a:p>
        </p:txBody>
      </p:sp>
    </p:spTree>
    <p:extLst>
      <p:ext uri="{BB962C8B-B14F-4D97-AF65-F5344CB8AC3E}">
        <p14:creationId xmlns:p14="http://schemas.microsoft.com/office/powerpoint/2010/main" val="7492793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2</a:t>
            </a:r>
          </a:p>
        </p:txBody>
      </p:sp>
    </p:spTree>
    <p:extLst>
      <p:ext uri="{BB962C8B-B14F-4D97-AF65-F5344CB8AC3E}">
        <p14:creationId xmlns:p14="http://schemas.microsoft.com/office/powerpoint/2010/main" val="12207240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a:xfrm>
            <a:off x="437276" y="2582862"/>
            <a:ext cx="11505803" cy="1828800"/>
          </a:xfrm>
        </p:spPr>
        <p:txBody>
          <a:bodyPr/>
          <a:lstStyle/>
          <a:p>
            <a:r>
              <a:rPr lang="en-US" dirty="0"/>
              <a:t>Cloud Adoption Framework:</a:t>
            </a:r>
            <a:br>
              <a:rPr lang="en-US" dirty="0"/>
            </a:br>
            <a:r>
              <a:rPr lang="en-US" dirty="0"/>
              <a:t>Azure Migration</a:t>
            </a:r>
            <a:endParaRPr lang="en-US" b="1" dirty="0"/>
          </a:p>
        </p:txBody>
      </p:sp>
      <p:sp>
        <p:nvSpPr>
          <p:cNvPr id="7" name="Textfeld 6">
            <a:extLst>
              <a:ext uri="{FF2B5EF4-FFF2-40B4-BE49-F238E27FC236}">
                <a16:creationId xmlns:a16="http://schemas.microsoft.com/office/drawing/2014/main" id="{3E86B8D3-80F5-4195-8820-ADC5E772D3FF}"/>
              </a:ext>
            </a:extLst>
          </p:cNvPr>
          <p:cNvSpPr txBox="1"/>
          <p:nvPr/>
        </p:nvSpPr>
        <p:spPr>
          <a:xfrm>
            <a:off x="378460" y="1362194"/>
            <a:ext cx="6852920" cy="646331"/>
          </a:xfrm>
          <a:prstGeom prst="rect">
            <a:avLst/>
          </a:prstGeom>
          <a:noFill/>
        </p:spPr>
        <p:txBody>
          <a:bodyPr wrap="square">
            <a:spAutoFit/>
          </a:bodyPr>
          <a:lstStyle/>
          <a:p>
            <a:r>
              <a:rPr lang="en-US" sz="3600" b="1" dirty="0">
                <a:solidFill>
                  <a:schemeClr val="tx2"/>
                </a:solidFill>
              </a:rPr>
              <a:t>Day 2</a:t>
            </a:r>
            <a:endParaRPr lang="en-US" sz="3600" dirty="0">
              <a:solidFill>
                <a:schemeClr val="tx2"/>
              </a:solidFill>
            </a:endParaRPr>
          </a:p>
        </p:txBody>
      </p:sp>
    </p:spTree>
    <p:extLst>
      <p:ext uri="{BB962C8B-B14F-4D97-AF65-F5344CB8AC3E}">
        <p14:creationId xmlns:p14="http://schemas.microsoft.com/office/powerpoint/2010/main" val="219151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1A50777-B616-4D55-ADFC-739F3485F7DC}"/>
              </a:ext>
            </a:extLst>
          </p:cNvPr>
          <p:cNvSpPr>
            <a:spLocks noGrp="1"/>
          </p:cNvSpPr>
          <p:nvPr>
            <p:ph type="title"/>
          </p:nvPr>
        </p:nvSpPr>
        <p:spPr/>
        <p:txBody>
          <a:bodyPr/>
          <a:lstStyle/>
          <a:p>
            <a:r>
              <a:rPr lang="en-US" dirty="0"/>
              <a:t>Review Day 1
</a:t>
            </a:r>
          </a:p>
        </p:txBody>
      </p:sp>
    </p:spTree>
    <p:extLst>
      <p:ext uri="{BB962C8B-B14F-4D97-AF65-F5344CB8AC3E}">
        <p14:creationId xmlns:p14="http://schemas.microsoft.com/office/powerpoint/2010/main" val="38798617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49C798-06CC-4342-B667-9A07E8A9CEB5}"/>
              </a:ext>
            </a:extLst>
          </p:cNvPr>
          <p:cNvSpPr/>
          <p:nvPr/>
        </p:nvSpPr>
        <p:spPr bwMode="auto">
          <a:xfrm>
            <a:off x="7660457"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025623F5-7553-4C44-8520-D8E29B5EEE66}"/>
              </a:ext>
            </a:extLst>
          </p:cNvPr>
          <p:cNvSpPr txBox="1"/>
          <p:nvPr/>
        </p:nvSpPr>
        <p:spPr>
          <a:xfrm>
            <a:off x="7587342"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sp>
        <p:nvSpPr>
          <p:cNvPr id="5" name="Rectangle 4">
            <a:extLst>
              <a:ext uri="{FF2B5EF4-FFF2-40B4-BE49-F238E27FC236}">
                <a16:creationId xmlns:a16="http://schemas.microsoft.com/office/drawing/2014/main" id="{508DF655-DCD5-46F5-9BBC-66443DE90E6D}"/>
              </a:ext>
            </a:extLst>
          </p:cNvPr>
          <p:cNvSpPr/>
          <p:nvPr/>
        </p:nvSpPr>
        <p:spPr bwMode="auto">
          <a:xfrm>
            <a:off x="1974933"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E3DCBB8-BDA8-41AF-B96E-B1FF4D16F708}"/>
              </a:ext>
            </a:extLst>
          </p:cNvPr>
          <p:cNvSpPr/>
          <p:nvPr/>
        </p:nvSpPr>
        <p:spPr bwMode="auto">
          <a:xfrm>
            <a:off x="2084777"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C280DED1-43FF-40D8-BD59-00333D0FFF96}"/>
              </a:ext>
            </a:extLst>
          </p:cNvPr>
          <p:cNvSpPr/>
          <p:nvPr/>
        </p:nvSpPr>
        <p:spPr bwMode="auto">
          <a:xfrm>
            <a:off x="2084777"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8" name="Group 7">
            <a:extLst>
              <a:ext uri="{FF2B5EF4-FFF2-40B4-BE49-F238E27FC236}">
                <a16:creationId xmlns:a16="http://schemas.microsoft.com/office/drawing/2014/main" id="{8CD15D59-0553-4B0D-8F1A-F49F50FBB4B0}"/>
              </a:ext>
            </a:extLst>
          </p:cNvPr>
          <p:cNvGrpSpPr/>
          <p:nvPr/>
        </p:nvGrpSpPr>
        <p:grpSpPr>
          <a:xfrm>
            <a:off x="621108" y="4746405"/>
            <a:ext cx="1403763" cy="1403762"/>
            <a:chOff x="3679825" y="5024438"/>
            <a:chExt cx="1376363" cy="1376362"/>
          </a:xfrm>
        </p:grpSpPr>
        <p:sp>
          <p:nvSpPr>
            <p:cNvPr id="9" name="AutoShape 3">
              <a:extLst>
                <a:ext uri="{FF2B5EF4-FFF2-40B4-BE49-F238E27FC236}">
                  <a16:creationId xmlns:a16="http://schemas.microsoft.com/office/drawing/2014/main" id="{944FCA46-0237-46DD-BD5C-75C3F5371E30}"/>
                </a:ext>
              </a:extLst>
            </p:cNvPr>
            <p:cNvSpPr>
              <a:spLocks noChangeAspect="1" noChangeArrowheads="1" noTextEdit="1"/>
            </p:cNvSpPr>
            <p:nvPr/>
          </p:nvSpPr>
          <p:spPr bwMode="auto">
            <a:xfrm>
              <a:off x="3679825" y="5024438"/>
              <a:ext cx="1376363"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5">
              <a:extLst>
                <a:ext uri="{FF2B5EF4-FFF2-40B4-BE49-F238E27FC236}">
                  <a16:creationId xmlns:a16="http://schemas.microsoft.com/office/drawing/2014/main" id="{07E04F43-56E3-4462-9DF1-90FC804EA3B2}"/>
                </a:ext>
              </a:extLst>
            </p:cNvPr>
            <p:cNvSpPr>
              <a:spLocks noEditPoints="1"/>
            </p:cNvSpPr>
            <p:nvPr/>
          </p:nvSpPr>
          <p:spPr bwMode="auto">
            <a:xfrm>
              <a:off x="3846513" y="5348288"/>
              <a:ext cx="544513" cy="950912"/>
            </a:xfrm>
            <a:custGeom>
              <a:avLst/>
              <a:gdLst>
                <a:gd name="T0" fmla="*/ 54 w 163"/>
                <a:gd name="T1" fmla="*/ 54 h 285"/>
                <a:gd name="T2" fmla="*/ 54 w 163"/>
                <a:gd name="T3" fmla="*/ 54 h 285"/>
                <a:gd name="T4" fmla="*/ 27 w 163"/>
                <a:gd name="T5" fmla="*/ 54 h 285"/>
                <a:gd name="T6" fmla="*/ 27 w 163"/>
                <a:gd name="T7" fmla="*/ 27 h 285"/>
                <a:gd name="T8" fmla="*/ 54 w 163"/>
                <a:gd name="T9" fmla="*/ 27 h 285"/>
                <a:gd name="T10" fmla="*/ 54 w 163"/>
                <a:gd name="T11" fmla="*/ 54 h 285"/>
                <a:gd name="T12" fmla="*/ 54 w 163"/>
                <a:gd name="T13" fmla="*/ 108 h 285"/>
                <a:gd name="T14" fmla="*/ 54 w 163"/>
                <a:gd name="T15" fmla="*/ 108 h 285"/>
                <a:gd name="T16" fmla="*/ 27 w 163"/>
                <a:gd name="T17" fmla="*/ 108 h 285"/>
                <a:gd name="T18" fmla="*/ 27 w 163"/>
                <a:gd name="T19" fmla="*/ 81 h 285"/>
                <a:gd name="T20" fmla="*/ 54 w 163"/>
                <a:gd name="T21" fmla="*/ 81 h 285"/>
                <a:gd name="T22" fmla="*/ 54 w 163"/>
                <a:gd name="T23" fmla="*/ 108 h 285"/>
                <a:gd name="T24" fmla="*/ 54 w 163"/>
                <a:gd name="T25" fmla="*/ 163 h 285"/>
                <a:gd name="T26" fmla="*/ 54 w 163"/>
                <a:gd name="T27" fmla="*/ 163 h 285"/>
                <a:gd name="T28" fmla="*/ 27 w 163"/>
                <a:gd name="T29" fmla="*/ 163 h 285"/>
                <a:gd name="T30" fmla="*/ 27 w 163"/>
                <a:gd name="T31" fmla="*/ 135 h 285"/>
                <a:gd name="T32" fmla="*/ 54 w 163"/>
                <a:gd name="T33" fmla="*/ 135 h 285"/>
                <a:gd name="T34" fmla="*/ 54 w 163"/>
                <a:gd name="T35" fmla="*/ 163 h 285"/>
                <a:gd name="T36" fmla="*/ 54 w 163"/>
                <a:gd name="T37" fmla="*/ 217 h 285"/>
                <a:gd name="T38" fmla="*/ 54 w 163"/>
                <a:gd name="T39" fmla="*/ 217 h 285"/>
                <a:gd name="T40" fmla="*/ 27 w 163"/>
                <a:gd name="T41" fmla="*/ 217 h 285"/>
                <a:gd name="T42" fmla="*/ 27 w 163"/>
                <a:gd name="T43" fmla="*/ 190 h 285"/>
                <a:gd name="T44" fmla="*/ 54 w 163"/>
                <a:gd name="T45" fmla="*/ 190 h 285"/>
                <a:gd name="T46" fmla="*/ 54 w 163"/>
                <a:gd name="T47" fmla="*/ 217 h 285"/>
                <a:gd name="T48" fmla="*/ 54 w 163"/>
                <a:gd name="T49" fmla="*/ 271 h 285"/>
                <a:gd name="T50" fmla="*/ 54 w 163"/>
                <a:gd name="T51" fmla="*/ 271 h 285"/>
                <a:gd name="T52" fmla="*/ 27 w 163"/>
                <a:gd name="T53" fmla="*/ 271 h 285"/>
                <a:gd name="T54" fmla="*/ 27 w 163"/>
                <a:gd name="T55" fmla="*/ 244 h 285"/>
                <a:gd name="T56" fmla="*/ 54 w 163"/>
                <a:gd name="T57" fmla="*/ 244 h 285"/>
                <a:gd name="T58" fmla="*/ 54 w 163"/>
                <a:gd name="T59" fmla="*/ 271 h 285"/>
                <a:gd name="T60" fmla="*/ 81 w 163"/>
                <a:gd name="T61" fmla="*/ 27 h 285"/>
                <a:gd name="T62" fmla="*/ 81 w 163"/>
                <a:gd name="T63" fmla="*/ 27 h 285"/>
                <a:gd name="T64" fmla="*/ 163 w 163"/>
                <a:gd name="T65" fmla="*/ 27 h 285"/>
                <a:gd name="T66" fmla="*/ 163 w 163"/>
                <a:gd name="T67" fmla="*/ 0 h 285"/>
                <a:gd name="T68" fmla="*/ 0 w 163"/>
                <a:gd name="T69" fmla="*/ 0 h 285"/>
                <a:gd name="T70" fmla="*/ 0 w 163"/>
                <a:gd name="T71" fmla="*/ 285 h 285"/>
                <a:gd name="T72" fmla="*/ 81 w 163"/>
                <a:gd name="T73" fmla="*/ 285 h 285"/>
                <a:gd name="T74" fmla="*/ 81 w 163"/>
                <a:gd name="T75" fmla="*/ 2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85">
                  <a:moveTo>
                    <a:pt x="54" y="54"/>
                  </a:moveTo>
                  <a:lnTo>
                    <a:pt x="54" y="54"/>
                  </a:lnTo>
                  <a:lnTo>
                    <a:pt x="27" y="54"/>
                  </a:lnTo>
                  <a:lnTo>
                    <a:pt x="27" y="27"/>
                  </a:lnTo>
                  <a:lnTo>
                    <a:pt x="54" y="27"/>
                  </a:lnTo>
                  <a:lnTo>
                    <a:pt x="54" y="54"/>
                  </a:lnTo>
                  <a:close/>
                  <a:moveTo>
                    <a:pt x="54" y="108"/>
                  </a:moveTo>
                  <a:lnTo>
                    <a:pt x="54" y="108"/>
                  </a:lnTo>
                  <a:lnTo>
                    <a:pt x="27" y="108"/>
                  </a:lnTo>
                  <a:lnTo>
                    <a:pt x="27" y="81"/>
                  </a:lnTo>
                  <a:lnTo>
                    <a:pt x="54" y="81"/>
                  </a:lnTo>
                  <a:lnTo>
                    <a:pt x="54" y="108"/>
                  </a:lnTo>
                  <a:close/>
                  <a:moveTo>
                    <a:pt x="54" y="163"/>
                  </a:moveTo>
                  <a:lnTo>
                    <a:pt x="54" y="163"/>
                  </a:lnTo>
                  <a:lnTo>
                    <a:pt x="27" y="163"/>
                  </a:lnTo>
                  <a:lnTo>
                    <a:pt x="27" y="135"/>
                  </a:lnTo>
                  <a:lnTo>
                    <a:pt x="54" y="135"/>
                  </a:lnTo>
                  <a:lnTo>
                    <a:pt x="54" y="163"/>
                  </a:lnTo>
                  <a:close/>
                  <a:moveTo>
                    <a:pt x="54" y="217"/>
                  </a:moveTo>
                  <a:lnTo>
                    <a:pt x="54" y="217"/>
                  </a:lnTo>
                  <a:lnTo>
                    <a:pt x="27" y="217"/>
                  </a:lnTo>
                  <a:lnTo>
                    <a:pt x="27" y="190"/>
                  </a:lnTo>
                  <a:lnTo>
                    <a:pt x="54" y="190"/>
                  </a:lnTo>
                  <a:lnTo>
                    <a:pt x="54" y="217"/>
                  </a:lnTo>
                  <a:close/>
                  <a:moveTo>
                    <a:pt x="54" y="271"/>
                  </a:moveTo>
                  <a:lnTo>
                    <a:pt x="54" y="271"/>
                  </a:lnTo>
                  <a:lnTo>
                    <a:pt x="27" y="271"/>
                  </a:lnTo>
                  <a:lnTo>
                    <a:pt x="27" y="244"/>
                  </a:lnTo>
                  <a:lnTo>
                    <a:pt x="54" y="244"/>
                  </a:lnTo>
                  <a:lnTo>
                    <a:pt x="54" y="271"/>
                  </a:lnTo>
                  <a:close/>
                  <a:moveTo>
                    <a:pt x="81" y="27"/>
                  </a:moveTo>
                  <a:lnTo>
                    <a:pt x="81" y="27"/>
                  </a:lnTo>
                  <a:lnTo>
                    <a:pt x="163" y="27"/>
                  </a:lnTo>
                  <a:lnTo>
                    <a:pt x="163" y="0"/>
                  </a:lnTo>
                  <a:lnTo>
                    <a:pt x="0" y="0"/>
                  </a:lnTo>
                  <a:lnTo>
                    <a:pt x="0" y="285"/>
                  </a:lnTo>
                  <a:lnTo>
                    <a:pt x="81" y="285"/>
                  </a:lnTo>
                  <a:lnTo>
                    <a:pt x="81" y="27"/>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6">
              <a:extLst>
                <a:ext uri="{FF2B5EF4-FFF2-40B4-BE49-F238E27FC236}">
                  <a16:creationId xmlns:a16="http://schemas.microsoft.com/office/drawing/2014/main" id="{BE480D19-615F-4358-B1E5-B63B262DEA4D}"/>
                </a:ext>
              </a:extLst>
            </p:cNvPr>
            <p:cNvSpPr>
              <a:spLocks noEditPoints="1"/>
            </p:cNvSpPr>
            <p:nvPr/>
          </p:nvSpPr>
          <p:spPr bwMode="auto">
            <a:xfrm>
              <a:off x="4206875" y="5527675"/>
              <a:ext cx="454025" cy="771525"/>
            </a:xfrm>
            <a:custGeom>
              <a:avLst/>
              <a:gdLst>
                <a:gd name="T0" fmla="*/ 82 w 136"/>
                <a:gd name="T1" fmla="*/ 81 h 231"/>
                <a:gd name="T2" fmla="*/ 82 w 136"/>
                <a:gd name="T3" fmla="*/ 81 h 231"/>
                <a:gd name="T4" fmla="*/ 109 w 136"/>
                <a:gd name="T5" fmla="*/ 81 h 231"/>
                <a:gd name="T6" fmla="*/ 109 w 136"/>
                <a:gd name="T7" fmla="*/ 109 h 231"/>
                <a:gd name="T8" fmla="*/ 82 w 136"/>
                <a:gd name="T9" fmla="*/ 109 h 231"/>
                <a:gd name="T10" fmla="*/ 82 w 136"/>
                <a:gd name="T11" fmla="*/ 81 h 231"/>
                <a:gd name="T12" fmla="*/ 55 w 136"/>
                <a:gd name="T13" fmla="*/ 54 h 231"/>
                <a:gd name="T14" fmla="*/ 55 w 136"/>
                <a:gd name="T15" fmla="*/ 54 h 231"/>
                <a:gd name="T16" fmla="*/ 28 w 136"/>
                <a:gd name="T17" fmla="*/ 54 h 231"/>
                <a:gd name="T18" fmla="*/ 28 w 136"/>
                <a:gd name="T19" fmla="*/ 27 h 231"/>
                <a:gd name="T20" fmla="*/ 55 w 136"/>
                <a:gd name="T21" fmla="*/ 27 h 231"/>
                <a:gd name="T22" fmla="*/ 55 w 136"/>
                <a:gd name="T23" fmla="*/ 54 h 231"/>
                <a:gd name="T24" fmla="*/ 55 w 136"/>
                <a:gd name="T25" fmla="*/ 109 h 231"/>
                <a:gd name="T26" fmla="*/ 55 w 136"/>
                <a:gd name="T27" fmla="*/ 109 h 231"/>
                <a:gd name="T28" fmla="*/ 28 w 136"/>
                <a:gd name="T29" fmla="*/ 109 h 231"/>
                <a:gd name="T30" fmla="*/ 28 w 136"/>
                <a:gd name="T31" fmla="*/ 81 h 231"/>
                <a:gd name="T32" fmla="*/ 55 w 136"/>
                <a:gd name="T33" fmla="*/ 81 h 231"/>
                <a:gd name="T34" fmla="*/ 55 w 136"/>
                <a:gd name="T35" fmla="*/ 109 h 231"/>
                <a:gd name="T36" fmla="*/ 82 w 136"/>
                <a:gd name="T37" fmla="*/ 27 h 231"/>
                <a:gd name="T38" fmla="*/ 82 w 136"/>
                <a:gd name="T39" fmla="*/ 27 h 231"/>
                <a:gd name="T40" fmla="*/ 109 w 136"/>
                <a:gd name="T41" fmla="*/ 27 h 231"/>
                <a:gd name="T42" fmla="*/ 109 w 136"/>
                <a:gd name="T43" fmla="*/ 54 h 231"/>
                <a:gd name="T44" fmla="*/ 82 w 136"/>
                <a:gd name="T45" fmla="*/ 54 h 231"/>
                <a:gd name="T46" fmla="*/ 82 w 136"/>
                <a:gd name="T47" fmla="*/ 27 h 231"/>
                <a:gd name="T48" fmla="*/ 136 w 136"/>
                <a:gd name="T49" fmla="*/ 231 h 231"/>
                <a:gd name="T50" fmla="*/ 136 w 136"/>
                <a:gd name="T51" fmla="*/ 231 h 231"/>
                <a:gd name="T52" fmla="*/ 136 w 136"/>
                <a:gd name="T53" fmla="*/ 0 h 231"/>
                <a:gd name="T54" fmla="*/ 0 w 136"/>
                <a:gd name="T55" fmla="*/ 0 h 231"/>
                <a:gd name="T56" fmla="*/ 0 w 136"/>
                <a:gd name="T57" fmla="*/ 231 h 231"/>
                <a:gd name="T58" fmla="*/ 28 w 136"/>
                <a:gd name="T59" fmla="*/ 231 h 231"/>
                <a:gd name="T60" fmla="*/ 28 w 136"/>
                <a:gd name="T61" fmla="*/ 136 h 231"/>
                <a:gd name="T62" fmla="*/ 109 w 136"/>
                <a:gd name="T63" fmla="*/ 136 h 231"/>
                <a:gd name="T64" fmla="*/ 109 w 136"/>
                <a:gd name="T65" fmla="*/ 231 h 231"/>
                <a:gd name="T66" fmla="*/ 136 w 136"/>
                <a:gd name="T6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231">
                  <a:moveTo>
                    <a:pt x="82" y="81"/>
                  </a:moveTo>
                  <a:lnTo>
                    <a:pt x="82" y="81"/>
                  </a:lnTo>
                  <a:lnTo>
                    <a:pt x="109" y="81"/>
                  </a:lnTo>
                  <a:lnTo>
                    <a:pt x="109" y="109"/>
                  </a:lnTo>
                  <a:lnTo>
                    <a:pt x="82" y="109"/>
                  </a:lnTo>
                  <a:lnTo>
                    <a:pt x="82" y="81"/>
                  </a:lnTo>
                  <a:close/>
                  <a:moveTo>
                    <a:pt x="55" y="54"/>
                  </a:moveTo>
                  <a:lnTo>
                    <a:pt x="55" y="54"/>
                  </a:lnTo>
                  <a:lnTo>
                    <a:pt x="28" y="54"/>
                  </a:lnTo>
                  <a:lnTo>
                    <a:pt x="28" y="27"/>
                  </a:lnTo>
                  <a:lnTo>
                    <a:pt x="55" y="27"/>
                  </a:lnTo>
                  <a:lnTo>
                    <a:pt x="55" y="54"/>
                  </a:lnTo>
                  <a:close/>
                  <a:moveTo>
                    <a:pt x="55" y="109"/>
                  </a:moveTo>
                  <a:lnTo>
                    <a:pt x="55" y="109"/>
                  </a:lnTo>
                  <a:lnTo>
                    <a:pt x="28" y="109"/>
                  </a:lnTo>
                  <a:lnTo>
                    <a:pt x="28" y="81"/>
                  </a:lnTo>
                  <a:lnTo>
                    <a:pt x="55" y="81"/>
                  </a:lnTo>
                  <a:lnTo>
                    <a:pt x="55" y="109"/>
                  </a:lnTo>
                  <a:close/>
                  <a:moveTo>
                    <a:pt x="82" y="27"/>
                  </a:moveTo>
                  <a:lnTo>
                    <a:pt x="82" y="27"/>
                  </a:lnTo>
                  <a:lnTo>
                    <a:pt x="109" y="27"/>
                  </a:lnTo>
                  <a:lnTo>
                    <a:pt x="109" y="54"/>
                  </a:lnTo>
                  <a:lnTo>
                    <a:pt x="82" y="54"/>
                  </a:lnTo>
                  <a:lnTo>
                    <a:pt x="82" y="27"/>
                  </a:lnTo>
                  <a:close/>
                  <a:moveTo>
                    <a:pt x="136" y="231"/>
                  </a:moveTo>
                  <a:lnTo>
                    <a:pt x="136" y="231"/>
                  </a:lnTo>
                  <a:lnTo>
                    <a:pt x="136" y="0"/>
                  </a:lnTo>
                  <a:lnTo>
                    <a:pt x="0" y="0"/>
                  </a:lnTo>
                  <a:lnTo>
                    <a:pt x="0" y="231"/>
                  </a:lnTo>
                  <a:lnTo>
                    <a:pt x="28" y="231"/>
                  </a:lnTo>
                  <a:lnTo>
                    <a:pt x="28" y="136"/>
                  </a:lnTo>
                  <a:lnTo>
                    <a:pt x="109" y="136"/>
                  </a:lnTo>
                  <a:lnTo>
                    <a:pt x="109" y="231"/>
                  </a:lnTo>
                  <a:lnTo>
                    <a:pt x="136" y="231"/>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7">
              <a:extLst>
                <a:ext uri="{FF2B5EF4-FFF2-40B4-BE49-F238E27FC236}">
                  <a16:creationId xmlns:a16="http://schemas.microsoft.com/office/drawing/2014/main" id="{BBC735D4-D477-441D-B59F-E81303346017}"/>
                </a:ext>
              </a:extLst>
            </p:cNvPr>
            <p:cNvSpPr>
              <a:spLocks/>
            </p:cNvSpPr>
            <p:nvPr/>
          </p:nvSpPr>
          <p:spPr bwMode="auto">
            <a:xfrm>
              <a:off x="4391025" y="6072188"/>
              <a:ext cx="90488" cy="227012"/>
            </a:xfrm>
            <a:custGeom>
              <a:avLst/>
              <a:gdLst>
                <a:gd name="T0" fmla="*/ 27 w 27"/>
                <a:gd name="T1" fmla="*/ 0 h 68"/>
                <a:gd name="T2" fmla="*/ 27 w 27"/>
                <a:gd name="T3" fmla="*/ 0 h 68"/>
                <a:gd name="T4" fmla="*/ 0 w 27"/>
                <a:gd name="T5" fmla="*/ 0 h 68"/>
                <a:gd name="T6" fmla="*/ 0 w 27"/>
                <a:gd name="T7" fmla="*/ 68 h 68"/>
                <a:gd name="T8" fmla="*/ 27 w 27"/>
                <a:gd name="T9" fmla="*/ 68 h 68"/>
                <a:gd name="T10" fmla="*/ 27 w 27"/>
                <a:gd name="T11" fmla="*/ 0 h 68"/>
              </a:gdLst>
              <a:ahLst/>
              <a:cxnLst>
                <a:cxn ang="0">
                  <a:pos x="T0" y="T1"/>
                </a:cxn>
                <a:cxn ang="0">
                  <a:pos x="T2" y="T3"/>
                </a:cxn>
                <a:cxn ang="0">
                  <a:pos x="T4" y="T5"/>
                </a:cxn>
                <a:cxn ang="0">
                  <a:pos x="T6" y="T7"/>
                </a:cxn>
                <a:cxn ang="0">
                  <a:pos x="T8" y="T9"/>
                </a:cxn>
                <a:cxn ang="0">
                  <a:pos x="T10" y="T11"/>
                </a:cxn>
              </a:cxnLst>
              <a:rect l="0" t="0" r="r" b="b"/>
              <a:pathLst>
                <a:path w="27" h="68">
                  <a:moveTo>
                    <a:pt x="27" y="0"/>
                  </a:moveTo>
                  <a:lnTo>
                    <a:pt x="27" y="0"/>
                  </a:lnTo>
                  <a:lnTo>
                    <a:pt x="0" y="0"/>
                  </a:lnTo>
                  <a:lnTo>
                    <a:pt x="0" y="68"/>
                  </a:lnTo>
                  <a:lnTo>
                    <a:pt x="27" y="68"/>
                  </a:lnTo>
                  <a:lnTo>
                    <a:pt x="27" y="0"/>
                  </a:ln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8">
              <a:extLst>
                <a:ext uri="{FF2B5EF4-FFF2-40B4-BE49-F238E27FC236}">
                  <a16:creationId xmlns:a16="http://schemas.microsoft.com/office/drawing/2014/main" id="{684DD548-E8F6-47D0-B3EB-C747F0D8611E}"/>
                </a:ext>
              </a:extLst>
            </p:cNvPr>
            <p:cNvSpPr>
              <a:spLocks/>
            </p:cNvSpPr>
            <p:nvPr/>
          </p:nvSpPr>
          <p:spPr bwMode="auto">
            <a:xfrm>
              <a:off x="4660900" y="5137150"/>
              <a:ext cx="274638" cy="1162050"/>
            </a:xfrm>
            <a:custGeom>
              <a:avLst/>
              <a:gdLst>
                <a:gd name="T0" fmla="*/ 82 w 82"/>
                <a:gd name="T1" fmla="*/ 348 h 348"/>
                <a:gd name="T2" fmla="*/ 82 w 82"/>
                <a:gd name="T3" fmla="*/ 348 h 348"/>
                <a:gd name="T4" fmla="*/ 82 w 82"/>
                <a:gd name="T5" fmla="*/ 82 h 348"/>
                <a:gd name="T6" fmla="*/ 0 w 82"/>
                <a:gd name="T7" fmla="*/ 0 h 348"/>
                <a:gd name="T8" fmla="*/ 0 w 82"/>
                <a:gd name="T9" fmla="*/ 90 h 348"/>
                <a:gd name="T10" fmla="*/ 27 w 82"/>
                <a:gd name="T11" fmla="*/ 90 h 348"/>
                <a:gd name="T12" fmla="*/ 27 w 82"/>
                <a:gd name="T13" fmla="*/ 348 h 348"/>
                <a:gd name="T14" fmla="*/ 82 w 82"/>
                <a:gd name="T15" fmla="*/ 348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348">
                  <a:moveTo>
                    <a:pt x="82" y="348"/>
                  </a:moveTo>
                  <a:lnTo>
                    <a:pt x="82" y="348"/>
                  </a:lnTo>
                  <a:lnTo>
                    <a:pt x="82" y="82"/>
                  </a:lnTo>
                  <a:lnTo>
                    <a:pt x="0" y="0"/>
                  </a:lnTo>
                  <a:lnTo>
                    <a:pt x="0" y="90"/>
                  </a:lnTo>
                  <a:lnTo>
                    <a:pt x="27" y="90"/>
                  </a:lnTo>
                  <a:lnTo>
                    <a:pt x="27" y="348"/>
                  </a:lnTo>
                  <a:lnTo>
                    <a:pt x="82" y="348"/>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9">
              <a:extLst>
                <a:ext uri="{FF2B5EF4-FFF2-40B4-BE49-F238E27FC236}">
                  <a16:creationId xmlns:a16="http://schemas.microsoft.com/office/drawing/2014/main" id="{ACDB3FEC-7AC0-4086-BFD4-FF3E9170BE1F}"/>
                </a:ext>
              </a:extLst>
            </p:cNvPr>
            <p:cNvSpPr>
              <a:spLocks/>
            </p:cNvSpPr>
            <p:nvPr/>
          </p:nvSpPr>
          <p:spPr bwMode="auto">
            <a:xfrm>
              <a:off x="3937000" y="5618163"/>
              <a:ext cx="90488" cy="90487"/>
            </a:xfrm>
            <a:custGeom>
              <a:avLst/>
              <a:gdLst>
                <a:gd name="T0" fmla="*/ 0 w 27"/>
                <a:gd name="T1" fmla="*/ 27 h 27"/>
                <a:gd name="T2" fmla="*/ 0 w 27"/>
                <a:gd name="T3" fmla="*/ 27 h 27"/>
                <a:gd name="T4" fmla="*/ 27 w 27"/>
                <a:gd name="T5" fmla="*/ 27 h 27"/>
                <a:gd name="T6" fmla="*/ 27 w 27"/>
                <a:gd name="T7" fmla="*/ 0 h 27"/>
                <a:gd name="T8" fmla="*/ 0 w 27"/>
                <a:gd name="T9" fmla="*/ 0 h 27"/>
                <a:gd name="T10" fmla="*/ 0 w 27"/>
                <a:gd name="T11" fmla="*/ 27 h 27"/>
              </a:gdLst>
              <a:ahLst/>
              <a:cxnLst>
                <a:cxn ang="0">
                  <a:pos x="T0" y="T1"/>
                </a:cxn>
                <a:cxn ang="0">
                  <a:pos x="T2" y="T3"/>
                </a:cxn>
                <a:cxn ang="0">
                  <a:pos x="T4" y="T5"/>
                </a:cxn>
                <a:cxn ang="0">
                  <a:pos x="T6" y="T7"/>
                </a:cxn>
                <a:cxn ang="0">
                  <a:pos x="T8" y="T9"/>
                </a:cxn>
                <a:cxn ang="0">
                  <a:pos x="T10" y="T11"/>
                </a:cxn>
              </a:cxnLst>
              <a:rect l="0" t="0" r="r" b="b"/>
              <a:pathLst>
                <a:path w="27" h="27">
                  <a:moveTo>
                    <a:pt x="0" y="27"/>
                  </a:moveTo>
                  <a:lnTo>
                    <a:pt x="0" y="27"/>
                  </a:lnTo>
                  <a:lnTo>
                    <a:pt x="27" y="27"/>
                  </a:lnTo>
                  <a:lnTo>
                    <a:pt x="27" y="0"/>
                  </a:lnTo>
                  <a:lnTo>
                    <a:pt x="0" y="0"/>
                  </a:lnTo>
                  <a:lnTo>
                    <a:pt x="0" y="27"/>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5" name="Freeform 10">
              <a:extLst>
                <a:ext uri="{FF2B5EF4-FFF2-40B4-BE49-F238E27FC236}">
                  <a16:creationId xmlns:a16="http://schemas.microsoft.com/office/drawing/2014/main" id="{7EC753A4-675C-4C04-A8E6-50C5FD931F35}"/>
                </a:ext>
              </a:extLst>
            </p:cNvPr>
            <p:cNvSpPr>
              <a:spLocks/>
            </p:cNvSpPr>
            <p:nvPr/>
          </p:nvSpPr>
          <p:spPr bwMode="auto">
            <a:xfrm>
              <a:off x="4300538" y="5799138"/>
              <a:ext cx="90488" cy="93662"/>
            </a:xfrm>
            <a:custGeom>
              <a:avLst/>
              <a:gdLst>
                <a:gd name="T0" fmla="*/ 0 w 27"/>
                <a:gd name="T1" fmla="*/ 28 h 28"/>
                <a:gd name="T2" fmla="*/ 0 w 27"/>
                <a:gd name="T3" fmla="*/ 28 h 28"/>
                <a:gd name="T4" fmla="*/ 27 w 27"/>
                <a:gd name="T5" fmla="*/ 28 h 28"/>
                <a:gd name="T6" fmla="*/ 27 w 27"/>
                <a:gd name="T7" fmla="*/ 0 h 28"/>
                <a:gd name="T8" fmla="*/ 0 w 27"/>
                <a:gd name="T9" fmla="*/ 0 h 28"/>
                <a:gd name="T10" fmla="*/ 0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8"/>
                  </a:moveTo>
                  <a:lnTo>
                    <a:pt x="0" y="28"/>
                  </a:lnTo>
                  <a:lnTo>
                    <a:pt x="27" y="28"/>
                  </a:lnTo>
                  <a:lnTo>
                    <a:pt x="27" y="0"/>
                  </a:lnTo>
                  <a:lnTo>
                    <a:pt x="0" y="0"/>
                  </a:lnTo>
                  <a:lnTo>
                    <a:pt x="0" y="28"/>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6" name="Freeform 11">
              <a:extLst>
                <a:ext uri="{FF2B5EF4-FFF2-40B4-BE49-F238E27FC236}">
                  <a16:creationId xmlns:a16="http://schemas.microsoft.com/office/drawing/2014/main" id="{E96B34C6-EACF-476E-A498-24B45DFD4E06}"/>
                </a:ext>
              </a:extLst>
            </p:cNvPr>
            <p:cNvSpPr>
              <a:spLocks/>
            </p:cNvSpPr>
            <p:nvPr/>
          </p:nvSpPr>
          <p:spPr bwMode="auto">
            <a:xfrm>
              <a:off x="4481513" y="5618163"/>
              <a:ext cx="88900" cy="90487"/>
            </a:xfrm>
            <a:custGeom>
              <a:avLst/>
              <a:gdLst>
                <a:gd name="T0" fmla="*/ 27 w 27"/>
                <a:gd name="T1" fmla="*/ 0 h 27"/>
                <a:gd name="T2" fmla="*/ 27 w 27"/>
                <a:gd name="T3" fmla="*/ 0 h 27"/>
                <a:gd name="T4" fmla="*/ 0 w 27"/>
                <a:gd name="T5" fmla="*/ 0 h 27"/>
                <a:gd name="T6" fmla="*/ 0 w 27"/>
                <a:gd name="T7" fmla="*/ 27 h 27"/>
                <a:gd name="T8" fmla="*/ 27 w 27"/>
                <a:gd name="T9" fmla="*/ 27 h 27"/>
                <a:gd name="T10" fmla="*/ 27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27" y="0"/>
                  </a:moveTo>
                  <a:lnTo>
                    <a:pt x="27" y="0"/>
                  </a:lnTo>
                  <a:lnTo>
                    <a:pt x="0" y="0"/>
                  </a:lnTo>
                  <a:lnTo>
                    <a:pt x="0" y="27"/>
                  </a:lnTo>
                  <a:lnTo>
                    <a:pt x="27" y="27"/>
                  </a:lnTo>
                  <a:lnTo>
                    <a:pt x="27" y="0"/>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17" name="Picture 32">
            <a:extLst>
              <a:ext uri="{FF2B5EF4-FFF2-40B4-BE49-F238E27FC236}">
                <a16:creationId xmlns:a16="http://schemas.microsoft.com/office/drawing/2014/main" id="{E87F647F-7F9B-440C-9B2C-72E47837746C}"/>
              </a:ext>
            </a:extLst>
          </p:cNvPr>
          <p:cNvSpPr/>
          <p:nvPr/>
        </p:nvSpPr>
        <p:spPr>
          <a:xfrm>
            <a:off x="2393014" y="2436346"/>
            <a:ext cx="1208144" cy="1092984"/>
          </a:xfrm>
          <a:custGeom>
            <a:avLst/>
            <a:gdLst>
              <a:gd name="connsiteX0" fmla="*/ 637836 w 1023095"/>
              <a:gd name="connsiteY0" fmla="*/ 660892 h 925573"/>
              <a:gd name="connsiteX1" fmla="*/ 519541 w 1023095"/>
              <a:gd name="connsiteY1" fmla="*/ 701488 h 925573"/>
              <a:gd name="connsiteX2" fmla="*/ 394851 w 1023095"/>
              <a:gd name="connsiteY2" fmla="*/ 656021 h 925573"/>
              <a:gd name="connsiteX3" fmla="*/ 407640 w 1023095"/>
              <a:gd name="connsiteY3" fmla="*/ 566711 h 925573"/>
              <a:gd name="connsiteX4" fmla="*/ 436414 w 1023095"/>
              <a:gd name="connsiteY4" fmla="*/ 561839 h 925573"/>
              <a:gd name="connsiteX5" fmla="*/ 453999 w 1023095"/>
              <a:gd name="connsiteY5" fmla="*/ 574830 h 925573"/>
              <a:gd name="connsiteX6" fmla="*/ 509949 w 1023095"/>
              <a:gd name="connsiteY6" fmla="*/ 612178 h 925573"/>
              <a:gd name="connsiteX7" fmla="*/ 517942 w 1023095"/>
              <a:gd name="connsiteY7" fmla="*/ 639783 h 925573"/>
              <a:gd name="connsiteX8" fmla="*/ 572294 w 1023095"/>
              <a:gd name="connsiteY8" fmla="*/ 646278 h 925573"/>
              <a:gd name="connsiteX9" fmla="*/ 580287 w 1023095"/>
              <a:gd name="connsiteY9" fmla="*/ 636535 h 925573"/>
              <a:gd name="connsiteX10" fmla="*/ 655420 w 1023095"/>
              <a:gd name="connsiteY10" fmla="*/ 644654 h 925573"/>
              <a:gd name="connsiteX11" fmla="*/ 637836 w 1023095"/>
              <a:gd name="connsiteY11" fmla="*/ 660892 h 925573"/>
              <a:gd name="connsiteX12" fmla="*/ 359682 w 1023095"/>
              <a:gd name="connsiteY12" fmla="*/ 391339 h 925573"/>
              <a:gd name="connsiteX13" fmla="*/ 367675 w 1023095"/>
              <a:gd name="connsiteY13" fmla="*/ 470906 h 925573"/>
              <a:gd name="connsiteX14" fmla="*/ 367675 w 1023095"/>
              <a:gd name="connsiteY14" fmla="*/ 542354 h 925573"/>
              <a:gd name="connsiteX15" fmla="*/ 372471 w 1023095"/>
              <a:gd name="connsiteY15" fmla="*/ 547225 h 925573"/>
              <a:gd name="connsiteX16" fmla="*/ 361281 w 1023095"/>
              <a:gd name="connsiteY16" fmla="*/ 615425 h 925573"/>
              <a:gd name="connsiteX17" fmla="*/ 359682 w 1023095"/>
              <a:gd name="connsiteY17" fmla="*/ 391339 h 925573"/>
              <a:gd name="connsiteX18" fmla="*/ 401245 w 1023095"/>
              <a:gd name="connsiteY18" fmla="*/ 347496 h 925573"/>
              <a:gd name="connsiteX19" fmla="*/ 433217 w 1023095"/>
              <a:gd name="connsiteY19" fmla="*/ 326387 h 925573"/>
              <a:gd name="connsiteX20" fmla="*/ 485970 w 1023095"/>
              <a:gd name="connsiteY20" fmla="*/ 392963 h 925573"/>
              <a:gd name="connsiteX21" fmla="*/ 431618 w 1023095"/>
              <a:gd name="connsiteY21" fmla="*/ 440053 h 925573"/>
              <a:gd name="connsiteX22" fmla="*/ 425224 w 1023095"/>
              <a:gd name="connsiteY22" fmla="*/ 448173 h 925573"/>
              <a:gd name="connsiteX23" fmla="*/ 393252 w 1023095"/>
              <a:gd name="connsiteY23" fmla="*/ 449796 h 925573"/>
              <a:gd name="connsiteX24" fmla="*/ 378865 w 1023095"/>
              <a:gd name="connsiteY24" fmla="*/ 363734 h 925573"/>
              <a:gd name="connsiteX25" fmla="*/ 401245 w 1023095"/>
              <a:gd name="connsiteY25" fmla="*/ 347496 h 925573"/>
              <a:gd name="connsiteX26" fmla="*/ 645829 w 1023095"/>
              <a:gd name="connsiteY26" fmla="*/ 352368 h 925573"/>
              <a:gd name="connsiteX27" fmla="*/ 516343 w 1023095"/>
              <a:gd name="connsiteY27" fmla="*/ 376725 h 925573"/>
              <a:gd name="connsiteX28" fmla="*/ 461991 w 1023095"/>
              <a:gd name="connsiteY28" fmla="*/ 316644 h 925573"/>
              <a:gd name="connsiteX29" fmla="*/ 522738 w 1023095"/>
              <a:gd name="connsiteY29" fmla="*/ 306901 h 925573"/>
              <a:gd name="connsiteX30" fmla="*/ 645829 w 1023095"/>
              <a:gd name="connsiteY30" fmla="*/ 352368 h 925573"/>
              <a:gd name="connsiteX31" fmla="*/ 585083 w 1023095"/>
              <a:gd name="connsiteY31" fmla="*/ 608930 h 925573"/>
              <a:gd name="connsiteX32" fmla="*/ 578688 w 1023095"/>
              <a:gd name="connsiteY32" fmla="*/ 592692 h 925573"/>
              <a:gd name="connsiteX33" fmla="*/ 527534 w 1023095"/>
              <a:gd name="connsiteY33" fmla="*/ 582949 h 925573"/>
              <a:gd name="connsiteX34" fmla="*/ 474780 w 1023095"/>
              <a:gd name="connsiteY34" fmla="*/ 547225 h 925573"/>
              <a:gd name="connsiteX35" fmla="*/ 463590 w 1023095"/>
              <a:gd name="connsiteY35" fmla="*/ 537482 h 925573"/>
              <a:gd name="connsiteX36" fmla="*/ 465189 w 1023095"/>
              <a:gd name="connsiteY36" fmla="*/ 477401 h 925573"/>
              <a:gd name="connsiteX37" fmla="*/ 471583 w 1023095"/>
              <a:gd name="connsiteY37" fmla="*/ 470906 h 925573"/>
              <a:gd name="connsiteX38" fmla="*/ 522738 w 1023095"/>
              <a:gd name="connsiteY38" fmla="*/ 428687 h 925573"/>
              <a:gd name="connsiteX39" fmla="*/ 597871 w 1023095"/>
              <a:gd name="connsiteY39" fmla="*/ 492016 h 925573"/>
              <a:gd name="connsiteX40" fmla="*/ 602667 w 1023095"/>
              <a:gd name="connsiteY40" fmla="*/ 535859 h 925573"/>
              <a:gd name="connsiteX41" fmla="*/ 663413 w 1023095"/>
              <a:gd name="connsiteY41" fmla="*/ 543978 h 925573"/>
              <a:gd name="connsiteX42" fmla="*/ 666611 w 1023095"/>
              <a:gd name="connsiteY42" fmla="*/ 542354 h 925573"/>
              <a:gd name="connsiteX43" fmla="*/ 706575 w 1023095"/>
              <a:gd name="connsiteY43" fmla="*/ 569959 h 925573"/>
              <a:gd name="connsiteX44" fmla="*/ 684195 w 1023095"/>
              <a:gd name="connsiteY44" fmla="*/ 613802 h 925573"/>
              <a:gd name="connsiteX45" fmla="*/ 585083 w 1023095"/>
              <a:gd name="connsiteY45" fmla="*/ 608930 h 925573"/>
              <a:gd name="connsiteX46" fmla="*/ 708174 w 1023095"/>
              <a:gd name="connsiteY46" fmla="*/ 555344 h 925573"/>
              <a:gd name="connsiteX47" fmla="*/ 674603 w 1023095"/>
              <a:gd name="connsiteY47" fmla="*/ 529363 h 925573"/>
              <a:gd name="connsiteX48" fmla="*/ 668209 w 1023095"/>
              <a:gd name="connsiteY48" fmla="*/ 488768 h 925573"/>
              <a:gd name="connsiteX49" fmla="*/ 613857 w 1023095"/>
              <a:gd name="connsiteY49" fmla="*/ 477401 h 925573"/>
              <a:gd name="connsiteX50" fmla="*/ 549914 w 1023095"/>
              <a:gd name="connsiteY50" fmla="*/ 414072 h 925573"/>
              <a:gd name="connsiteX51" fmla="*/ 673005 w 1023095"/>
              <a:gd name="connsiteY51" fmla="*/ 379972 h 925573"/>
              <a:gd name="connsiteX52" fmla="*/ 676202 w 1023095"/>
              <a:gd name="connsiteY52" fmla="*/ 383220 h 925573"/>
              <a:gd name="connsiteX53" fmla="*/ 708174 w 1023095"/>
              <a:gd name="connsiteY53" fmla="*/ 555344 h 925573"/>
              <a:gd name="connsiteX54" fmla="*/ 696984 w 1023095"/>
              <a:gd name="connsiteY54" fmla="*/ 366982 h 925573"/>
              <a:gd name="connsiteX55" fmla="*/ 519541 w 1023095"/>
              <a:gd name="connsiteY55" fmla="*/ 277672 h 925573"/>
              <a:gd name="connsiteX56" fmla="*/ 383661 w 1023095"/>
              <a:gd name="connsiteY56" fmla="*/ 324763 h 925573"/>
              <a:gd name="connsiteX57" fmla="*/ 342097 w 1023095"/>
              <a:gd name="connsiteY57" fmla="*/ 643030 h 925573"/>
              <a:gd name="connsiteX58" fmla="*/ 519541 w 1023095"/>
              <a:gd name="connsiteY58" fmla="*/ 732340 h 925573"/>
              <a:gd name="connsiteX59" fmla="*/ 655420 w 1023095"/>
              <a:gd name="connsiteY59" fmla="*/ 685249 h 925573"/>
              <a:gd name="connsiteX60" fmla="*/ 696984 w 1023095"/>
              <a:gd name="connsiteY60" fmla="*/ 366982 h 925573"/>
              <a:gd name="connsiteX61" fmla="*/ 137478 w 1023095"/>
              <a:gd name="connsiteY61" fmla="*/ 725845 h 925573"/>
              <a:gd name="connsiteX62" fmla="*/ 206218 w 1023095"/>
              <a:gd name="connsiteY62" fmla="*/ 768064 h 925573"/>
              <a:gd name="connsiteX63" fmla="*/ 206218 w 1023095"/>
              <a:gd name="connsiteY63" fmla="*/ 682002 h 925573"/>
              <a:gd name="connsiteX64" fmla="*/ 137478 w 1023095"/>
              <a:gd name="connsiteY64" fmla="*/ 641406 h 925573"/>
              <a:gd name="connsiteX65" fmla="*/ 137478 w 1023095"/>
              <a:gd name="connsiteY65" fmla="*/ 725845 h 925573"/>
              <a:gd name="connsiteX66" fmla="*/ 800892 w 1023095"/>
              <a:gd name="connsiteY66" fmla="*/ 682002 h 925573"/>
              <a:gd name="connsiteX67" fmla="*/ 800892 w 1023095"/>
              <a:gd name="connsiteY67" fmla="*/ 768064 h 925573"/>
              <a:gd name="connsiteX68" fmla="*/ 869631 w 1023095"/>
              <a:gd name="connsiteY68" fmla="*/ 725845 h 925573"/>
              <a:gd name="connsiteX69" fmla="*/ 869631 w 1023095"/>
              <a:gd name="connsiteY69" fmla="*/ 641406 h 925573"/>
              <a:gd name="connsiteX70" fmla="*/ 800892 w 1023095"/>
              <a:gd name="connsiteY70" fmla="*/ 682002 h 925573"/>
              <a:gd name="connsiteX71" fmla="*/ 503555 w 1023095"/>
              <a:gd name="connsiteY71" fmla="*/ 73072 h 925573"/>
              <a:gd name="connsiteX72" fmla="*/ 431618 w 1023095"/>
              <a:gd name="connsiteY72" fmla="*/ 110419 h 925573"/>
              <a:gd name="connsiteX73" fmla="*/ 503555 w 1023095"/>
              <a:gd name="connsiteY73" fmla="*/ 155886 h 925573"/>
              <a:gd name="connsiteX74" fmla="*/ 575491 w 1023095"/>
              <a:gd name="connsiteY74" fmla="*/ 110419 h 925573"/>
              <a:gd name="connsiteX75" fmla="*/ 503555 w 1023095"/>
              <a:gd name="connsiteY75" fmla="*/ 73072 h 925573"/>
              <a:gd name="connsiteX76" fmla="*/ 755652 w 1023095"/>
              <a:gd name="connsiteY76" fmla="*/ 641569 h 925573"/>
              <a:gd name="connsiteX77" fmla="*/ 791300 w 1023095"/>
              <a:gd name="connsiteY77" fmla="*/ 664140 h 925573"/>
              <a:gd name="connsiteX78" fmla="*/ 863237 w 1023095"/>
              <a:gd name="connsiteY78" fmla="*/ 618673 h 925573"/>
              <a:gd name="connsiteX79" fmla="*/ 791300 w 1023095"/>
              <a:gd name="connsiteY79" fmla="*/ 582949 h 925573"/>
              <a:gd name="connsiteX80" fmla="*/ 778352 w 1023095"/>
              <a:gd name="connsiteY80" fmla="*/ 589444 h 925573"/>
              <a:gd name="connsiteX81" fmla="*/ 755652 w 1023095"/>
              <a:gd name="connsiteY81" fmla="*/ 641569 h 925573"/>
              <a:gd name="connsiteX82" fmla="*/ 712970 w 1023095"/>
              <a:gd name="connsiteY82" fmla="*/ 698889 h 925573"/>
              <a:gd name="connsiteX83" fmla="*/ 712970 w 1023095"/>
              <a:gd name="connsiteY83" fmla="*/ 725845 h 925573"/>
              <a:gd name="connsiteX84" fmla="*/ 781709 w 1023095"/>
              <a:gd name="connsiteY84" fmla="*/ 768064 h 925573"/>
              <a:gd name="connsiteX85" fmla="*/ 781709 w 1023095"/>
              <a:gd name="connsiteY85" fmla="*/ 682002 h 925573"/>
              <a:gd name="connsiteX86" fmla="*/ 744462 w 1023095"/>
              <a:gd name="connsiteY86" fmla="*/ 659918 h 925573"/>
              <a:gd name="connsiteX87" fmla="*/ 712970 w 1023095"/>
              <a:gd name="connsiteY87" fmla="*/ 698889 h 925573"/>
              <a:gd name="connsiteX88" fmla="*/ 575491 w 1023095"/>
              <a:gd name="connsiteY88" fmla="*/ 775209 h 925573"/>
              <a:gd name="connsiteX89" fmla="*/ 575491 w 1023095"/>
              <a:gd name="connsiteY89" fmla="*/ 816778 h 925573"/>
              <a:gd name="connsiteX90" fmla="*/ 599470 w 1023095"/>
              <a:gd name="connsiteY90" fmla="*/ 842759 h 925573"/>
              <a:gd name="connsiteX91" fmla="*/ 735350 w 1023095"/>
              <a:gd name="connsiteY91" fmla="*/ 842759 h 925573"/>
              <a:gd name="connsiteX92" fmla="*/ 642632 w 1023095"/>
              <a:gd name="connsiteY92" fmla="*/ 904464 h 925573"/>
              <a:gd name="connsiteX93" fmla="*/ 642632 w 1023095"/>
              <a:gd name="connsiteY93" fmla="*/ 932069 h 925573"/>
              <a:gd name="connsiteX94" fmla="*/ 939969 w 1023095"/>
              <a:gd name="connsiteY94" fmla="*/ 932069 h 925573"/>
              <a:gd name="connsiteX95" fmla="*/ 939969 w 1023095"/>
              <a:gd name="connsiteY95" fmla="*/ 902840 h 925573"/>
              <a:gd name="connsiteX96" fmla="*/ 858441 w 1023095"/>
              <a:gd name="connsiteY96" fmla="*/ 842759 h 925573"/>
              <a:gd name="connsiteX97" fmla="*/ 995919 w 1023095"/>
              <a:gd name="connsiteY97" fmla="*/ 842759 h 925573"/>
              <a:gd name="connsiteX98" fmla="*/ 1023095 w 1023095"/>
              <a:gd name="connsiteY98" fmla="*/ 816778 h 925573"/>
              <a:gd name="connsiteX99" fmla="*/ 1023095 w 1023095"/>
              <a:gd name="connsiteY99" fmla="*/ 534235 h 925573"/>
              <a:gd name="connsiteX100" fmla="*/ 997518 w 1023095"/>
              <a:gd name="connsiteY100" fmla="*/ 508254 h 925573"/>
              <a:gd name="connsiteX101" fmla="*/ 791300 w 1023095"/>
              <a:gd name="connsiteY101" fmla="*/ 508254 h 925573"/>
              <a:gd name="connsiteX102" fmla="*/ 788423 w 1023095"/>
              <a:gd name="connsiteY102" fmla="*/ 545601 h 925573"/>
              <a:gd name="connsiteX103" fmla="*/ 989525 w 1023095"/>
              <a:gd name="connsiteY103" fmla="*/ 545601 h 925573"/>
              <a:gd name="connsiteX104" fmla="*/ 989525 w 1023095"/>
              <a:gd name="connsiteY104" fmla="*/ 808659 h 925573"/>
              <a:gd name="connsiteX105" fmla="*/ 610660 w 1023095"/>
              <a:gd name="connsiteY105" fmla="*/ 808659 h 925573"/>
              <a:gd name="connsiteX106" fmla="*/ 610660 w 1023095"/>
              <a:gd name="connsiteY106" fmla="*/ 765141 h 925573"/>
              <a:gd name="connsiteX107" fmla="*/ 575491 w 1023095"/>
              <a:gd name="connsiteY107" fmla="*/ 775209 h 925573"/>
              <a:gd name="connsiteX108" fmla="*/ 285667 w 1023095"/>
              <a:gd name="connsiteY108" fmla="*/ 645466 h 925573"/>
              <a:gd name="connsiteX109" fmla="*/ 223802 w 1023095"/>
              <a:gd name="connsiteY109" fmla="*/ 682002 h 925573"/>
              <a:gd name="connsiteX110" fmla="*/ 223802 w 1023095"/>
              <a:gd name="connsiteY110" fmla="*/ 768064 h 925573"/>
              <a:gd name="connsiteX111" fmla="*/ 292541 w 1023095"/>
              <a:gd name="connsiteY111" fmla="*/ 725845 h 925573"/>
              <a:gd name="connsiteX112" fmla="*/ 292541 w 1023095"/>
              <a:gd name="connsiteY112" fmla="*/ 656833 h 925573"/>
              <a:gd name="connsiteX113" fmla="*/ 285667 w 1023095"/>
              <a:gd name="connsiteY113" fmla="*/ 645466 h 925573"/>
              <a:gd name="connsiteX114" fmla="*/ 267763 w 1023095"/>
              <a:gd name="connsiteY114" fmla="*/ 608768 h 925573"/>
              <a:gd name="connsiteX115" fmla="*/ 215809 w 1023095"/>
              <a:gd name="connsiteY115" fmla="*/ 582949 h 925573"/>
              <a:gd name="connsiteX116" fmla="*/ 142274 w 1023095"/>
              <a:gd name="connsiteY116" fmla="*/ 618673 h 925573"/>
              <a:gd name="connsiteX117" fmla="*/ 215809 w 1023095"/>
              <a:gd name="connsiteY117" fmla="*/ 664140 h 925573"/>
              <a:gd name="connsiteX118" fmla="*/ 275436 w 1023095"/>
              <a:gd name="connsiteY118" fmla="*/ 626467 h 925573"/>
              <a:gd name="connsiteX119" fmla="*/ 267763 w 1023095"/>
              <a:gd name="connsiteY119" fmla="*/ 608768 h 925573"/>
              <a:gd name="connsiteX120" fmla="*/ 247781 w 1023095"/>
              <a:gd name="connsiteY120" fmla="*/ 508254 h 925573"/>
              <a:gd name="connsiteX121" fmla="*/ 23979 w 1023095"/>
              <a:gd name="connsiteY121" fmla="*/ 508254 h 925573"/>
              <a:gd name="connsiteX122" fmla="*/ 0 w 1023095"/>
              <a:gd name="connsiteY122" fmla="*/ 534235 h 925573"/>
              <a:gd name="connsiteX123" fmla="*/ 0 w 1023095"/>
              <a:gd name="connsiteY123" fmla="*/ 816778 h 925573"/>
              <a:gd name="connsiteX124" fmla="*/ 23979 w 1023095"/>
              <a:gd name="connsiteY124" fmla="*/ 842759 h 925573"/>
              <a:gd name="connsiteX125" fmla="*/ 159859 w 1023095"/>
              <a:gd name="connsiteY125" fmla="*/ 842759 h 925573"/>
              <a:gd name="connsiteX126" fmla="*/ 67141 w 1023095"/>
              <a:gd name="connsiteY126" fmla="*/ 904464 h 925573"/>
              <a:gd name="connsiteX127" fmla="*/ 67141 w 1023095"/>
              <a:gd name="connsiteY127" fmla="*/ 932069 h 925573"/>
              <a:gd name="connsiteX128" fmla="*/ 364478 w 1023095"/>
              <a:gd name="connsiteY128" fmla="*/ 932069 h 925573"/>
              <a:gd name="connsiteX129" fmla="*/ 364478 w 1023095"/>
              <a:gd name="connsiteY129" fmla="*/ 902840 h 925573"/>
              <a:gd name="connsiteX130" fmla="*/ 282950 w 1023095"/>
              <a:gd name="connsiteY130" fmla="*/ 842759 h 925573"/>
              <a:gd name="connsiteX131" fmla="*/ 420428 w 1023095"/>
              <a:gd name="connsiteY131" fmla="*/ 842759 h 925573"/>
              <a:gd name="connsiteX132" fmla="*/ 447604 w 1023095"/>
              <a:gd name="connsiteY132" fmla="*/ 816778 h 925573"/>
              <a:gd name="connsiteX133" fmla="*/ 447604 w 1023095"/>
              <a:gd name="connsiteY133" fmla="*/ 771149 h 925573"/>
              <a:gd name="connsiteX134" fmla="*/ 414034 w 1023095"/>
              <a:gd name="connsiteY134" fmla="*/ 759458 h 925573"/>
              <a:gd name="connsiteX135" fmla="*/ 414034 w 1023095"/>
              <a:gd name="connsiteY135" fmla="*/ 808659 h 925573"/>
              <a:gd name="connsiteX136" fmla="*/ 35169 w 1023095"/>
              <a:gd name="connsiteY136" fmla="*/ 808659 h 925573"/>
              <a:gd name="connsiteX137" fmla="*/ 35169 w 1023095"/>
              <a:gd name="connsiteY137" fmla="*/ 545601 h 925573"/>
              <a:gd name="connsiteX138" fmla="*/ 250658 w 1023095"/>
              <a:gd name="connsiteY138" fmla="*/ 545601 h 925573"/>
              <a:gd name="connsiteX139" fmla="*/ 247781 w 1023095"/>
              <a:gd name="connsiteY139" fmla="*/ 508254 h 925573"/>
              <a:gd name="connsiteX140" fmla="*/ 493963 w 1023095"/>
              <a:gd name="connsiteY140" fmla="*/ 230257 h 925573"/>
              <a:gd name="connsiteX141" fmla="*/ 493963 w 1023095"/>
              <a:gd name="connsiteY141" fmla="*/ 172124 h 925573"/>
              <a:gd name="connsiteX142" fmla="*/ 425224 w 1023095"/>
              <a:gd name="connsiteY142" fmla="*/ 131529 h 925573"/>
              <a:gd name="connsiteX143" fmla="*/ 425224 w 1023095"/>
              <a:gd name="connsiteY143" fmla="*/ 217591 h 925573"/>
              <a:gd name="connsiteX144" fmla="*/ 457036 w 1023095"/>
              <a:gd name="connsiteY144" fmla="*/ 236427 h 925573"/>
              <a:gd name="connsiteX145" fmla="*/ 493963 w 1023095"/>
              <a:gd name="connsiteY145" fmla="*/ 230257 h 925573"/>
              <a:gd name="connsiteX146" fmla="*/ 556628 w 1023095"/>
              <a:gd name="connsiteY146" fmla="*/ 231556 h 925573"/>
              <a:gd name="connsiteX147" fmla="*/ 580287 w 1023095"/>
              <a:gd name="connsiteY147" fmla="*/ 217591 h 925573"/>
              <a:gd name="connsiteX148" fmla="*/ 580287 w 1023095"/>
              <a:gd name="connsiteY148" fmla="*/ 133153 h 925573"/>
              <a:gd name="connsiteX149" fmla="*/ 511548 w 1023095"/>
              <a:gd name="connsiteY149" fmla="*/ 172124 h 925573"/>
              <a:gd name="connsiteX150" fmla="*/ 511548 w 1023095"/>
              <a:gd name="connsiteY150" fmla="*/ 229120 h 925573"/>
              <a:gd name="connsiteX151" fmla="*/ 556628 w 1023095"/>
              <a:gd name="connsiteY151" fmla="*/ 231556 h 925573"/>
              <a:gd name="connsiteX152" fmla="*/ 725439 w 1023095"/>
              <a:gd name="connsiteY152" fmla="*/ 324763 h 925573"/>
              <a:gd name="connsiteX153" fmla="*/ 735350 w 1023095"/>
              <a:gd name="connsiteY153" fmla="*/ 305277 h 925573"/>
              <a:gd name="connsiteX154" fmla="*/ 735350 w 1023095"/>
              <a:gd name="connsiteY154" fmla="*/ 22733 h 925573"/>
              <a:gd name="connsiteX155" fmla="*/ 709772 w 1023095"/>
              <a:gd name="connsiteY155" fmla="*/ 0 h 925573"/>
              <a:gd name="connsiteX156" fmla="*/ 311724 w 1023095"/>
              <a:gd name="connsiteY156" fmla="*/ 0 h 925573"/>
              <a:gd name="connsiteX157" fmla="*/ 287746 w 1023095"/>
              <a:gd name="connsiteY157" fmla="*/ 25981 h 925573"/>
              <a:gd name="connsiteX158" fmla="*/ 287746 w 1023095"/>
              <a:gd name="connsiteY158" fmla="*/ 308525 h 925573"/>
              <a:gd name="connsiteX159" fmla="*/ 306289 w 1023095"/>
              <a:gd name="connsiteY159" fmla="*/ 333856 h 925573"/>
              <a:gd name="connsiteX160" fmla="*/ 338900 w 1023095"/>
              <a:gd name="connsiteY160" fmla="*/ 298782 h 925573"/>
              <a:gd name="connsiteX161" fmla="*/ 322914 w 1023095"/>
              <a:gd name="connsiteY161" fmla="*/ 298782 h 925573"/>
              <a:gd name="connsiteX162" fmla="*/ 322914 w 1023095"/>
              <a:gd name="connsiteY162" fmla="*/ 35724 h 925573"/>
              <a:gd name="connsiteX163" fmla="*/ 701779 w 1023095"/>
              <a:gd name="connsiteY163" fmla="*/ 35724 h 925573"/>
              <a:gd name="connsiteX164" fmla="*/ 701779 w 1023095"/>
              <a:gd name="connsiteY164" fmla="*/ 298782 h 925573"/>
              <a:gd name="connsiteX165" fmla="*/ 700181 w 1023095"/>
              <a:gd name="connsiteY165" fmla="*/ 298782 h 925573"/>
              <a:gd name="connsiteX166" fmla="*/ 725439 w 1023095"/>
              <a:gd name="connsiteY166" fmla="*/ 324763 h 9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023095" h="925573">
                <a:moveTo>
                  <a:pt x="637836" y="660892"/>
                </a:moveTo>
                <a:cubicBezTo>
                  <a:pt x="602667" y="688497"/>
                  <a:pt x="561104" y="701488"/>
                  <a:pt x="519541" y="701488"/>
                </a:cubicBezTo>
                <a:cubicBezTo>
                  <a:pt x="474780" y="701488"/>
                  <a:pt x="431618" y="685249"/>
                  <a:pt x="394851" y="656021"/>
                </a:cubicBezTo>
                <a:cubicBezTo>
                  <a:pt x="393252" y="634911"/>
                  <a:pt x="394851" y="600811"/>
                  <a:pt x="407640" y="566711"/>
                </a:cubicBezTo>
                <a:cubicBezTo>
                  <a:pt x="417231" y="566711"/>
                  <a:pt x="425224" y="566711"/>
                  <a:pt x="436414" y="561839"/>
                </a:cubicBezTo>
                <a:cubicBezTo>
                  <a:pt x="441210" y="566711"/>
                  <a:pt x="446006" y="571582"/>
                  <a:pt x="453999" y="574830"/>
                </a:cubicBezTo>
                <a:cubicBezTo>
                  <a:pt x="473182" y="589444"/>
                  <a:pt x="493963" y="602435"/>
                  <a:pt x="509949" y="612178"/>
                </a:cubicBezTo>
                <a:cubicBezTo>
                  <a:pt x="508350" y="621921"/>
                  <a:pt x="511548" y="631664"/>
                  <a:pt x="517942" y="639783"/>
                </a:cubicBezTo>
                <a:cubicBezTo>
                  <a:pt x="530731" y="657645"/>
                  <a:pt x="556308" y="660892"/>
                  <a:pt x="572294" y="646278"/>
                </a:cubicBezTo>
                <a:cubicBezTo>
                  <a:pt x="575491" y="643030"/>
                  <a:pt x="578688" y="639783"/>
                  <a:pt x="580287" y="636535"/>
                </a:cubicBezTo>
                <a:cubicBezTo>
                  <a:pt x="610660" y="643030"/>
                  <a:pt x="636237" y="644654"/>
                  <a:pt x="655420" y="644654"/>
                </a:cubicBezTo>
                <a:cubicBezTo>
                  <a:pt x="649026" y="651149"/>
                  <a:pt x="645829" y="656021"/>
                  <a:pt x="637836" y="660892"/>
                </a:cubicBezTo>
                <a:close/>
                <a:moveTo>
                  <a:pt x="359682" y="391339"/>
                </a:moveTo>
                <a:cubicBezTo>
                  <a:pt x="354886" y="410825"/>
                  <a:pt x="353288" y="438430"/>
                  <a:pt x="367675" y="470906"/>
                </a:cubicBezTo>
                <a:cubicBezTo>
                  <a:pt x="350090" y="492016"/>
                  <a:pt x="350090" y="521244"/>
                  <a:pt x="367675" y="542354"/>
                </a:cubicBezTo>
                <a:lnTo>
                  <a:pt x="372471" y="547225"/>
                </a:lnTo>
                <a:cubicBezTo>
                  <a:pt x="366076" y="571582"/>
                  <a:pt x="362879" y="595940"/>
                  <a:pt x="361281" y="615425"/>
                </a:cubicBezTo>
                <a:cubicBezTo>
                  <a:pt x="311724" y="547225"/>
                  <a:pt x="314922" y="457915"/>
                  <a:pt x="359682" y="391339"/>
                </a:cubicBezTo>
                <a:close/>
                <a:moveTo>
                  <a:pt x="401245" y="347496"/>
                </a:moveTo>
                <a:cubicBezTo>
                  <a:pt x="410837" y="339377"/>
                  <a:pt x="422027" y="332882"/>
                  <a:pt x="433217" y="326387"/>
                </a:cubicBezTo>
                <a:cubicBezTo>
                  <a:pt x="447604" y="349120"/>
                  <a:pt x="465189" y="371853"/>
                  <a:pt x="485970" y="392963"/>
                </a:cubicBezTo>
                <a:cubicBezTo>
                  <a:pt x="468386" y="405953"/>
                  <a:pt x="450801" y="420568"/>
                  <a:pt x="431618" y="440053"/>
                </a:cubicBezTo>
                <a:cubicBezTo>
                  <a:pt x="430020" y="443301"/>
                  <a:pt x="426823" y="444925"/>
                  <a:pt x="425224" y="448173"/>
                </a:cubicBezTo>
                <a:cubicBezTo>
                  <a:pt x="414034" y="446549"/>
                  <a:pt x="404442" y="446549"/>
                  <a:pt x="393252" y="449796"/>
                </a:cubicBezTo>
                <a:cubicBezTo>
                  <a:pt x="375668" y="412449"/>
                  <a:pt x="375668" y="381596"/>
                  <a:pt x="378865" y="363734"/>
                </a:cubicBezTo>
                <a:cubicBezTo>
                  <a:pt x="386858" y="358863"/>
                  <a:pt x="391654" y="353991"/>
                  <a:pt x="401245" y="347496"/>
                </a:cubicBezTo>
                <a:close/>
                <a:moveTo>
                  <a:pt x="645829" y="352368"/>
                </a:moveTo>
                <a:cubicBezTo>
                  <a:pt x="615456" y="345872"/>
                  <a:pt x="569097" y="347496"/>
                  <a:pt x="516343" y="376725"/>
                </a:cubicBezTo>
                <a:cubicBezTo>
                  <a:pt x="498759" y="357239"/>
                  <a:pt x="481175" y="336129"/>
                  <a:pt x="461991" y="316644"/>
                </a:cubicBezTo>
                <a:cubicBezTo>
                  <a:pt x="481175" y="310148"/>
                  <a:pt x="501956" y="306901"/>
                  <a:pt x="522738" y="306901"/>
                </a:cubicBezTo>
                <a:cubicBezTo>
                  <a:pt x="564301" y="306901"/>
                  <a:pt x="607463" y="323139"/>
                  <a:pt x="645829" y="352368"/>
                </a:cubicBezTo>
                <a:close/>
                <a:moveTo>
                  <a:pt x="585083" y="608930"/>
                </a:moveTo>
                <a:cubicBezTo>
                  <a:pt x="583484" y="604059"/>
                  <a:pt x="581885" y="597563"/>
                  <a:pt x="578688" y="592692"/>
                </a:cubicBezTo>
                <a:cubicBezTo>
                  <a:pt x="565900" y="576454"/>
                  <a:pt x="543519" y="573206"/>
                  <a:pt x="527534" y="582949"/>
                </a:cubicBezTo>
                <a:cubicBezTo>
                  <a:pt x="509949" y="573206"/>
                  <a:pt x="492365" y="561839"/>
                  <a:pt x="474780" y="547225"/>
                </a:cubicBezTo>
                <a:cubicBezTo>
                  <a:pt x="471583" y="543978"/>
                  <a:pt x="468386" y="540730"/>
                  <a:pt x="463590" y="537482"/>
                </a:cubicBezTo>
                <a:cubicBezTo>
                  <a:pt x="474780" y="519620"/>
                  <a:pt x="476379" y="496887"/>
                  <a:pt x="465189" y="477401"/>
                </a:cubicBezTo>
                <a:lnTo>
                  <a:pt x="471583" y="470906"/>
                </a:lnTo>
                <a:cubicBezTo>
                  <a:pt x="489167" y="453044"/>
                  <a:pt x="506752" y="440053"/>
                  <a:pt x="522738" y="428687"/>
                </a:cubicBezTo>
                <a:cubicBezTo>
                  <a:pt x="546717" y="451420"/>
                  <a:pt x="573893" y="472530"/>
                  <a:pt x="597871" y="492016"/>
                </a:cubicBezTo>
                <a:cubicBezTo>
                  <a:pt x="591477" y="506630"/>
                  <a:pt x="593076" y="522868"/>
                  <a:pt x="602667" y="535859"/>
                </a:cubicBezTo>
                <a:cubicBezTo>
                  <a:pt x="617054" y="555344"/>
                  <a:pt x="642632" y="558592"/>
                  <a:pt x="663413" y="543978"/>
                </a:cubicBezTo>
                <a:cubicBezTo>
                  <a:pt x="665012" y="543978"/>
                  <a:pt x="665012" y="542354"/>
                  <a:pt x="666611" y="542354"/>
                </a:cubicBezTo>
                <a:cubicBezTo>
                  <a:pt x="684195" y="555344"/>
                  <a:pt x="698582" y="565087"/>
                  <a:pt x="706575" y="569959"/>
                </a:cubicBezTo>
                <a:cubicBezTo>
                  <a:pt x="701779" y="584573"/>
                  <a:pt x="693787" y="599187"/>
                  <a:pt x="684195" y="613802"/>
                </a:cubicBezTo>
                <a:cubicBezTo>
                  <a:pt x="668209" y="618673"/>
                  <a:pt x="634639" y="623544"/>
                  <a:pt x="585083" y="608930"/>
                </a:cubicBezTo>
                <a:close/>
                <a:moveTo>
                  <a:pt x="708174" y="555344"/>
                </a:moveTo>
                <a:cubicBezTo>
                  <a:pt x="700181" y="548849"/>
                  <a:pt x="688991" y="540730"/>
                  <a:pt x="674603" y="529363"/>
                </a:cubicBezTo>
                <a:cubicBezTo>
                  <a:pt x="679399" y="516373"/>
                  <a:pt x="677801" y="500135"/>
                  <a:pt x="668209" y="488768"/>
                </a:cubicBezTo>
                <a:cubicBezTo>
                  <a:pt x="655420" y="470906"/>
                  <a:pt x="629843" y="467658"/>
                  <a:pt x="613857" y="477401"/>
                </a:cubicBezTo>
                <a:cubicBezTo>
                  <a:pt x="594674" y="459539"/>
                  <a:pt x="572294" y="436806"/>
                  <a:pt x="549914" y="414072"/>
                </a:cubicBezTo>
                <a:cubicBezTo>
                  <a:pt x="617054" y="376725"/>
                  <a:pt x="668209" y="379972"/>
                  <a:pt x="673005" y="379972"/>
                </a:cubicBezTo>
                <a:cubicBezTo>
                  <a:pt x="673005" y="381596"/>
                  <a:pt x="674603" y="381596"/>
                  <a:pt x="676202" y="383220"/>
                </a:cubicBezTo>
                <a:cubicBezTo>
                  <a:pt x="712970" y="433558"/>
                  <a:pt x="722561" y="498511"/>
                  <a:pt x="708174" y="555344"/>
                </a:cubicBezTo>
                <a:close/>
                <a:moveTo>
                  <a:pt x="696984" y="366982"/>
                </a:moveTo>
                <a:cubicBezTo>
                  <a:pt x="653822" y="308525"/>
                  <a:pt x="585083" y="277672"/>
                  <a:pt x="519541" y="277672"/>
                </a:cubicBezTo>
                <a:cubicBezTo>
                  <a:pt x="469984" y="277672"/>
                  <a:pt x="423625" y="292286"/>
                  <a:pt x="383661" y="324763"/>
                </a:cubicBezTo>
                <a:cubicBezTo>
                  <a:pt x="286147" y="401082"/>
                  <a:pt x="265365" y="543978"/>
                  <a:pt x="342097" y="643030"/>
                </a:cubicBezTo>
                <a:cubicBezTo>
                  <a:pt x="386858" y="701488"/>
                  <a:pt x="453999" y="732340"/>
                  <a:pt x="519541" y="732340"/>
                </a:cubicBezTo>
                <a:cubicBezTo>
                  <a:pt x="569097" y="732340"/>
                  <a:pt x="615456" y="717726"/>
                  <a:pt x="655420" y="685249"/>
                </a:cubicBezTo>
                <a:cubicBezTo>
                  <a:pt x="752934" y="608930"/>
                  <a:pt x="772117" y="464411"/>
                  <a:pt x="696984" y="366982"/>
                </a:cubicBezTo>
                <a:close/>
                <a:moveTo>
                  <a:pt x="137478" y="725845"/>
                </a:moveTo>
                <a:lnTo>
                  <a:pt x="206218" y="768064"/>
                </a:lnTo>
                <a:lnTo>
                  <a:pt x="206218" y="682002"/>
                </a:lnTo>
                <a:lnTo>
                  <a:pt x="137478" y="641406"/>
                </a:lnTo>
                <a:lnTo>
                  <a:pt x="137478" y="725845"/>
                </a:lnTo>
                <a:close/>
                <a:moveTo>
                  <a:pt x="800892" y="682002"/>
                </a:moveTo>
                <a:lnTo>
                  <a:pt x="800892" y="768064"/>
                </a:lnTo>
                <a:lnTo>
                  <a:pt x="869631" y="725845"/>
                </a:lnTo>
                <a:lnTo>
                  <a:pt x="869631" y="641406"/>
                </a:lnTo>
                <a:lnTo>
                  <a:pt x="800892" y="682002"/>
                </a:lnTo>
                <a:close/>
                <a:moveTo>
                  <a:pt x="503555" y="73072"/>
                </a:moveTo>
                <a:lnTo>
                  <a:pt x="431618" y="110419"/>
                </a:lnTo>
                <a:lnTo>
                  <a:pt x="503555" y="155886"/>
                </a:lnTo>
                <a:lnTo>
                  <a:pt x="575491" y="110419"/>
                </a:lnTo>
                <a:lnTo>
                  <a:pt x="503555" y="73072"/>
                </a:lnTo>
                <a:close/>
                <a:moveTo>
                  <a:pt x="755652" y="641569"/>
                </a:moveTo>
                <a:lnTo>
                  <a:pt x="791300" y="664140"/>
                </a:lnTo>
                <a:lnTo>
                  <a:pt x="863237" y="618673"/>
                </a:lnTo>
                <a:lnTo>
                  <a:pt x="791300" y="582949"/>
                </a:lnTo>
                <a:lnTo>
                  <a:pt x="778352" y="589444"/>
                </a:lnTo>
                <a:cubicBezTo>
                  <a:pt x="772576" y="607568"/>
                  <a:pt x="764968" y="625037"/>
                  <a:pt x="755652" y="641569"/>
                </a:cubicBezTo>
                <a:close/>
                <a:moveTo>
                  <a:pt x="712970" y="698889"/>
                </a:moveTo>
                <a:lnTo>
                  <a:pt x="712970" y="725845"/>
                </a:lnTo>
                <a:lnTo>
                  <a:pt x="781709" y="768064"/>
                </a:lnTo>
                <a:lnTo>
                  <a:pt x="781709" y="682002"/>
                </a:lnTo>
                <a:lnTo>
                  <a:pt x="744462" y="659918"/>
                </a:lnTo>
                <a:cubicBezTo>
                  <a:pt x="735156" y="673857"/>
                  <a:pt x="724615" y="686902"/>
                  <a:pt x="712970" y="698889"/>
                </a:cubicBezTo>
                <a:close/>
                <a:moveTo>
                  <a:pt x="575491" y="775209"/>
                </a:moveTo>
                <a:lnTo>
                  <a:pt x="575491" y="816778"/>
                </a:lnTo>
                <a:cubicBezTo>
                  <a:pt x="575491" y="831393"/>
                  <a:pt x="586681" y="842759"/>
                  <a:pt x="599470" y="842759"/>
                </a:cubicBezTo>
                <a:lnTo>
                  <a:pt x="735350" y="842759"/>
                </a:lnTo>
                <a:cubicBezTo>
                  <a:pt x="751336" y="896345"/>
                  <a:pt x="730554" y="904464"/>
                  <a:pt x="642632" y="904464"/>
                </a:cubicBezTo>
                <a:lnTo>
                  <a:pt x="642632" y="932069"/>
                </a:lnTo>
                <a:lnTo>
                  <a:pt x="939969" y="932069"/>
                </a:lnTo>
                <a:lnTo>
                  <a:pt x="939969" y="902840"/>
                </a:lnTo>
                <a:cubicBezTo>
                  <a:pt x="853645" y="902840"/>
                  <a:pt x="844054" y="894721"/>
                  <a:pt x="858441" y="842759"/>
                </a:cubicBezTo>
                <a:lnTo>
                  <a:pt x="995919" y="842759"/>
                </a:lnTo>
                <a:cubicBezTo>
                  <a:pt x="1010307" y="842759"/>
                  <a:pt x="1023095" y="829769"/>
                  <a:pt x="1023095" y="816778"/>
                </a:cubicBezTo>
                <a:lnTo>
                  <a:pt x="1023095" y="534235"/>
                </a:lnTo>
                <a:cubicBezTo>
                  <a:pt x="1024694" y="521244"/>
                  <a:pt x="1010307" y="508254"/>
                  <a:pt x="997518" y="508254"/>
                </a:cubicBezTo>
                <a:lnTo>
                  <a:pt x="791300" y="508254"/>
                </a:lnTo>
                <a:cubicBezTo>
                  <a:pt x="791174" y="520755"/>
                  <a:pt x="790213" y="533233"/>
                  <a:pt x="788423" y="545601"/>
                </a:cubicBezTo>
                <a:lnTo>
                  <a:pt x="989525" y="545601"/>
                </a:lnTo>
                <a:lnTo>
                  <a:pt x="989525" y="808659"/>
                </a:lnTo>
                <a:lnTo>
                  <a:pt x="610660" y="808659"/>
                </a:lnTo>
                <a:lnTo>
                  <a:pt x="610660" y="765141"/>
                </a:lnTo>
                <a:cubicBezTo>
                  <a:pt x="599173" y="769295"/>
                  <a:pt x="587423" y="772658"/>
                  <a:pt x="575491" y="775209"/>
                </a:cubicBezTo>
                <a:close/>
                <a:moveTo>
                  <a:pt x="285667" y="645466"/>
                </a:moveTo>
                <a:lnTo>
                  <a:pt x="223802" y="682002"/>
                </a:lnTo>
                <a:lnTo>
                  <a:pt x="223802" y="768064"/>
                </a:lnTo>
                <a:lnTo>
                  <a:pt x="292541" y="725845"/>
                </a:lnTo>
                <a:lnTo>
                  <a:pt x="292541" y="656833"/>
                </a:lnTo>
                <a:cubicBezTo>
                  <a:pt x="290159" y="653101"/>
                  <a:pt x="287869" y="649311"/>
                  <a:pt x="285667" y="645466"/>
                </a:cubicBezTo>
                <a:close/>
                <a:moveTo>
                  <a:pt x="267763" y="608768"/>
                </a:moveTo>
                <a:lnTo>
                  <a:pt x="215809" y="582949"/>
                </a:lnTo>
                <a:lnTo>
                  <a:pt x="142274" y="618673"/>
                </a:lnTo>
                <a:lnTo>
                  <a:pt x="215809" y="664140"/>
                </a:lnTo>
                <a:lnTo>
                  <a:pt x="275436" y="626467"/>
                </a:lnTo>
                <a:cubicBezTo>
                  <a:pt x="272676" y="620661"/>
                  <a:pt x="270116" y="614756"/>
                  <a:pt x="267763" y="608768"/>
                </a:cubicBezTo>
                <a:close/>
                <a:moveTo>
                  <a:pt x="247781" y="508254"/>
                </a:moveTo>
                <a:lnTo>
                  <a:pt x="23979" y="508254"/>
                </a:lnTo>
                <a:cubicBezTo>
                  <a:pt x="11190" y="508254"/>
                  <a:pt x="0" y="519620"/>
                  <a:pt x="0" y="534235"/>
                </a:cubicBezTo>
                <a:lnTo>
                  <a:pt x="0" y="816778"/>
                </a:lnTo>
                <a:cubicBezTo>
                  <a:pt x="0" y="831393"/>
                  <a:pt x="11190" y="842759"/>
                  <a:pt x="23979" y="842759"/>
                </a:cubicBezTo>
                <a:lnTo>
                  <a:pt x="159859" y="842759"/>
                </a:lnTo>
                <a:cubicBezTo>
                  <a:pt x="175845" y="896345"/>
                  <a:pt x="155063" y="904464"/>
                  <a:pt x="67141" y="904464"/>
                </a:cubicBezTo>
                <a:lnTo>
                  <a:pt x="67141" y="932069"/>
                </a:lnTo>
                <a:lnTo>
                  <a:pt x="364478" y="932069"/>
                </a:lnTo>
                <a:lnTo>
                  <a:pt x="364478" y="902840"/>
                </a:lnTo>
                <a:cubicBezTo>
                  <a:pt x="278154" y="902840"/>
                  <a:pt x="268563" y="894721"/>
                  <a:pt x="282950" y="842759"/>
                </a:cubicBezTo>
                <a:lnTo>
                  <a:pt x="420428" y="842759"/>
                </a:lnTo>
                <a:cubicBezTo>
                  <a:pt x="434816" y="842759"/>
                  <a:pt x="447604" y="829769"/>
                  <a:pt x="447604" y="816778"/>
                </a:cubicBezTo>
                <a:lnTo>
                  <a:pt x="447604" y="771149"/>
                </a:lnTo>
                <a:cubicBezTo>
                  <a:pt x="436176" y="767999"/>
                  <a:pt x="424962" y="764094"/>
                  <a:pt x="414034" y="759458"/>
                </a:cubicBezTo>
                <a:lnTo>
                  <a:pt x="414034" y="808659"/>
                </a:lnTo>
                <a:lnTo>
                  <a:pt x="35169" y="808659"/>
                </a:lnTo>
                <a:lnTo>
                  <a:pt x="35169" y="545601"/>
                </a:lnTo>
                <a:lnTo>
                  <a:pt x="250658" y="545601"/>
                </a:lnTo>
                <a:cubicBezTo>
                  <a:pt x="248868" y="533233"/>
                  <a:pt x="247906" y="520755"/>
                  <a:pt x="247781" y="508254"/>
                </a:cubicBezTo>
                <a:close/>
                <a:moveTo>
                  <a:pt x="493963" y="230257"/>
                </a:moveTo>
                <a:lnTo>
                  <a:pt x="493963" y="172124"/>
                </a:lnTo>
                <a:lnTo>
                  <a:pt x="425224" y="131529"/>
                </a:lnTo>
                <a:lnTo>
                  <a:pt x="425224" y="217591"/>
                </a:lnTo>
                <a:lnTo>
                  <a:pt x="457036" y="236427"/>
                </a:lnTo>
                <a:cubicBezTo>
                  <a:pt x="469192" y="233511"/>
                  <a:pt x="481529" y="231449"/>
                  <a:pt x="493963" y="230257"/>
                </a:cubicBezTo>
                <a:close/>
                <a:moveTo>
                  <a:pt x="556628" y="231556"/>
                </a:moveTo>
                <a:lnTo>
                  <a:pt x="580287" y="217591"/>
                </a:lnTo>
                <a:lnTo>
                  <a:pt x="580287" y="133153"/>
                </a:lnTo>
                <a:lnTo>
                  <a:pt x="511548" y="172124"/>
                </a:lnTo>
                <a:lnTo>
                  <a:pt x="511548" y="229120"/>
                </a:lnTo>
                <a:cubicBezTo>
                  <a:pt x="526614" y="228661"/>
                  <a:pt x="541694" y="229476"/>
                  <a:pt x="556628" y="231556"/>
                </a:cubicBezTo>
                <a:close/>
                <a:moveTo>
                  <a:pt x="725439" y="324763"/>
                </a:moveTo>
                <a:cubicBezTo>
                  <a:pt x="731353" y="319729"/>
                  <a:pt x="735350" y="312584"/>
                  <a:pt x="735350" y="305277"/>
                </a:cubicBezTo>
                <a:lnTo>
                  <a:pt x="735350" y="22733"/>
                </a:lnTo>
                <a:cubicBezTo>
                  <a:pt x="736948" y="11367"/>
                  <a:pt x="722561" y="0"/>
                  <a:pt x="709772" y="0"/>
                </a:cubicBezTo>
                <a:lnTo>
                  <a:pt x="311724" y="0"/>
                </a:lnTo>
                <a:cubicBezTo>
                  <a:pt x="298936" y="0"/>
                  <a:pt x="287746" y="11367"/>
                  <a:pt x="287746" y="25981"/>
                </a:cubicBezTo>
                <a:lnTo>
                  <a:pt x="287746" y="308525"/>
                </a:lnTo>
                <a:cubicBezTo>
                  <a:pt x="287746" y="321028"/>
                  <a:pt x="295898" y="331096"/>
                  <a:pt x="306289" y="333856"/>
                </a:cubicBezTo>
                <a:cubicBezTo>
                  <a:pt x="316132" y="321220"/>
                  <a:pt x="327044" y="309484"/>
                  <a:pt x="338900" y="298782"/>
                </a:cubicBezTo>
                <a:lnTo>
                  <a:pt x="322914" y="298782"/>
                </a:lnTo>
                <a:lnTo>
                  <a:pt x="322914" y="35724"/>
                </a:lnTo>
                <a:lnTo>
                  <a:pt x="701779" y="35724"/>
                </a:lnTo>
                <a:lnTo>
                  <a:pt x="701779" y="298782"/>
                </a:lnTo>
                <a:lnTo>
                  <a:pt x="700181" y="298782"/>
                </a:lnTo>
                <a:cubicBezTo>
                  <a:pt x="709155" y="306867"/>
                  <a:pt x="717593" y="315546"/>
                  <a:pt x="725439" y="324763"/>
                </a:cubicBezTo>
                <a:close/>
              </a:path>
            </a:pathLst>
          </a:custGeom>
          <a:solidFill>
            <a:schemeClr val="tx1"/>
          </a:solidFill>
          <a:ln w="11906" cap="flat">
            <a:noFill/>
            <a:prstDash val="solid"/>
            <a:miter/>
          </a:ln>
        </p:spPr>
        <p:txBody>
          <a:bodyPr rtlCol="0" anchor="ctr"/>
          <a:lstStyle/>
          <a:p>
            <a:pPr defTabSz="932597">
              <a:defRPr/>
            </a:pPr>
            <a:endParaRPr lang="en-US" sz="1836">
              <a:ln>
                <a:solidFill>
                  <a:sysClr val="windowText" lastClr="000000"/>
                </a:solidFill>
              </a:ln>
              <a:solidFill>
                <a:sysClr val="windowText" lastClr="000000"/>
              </a:solidFill>
              <a:latin typeface="Segoe UI"/>
            </a:endParaRPr>
          </a:p>
        </p:txBody>
      </p:sp>
      <p:pic>
        <p:nvPicPr>
          <p:cNvPr id="18" name="Picture 8" descr="Image result for SQL Database logo">
            <a:extLst>
              <a:ext uri="{FF2B5EF4-FFF2-40B4-BE49-F238E27FC236}">
                <a16:creationId xmlns:a16="http://schemas.microsoft.com/office/drawing/2014/main" id="{B869E918-1E93-4620-9208-F62341D8EAD9}"/>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669148" y="4467765"/>
            <a:ext cx="655876" cy="9110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1A0FD84-9126-4F33-9307-67969608069F}"/>
              </a:ext>
            </a:extLst>
          </p:cNvPr>
          <p:cNvSpPr txBox="1"/>
          <p:nvPr/>
        </p:nvSpPr>
        <p:spPr>
          <a:xfrm>
            <a:off x="2007060" y="5351949"/>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Data layer</a:t>
            </a:r>
          </a:p>
        </p:txBody>
      </p:sp>
      <p:sp>
        <p:nvSpPr>
          <p:cNvPr id="20" name="TextBox 19">
            <a:extLst>
              <a:ext uri="{FF2B5EF4-FFF2-40B4-BE49-F238E27FC236}">
                <a16:creationId xmlns:a16="http://schemas.microsoft.com/office/drawing/2014/main" id="{286281A5-92D4-4BAA-9CAC-BB38C6EFBD6C}"/>
              </a:ext>
            </a:extLst>
          </p:cNvPr>
          <p:cNvSpPr txBox="1"/>
          <p:nvPr/>
        </p:nvSpPr>
        <p:spPr>
          <a:xfrm>
            <a:off x="2007060" y="3395257"/>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Web and app</a:t>
            </a:r>
          </a:p>
        </p:txBody>
      </p:sp>
      <p:pic>
        <p:nvPicPr>
          <p:cNvPr id="21" name="Graphic 20">
            <a:extLst>
              <a:ext uri="{FF2B5EF4-FFF2-40B4-BE49-F238E27FC236}">
                <a16:creationId xmlns:a16="http://schemas.microsoft.com/office/drawing/2014/main" id="{CD590DEA-2F4B-4DE4-8DC2-0B6CDC4B151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006488" y="6139912"/>
            <a:ext cx="1262700" cy="357370"/>
          </a:xfrm>
          <a:prstGeom prst="rect">
            <a:avLst/>
          </a:prstGeom>
        </p:spPr>
      </p:pic>
      <p:sp>
        <p:nvSpPr>
          <p:cNvPr id="22" name="Rectangle 21">
            <a:extLst>
              <a:ext uri="{FF2B5EF4-FFF2-40B4-BE49-F238E27FC236}">
                <a16:creationId xmlns:a16="http://schemas.microsoft.com/office/drawing/2014/main" id="{ABA20A80-28D4-4496-8951-413AC6E19C95}"/>
              </a:ext>
            </a:extLst>
          </p:cNvPr>
          <p:cNvSpPr/>
          <p:nvPr/>
        </p:nvSpPr>
        <p:spPr bwMode="auto">
          <a:xfrm>
            <a:off x="7742553"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83968940-AD7A-4CDD-9BFA-995F8DBBDFA6}"/>
              </a:ext>
            </a:extLst>
          </p:cNvPr>
          <p:cNvSpPr/>
          <p:nvPr/>
        </p:nvSpPr>
        <p:spPr bwMode="auto">
          <a:xfrm>
            <a:off x="7742553"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4" name="Group 23">
            <a:extLst>
              <a:ext uri="{FF2B5EF4-FFF2-40B4-BE49-F238E27FC236}">
                <a16:creationId xmlns:a16="http://schemas.microsoft.com/office/drawing/2014/main" id="{412036BD-A03F-40BD-9A86-025725521286}"/>
              </a:ext>
            </a:extLst>
          </p:cNvPr>
          <p:cNvGrpSpPr/>
          <p:nvPr/>
        </p:nvGrpSpPr>
        <p:grpSpPr>
          <a:xfrm>
            <a:off x="8018108" y="2679932"/>
            <a:ext cx="1282865" cy="778524"/>
            <a:chOff x="7869238" y="2696017"/>
            <a:chExt cx="1257825" cy="763328"/>
          </a:xfrm>
        </p:grpSpPr>
        <p:pic>
          <p:nvPicPr>
            <p:cNvPr id="25" name="Graphic 24">
              <a:extLst>
                <a:ext uri="{FF2B5EF4-FFF2-40B4-BE49-F238E27FC236}">
                  <a16:creationId xmlns:a16="http://schemas.microsoft.com/office/drawing/2014/main" id="{21E60FCE-1F7A-42C3-A489-98C5C92514AA}"/>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257189" y="2696017"/>
              <a:ext cx="455750" cy="457200"/>
            </a:xfrm>
            <a:prstGeom prst="rect">
              <a:avLst/>
            </a:prstGeom>
          </p:spPr>
        </p:pic>
        <p:pic>
          <p:nvPicPr>
            <p:cNvPr id="26" name="Graphic 25">
              <a:extLst>
                <a:ext uri="{FF2B5EF4-FFF2-40B4-BE49-F238E27FC236}">
                  <a16:creationId xmlns:a16="http://schemas.microsoft.com/office/drawing/2014/main" id="{2BFD6763-DBFE-4A4C-A268-718325EDD557}"/>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671313" y="3002145"/>
              <a:ext cx="455750" cy="457200"/>
            </a:xfrm>
            <a:prstGeom prst="rect">
              <a:avLst/>
            </a:prstGeom>
          </p:spPr>
        </p:pic>
        <p:pic>
          <p:nvPicPr>
            <p:cNvPr id="27" name="Graphic 26">
              <a:extLst>
                <a:ext uri="{FF2B5EF4-FFF2-40B4-BE49-F238E27FC236}">
                  <a16:creationId xmlns:a16="http://schemas.microsoft.com/office/drawing/2014/main" id="{81E794E4-CC90-4CC9-B616-D78AE63D542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869238" y="3002145"/>
              <a:ext cx="455750" cy="457200"/>
            </a:xfrm>
            <a:prstGeom prst="rect">
              <a:avLst/>
            </a:prstGeom>
          </p:spPr>
        </p:pic>
      </p:grpSp>
      <p:pic>
        <p:nvPicPr>
          <p:cNvPr id="28" name="Graphic 27">
            <a:extLst>
              <a:ext uri="{FF2B5EF4-FFF2-40B4-BE49-F238E27FC236}">
                <a16:creationId xmlns:a16="http://schemas.microsoft.com/office/drawing/2014/main" id="{EF57B45D-D45B-4B01-9AE7-562C68AF879C}"/>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276217" y="4543439"/>
            <a:ext cx="757288" cy="759697"/>
          </a:xfrm>
          <a:prstGeom prst="rect">
            <a:avLst/>
          </a:prstGeom>
        </p:spPr>
      </p:pic>
      <p:pic>
        <p:nvPicPr>
          <p:cNvPr id="29" name="Picture 8" descr="Image result for SQL Database logo">
            <a:extLst>
              <a:ext uri="{FF2B5EF4-FFF2-40B4-BE49-F238E27FC236}">
                <a16:creationId xmlns:a16="http://schemas.microsoft.com/office/drawing/2014/main" id="{B0B1D511-997D-4C7D-932F-B5F365BB43B1}"/>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8747797" y="4433779"/>
            <a:ext cx="405140" cy="56276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021DE720-8FC9-43C5-8C7C-F4E18EDB5F1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482930" y="2203915"/>
            <a:ext cx="464823" cy="503177"/>
          </a:xfrm>
          <a:prstGeom prst="rect">
            <a:avLst/>
          </a:prstGeom>
        </p:spPr>
      </p:pic>
      <p:pic>
        <p:nvPicPr>
          <p:cNvPr id="31" name="Picture 30">
            <a:extLst>
              <a:ext uri="{FF2B5EF4-FFF2-40B4-BE49-F238E27FC236}">
                <a16:creationId xmlns:a16="http://schemas.microsoft.com/office/drawing/2014/main" id="{BE0F74AC-5B74-482D-827B-6632248441B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033505" y="2220836"/>
            <a:ext cx="456726" cy="491857"/>
          </a:xfrm>
          <a:prstGeom prst="rect">
            <a:avLst/>
          </a:prstGeom>
        </p:spPr>
      </p:pic>
      <p:sp>
        <p:nvSpPr>
          <p:cNvPr id="32" name="Freeform 9">
            <a:extLst>
              <a:ext uri="{FF2B5EF4-FFF2-40B4-BE49-F238E27FC236}">
                <a16:creationId xmlns:a16="http://schemas.microsoft.com/office/drawing/2014/main" id="{EA859154-E14A-46A9-BDB2-FCFC06F14C5F}"/>
              </a:ext>
            </a:extLst>
          </p:cNvPr>
          <p:cNvSpPr>
            <a:spLocks/>
          </p:cNvSpPr>
          <p:nvPr/>
        </p:nvSpPr>
        <p:spPr bwMode="auto">
          <a:xfrm rot="5400000">
            <a:off x="5569757" y="3309124"/>
            <a:ext cx="512435" cy="580806"/>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3" name="TextBox 32">
            <a:extLst>
              <a:ext uri="{FF2B5EF4-FFF2-40B4-BE49-F238E27FC236}">
                <a16:creationId xmlns:a16="http://schemas.microsoft.com/office/drawing/2014/main" id="{A1793BA1-EBD0-4F61-BFB6-0FCD4F9191CB}"/>
              </a:ext>
            </a:extLst>
          </p:cNvPr>
          <p:cNvSpPr txBox="1"/>
          <p:nvPr/>
        </p:nvSpPr>
        <p:spPr>
          <a:xfrm>
            <a:off x="4170762" y="4309252"/>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Migration</a:t>
            </a:r>
          </a:p>
        </p:txBody>
      </p:sp>
      <p:sp>
        <p:nvSpPr>
          <p:cNvPr id="34" name="TextBox 33">
            <a:extLst>
              <a:ext uri="{FF2B5EF4-FFF2-40B4-BE49-F238E27FC236}">
                <a16:creationId xmlns:a16="http://schemas.microsoft.com/office/drawing/2014/main" id="{F5692708-A02B-4397-9DA9-BF6F476E6A1C}"/>
              </a:ext>
            </a:extLst>
          </p:cNvPr>
          <p:cNvSpPr txBox="1"/>
          <p:nvPr/>
        </p:nvSpPr>
        <p:spPr>
          <a:xfrm>
            <a:off x="1901818"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grpSp>
        <p:nvGrpSpPr>
          <p:cNvPr id="35" name="Group 34">
            <a:extLst>
              <a:ext uri="{FF2B5EF4-FFF2-40B4-BE49-F238E27FC236}">
                <a16:creationId xmlns:a16="http://schemas.microsoft.com/office/drawing/2014/main" id="{51B2CF39-7EF1-460B-8FC2-9D66A9487427}"/>
              </a:ext>
            </a:extLst>
          </p:cNvPr>
          <p:cNvGrpSpPr/>
          <p:nvPr/>
        </p:nvGrpSpPr>
        <p:grpSpPr>
          <a:xfrm>
            <a:off x="1529425" y="6183345"/>
            <a:ext cx="4318553" cy="340033"/>
            <a:chOff x="571255" y="5583292"/>
            <a:chExt cx="4234260" cy="333396"/>
          </a:xfrm>
        </p:grpSpPr>
        <p:pic>
          <p:nvPicPr>
            <p:cNvPr id="36" name="Picture 4" descr="Image result for vmware icon transparent">
              <a:extLst>
                <a:ext uri="{FF2B5EF4-FFF2-40B4-BE49-F238E27FC236}">
                  <a16:creationId xmlns:a16="http://schemas.microsoft.com/office/drawing/2014/main" id="{095805BD-4CAD-4E2B-B9B8-7F26818FBF47}"/>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aws transparent icon">
              <a:extLst>
                <a:ext uri="{FF2B5EF4-FFF2-40B4-BE49-F238E27FC236}">
                  <a16:creationId xmlns:a16="http://schemas.microsoft.com/office/drawing/2014/main" id="{BAC94D55-042C-43D2-B096-8EB5DFC3C2B6}"/>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Image result for google cloud logo png">
              <a:extLst>
                <a:ext uri="{FF2B5EF4-FFF2-40B4-BE49-F238E27FC236}">
                  <a16:creationId xmlns:a16="http://schemas.microsoft.com/office/drawing/2014/main" id="{6807F65F-83FB-4C43-AD2C-137CB70D7573}"/>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4" descr="Image result for hyper-v logo transparent">
            <a:extLst>
              <a:ext uri="{FF2B5EF4-FFF2-40B4-BE49-F238E27FC236}">
                <a16:creationId xmlns:a16="http://schemas.microsoft.com/office/drawing/2014/main" id="{15A61E5A-29DB-4830-9EC1-586C7051D4DE}"/>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359575" y="6139911"/>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051FEF5-A7AE-4CEB-845A-88470A5F6913}"/>
              </a:ext>
            </a:extLst>
          </p:cNvPr>
          <p:cNvSpPr txBox="1"/>
          <p:nvPr/>
        </p:nvSpPr>
        <p:spPr>
          <a:xfrm>
            <a:off x="7660456" y="533601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1" name="TextBox 40">
            <a:extLst>
              <a:ext uri="{FF2B5EF4-FFF2-40B4-BE49-F238E27FC236}">
                <a16:creationId xmlns:a16="http://schemas.microsoft.com/office/drawing/2014/main" id="{DA787AAF-5A7F-46B1-A072-306D59B9CB18}"/>
              </a:ext>
            </a:extLst>
          </p:cNvPr>
          <p:cNvSpPr txBox="1"/>
          <p:nvPr/>
        </p:nvSpPr>
        <p:spPr>
          <a:xfrm>
            <a:off x="7639138" y="3425068"/>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3" name="Text Placeholder 3">
            <a:extLst>
              <a:ext uri="{FF2B5EF4-FFF2-40B4-BE49-F238E27FC236}">
                <a16:creationId xmlns:a16="http://schemas.microsoft.com/office/drawing/2014/main" id="{D667A6C6-C896-3C45-A51C-9E76E22858FA}"/>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3C3C41"/>
                </a:solidFill>
              </a:rPr>
              <a:t>Application migration – </a:t>
            </a:r>
            <a:r>
              <a:rPr lang="en-US" sz="4080">
                <a:solidFill>
                  <a:srgbClr val="0078D3"/>
                </a:solidFill>
              </a:rPr>
              <a:t>Azure IaaS</a:t>
            </a:r>
            <a:r>
              <a:rPr lang="en-US" sz="4080">
                <a:solidFill>
                  <a:srgbClr val="3C3C41"/>
                </a:solidFill>
              </a:rPr>
              <a:t>  </a:t>
            </a:r>
            <a:endParaRPr lang="en-US" sz="4080">
              <a:solidFill>
                <a:srgbClr val="0078D3"/>
              </a:solidFill>
            </a:endParaRPr>
          </a:p>
        </p:txBody>
      </p:sp>
      <p:sp>
        <p:nvSpPr>
          <p:cNvPr id="42" name="TextBox 41">
            <a:extLst>
              <a:ext uri="{FF2B5EF4-FFF2-40B4-BE49-F238E27FC236}">
                <a16:creationId xmlns:a16="http://schemas.microsoft.com/office/drawing/2014/main" id="{D7E7503E-B23A-4E38-B439-BE5CEEA3B953}"/>
              </a:ext>
            </a:extLst>
          </p:cNvPr>
          <p:cNvSpPr txBox="1"/>
          <p:nvPr/>
        </p:nvSpPr>
        <p:spPr>
          <a:xfrm>
            <a:off x="4192142" y="3950470"/>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Assessment</a:t>
            </a:r>
          </a:p>
        </p:txBody>
      </p:sp>
    </p:spTree>
    <p:extLst>
      <p:ext uri="{BB962C8B-B14F-4D97-AF65-F5344CB8AC3E}">
        <p14:creationId xmlns:p14="http://schemas.microsoft.com/office/powerpoint/2010/main" val="3126230778"/>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110E26-CC57-4084-97EB-786455397908}"/>
              </a:ext>
            </a:extLst>
          </p:cNvPr>
          <p:cNvGrpSpPr/>
          <p:nvPr/>
        </p:nvGrpSpPr>
        <p:grpSpPr>
          <a:xfrm>
            <a:off x="1655605" y="1360046"/>
            <a:ext cx="2112930" cy="2111310"/>
            <a:chOff x="1622425" y="1333500"/>
            <a:chExt cx="2071688" cy="2070100"/>
          </a:xfrm>
        </p:grpSpPr>
        <p:grpSp>
          <p:nvGrpSpPr>
            <p:cNvPr id="4" name="Group 3">
              <a:extLst>
                <a:ext uri="{FF2B5EF4-FFF2-40B4-BE49-F238E27FC236}">
                  <a16:creationId xmlns:a16="http://schemas.microsoft.com/office/drawing/2014/main" id="{CAF55DEF-CBF5-4EF2-945A-BA536168FB3E}"/>
                </a:ext>
              </a:extLst>
            </p:cNvPr>
            <p:cNvGrpSpPr/>
            <p:nvPr/>
          </p:nvGrpSpPr>
          <p:grpSpPr>
            <a:xfrm>
              <a:off x="1622425" y="1333500"/>
              <a:ext cx="2071688" cy="2070100"/>
              <a:chOff x="1622425" y="1333500"/>
              <a:chExt cx="2071688" cy="2070100"/>
            </a:xfrm>
          </p:grpSpPr>
          <p:sp>
            <p:nvSpPr>
              <p:cNvPr id="6" name="AutoShape 6">
                <a:extLst>
                  <a:ext uri="{FF2B5EF4-FFF2-40B4-BE49-F238E27FC236}">
                    <a16:creationId xmlns:a16="http://schemas.microsoft.com/office/drawing/2014/main" id="{F48D4E88-1098-4490-A16B-CD8E92F956A0}"/>
                  </a:ext>
                </a:extLst>
              </p:cNvPr>
              <p:cNvSpPr>
                <a:spLocks noChangeAspect="1" noChangeArrowheads="1" noTextEdit="1"/>
              </p:cNvSpPr>
              <p:nvPr/>
            </p:nvSpPr>
            <p:spPr bwMode="auto">
              <a:xfrm>
                <a:off x="1622425" y="1333500"/>
                <a:ext cx="2068513"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7" name="Freeform 8">
                <a:extLst>
                  <a:ext uri="{FF2B5EF4-FFF2-40B4-BE49-F238E27FC236}">
                    <a16:creationId xmlns:a16="http://schemas.microsoft.com/office/drawing/2014/main" id="{BCAC3336-1A9D-4E56-8E6E-C0376A25D424}"/>
                  </a:ext>
                </a:extLst>
              </p:cNvPr>
              <p:cNvSpPr>
                <a:spLocks/>
              </p:cNvSpPr>
              <p:nvPr/>
            </p:nvSpPr>
            <p:spPr bwMode="auto">
              <a:xfrm>
                <a:off x="1687513" y="1528763"/>
                <a:ext cx="2006600" cy="1255713"/>
              </a:xfrm>
              <a:custGeom>
                <a:avLst/>
                <a:gdLst>
                  <a:gd name="T0" fmla="*/ 100 w 400"/>
                  <a:gd name="T1" fmla="*/ 50 h 250"/>
                  <a:gd name="T2" fmla="*/ 100 w 400"/>
                  <a:gd name="T3" fmla="*/ 50 h 250"/>
                  <a:gd name="T4" fmla="*/ 61 w 400"/>
                  <a:gd name="T5" fmla="*/ 58 h 250"/>
                  <a:gd name="T6" fmla="*/ 29 w 400"/>
                  <a:gd name="T7" fmla="*/ 79 h 250"/>
                  <a:gd name="T8" fmla="*/ 8 w 400"/>
                  <a:gd name="T9" fmla="*/ 111 h 250"/>
                  <a:gd name="T10" fmla="*/ 0 w 400"/>
                  <a:gd name="T11" fmla="*/ 150 h 250"/>
                  <a:gd name="T12" fmla="*/ 8 w 400"/>
                  <a:gd name="T13" fmla="*/ 189 h 250"/>
                  <a:gd name="T14" fmla="*/ 29 w 400"/>
                  <a:gd name="T15" fmla="*/ 221 h 250"/>
                  <a:gd name="T16" fmla="*/ 61 w 400"/>
                  <a:gd name="T17" fmla="*/ 242 h 250"/>
                  <a:gd name="T18" fmla="*/ 100 w 400"/>
                  <a:gd name="T19" fmla="*/ 250 h 250"/>
                  <a:gd name="T20" fmla="*/ 106 w 400"/>
                  <a:gd name="T21" fmla="*/ 250 h 250"/>
                  <a:gd name="T22" fmla="*/ 200 w 400"/>
                  <a:gd name="T23" fmla="*/ 156 h 250"/>
                  <a:gd name="T24" fmla="*/ 294 w 400"/>
                  <a:gd name="T25" fmla="*/ 250 h 250"/>
                  <a:gd name="T26" fmla="*/ 325 w 400"/>
                  <a:gd name="T27" fmla="*/ 250 h 250"/>
                  <a:gd name="T28" fmla="*/ 354 w 400"/>
                  <a:gd name="T29" fmla="*/ 244 h 250"/>
                  <a:gd name="T30" fmla="*/ 378 w 400"/>
                  <a:gd name="T31" fmla="*/ 228 h 250"/>
                  <a:gd name="T32" fmla="*/ 394 w 400"/>
                  <a:gd name="T33" fmla="*/ 204 h 250"/>
                  <a:gd name="T34" fmla="*/ 400 w 400"/>
                  <a:gd name="T35" fmla="*/ 175 h 250"/>
                  <a:gd name="T36" fmla="*/ 394 w 400"/>
                  <a:gd name="T37" fmla="*/ 146 h 250"/>
                  <a:gd name="T38" fmla="*/ 378 w 400"/>
                  <a:gd name="T39" fmla="*/ 122 h 250"/>
                  <a:gd name="T40" fmla="*/ 354 w 400"/>
                  <a:gd name="T41" fmla="*/ 106 h 250"/>
                  <a:gd name="T42" fmla="*/ 324 w 400"/>
                  <a:gd name="T43" fmla="*/ 100 h 250"/>
                  <a:gd name="T44" fmla="*/ 312 w 400"/>
                  <a:gd name="T45" fmla="*/ 60 h 250"/>
                  <a:gd name="T46" fmla="*/ 287 w 400"/>
                  <a:gd name="T47" fmla="*/ 29 h 250"/>
                  <a:gd name="T48" fmla="*/ 253 w 400"/>
                  <a:gd name="T49" fmla="*/ 8 h 250"/>
                  <a:gd name="T50" fmla="*/ 212 w 400"/>
                  <a:gd name="T51" fmla="*/ 0 h 250"/>
                  <a:gd name="T52" fmla="*/ 184 w 400"/>
                  <a:gd name="T53" fmla="*/ 4 h 250"/>
                  <a:gd name="T54" fmla="*/ 158 w 400"/>
                  <a:gd name="T55" fmla="*/ 14 h 250"/>
                  <a:gd name="T56" fmla="*/ 136 w 400"/>
                  <a:gd name="T57" fmla="*/ 30 h 250"/>
                  <a:gd name="T58" fmla="*/ 118 w 400"/>
                  <a:gd name="T59" fmla="*/ 52 h 250"/>
                  <a:gd name="T60" fmla="*/ 100 w 400"/>
                  <a:gd name="T61" fmla="*/ 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50">
                    <a:moveTo>
                      <a:pt x="100" y="50"/>
                    </a:moveTo>
                    <a:lnTo>
                      <a:pt x="100" y="50"/>
                    </a:lnTo>
                    <a:cubicBezTo>
                      <a:pt x="86" y="50"/>
                      <a:pt x="73" y="53"/>
                      <a:pt x="61" y="58"/>
                    </a:cubicBezTo>
                    <a:cubicBezTo>
                      <a:pt x="49" y="63"/>
                      <a:pt x="38" y="70"/>
                      <a:pt x="29" y="79"/>
                    </a:cubicBezTo>
                    <a:cubicBezTo>
                      <a:pt x="20" y="88"/>
                      <a:pt x="13" y="99"/>
                      <a:pt x="8" y="111"/>
                    </a:cubicBezTo>
                    <a:cubicBezTo>
                      <a:pt x="2" y="123"/>
                      <a:pt x="0" y="136"/>
                      <a:pt x="0" y="150"/>
                    </a:cubicBezTo>
                    <a:cubicBezTo>
                      <a:pt x="0" y="164"/>
                      <a:pt x="2" y="177"/>
                      <a:pt x="8" y="189"/>
                    </a:cubicBezTo>
                    <a:cubicBezTo>
                      <a:pt x="13" y="201"/>
                      <a:pt x="20" y="212"/>
                      <a:pt x="29" y="221"/>
                    </a:cubicBezTo>
                    <a:cubicBezTo>
                      <a:pt x="38" y="230"/>
                      <a:pt x="49" y="237"/>
                      <a:pt x="61" y="242"/>
                    </a:cubicBezTo>
                    <a:cubicBezTo>
                      <a:pt x="73" y="247"/>
                      <a:pt x="86" y="250"/>
                      <a:pt x="100" y="250"/>
                    </a:cubicBezTo>
                    <a:lnTo>
                      <a:pt x="106" y="250"/>
                    </a:lnTo>
                    <a:lnTo>
                      <a:pt x="200" y="156"/>
                    </a:lnTo>
                    <a:lnTo>
                      <a:pt x="294" y="250"/>
                    </a:lnTo>
                    <a:lnTo>
                      <a:pt x="325" y="250"/>
                    </a:lnTo>
                    <a:cubicBezTo>
                      <a:pt x="335" y="250"/>
                      <a:pt x="345" y="248"/>
                      <a:pt x="354" y="244"/>
                    </a:cubicBezTo>
                    <a:cubicBezTo>
                      <a:pt x="363" y="240"/>
                      <a:pt x="371" y="235"/>
                      <a:pt x="378" y="228"/>
                    </a:cubicBezTo>
                    <a:cubicBezTo>
                      <a:pt x="385" y="221"/>
                      <a:pt x="390" y="213"/>
                      <a:pt x="394" y="204"/>
                    </a:cubicBezTo>
                    <a:cubicBezTo>
                      <a:pt x="398" y="195"/>
                      <a:pt x="400" y="185"/>
                      <a:pt x="400" y="175"/>
                    </a:cubicBezTo>
                    <a:cubicBezTo>
                      <a:pt x="400" y="164"/>
                      <a:pt x="398" y="155"/>
                      <a:pt x="394" y="146"/>
                    </a:cubicBezTo>
                    <a:cubicBezTo>
                      <a:pt x="390" y="136"/>
                      <a:pt x="384" y="129"/>
                      <a:pt x="378" y="122"/>
                    </a:cubicBezTo>
                    <a:cubicBezTo>
                      <a:pt x="371" y="115"/>
                      <a:pt x="363" y="110"/>
                      <a:pt x="354" y="106"/>
                    </a:cubicBezTo>
                    <a:cubicBezTo>
                      <a:pt x="344" y="102"/>
                      <a:pt x="335" y="100"/>
                      <a:pt x="324" y="100"/>
                    </a:cubicBezTo>
                    <a:cubicBezTo>
                      <a:pt x="322" y="86"/>
                      <a:pt x="318" y="73"/>
                      <a:pt x="312" y="60"/>
                    </a:cubicBezTo>
                    <a:cubicBezTo>
                      <a:pt x="305" y="48"/>
                      <a:pt x="297" y="38"/>
                      <a:pt x="287" y="29"/>
                    </a:cubicBezTo>
                    <a:cubicBezTo>
                      <a:pt x="277" y="20"/>
                      <a:pt x="266" y="13"/>
                      <a:pt x="253" y="8"/>
                    </a:cubicBezTo>
                    <a:cubicBezTo>
                      <a:pt x="240" y="3"/>
                      <a:pt x="227" y="0"/>
                      <a:pt x="212" y="0"/>
                    </a:cubicBezTo>
                    <a:cubicBezTo>
                      <a:pt x="203" y="0"/>
                      <a:pt x="193" y="1"/>
                      <a:pt x="184" y="4"/>
                    </a:cubicBezTo>
                    <a:cubicBezTo>
                      <a:pt x="175" y="6"/>
                      <a:pt x="166" y="9"/>
                      <a:pt x="158" y="14"/>
                    </a:cubicBezTo>
                    <a:cubicBezTo>
                      <a:pt x="150" y="18"/>
                      <a:pt x="143" y="24"/>
                      <a:pt x="136" y="30"/>
                    </a:cubicBezTo>
                    <a:cubicBezTo>
                      <a:pt x="129" y="36"/>
                      <a:pt x="123" y="44"/>
                      <a:pt x="118" y="52"/>
                    </a:cubicBezTo>
                    <a:cubicBezTo>
                      <a:pt x="112" y="51"/>
                      <a:pt x="106" y="50"/>
                      <a:pt x="100" y="50"/>
                    </a:cubicBezTo>
                    <a:close/>
                  </a:path>
                </a:pathLst>
              </a:custGeom>
              <a:solidFill>
                <a:srgbClr val="0078D4"/>
              </a:solidFill>
              <a:ln w="0">
                <a:solidFill>
                  <a:srgbClr val="0078D4"/>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5" name="Freeform 9">
              <a:extLst>
                <a:ext uri="{FF2B5EF4-FFF2-40B4-BE49-F238E27FC236}">
                  <a16:creationId xmlns:a16="http://schemas.microsoft.com/office/drawing/2014/main" id="{C3E40DF2-EB64-4CE3-8CEF-307E4085C56E}"/>
                </a:ext>
              </a:extLst>
            </p:cNvPr>
            <p:cNvSpPr>
              <a:spLocks/>
            </p:cNvSpPr>
            <p:nvPr/>
          </p:nvSpPr>
          <p:spPr bwMode="auto">
            <a:xfrm>
              <a:off x="2374900" y="2533650"/>
              <a:ext cx="631825" cy="692150"/>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no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8" name="Group 12">
            <a:extLst>
              <a:ext uri="{FF2B5EF4-FFF2-40B4-BE49-F238E27FC236}">
                <a16:creationId xmlns:a16="http://schemas.microsoft.com/office/drawing/2014/main" id="{7FBA43F5-D7EE-46E4-AB63-7FAADF2359FF}"/>
              </a:ext>
            </a:extLst>
          </p:cNvPr>
          <p:cNvGrpSpPr>
            <a:grpSpLocks noChangeAspect="1"/>
          </p:cNvGrpSpPr>
          <p:nvPr/>
        </p:nvGrpSpPr>
        <p:grpSpPr bwMode="auto">
          <a:xfrm>
            <a:off x="2453770" y="4415028"/>
            <a:ext cx="559562" cy="559563"/>
            <a:chOff x="1297" y="2234"/>
            <a:chExt cx="613" cy="613"/>
          </a:xfrm>
        </p:grpSpPr>
        <p:sp>
          <p:nvSpPr>
            <p:cNvPr id="9" name="AutoShape 11">
              <a:extLst>
                <a:ext uri="{FF2B5EF4-FFF2-40B4-BE49-F238E27FC236}">
                  <a16:creationId xmlns:a16="http://schemas.microsoft.com/office/drawing/2014/main" id="{3A375AF7-CB9E-4E49-B818-139235BDD84A}"/>
                </a:ext>
              </a:extLst>
            </p:cNvPr>
            <p:cNvSpPr>
              <a:spLocks noChangeAspect="1" noChangeArrowheads="1" noTextEdit="1"/>
            </p:cNvSpPr>
            <p:nvPr/>
          </p:nvSpPr>
          <p:spPr bwMode="auto">
            <a:xfrm>
              <a:off x="1297" y="2234"/>
              <a:ext cx="613" cy="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13">
              <a:extLst>
                <a:ext uri="{FF2B5EF4-FFF2-40B4-BE49-F238E27FC236}">
                  <a16:creationId xmlns:a16="http://schemas.microsoft.com/office/drawing/2014/main" id="{A3993772-395D-493B-936F-79B6D51A3A49}"/>
                </a:ext>
              </a:extLst>
            </p:cNvPr>
            <p:cNvSpPr>
              <a:spLocks/>
            </p:cNvSpPr>
            <p:nvPr/>
          </p:nvSpPr>
          <p:spPr bwMode="auto">
            <a:xfrm>
              <a:off x="1297" y="2230"/>
              <a:ext cx="633" cy="474"/>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14">
              <a:extLst>
                <a:ext uri="{FF2B5EF4-FFF2-40B4-BE49-F238E27FC236}">
                  <a16:creationId xmlns:a16="http://schemas.microsoft.com/office/drawing/2014/main" id="{0812266A-306E-44BD-95D1-F7C10CB6F11F}"/>
                </a:ext>
              </a:extLst>
            </p:cNvPr>
            <p:cNvSpPr>
              <a:spLocks/>
            </p:cNvSpPr>
            <p:nvPr/>
          </p:nvSpPr>
          <p:spPr bwMode="auto">
            <a:xfrm>
              <a:off x="1533" y="2585"/>
              <a:ext cx="73" cy="38"/>
            </a:xfrm>
            <a:custGeom>
              <a:avLst/>
              <a:gdLst>
                <a:gd name="T0" fmla="*/ 0 w 49"/>
                <a:gd name="T1" fmla="*/ 0 h 26"/>
                <a:gd name="T2" fmla="*/ 0 w 49"/>
                <a:gd name="T3" fmla="*/ 0 h 26"/>
                <a:gd name="T4" fmla="*/ 0 w 49"/>
                <a:gd name="T5" fmla="*/ 26 h 26"/>
                <a:gd name="T6" fmla="*/ 27 w 49"/>
                <a:gd name="T7" fmla="*/ 26 h 26"/>
                <a:gd name="T8" fmla="*/ 38 w 49"/>
                <a:gd name="T9" fmla="*/ 26 h 26"/>
                <a:gd name="T10" fmla="*/ 49 w 49"/>
                <a:gd name="T11" fmla="*/ 0 h 26"/>
                <a:gd name="T12" fmla="*/ 27 w 49"/>
                <a:gd name="T13" fmla="*/ 0 h 26"/>
                <a:gd name="T14" fmla="*/ 0 w 49"/>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6">
                  <a:moveTo>
                    <a:pt x="0" y="0"/>
                  </a:moveTo>
                  <a:lnTo>
                    <a:pt x="0" y="0"/>
                  </a:lnTo>
                  <a:lnTo>
                    <a:pt x="0" y="26"/>
                  </a:lnTo>
                  <a:lnTo>
                    <a:pt x="27" y="26"/>
                  </a:lnTo>
                  <a:lnTo>
                    <a:pt x="38" y="26"/>
                  </a:lnTo>
                  <a:lnTo>
                    <a:pt x="49" y="0"/>
                  </a:lnTo>
                  <a:lnTo>
                    <a:pt x="27" y="0"/>
                  </a:lnTo>
                  <a:lnTo>
                    <a:pt x="0" y="0"/>
                  </a:ln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15">
              <a:extLst>
                <a:ext uri="{FF2B5EF4-FFF2-40B4-BE49-F238E27FC236}">
                  <a16:creationId xmlns:a16="http://schemas.microsoft.com/office/drawing/2014/main" id="{BF9482E0-A15F-4E1E-B16E-2C6D08CDEBB2}"/>
                </a:ext>
              </a:extLst>
            </p:cNvPr>
            <p:cNvSpPr>
              <a:spLocks/>
            </p:cNvSpPr>
            <p:nvPr/>
          </p:nvSpPr>
          <p:spPr bwMode="auto">
            <a:xfrm>
              <a:off x="1927" y="2667"/>
              <a:ext cx="3" cy="6"/>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16">
              <a:extLst>
                <a:ext uri="{FF2B5EF4-FFF2-40B4-BE49-F238E27FC236}">
                  <a16:creationId xmlns:a16="http://schemas.microsoft.com/office/drawing/2014/main" id="{F4F34730-B1D9-4DB0-8B67-89C17785BDAF}"/>
                </a:ext>
              </a:extLst>
            </p:cNvPr>
            <p:cNvSpPr>
              <a:spLocks noEditPoints="1"/>
            </p:cNvSpPr>
            <p:nvPr/>
          </p:nvSpPr>
          <p:spPr bwMode="auto">
            <a:xfrm>
              <a:off x="1614" y="2543"/>
              <a:ext cx="316" cy="317"/>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rgbClr val="107C10"/>
            </a:solidFill>
            <a:ln w="0">
              <a:solidFill>
                <a:srgbClr val="107C1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17">
              <a:extLst>
                <a:ext uri="{FF2B5EF4-FFF2-40B4-BE49-F238E27FC236}">
                  <a16:creationId xmlns:a16="http://schemas.microsoft.com/office/drawing/2014/main" id="{66995017-4FD8-457B-AB91-2E63BB186F9A}"/>
                </a:ext>
              </a:extLst>
            </p:cNvPr>
            <p:cNvSpPr>
              <a:spLocks/>
            </p:cNvSpPr>
            <p:nvPr/>
          </p:nvSpPr>
          <p:spPr bwMode="auto">
            <a:xfrm>
              <a:off x="1753" y="2681"/>
              <a:ext cx="38" cy="39"/>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15" name="Group 14">
            <a:extLst>
              <a:ext uri="{FF2B5EF4-FFF2-40B4-BE49-F238E27FC236}">
                <a16:creationId xmlns:a16="http://schemas.microsoft.com/office/drawing/2014/main" id="{2BDB9E26-52AA-4AB7-85AC-37980FF088AE}"/>
              </a:ext>
            </a:extLst>
          </p:cNvPr>
          <p:cNvGrpSpPr/>
          <p:nvPr/>
        </p:nvGrpSpPr>
        <p:grpSpPr>
          <a:xfrm>
            <a:off x="1705762" y="4996391"/>
            <a:ext cx="2059535" cy="591816"/>
            <a:chOff x="1671603" y="4898868"/>
            <a:chExt cx="2019335" cy="580264"/>
          </a:xfrm>
        </p:grpSpPr>
        <p:grpSp>
          <p:nvGrpSpPr>
            <p:cNvPr id="16" name="Group 15">
              <a:extLst>
                <a:ext uri="{FF2B5EF4-FFF2-40B4-BE49-F238E27FC236}">
                  <a16:creationId xmlns:a16="http://schemas.microsoft.com/office/drawing/2014/main" id="{ED56EB3B-E090-4C8D-8A85-A8ACF53C7799}"/>
                </a:ext>
              </a:extLst>
            </p:cNvPr>
            <p:cNvGrpSpPr/>
            <p:nvPr/>
          </p:nvGrpSpPr>
          <p:grpSpPr>
            <a:xfrm>
              <a:off x="1671603" y="4900917"/>
              <a:ext cx="627183" cy="578215"/>
              <a:chOff x="2501959" y="5037105"/>
              <a:chExt cx="627183" cy="578215"/>
            </a:xfrm>
          </p:grpSpPr>
          <p:sp>
            <p:nvSpPr>
              <p:cNvPr id="23" name="Freeform 5">
                <a:extLst>
                  <a:ext uri="{FF2B5EF4-FFF2-40B4-BE49-F238E27FC236}">
                    <a16:creationId xmlns:a16="http://schemas.microsoft.com/office/drawing/2014/main" id="{480B675F-D0B2-45E1-A09A-40EDE957B068}"/>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4" name="Picture 23">
                <a:extLst>
                  <a:ext uri="{FF2B5EF4-FFF2-40B4-BE49-F238E27FC236}">
                    <a16:creationId xmlns:a16="http://schemas.microsoft.com/office/drawing/2014/main" id="{57FAFCC0-003F-4EE1-A145-3C801E91FBA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8769" y="5123777"/>
                <a:ext cx="339360" cy="367362"/>
              </a:xfrm>
              <a:prstGeom prst="rect">
                <a:avLst/>
              </a:prstGeom>
            </p:spPr>
          </p:pic>
        </p:grpSp>
        <p:grpSp>
          <p:nvGrpSpPr>
            <p:cNvPr id="17" name="Group 16">
              <a:extLst>
                <a:ext uri="{FF2B5EF4-FFF2-40B4-BE49-F238E27FC236}">
                  <a16:creationId xmlns:a16="http://schemas.microsoft.com/office/drawing/2014/main" id="{DCAFA751-8CD2-43DA-BA66-42D4F08C6277}"/>
                </a:ext>
              </a:extLst>
            </p:cNvPr>
            <p:cNvGrpSpPr/>
            <p:nvPr/>
          </p:nvGrpSpPr>
          <p:grpSpPr>
            <a:xfrm>
              <a:off x="3063755" y="4898868"/>
              <a:ext cx="627183" cy="578215"/>
              <a:chOff x="2501959" y="5037105"/>
              <a:chExt cx="627183" cy="578215"/>
            </a:xfrm>
          </p:grpSpPr>
          <p:sp>
            <p:nvSpPr>
              <p:cNvPr id="21" name="Freeform 5">
                <a:extLst>
                  <a:ext uri="{FF2B5EF4-FFF2-40B4-BE49-F238E27FC236}">
                    <a16:creationId xmlns:a16="http://schemas.microsoft.com/office/drawing/2014/main" id="{5F4F4EFC-9857-4871-B249-825EE1C4BE15}"/>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2" name="Picture 21">
                <a:extLst>
                  <a:ext uri="{FF2B5EF4-FFF2-40B4-BE49-F238E27FC236}">
                    <a16:creationId xmlns:a16="http://schemas.microsoft.com/office/drawing/2014/main" id="{B4667599-4B0D-40CB-A5A6-FD6876DA433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48769" y="5152861"/>
                <a:ext cx="339360" cy="309194"/>
              </a:xfrm>
              <a:prstGeom prst="rect">
                <a:avLst/>
              </a:prstGeom>
            </p:spPr>
          </p:pic>
        </p:grpSp>
        <p:grpSp>
          <p:nvGrpSpPr>
            <p:cNvPr id="18" name="Group 17">
              <a:extLst>
                <a:ext uri="{FF2B5EF4-FFF2-40B4-BE49-F238E27FC236}">
                  <a16:creationId xmlns:a16="http://schemas.microsoft.com/office/drawing/2014/main" id="{C3DF3383-C88D-4526-B9D3-BA02F81DE3B1}"/>
                </a:ext>
              </a:extLst>
            </p:cNvPr>
            <p:cNvGrpSpPr/>
            <p:nvPr/>
          </p:nvGrpSpPr>
          <p:grpSpPr>
            <a:xfrm>
              <a:off x="2367679" y="4900917"/>
              <a:ext cx="627183" cy="578215"/>
              <a:chOff x="2501959" y="5037105"/>
              <a:chExt cx="627183" cy="578215"/>
            </a:xfrm>
          </p:grpSpPr>
          <p:sp>
            <p:nvSpPr>
              <p:cNvPr id="19" name="Freeform 5">
                <a:extLst>
                  <a:ext uri="{FF2B5EF4-FFF2-40B4-BE49-F238E27FC236}">
                    <a16:creationId xmlns:a16="http://schemas.microsoft.com/office/drawing/2014/main" id="{603293D2-00C1-4710-A221-8B88B4F6A5FC}"/>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0" name="Picture 19">
                <a:extLst>
                  <a:ext uri="{FF2B5EF4-FFF2-40B4-BE49-F238E27FC236}">
                    <a16:creationId xmlns:a16="http://schemas.microsoft.com/office/drawing/2014/main" id="{76CA2692-6163-4B57-AE3C-799ECEFE516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48769" y="5124726"/>
                <a:ext cx="339360" cy="365464"/>
              </a:xfrm>
              <a:prstGeom prst="rect">
                <a:avLst/>
              </a:prstGeom>
            </p:spPr>
          </p:pic>
        </p:grpSp>
      </p:grpSp>
      <p:grpSp>
        <p:nvGrpSpPr>
          <p:cNvPr id="25" name="Group 24">
            <a:extLst>
              <a:ext uri="{FF2B5EF4-FFF2-40B4-BE49-F238E27FC236}">
                <a16:creationId xmlns:a16="http://schemas.microsoft.com/office/drawing/2014/main" id="{8CEC4119-2204-43F5-B354-580C177D84C2}"/>
              </a:ext>
            </a:extLst>
          </p:cNvPr>
          <p:cNvGrpSpPr/>
          <p:nvPr/>
        </p:nvGrpSpPr>
        <p:grpSpPr>
          <a:xfrm>
            <a:off x="3562264" y="1324458"/>
            <a:ext cx="1929744" cy="944361"/>
            <a:chOff x="9817541" y="1272057"/>
            <a:chExt cx="2195966" cy="1111220"/>
          </a:xfrm>
        </p:grpSpPr>
        <p:grpSp>
          <p:nvGrpSpPr>
            <p:cNvPr id="26" name="Group 25">
              <a:extLst>
                <a:ext uri="{FF2B5EF4-FFF2-40B4-BE49-F238E27FC236}">
                  <a16:creationId xmlns:a16="http://schemas.microsoft.com/office/drawing/2014/main" id="{DB8D473F-155B-46FF-9C92-D6F8F8ABB493}"/>
                </a:ext>
              </a:extLst>
            </p:cNvPr>
            <p:cNvGrpSpPr/>
            <p:nvPr/>
          </p:nvGrpSpPr>
          <p:grpSpPr>
            <a:xfrm>
              <a:off x="9817541" y="1272057"/>
              <a:ext cx="1831429" cy="1111220"/>
              <a:chOff x="9735671" y="2061587"/>
              <a:chExt cx="1475343" cy="832560"/>
            </a:xfrm>
          </p:grpSpPr>
          <p:grpSp>
            <p:nvGrpSpPr>
              <p:cNvPr id="28" name="Group 27">
                <a:extLst>
                  <a:ext uri="{FF2B5EF4-FFF2-40B4-BE49-F238E27FC236}">
                    <a16:creationId xmlns:a16="http://schemas.microsoft.com/office/drawing/2014/main" id="{D7844B9F-1577-4563-B2C5-662A0970FA09}"/>
                  </a:ext>
                </a:extLst>
              </p:cNvPr>
              <p:cNvGrpSpPr/>
              <p:nvPr/>
            </p:nvGrpSpPr>
            <p:grpSpPr>
              <a:xfrm>
                <a:off x="9735671" y="2114289"/>
                <a:ext cx="508286" cy="462777"/>
                <a:chOff x="9647246" y="3078168"/>
                <a:chExt cx="400051" cy="365126"/>
              </a:xfrm>
            </p:grpSpPr>
            <p:sp>
              <p:nvSpPr>
                <p:cNvPr id="36" name="Rectangle 26">
                  <a:extLst>
                    <a:ext uri="{FF2B5EF4-FFF2-40B4-BE49-F238E27FC236}">
                      <a16:creationId xmlns:a16="http://schemas.microsoft.com/office/drawing/2014/main" id="{B8BC778D-7975-49BF-9ECC-1300C345B2D0}"/>
                    </a:ext>
                  </a:extLst>
                </p:cNvPr>
                <p:cNvSpPr>
                  <a:spLocks noChangeArrowheads="1"/>
                </p:cNvSpPr>
                <p:nvPr/>
              </p:nvSpPr>
              <p:spPr bwMode="auto">
                <a:xfrm>
                  <a:off x="9647246" y="3276606"/>
                  <a:ext cx="74613" cy="1666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7" name="Rectangle 27">
                  <a:extLst>
                    <a:ext uri="{FF2B5EF4-FFF2-40B4-BE49-F238E27FC236}">
                      <a16:creationId xmlns:a16="http://schemas.microsoft.com/office/drawing/2014/main" id="{259E9C30-77AB-4329-A3F0-A49107F5FC2D}"/>
                    </a:ext>
                  </a:extLst>
                </p:cNvPr>
                <p:cNvSpPr>
                  <a:spLocks noChangeArrowheads="1"/>
                </p:cNvSpPr>
                <p:nvPr/>
              </p:nvSpPr>
              <p:spPr bwMode="auto">
                <a:xfrm>
                  <a:off x="9863146" y="3224218"/>
                  <a:ext cx="74613" cy="21907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8" name="Rectangle 28">
                  <a:extLst>
                    <a:ext uri="{FF2B5EF4-FFF2-40B4-BE49-F238E27FC236}">
                      <a16:creationId xmlns:a16="http://schemas.microsoft.com/office/drawing/2014/main" id="{B58CED71-D047-4489-ACE5-7645D8D3EA88}"/>
                    </a:ext>
                  </a:extLst>
                </p:cNvPr>
                <p:cNvSpPr>
                  <a:spLocks noChangeArrowheads="1"/>
                </p:cNvSpPr>
                <p:nvPr/>
              </p:nvSpPr>
              <p:spPr bwMode="auto">
                <a:xfrm>
                  <a:off x="9972684" y="3078168"/>
                  <a:ext cx="74613" cy="36512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9" name="Rectangle 29">
                  <a:extLst>
                    <a:ext uri="{FF2B5EF4-FFF2-40B4-BE49-F238E27FC236}">
                      <a16:creationId xmlns:a16="http://schemas.microsoft.com/office/drawing/2014/main" id="{20DF2B38-63B0-4B62-A61E-92C6F4A41356}"/>
                    </a:ext>
                  </a:extLst>
                </p:cNvPr>
                <p:cNvSpPr>
                  <a:spLocks noChangeArrowheads="1"/>
                </p:cNvSpPr>
                <p:nvPr/>
              </p:nvSpPr>
              <p:spPr bwMode="auto">
                <a:xfrm>
                  <a:off x="9756784" y="3197230"/>
                  <a:ext cx="74613" cy="246063"/>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grpSp>
            <p:nvGrpSpPr>
              <p:cNvPr id="29" name="Group 28">
                <a:extLst>
                  <a:ext uri="{FF2B5EF4-FFF2-40B4-BE49-F238E27FC236}">
                    <a16:creationId xmlns:a16="http://schemas.microsoft.com/office/drawing/2014/main" id="{7008AB58-599E-40FF-B591-FAE0D980D5D3}"/>
                  </a:ext>
                </a:extLst>
              </p:cNvPr>
              <p:cNvGrpSpPr/>
              <p:nvPr/>
            </p:nvGrpSpPr>
            <p:grpSpPr>
              <a:xfrm>
                <a:off x="10300207" y="2061587"/>
                <a:ext cx="622866" cy="566734"/>
                <a:chOff x="5451693" y="3667502"/>
                <a:chExt cx="793750" cy="701675"/>
              </a:xfrm>
            </p:grpSpPr>
            <p:sp>
              <p:nvSpPr>
                <p:cNvPr id="31" name="Freeform 70">
                  <a:extLst>
                    <a:ext uri="{FF2B5EF4-FFF2-40B4-BE49-F238E27FC236}">
                      <a16:creationId xmlns:a16="http://schemas.microsoft.com/office/drawing/2014/main" id="{8C0337FB-44FF-494A-8830-896FD86BF371}"/>
                    </a:ext>
                  </a:extLst>
                </p:cNvPr>
                <p:cNvSpPr>
                  <a:spLocks/>
                </p:cNvSpPr>
                <p:nvPr/>
              </p:nvSpPr>
              <p:spPr bwMode="auto">
                <a:xfrm>
                  <a:off x="5666005" y="3667502"/>
                  <a:ext cx="454025" cy="350838"/>
                </a:xfrm>
                <a:custGeom>
                  <a:avLst/>
                  <a:gdLst>
                    <a:gd name="T0" fmla="*/ 212 w 424"/>
                    <a:gd name="T1" fmla="*/ 330 h 330"/>
                    <a:gd name="T2" fmla="*/ 0 w 424"/>
                    <a:gd name="T3" fmla="*/ 118 h 330"/>
                    <a:gd name="T4" fmla="*/ 424 w 424"/>
                    <a:gd name="T5" fmla="*/ 118 h 330"/>
                    <a:gd name="T6" fmla="*/ 212 w 424"/>
                    <a:gd name="T7" fmla="*/ 330 h 330"/>
                  </a:gdLst>
                  <a:ahLst/>
                  <a:cxnLst>
                    <a:cxn ang="0">
                      <a:pos x="T0" y="T1"/>
                    </a:cxn>
                    <a:cxn ang="0">
                      <a:pos x="T2" y="T3"/>
                    </a:cxn>
                    <a:cxn ang="0">
                      <a:pos x="T4" y="T5"/>
                    </a:cxn>
                    <a:cxn ang="0">
                      <a:pos x="T6" y="T7"/>
                    </a:cxn>
                  </a:cxnLst>
                  <a:rect l="0" t="0" r="r" b="b"/>
                  <a:pathLst>
                    <a:path w="424" h="330">
                      <a:moveTo>
                        <a:pt x="212" y="330"/>
                      </a:moveTo>
                      <a:cubicBezTo>
                        <a:pt x="0" y="118"/>
                        <a:pt x="0" y="118"/>
                        <a:pt x="0" y="118"/>
                      </a:cubicBezTo>
                      <a:cubicBezTo>
                        <a:pt x="117" y="0"/>
                        <a:pt x="307" y="0"/>
                        <a:pt x="424" y="118"/>
                      </a:cubicBezTo>
                      <a:lnTo>
                        <a:pt x="212" y="33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2" name="Freeform 71">
                  <a:extLst>
                    <a:ext uri="{FF2B5EF4-FFF2-40B4-BE49-F238E27FC236}">
                      <a16:creationId xmlns:a16="http://schemas.microsoft.com/office/drawing/2014/main" id="{E8030004-2AE5-4BE6-A3D0-B118A0270F53}"/>
                    </a:ext>
                  </a:extLst>
                </p:cNvPr>
                <p:cNvSpPr>
                  <a:spLocks/>
                </p:cNvSpPr>
                <p:nvPr/>
              </p:nvSpPr>
              <p:spPr bwMode="auto">
                <a:xfrm>
                  <a:off x="5666005" y="4018339"/>
                  <a:ext cx="454025" cy="350838"/>
                </a:xfrm>
                <a:custGeom>
                  <a:avLst/>
                  <a:gdLst>
                    <a:gd name="T0" fmla="*/ 212 w 424"/>
                    <a:gd name="T1" fmla="*/ 0 h 329"/>
                    <a:gd name="T2" fmla="*/ 424 w 424"/>
                    <a:gd name="T3" fmla="*/ 212 h 329"/>
                    <a:gd name="T4" fmla="*/ 0 w 424"/>
                    <a:gd name="T5" fmla="*/ 212 h 329"/>
                    <a:gd name="T6" fmla="*/ 212 w 424"/>
                    <a:gd name="T7" fmla="*/ 0 h 329"/>
                  </a:gdLst>
                  <a:ahLst/>
                  <a:cxnLst>
                    <a:cxn ang="0">
                      <a:pos x="T0" y="T1"/>
                    </a:cxn>
                    <a:cxn ang="0">
                      <a:pos x="T2" y="T3"/>
                    </a:cxn>
                    <a:cxn ang="0">
                      <a:pos x="T4" y="T5"/>
                    </a:cxn>
                    <a:cxn ang="0">
                      <a:pos x="T6" y="T7"/>
                    </a:cxn>
                  </a:cxnLst>
                  <a:rect l="0" t="0" r="r" b="b"/>
                  <a:pathLst>
                    <a:path w="424" h="329">
                      <a:moveTo>
                        <a:pt x="212" y="0"/>
                      </a:moveTo>
                      <a:cubicBezTo>
                        <a:pt x="424" y="212"/>
                        <a:pt x="424" y="212"/>
                        <a:pt x="424" y="212"/>
                      </a:cubicBezTo>
                      <a:cubicBezTo>
                        <a:pt x="307" y="329"/>
                        <a:pt x="117" y="329"/>
                        <a:pt x="0" y="212"/>
                      </a:cubicBezTo>
                      <a:lnTo>
                        <a:pt x="212"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3" name="Freeform 72">
                  <a:extLst>
                    <a:ext uri="{FF2B5EF4-FFF2-40B4-BE49-F238E27FC236}">
                      <a16:creationId xmlns:a16="http://schemas.microsoft.com/office/drawing/2014/main" id="{5F51869C-2394-41BB-9096-50CC617F3A4D}"/>
                    </a:ext>
                  </a:extLst>
                </p:cNvPr>
                <p:cNvSpPr>
                  <a:spLocks/>
                </p:cNvSpPr>
                <p:nvPr/>
              </p:nvSpPr>
              <p:spPr bwMode="auto">
                <a:xfrm>
                  <a:off x="5893018" y="3716714"/>
                  <a:ext cx="227013" cy="301625"/>
                </a:xfrm>
                <a:custGeom>
                  <a:avLst/>
                  <a:gdLst>
                    <a:gd name="T0" fmla="*/ 0 w 212"/>
                    <a:gd name="T1" fmla="*/ 284 h 284"/>
                    <a:gd name="T2" fmla="*/ 212 w 212"/>
                    <a:gd name="T3" fmla="*/ 72 h 284"/>
                    <a:gd name="T4" fmla="*/ 99 w 212"/>
                    <a:gd name="T5" fmla="*/ 0 h 284"/>
                    <a:gd name="T6" fmla="*/ 0 w 212"/>
                    <a:gd name="T7" fmla="*/ 284 h 284"/>
                  </a:gdLst>
                  <a:ahLst/>
                  <a:cxnLst>
                    <a:cxn ang="0">
                      <a:pos x="T0" y="T1"/>
                    </a:cxn>
                    <a:cxn ang="0">
                      <a:pos x="T2" y="T3"/>
                    </a:cxn>
                    <a:cxn ang="0">
                      <a:pos x="T4" y="T5"/>
                    </a:cxn>
                    <a:cxn ang="0">
                      <a:pos x="T6" y="T7"/>
                    </a:cxn>
                  </a:cxnLst>
                  <a:rect l="0" t="0" r="r" b="b"/>
                  <a:pathLst>
                    <a:path w="212" h="284">
                      <a:moveTo>
                        <a:pt x="0" y="284"/>
                      </a:moveTo>
                      <a:cubicBezTo>
                        <a:pt x="212" y="72"/>
                        <a:pt x="212" y="72"/>
                        <a:pt x="212" y="72"/>
                      </a:cubicBezTo>
                      <a:cubicBezTo>
                        <a:pt x="179" y="39"/>
                        <a:pt x="140" y="15"/>
                        <a:pt x="99" y="0"/>
                      </a:cubicBezTo>
                      <a:lnTo>
                        <a:pt x="0" y="28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4" name="Freeform 82">
                  <a:extLst>
                    <a:ext uri="{FF2B5EF4-FFF2-40B4-BE49-F238E27FC236}">
                      <a16:creationId xmlns:a16="http://schemas.microsoft.com/office/drawing/2014/main" id="{B41CA5CE-A8A6-4F07-A610-E016E75F336D}"/>
                    </a:ext>
                  </a:extLst>
                </p:cNvPr>
                <p:cNvSpPr>
                  <a:spLocks/>
                </p:cNvSpPr>
                <p:nvPr/>
              </p:nvSpPr>
              <p:spPr bwMode="auto">
                <a:xfrm>
                  <a:off x="5451693" y="3792914"/>
                  <a:ext cx="352425" cy="452438"/>
                </a:xfrm>
                <a:custGeom>
                  <a:avLst/>
                  <a:gdLst>
                    <a:gd name="T0" fmla="*/ 329 w 329"/>
                    <a:gd name="T1" fmla="*/ 212 h 424"/>
                    <a:gd name="T2" fmla="*/ 117 w 329"/>
                    <a:gd name="T3" fmla="*/ 424 h 424"/>
                    <a:gd name="T4" fmla="*/ 117 w 329"/>
                    <a:gd name="T5" fmla="*/ 0 h 424"/>
                    <a:gd name="T6" fmla="*/ 329 w 329"/>
                    <a:gd name="T7" fmla="*/ 212 h 424"/>
                  </a:gdLst>
                  <a:ahLst/>
                  <a:cxnLst>
                    <a:cxn ang="0">
                      <a:pos x="T0" y="T1"/>
                    </a:cxn>
                    <a:cxn ang="0">
                      <a:pos x="T2" y="T3"/>
                    </a:cxn>
                    <a:cxn ang="0">
                      <a:pos x="T4" y="T5"/>
                    </a:cxn>
                    <a:cxn ang="0">
                      <a:pos x="T6" y="T7"/>
                    </a:cxn>
                  </a:cxnLst>
                  <a:rect l="0" t="0" r="r" b="b"/>
                  <a:pathLst>
                    <a:path w="329" h="424">
                      <a:moveTo>
                        <a:pt x="329" y="212"/>
                      </a:moveTo>
                      <a:cubicBezTo>
                        <a:pt x="117" y="424"/>
                        <a:pt x="117" y="424"/>
                        <a:pt x="117" y="424"/>
                      </a:cubicBezTo>
                      <a:cubicBezTo>
                        <a:pt x="0" y="306"/>
                        <a:pt x="0" y="117"/>
                        <a:pt x="117" y="0"/>
                      </a:cubicBezTo>
                      <a:cubicBezTo>
                        <a:pt x="329" y="212"/>
                        <a:pt x="329" y="212"/>
                        <a:pt x="329" y="212"/>
                      </a:cubicBezTo>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5" name="Freeform 86">
                  <a:extLst>
                    <a:ext uri="{FF2B5EF4-FFF2-40B4-BE49-F238E27FC236}">
                      <a16:creationId xmlns:a16="http://schemas.microsoft.com/office/drawing/2014/main" id="{A30BA03B-0196-4B43-9CF8-AF322CE90895}"/>
                    </a:ext>
                  </a:extLst>
                </p:cNvPr>
                <p:cNvSpPr>
                  <a:spLocks/>
                </p:cNvSpPr>
                <p:nvPr/>
              </p:nvSpPr>
              <p:spPr bwMode="auto">
                <a:xfrm>
                  <a:off x="5893018" y="3792914"/>
                  <a:ext cx="352425" cy="452438"/>
                </a:xfrm>
                <a:custGeom>
                  <a:avLst/>
                  <a:gdLst>
                    <a:gd name="T0" fmla="*/ 0 w 329"/>
                    <a:gd name="T1" fmla="*/ 212 h 424"/>
                    <a:gd name="T2" fmla="*/ 212 w 329"/>
                    <a:gd name="T3" fmla="*/ 0 h 424"/>
                    <a:gd name="T4" fmla="*/ 212 w 329"/>
                    <a:gd name="T5" fmla="*/ 424 h 424"/>
                    <a:gd name="T6" fmla="*/ 0 w 329"/>
                    <a:gd name="T7" fmla="*/ 212 h 424"/>
                  </a:gdLst>
                  <a:ahLst/>
                  <a:cxnLst>
                    <a:cxn ang="0">
                      <a:pos x="T0" y="T1"/>
                    </a:cxn>
                    <a:cxn ang="0">
                      <a:pos x="T2" y="T3"/>
                    </a:cxn>
                    <a:cxn ang="0">
                      <a:pos x="T4" y="T5"/>
                    </a:cxn>
                    <a:cxn ang="0">
                      <a:pos x="T6" y="T7"/>
                    </a:cxn>
                  </a:cxnLst>
                  <a:rect l="0" t="0" r="r" b="b"/>
                  <a:pathLst>
                    <a:path w="329" h="424">
                      <a:moveTo>
                        <a:pt x="0" y="212"/>
                      </a:moveTo>
                      <a:cubicBezTo>
                        <a:pt x="212" y="0"/>
                        <a:pt x="212" y="0"/>
                        <a:pt x="212" y="0"/>
                      </a:cubicBezTo>
                      <a:cubicBezTo>
                        <a:pt x="329" y="117"/>
                        <a:pt x="329" y="306"/>
                        <a:pt x="212" y="424"/>
                      </a:cubicBezTo>
                      <a:lnTo>
                        <a:pt x="0" y="212"/>
                      </a:lnTo>
                      <a:close/>
                    </a:path>
                  </a:pathLst>
                </a:custGeom>
                <a:solidFill>
                  <a:srgbClr val="FFB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sp>
            <p:nvSpPr>
              <p:cNvPr id="30" name="TextBox 29">
                <a:extLst>
                  <a:ext uri="{FF2B5EF4-FFF2-40B4-BE49-F238E27FC236}">
                    <a16:creationId xmlns:a16="http://schemas.microsoft.com/office/drawing/2014/main" id="{4E2E63FE-990A-4411-866C-6821A9B38A0C}"/>
                  </a:ext>
                </a:extLst>
              </p:cNvPr>
              <p:cNvSpPr txBox="1"/>
              <p:nvPr/>
            </p:nvSpPr>
            <p:spPr>
              <a:xfrm>
                <a:off x="9887093" y="2613543"/>
                <a:ext cx="1323921" cy="280604"/>
              </a:xfrm>
              <a:prstGeom prst="rect">
                <a:avLst/>
              </a:prstGeom>
              <a:noFill/>
            </p:spPr>
            <p:txBody>
              <a:bodyPr wrap="square" rtlCol="0">
                <a:spAutoFit/>
              </a:bodyPr>
              <a:lstStyle/>
              <a:p>
                <a:pPr algn="ctr" defTabSz="951093">
                  <a:defRPr/>
                </a:pPr>
                <a:endParaRPr lang="en-US" sz="1428" b="1" kern="0">
                  <a:solidFill>
                    <a:prstClr val="black"/>
                  </a:solidFill>
                  <a:latin typeface="Segoe UI Semilight" panose="020B0402040204020203" pitchFamily="34" charset="0"/>
                  <a:cs typeface="Segoe UI Semilight" panose="020B0402040204020203" pitchFamily="34" charset="0"/>
                </a:endParaRPr>
              </a:p>
            </p:txBody>
          </p:sp>
        </p:grpSp>
        <p:sp>
          <p:nvSpPr>
            <p:cNvPr id="27" name="money_2" title="Icon of a dollar sign with an arrow around it pointing clockwise">
              <a:extLst>
                <a:ext uri="{FF2B5EF4-FFF2-40B4-BE49-F238E27FC236}">
                  <a16:creationId xmlns:a16="http://schemas.microsoft.com/office/drawing/2014/main" id="{FC0AF389-EC30-4394-BD5D-167D218DA01A}"/>
                </a:ext>
              </a:extLst>
            </p:cNvPr>
            <p:cNvSpPr>
              <a:spLocks noChangeAspect="1" noEditPoints="1"/>
            </p:cNvSpPr>
            <p:nvPr/>
          </p:nvSpPr>
          <p:spPr bwMode="auto">
            <a:xfrm>
              <a:off x="11312988" y="1299755"/>
              <a:ext cx="700519" cy="738612"/>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28575" cap="flat">
              <a:solidFill>
                <a:srgbClr val="00B050"/>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gradFill>
                  <a:gsLst>
                    <a:gs pos="0">
                      <a:srgbClr val="505050"/>
                    </a:gs>
                    <a:gs pos="100000">
                      <a:srgbClr val="505050"/>
                    </a:gs>
                  </a:gsLst>
                  <a:lin ang="5400000" scaled="1"/>
                </a:gradFill>
                <a:latin typeface="Segoe UI"/>
              </a:endParaRPr>
            </a:p>
          </p:txBody>
        </p:sp>
      </p:grpSp>
      <p:sp>
        <p:nvSpPr>
          <p:cNvPr id="41" name="Text Placeholder 4">
            <a:extLst>
              <a:ext uri="{FF2B5EF4-FFF2-40B4-BE49-F238E27FC236}">
                <a16:creationId xmlns:a16="http://schemas.microsoft.com/office/drawing/2014/main" id="{3AD71D64-E085-40C8-BE7D-F483F73E49FE}"/>
              </a:ext>
            </a:extLst>
          </p:cNvPr>
          <p:cNvSpPr txBox="1">
            <a:spLocks/>
          </p:cNvSpPr>
          <p:nvPr/>
        </p:nvSpPr>
        <p:spPr>
          <a:xfrm>
            <a:off x="6082287" y="1419529"/>
            <a:ext cx="5992247" cy="524846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1. </a:t>
            </a:r>
            <a:r>
              <a:rPr lang="en-US" altLang="en-US" sz="2244" b="1" dirty="0">
                <a:solidFill>
                  <a:srgbClr val="0078D4"/>
                </a:solidFill>
              </a:rPr>
              <a:t>Deploy</a:t>
            </a:r>
            <a:r>
              <a:rPr lang="en-US" altLang="en-US" sz="2244" dirty="0">
                <a:gradFill>
                  <a:gsLst>
                    <a:gs pos="1250">
                      <a:srgbClr val="1A1A1A"/>
                    </a:gs>
                    <a:gs pos="100000">
                      <a:srgbClr val="1A1A1A"/>
                    </a:gs>
                  </a:gsLst>
                  <a:lin ang="5400000" scaled="0"/>
                </a:gradFill>
              </a:rPr>
              <a:t> the Azure Migrate </a:t>
            </a:r>
            <a:r>
              <a:rPr lang="en-US" altLang="en-US" sz="2244" b="1" dirty="0">
                <a:solidFill>
                  <a:srgbClr val="0078D4"/>
                </a:solidFill>
              </a:rPr>
              <a:t>appliance</a:t>
            </a:r>
            <a:r>
              <a:rPr lang="en-US" altLang="en-US" sz="2244" dirty="0">
                <a:gradFill>
                  <a:gsLst>
                    <a:gs pos="1250">
                      <a:srgbClr val="1A1A1A"/>
                    </a:gs>
                    <a:gs pos="100000">
                      <a:srgbClr val="1A1A1A"/>
                    </a:gs>
                  </a:gsLst>
                  <a:lin ang="5400000" scaled="0"/>
                </a:gradFill>
              </a:rPr>
              <a:t> </a:t>
            </a:r>
          </a:p>
          <a:p>
            <a:pPr marL="0" indent="0" defTabSz="932597" eaLnBrk="0" fontAlgn="base" hangingPunct="0">
              <a:spcBef>
                <a:spcPct val="0"/>
              </a:spcBef>
              <a:spcAft>
                <a:spcPct val="0"/>
              </a:spcAft>
              <a:buSzTx/>
              <a:buFontTx/>
              <a:buChar char="•"/>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2. </a:t>
            </a:r>
            <a:r>
              <a:rPr lang="en-US" altLang="en-US" sz="2244" b="1" dirty="0">
                <a:solidFill>
                  <a:srgbClr val="0078D4"/>
                </a:solidFill>
              </a:rPr>
              <a:t>Appliance starts discovery and analyzing performance </a:t>
            </a:r>
            <a:r>
              <a:rPr lang="en-US" altLang="en-US" sz="2244" dirty="0">
                <a:gradFill>
                  <a:gsLst>
                    <a:gs pos="1250">
                      <a:srgbClr val="1A1A1A"/>
                    </a:gs>
                    <a:gs pos="100000">
                      <a:srgbClr val="1A1A1A"/>
                    </a:gs>
                  </a:gsLst>
                  <a:lin ang="5400000" scaled="0"/>
                </a:gradFill>
              </a:rPr>
              <a:t>of the on-premises Windows or Linux servers</a:t>
            </a:r>
          </a:p>
          <a:p>
            <a:pPr marL="0" indent="0" defTabSz="932597" eaLnBrk="0" fontAlgn="base" hangingPunct="0">
              <a:spcBef>
                <a:spcPct val="0"/>
              </a:spcBef>
              <a:spcAft>
                <a:spcPct val="0"/>
              </a:spcAft>
              <a:buSzTx/>
              <a:buNone/>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3. Group servers and perform assessments to determine Azure </a:t>
            </a:r>
            <a:r>
              <a:rPr lang="en-US" altLang="en-US" sz="2244" b="1" dirty="0">
                <a:solidFill>
                  <a:srgbClr val="0078D4"/>
                </a:solidFill>
              </a:rPr>
              <a:t>suitability</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right-sizing</a:t>
            </a:r>
            <a:r>
              <a:rPr lang="en-US" altLang="en-US" sz="2244" b="1" dirty="0">
                <a:solidFill>
                  <a:srgbClr val="8E0000"/>
                </a:solidFill>
              </a:rPr>
              <a:t> </a:t>
            </a:r>
            <a:r>
              <a:rPr lang="en-US" altLang="en-US" sz="2244" b="1" dirty="0">
                <a:solidFill>
                  <a:srgbClr val="0078D4"/>
                </a:solidFill>
              </a:rPr>
              <a:t>information</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dependency</a:t>
            </a:r>
            <a:r>
              <a:rPr lang="en-US" altLang="en-US" sz="2244" b="1" dirty="0">
                <a:solidFill>
                  <a:srgbClr val="8E0000"/>
                </a:solidFill>
              </a:rPr>
              <a:t> </a:t>
            </a:r>
            <a:r>
              <a:rPr lang="en-US" altLang="en-US" sz="2244" b="1" dirty="0">
                <a:solidFill>
                  <a:srgbClr val="0078D4"/>
                </a:solidFill>
              </a:rPr>
              <a:t>mapping</a:t>
            </a:r>
            <a:r>
              <a:rPr lang="en-US" altLang="en-US" sz="2244" dirty="0">
                <a:gradFill>
                  <a:gsLst>
                    <a:gs pos="1250">
                      <a:srgbClr val="1A1A1A"/>
                    </a:gs>
                    <a:gs pos="100000">
                      <a:srgbClr val="1A1A1A"/>
                    </a:gs>
                  </a:gsLst>
                  <a:lin ang="5400000" scaled="0"/>
                </a:gradFill>
              </a:rPr>
              <a:t>, and </a:t>
            </a:r>
            <a:r>
              <a:rPr lang="en-US" altLang="en-US" sz="2244" b="1" dirty="0">
                <a:solidFill>
                  <a:srgbClr val="0078D4"/>
                </a:solidFill>
              </a:rPr>
              <a:t>cost</a:t>
            </a:r>
            <a:r>
              <a:rPr lang="en-US" altLang="en-US" sz="2244" b="1" dirty="0">
                <a:solidFill>
                  <a:srgbClr val="8E0000"/>
                </a:solidFill>
              </a:rPr>
              <a:t> </a:t>
            </a:r>
            <a:r>
              <a:rPr lang="en-US" altLang="en-US" sz="2244" b="1" dirty="0">
                <a:solidFill>
                  <a:srgbClr val="0078D4"/>
                </a:solidFill>
              </a:rPr>
              <a:t>planning</a:t>
            </a:r>
            <a:r>
              <a:rPr lang="en-US" altLang="en-US" sz="2244" b="1" dirty="0">
                <a:solidFill>
                  <a:srgbClr val="8E0000"/>
                </a:solidFill>
              </a:rPr>
              <a:t> </a:t>
            </a:r>
          </a:p>
          <a:p>
            <a:pPr marL="0" indent="0" defTabSz="932597" eaLnBrk="0" fontAlgn="base" hangingPunct="0">
              <a:spcBef>
                <a:spcPct val="0"/>
              </a:spcBef>
              <a:spcAft>
                <a:spcPct val="0"/>
              </a:spcAft>
              <a:buSzTx/>
              <a:buNone/>
            </a:pPr>
            <a:endParaRPr lang="en-US" altLang="en-US" sz="2244" b="1" dirty="0">
              <a:solidFill>
                <a:srgbClr val="8E0000"/>
              </a:soli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4. </a:t>
            </a:r>
            <a:r>
              <a:rPr lang="en-US" altLang="en-US" sz="2244" b="1" dirty="0">
                <a:solidFill>
                  <a:srgbClr val="0078D4"/>
                </a:solidFill>
              </a:rPr>
              <a:t>Start migrating </a:t>
            </a:r>
            <a:r>
              <a:rPr lang="en-US" altLang="en-US" sz="2244" dirty="0">
                <a:gradFill>
                  <a:gsLst>
                    <a:gs pos="1250">
                      <a:srgbClr val="1A1A1A"/>
                    </a:gs>
                    <a:gs pos="100000">
                      <a:srgbClr val="1A1A1A"/>
                    </a:gs>
                  </a:gsLst>
                  <a:lin ang="5400000" scaled="0"/>
                </a:gradFill>
              </a:rPr>
              <a:t>servers to Azure </a:t>
            </a:r>
            <a:r>
              <a:rPr lang="en-US" altLang="en-US" sz="2244" b="1" dirty="0">
                <a:solidFill>
                  <a:srgbClr val="0078D4"/>
                </a:solidFill>
              </a:rPr>
              <a:t>with the combined appliance</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Test migration </a:t>
            </a:r>
            <a:r>
              <a:rPr lang="en-US" altLang="en-US" sz="2244" dirty="0">
                <a:gradFill>
                  <a:gsLst>
                    <a:gs pos="1250">
                      <a:srgbClr val="1A1A1A"/>
                    </a:gs>
                    <a:gs pos="100000">
                      <a:srgbClr val="1A1A1A"/>
                    </a:gs>
                  </a:gsLst>
                  <a:lin ang="5400000" scaled="0"/>
                </a:gradFill>
              </a:rPr>
              <a:t>and perform </a:t>
            </a:r>
            <a:r>
              <a:rPr lang="en-US" altLang="en-US" sz="2244" b="1" dirty="0">
                <a:solidFill>
                  <a:srgbClr val="0078D4"/>
                </a:solidFill>
              </a:rPr>
              <a:t>zero data loss </a:t>
            </a:r>
            <a:r>
              <a:rPr lang="en-US" altLang="en-US" sz="2244" dirty="0">
                <a:gradFill>
                  <a:gsLst>
                    <a:gs pos="1250">
                      <a:srgbClr val="1A1A1A"/>
                    </a:gs>
                    <a:gs pos="100000">
                      <a:srgbClr val="1A1A1A"/>
                    </a:gs>
                  </a:gsLst>
                  <a:lin ang="5400000" scaled="0"/>
                </a:gradFill>
              </a:rPr>
              <a:t>cutover to Azure</a:t>
            </a:r>
          </a:p>
          <a:p>
            <a:pPr marL="233149" indent="-233149" defTabSz="951304"/>
            <a:endParaRPr lang="en-US" sz="2244" dirty="0">
              <a:gradFill>
                <a:gsLst>
                  <a:gs pos="1250">
                    <a:srgbClr val="1A1A1A"/>
                  </a:gs>
                  <a:gs pos="100000">
                    <a:srgbClr val="1A1A1A"/>
                  </a:gs>
                </a:gsLst>
                <a:lin ang="5400000" scaled="0"/>
              </a:gradFill>
            </a:endParaRPr>
          </a:p>
        </p:txBody>
      </p:sp>
      <p:grpSp>
        <p:nvGrpSpPr>
          <p:cNvPr id="43" name="Group 42">
            <a:extLst>
              <a:ext uri="{FF2B5EF4-FFF2-40B4-BE49-F238E27FC236}">
                <a16:creationId xmlns:a16="http://schemas.microsoft.com/office/drawing/2014/main" id="{7CE1EA5A-F72A-4CBC-A8FA-196FEE0F9689}"/>
              </a:ext>
            </a:extLst>
          </p:cNvPr>
          <p:cNvGrpSpPr/>
          <p:nvPr/>
        </p:nvGrpSpPr>
        <p:grpSpPr>
          <a:xfrm>
            <a:off x="1438969" y="5743252"/>
            <a:ext cx="4318553" cy="340033"/>
            <a:chOff x="571255" y="5583292"/>
            <a:chExt cx="4234260" cy="333396"/>
          </a:xfrm>
        </p:grpSpPr>
        <p:pic>
          <p:nvPicPr>
            <p:cNvPr id="44" name="Picture 4" descr="Image result for vmware icon transparent">
              <a:extLst>
                <a:ext uri="{FF2B5EF4-FFF2-40B4-BE49-F238E27FC236}">
                  <a16:creationId xmlns:a16="http://schemas.microsoft.com/office/drawing/2014/main" id="{49339FFF-9406-441B-B298-7BF2DCBF83C9}"/>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Image result for aws transparent icon">
              <a:extLst>
                <a:ext uri="{FF2B5EF4-FFF2-40B4-BE49-F238E27FC236}">
                  <a16:creationId xmlns:a16="http://schemas.microsoft.com/office/drawing/2014/main" id="{1B51E843-FD01-498B-B2D7-ACD24696A7DC}"/>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google cloud logo png">
              <a:extLst>
                <a:ext uri="{FF2B5EF4-FFF2-40B4-BE49-F238E27FC236}">
                  <a16:creationId xmlns:a16="http://schemas.microsoft.com/office/drawing/2014/main" id="{0E1E7DC1-5069-448A-A298-407B62DA2EBC}"/>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4" descr="Image result for hyper-v logo transparent">
            <a:extLst>
              <a:ext uri="{FF2B5EF4-FFF2-40B4-BE49-F238E27FC236}">
                <a16:creationId xmlns:a16="http://schemas.microsoft.com/office/drawing/2014/main" id="{01C8545E-DD49-49E0-B0D9-A7561357B1CF}"/>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69119" y="5699818"/>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9" name="Text Placeholder 3">
            <a:extLst>
              <a:ext uri="{FF2B5EF4-FFF2-40B4-BE49-F238E27FC236}">
                <a16:creationId xmlns:a16="http://schemas.microsoft.com/office/drawing/2014/main" id="{60AE360B-50D5-B54D-BCAB-6CBDB59C910F}"/>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0078D3"/>
                </a:solidFill>
              </a:rPr>
              <a:t>Azure Migrate </a:t>
            </a:r>
            <a:r>
              <a:rPr lang="en-US" sz="4080">
                <a:solidFill>
                  <a:srgbClr val="3C3C41"/>
                </a:solidFill>
              </a:rPr>
              <a:t>– Assess and migrate servers </a:t>
            </a:r>
            <a:endParaRPr lang="en-US" sz="4080">
              <a:solidFill>
                <a:srgbClr val="0078D3"/>
              </a:solidFill>
            </a:endParaRPr>
          </a:p>
        </p:txBody>
      </p:sp>
    </p:spTree>
    <p:extLst>
      <p:ext uri="{BB962C8B-B14F-4D97-AF65-F5344CB8AC3E}">
        <p14:creationId xmlns:p14="http://schemas.microsoft.com/office/powerpoint/2010/main" val="45735981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 calcmode="lin" valueType="num">
                                      <p:cBhvr additive="base">
                                        <p:cTn id="1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
                                            <p:txEl>
                                              <p:pRg st="2" end="2"/>
                                            </p:txEl>
                                          </p:spTgt>
                                        </p:tgtEl>
                                        <p:attrNameLst>
                                          <p:attrName>style.visibility</p:attrName>
                                        </p:attrNameLst>
                                      </p:cBhvr>
                                      <p:to>
                                        <p:strVal val="visible"/>
                                      </p:to>
                                    </p:set>
                                    <p:anim calcmode="lin" valueType="num">
                                      <p:cBhvr additive="base">
                                        <p:cTn id="21" dur="500" fill="hold"/>
                                        <p:tgtEl>
                                          <p:spTgt spid="4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xEl>
                                              <p:pRg st="4" end="4"/>
                                            </p:txEl>
                                          </p:spTgt>
                                        </p:tgtEl>
                                        <p:attrNameLst>
                                          <p:attrName>style.visibility</p:attrName>
                                        </p:attrNameLst>
                                      </p:cBhvr>
                                      <p:to>
                                        <p:strVal val="visible"/>
                                      </p:to>
                                    </p:set>
                                    <p:anim calcmode="lin" valueType="num">
                                      <p:cBhvr additive="base">
                                        <p:cTn id="31" dur="500" fill="hold"/>
                                        <p:tgtEl>
                                          <p:spTgt spid="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
                                            <p:txEl>
                                              <p:pRg st="6" end="6"/>
                                            </p:txEl>
                                          </p:spTgt>
                                        </p:tgtEl>
                                        <p:attrNameLst>
                                          <p:attrName>style.visibility</p:attrName>
                                        </p:attrNameLst>
                                      </p:cBhvr>
                                      <p:to>
                                        <p:strVal val="visible"/>
                                      </p:to>
                                    </p:set>
                                    <p:anim calcmode="lin" valueType="num">
                                      <p:cBhvr additive="base">
                                        <p:cTn id="37" dur="500" fill="hold"/>
                                        <p:tgtEl>
                                          <p:spTgt spid="4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
                                            <p:txEl>
                                              <p:pRg st="6" end="6"/>
                                            </p:txEl>
                                          </p:spTgt>
                                        </p:tgtEl>
                                        <p:attrNameLst>
                                          <p:attrName>ppt_y</p:attrName>
                                        </p:attrNameLst>
                                      </p:cBhvr>
                                      <p:tavLst>
                                        <p:tav tm="0">
                                          <p:val>
                                            <p:strVal val="1+#ppt_h/2"/>
                                          </p:val>
                                        </p:tav>
                                        <p:tav tm="100000">
                                          <p:val>
                                            <p:strVal val="#ppt_y"/>
                                          </p:val>
                                        </p:tav>
                                      </p:tavLst>
                                    </p:anim>
                                  </p:childTnLst>
                                </p:cTn>
                              </p:par>
                              <p:par>
                                <p:cTn id="39" presetID="42" presetClass="path" presetSubtype="0" accel="50000" decel="50000" fill="hold" nodeType="withEffect">
                                  <p:stCondLst>
                                    <p:cond delay="0"/>
                                  </p:stCondLst>
                                  <p:childTnLst>
                                    <p:animMotion origin="layout" path="M -1.875E-6 -1.48148E-6 L 0.16966 -0.42338 " pathEditMode="relative" rAng="0" ptsTypes="AA">
                                      <p:cBhvr>
                                        <p:cTn id="40" dur="2000" fill="hold"/>
                                        <p:tgtEl>
                                          <p:spTgt spid="15"/>
                                        </p:tgtEl>
                                        <p:attrNameLst>
                                          <p:attrName>ppt_x</p:attrName>
                                          <p:attrName>ppt_y</p:attrName>
                                        </p:attrNameLst>
                                      </p:cBhvr>
                                      <p:rCtr x="8477" y="-2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600855" y="466301"/>
            <a:ext cx="11237870" cy="565027"/>
          </a:xfrm>
        </p:spPr>
        <p:txBody>
          <a:bodyPr wrap="square" anchor="t">
            <a:normAutofit/>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360053768"/>
              </p:ext>
            </p:extLst>
          </p:nvPr>
        </p:nvGraphicFramePr>
        <p:xfrm>
          <a:off x="600856" y="1792621"/>
          <a:ext cx="4681336" cy="4001821"/>
        </p:xfrm>
        <a:graphic>
          <a:graphicData uri="http://schemas.openxmlformats.org/drawingml/2006/table">
            <a:tbl>
              <a:tblPr firstRow="1" bandRow="1">
                <a:tableStyleId>{5C22544A-7EE6-4342-B048-85BDC9FD1C3A}</a:tableStyleId>
              </a:tblPr>
              <a:tblGrid>
                <a:gridCol w="1592905">
                  <a:extLst>
                    <a:ext uri="{9D8B030D-6E8A-4147-A177-3AD203B41FA5}">
                      <a16:colId xmlns:a16="http://schemas.microsoft.com/office/drawing/2014/main" val="3319471549"/>
                    </a:ext>
                  </a:extLst>
                </a:gridCol>
                <a:gridCol w="3088431">
                  <a:extLst>
                    <a:ext uri="{9D8B030D-6E8A-4147-A177-3AD203B41FA5}">
                      <a16:colId xmlns:a16="http://schemas.microsoft.com/office/drawing/2014/main" val="4136005157"/>
                    </a:ext>
                  </a:extLst>
                </a:gridCol>
              </a:tblGrid>
              <a:tr h="533462">
                <a:tc>
                  <a:txBody>
                    <a:bodyPr/>
                    <a:lstStyle/>
                    <a:p>
                      <a:r>
                        <a:rPr lang="de-DE" sz="1900" dirty="0"/>
                        <a:t>TAG 1</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533462">
                <a:tc>
                  <a:txBody>
                    <a:bodyPr/>
                    <a:lstStyle/>
                    <a:p>
                      <a:r>
                        <a:rPr lang="de-DE" sz="1900" dirty="0"/>
                        <a:t>09:30 – 10:30</a:t>
                      </a:r>
                    </a:p>
                  </a:txBody>
                  <a:tcPr marL="93260" marR="93260" marT="46630" marB="46630"/>
                </a:tc>
                <a:tc>
                  <a:txBody>
                    <a:bodyPr/>
                    <a:lstStyle/>
                    <a:p>
                      <a:r>
                        <a:rPr lang="de-DE" sz="1900" dirty="0"/>
                        <a:t>Intro CAF </a:t>
                      </a:r>
                      <a:r>
                        <a:rPr lang="de-DE" sz="1900" dirty="0" err="1"/>
                        <a:t>Migrate</a:t>
                      </a:r>
                      <a:endParaRPr lang="de-DE" sz="1900" dirty="0"/>
                    </a:p>
                  </a:txBody>
                  <a:tcPr marL="93260" marR="93260" marT="46630" marB="46630"/>
                </a:tc>
                <a:extLst>
                  <a:ext uri="{0D108BD9-81ED-4DB2-BD59-A6C34878D82A}">
                    <a16:rowId xmlns:a16="http://schemas.microsoft.com/office/drawing/2014/main" val="655615246"/>
                  </a:ext>
                </a:extLst>
              </a:tr>
              <a:tr h="1271789">
                <a:tc>
                  <a:txBody>
                    <a:bodyPr/>
                    <a:lstStyle/>
                    <a:p>
                      <a:r>
                        <a:rPr lang="de-DE" sz="1900" dirty="0"/>
                        <a:t>10:45 – 12:15</a:t>
                      </a:r>
                    </a:p>
                  </a:txBody>
                  <a:tcPr marL="93260" marR="93260" marT="46630" marB="46630"/>
                </a:tc>
                <a:tc>
                  <a:txBody>
                    <a:bodyPr/>
                    <a:lstStyle/>
                    <a:p>
                      <a:r>
                        <a:rPr lang="de-DE" sz="1900" dirty="0"/>
                        <a:t>Challenge 1</a:t>
                      </a:r>
                    </a:p>
                  </a:txBody>
                  <a:tcPr marL="93260" marR="93260" marT="46630" marB="46630"/>
                </a:tc>
                <a:extLst>
                  <a:ext uri="{0D108BD9-81ED-4DB2-BD59-A6C34878D82A}">
                    <a16:rowId xmlns:a16="http://schemas.microsoft.com/office/drawing/2014/main" val="2855514721"/>
                  </a:ext>
                </a:extLst>
              </a:tr>
              <a:tr h="684809">
                <a:tc>
                  <a:txBody>
                    <a:bodyPr/>
                    <a:lstStyle/>
                    <a:p>
                      <a:r>
                        <a:rPr lang="de-DE" sz="1900" dirty="0"/>
                        <a:t>13:00 – 14:30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2</a:t>
                      </a:r>
                    </a:p>
                  </a:txBody>
                  <a:tcPr marL="93260" marR="93260" marT="46630" marB="46630"/>
                </a:tc>
                <a:extLst>
                  <a:ext uri="{0D108BD9-81ED-4DB2-BD59-A6C34878D82A}">
                    <a16:rowId xmlns:a16="http://schemas.microsoft.com/office/drawing/2014/main" val="702941654"/>
                  </a:ext>
                </a:extLst>
              </a:tr>
              <a:tr h="978299">
                <a:tc>
                  <a:txBody>
                    <a:bodyPr/>
                    <a:lstStyle/>
                    <a:p>
                      <a:r>
                        <a:rPr lang="de-DE" sz="1900" dirty="0"/>
                        <a:t>14:45 – 16:00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CAF Governance MVP</a:t>
                      </a:r>
                    </a:p>
                  </a:txBody>
                  <a:tcPr marL="93260" marR="93260" marT="46630" marB="46630"/>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nvGraphicFramePr>
        <p:xfrm>
          <a:off x="6020037" y="1792622"/>
          <a:ext cx="5993015" cy="4018528"/>
        </p:xfrm>
        <a:graphic>
          <a:graphicData uri="http://schemas.openxmlformats.org/drawingml/2006/table">
            <a:tbl>
              <a:tblPr firstRow="1" bandRow="1">
                <a:tableStyleId>{5C22544A-7EE6-4342-B048-85BDC9FD1C3A}</a:tableStyleId>
              </a:tblPr>
              <a:tblGrid>
                <a:gridCol w="1770393">
                  <a:extLst>
                    <a:ext uri="{9D8B030D-6E8A-4147-A177-3AD203B41FA5}">
                      <a16:colId xmlns:a16="http://schemas.microsoft.com/office/drawing/2014/main" val="3319471549"/>
                    </a:ext>
                  </a:extLst>
                </a:gridCol>
                <a:gridCol w="4222622">
                  <a:extLst>
                    <a:ext uri="{9D8B030D-6E8A-4147-A177-3AD203B41FA5}">
                      <a16:colId xmlns:a16="http://schemas.microsoft.com/office/drawing/2014/main" val="4136005157"/>
                    </a:ext>
                  </a:extLst>
                </a:gridCol>
              </a:tblGrid>
              <a:tr h="580883">
                <a:tc>
                  <a:txBody>
                    <a:bodyPr/>
                    <a:lstStyle/>
                    <a:p>
                      <a:r>
                        <a:rPr lang="de-DE" sz="1900" dirty="0"/>
                        <a:t>TAG 2</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949312">
                <a:tc>
                  <a:txBody>
                    <a:bodyPr/>
                    <a:lstStyle/>
                    <a:p>
                      <a:r>
                        <a:rPr lang="de-DE" sz="1900" dirty="0"/>
                        <a:t>09:30 – 11:00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3</a:t>
                      </a:r>
                    </a:p>
                  </a:txBody>
                  <a:tcPr marL="93260" marR="93260" marT="46630" marB="46630"/>
                </a:tc>
                <a:extLst>
                  <a:ext uri="{0D108BD9-81ED-4DB2-BD59-A6C34878D82A}">
                    <a16:rowId xmlns:a16="http://schemas.microsoft.com/office/drawing/2014/main" val="655615246"/>
                  </a:ext>
                </a:extLst>
              </a:tr>
              <a:tr h="580883">
                <a:tc>
                  <a:txBody>
                    <a:bodyPr/>
                    <a:lstStyle/>
                    <a:p>
                      <a:r>
                        <a:rPr lang="de-DE" sz="1900" dirty="0"/>
                        <a:t>11:15 – 12:15</a:t>
                      </a:r>
                    </a:p>
                  </a:txBody>
                  <a:tcPr marL="93260" marR="93260" marT="46630" marB="46630"/>
                </a:tc>
                <a:tc>
                  <a:txBody>
                    <a:bodyPr/>
                    <a:lstStyle/>
                    <a:p>
                      <a:r>
                        <a:rPr lang="de-DE" sz="1900" dirty="0"/>
                        <a:t>CAF Landing Zone </a:t>
                      </a:r>
                    </a:p>
                  </a:txBody>
                  <a:tcPr marL="93260" marR="93260" marT="46630" marB="46630"/>
                </a:tc>
                <a:extLst>
                  <a:ext uri="{0D108BD9-81ED-4DB2-BD59-A6C34878D82A}">
                    <a16:rowId xmlns:a16="http://schemas.microsoft.com/office/drawing/2014/main" val="2855514721"/>
                  </a:ext>
                </a:extLst>
              </a:tr>
              <a:tr h="745684">
                <a:tc>
                  <a:txBody>
                    <a:bodyPr/>
                    <a:lstStyle/>
                    <a:p>
                      <a:r>
                        <a:rPr lang="de-DE" sz="1900" dirty="0"/>
                        <a:t>13:00 – 15:15</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4</a:t>
                      </a:r>
                      <a:endParaRPr lang="de-DE" sz="1800" b="0" i="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702941654"/>
                  </a:ext>
                </a:extLst>
              </a:tr>
              <a:tr h="580883">
                <a:tc>
                  <a:txBody>
                    <a:bodyPr/>
                    <a:lstStyle/>
                    <a:p>
                      <a:endParaRPr lang="de-DE" sz="1900" dirty="0"/>
                    </a:p>
                  </a:txBody>
                  <a:tcPr marL="93260" marR="93260" marT="46630" marB="46630"/>
                </a:tc>
                <a:tc>
                  <a:txBody>
                    <a:bodyPr/>
                    <a:lstStyle/>
                    <a:p>
                      <a:r>
                        <a:rPr lang="de-DE" sz="1900" dirty="0"/>
                        <a:t>Closing / </a:t>
                      </a:r>
                      <a:r>
                        <a:rPr lang="de-DE" sz="1900" dirty="0" err="1"/>
                        <a:t>Outview</a:t>
                      </a:r>
                      <a:endParaRPr lang="de-DE" sz="1900" dirty="0"/>
                    </a:p>
                  </a:txBody>
                  <a:tcPr marL="93260" marR="93260" marT="46630" marB="46630"/>
                </a:tc>
                <a:extLst>
                  <a:ext uri="{0D108BD9-81ED-4DB2-BD59-A6C34878D82A}">
                    <a16:rowId xmlns:a16="http://schemas.microsoft.com/office/drawing/2014/main" val="741854825"/>
                  </a:ext>
                </a:extLst>
              </a:tr>
              <a:tr h="580883">
                <a:tc>
                  <a:txBody>
                    <a:bodyPr/>
                    <a:lstStyle/>
                    <a:p>
                      <a:endParaRPr lang="de-DE" sz="1900" dirty="0"/>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36045033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CAF Migrate</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chemeClr val="accent1"/>
                </a:solidFill>
                <a:latin typeface="Segoe UI"/>
              </a:rPr>
              <a:t>Description</a:t>
            </a:r>
            <a:endParaRPr lang="de-DE" sz="1224" b="1" dirty="0">
              <a:solidFill>
                <a:schemeClr val="accent1"/>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6"/>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workshop, you will learn how to </a:t>
            </a:r>
            <a:r>
              <a:rPr lang="en-US" sz="1224" b="1" dirty="0">
                <a:solidFill>
                  <a:schemeClr val="accent1"/>
                </a:solidFill>
                <a:latin typeface="Segoe UI"/>
              </a:rPr>
              <a:t>design a migration strategy </a:t>
            </a:r>
            <a:r>
              <a:rPr lang="en-US" sz="1224" dirty="0">
                <a:solidFill>
                  <a:srgbClr val="000000"/>
                </a:solidFill>
                <a:latin typeface="Segoe UI"/>
              </a:rPr>
              <a:t>for on-premises environments to Azure, including the migration of virtual and physical services as well as databases.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rationalize the </a:t>
            </a:r>
            <a:r>
              <a:rPr lang="en-US" sz="1224" b="1" dirty="0">
                <a:solidFill>
                  <a:schemeClr val="accent1"/>
                </a:solidFill>
                <a:latin typeface="Segoe UI"/>
              </a:rPr>
              <a:t>migration of various workloads to Microsoft Azure </a:t>
            </a:r>
            <a:r>
              <a:rPr lang="en-US" sz="1224" dirty="0">
                <a:solidFill>
                  <a:srgbClr val="000000"/>
                </a:solidFill>
                <a:latin typeface="Segoe UI"/>
              </a:rPr>
              <a:t>as well as understanding how to determine the cost of hosting migrated workloads in Azure.</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366954" y="4982163"/>
            <a:ext cx="2431119" cy="880566"/>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Azure Migrate</a:t>
            </a:r>
          </a:p>
          <a:p>
            <a:pPr marL="174862" indent="-174862" defTabSz="932563">
              <a:buFont typeface="Arial" panose="020B0604020202020204" pitchFamily="34" charset="0"/>
              <a:buChar char="•"/>
              <a:defRPr/>
            </a:pPr>
            <a:r>
              <a:rPr lang="en-US" sz="1122" dirty="0">
                <a:solidFill>
                  <a:srgbClr val="000000"/>
                </a:solidFill>
                <a:latin typeface="Segoe UI"/>
              </a:rPr>
              <a:t>Azure Site Recovery</a:t>
            </a:r>
          </a:p>
          <a:p>
            <a:pPr marL="174862" indent="-174862" defTabSz="932563">
              <a:buFont typeface="Arial" panose="020B0604020202020204" pitchFamily="34" charset="0"/>
              <a:buChar char="•"/>
              <a:defRPr/>
            </a:pPr>
            <a:r>
              <a:rPr lang="en-US" sz="1122" dirty="0">
                <a:solidFill>
                  <a:srgbClr val="000000"/>
                </a:solidFill>
                <a:latin typeface="Segoe UI"/>
              </a:rPr>
              <a:t>Azure Database Migration Service</a:t>
            </a:r>
          </a:p>
          <a:p>
            <a:pPr marL="174862" indent="-174862" defTabSz="932563">
              <a:buFont typeface="Arial" panose="020B0604020202020204" pitchFamily="34" charset="0"/>
              <a:buChar char="•"/>
              <a:defRPr/>
            </a:pPr>
            <a:r>
              <a:rPr lang="en-US" sz="1122" dirty="0">
                <a:solidFill>
                  <a:srgbClr val="000000"/>
                </a:solidFill>
                <a:latin typeface="Segoe UI"/>
              </a:rPr>
              <a:t>Microsoft Data Migration Assistant</a:t>
            </a:r>
          </a:p>
        </p:txBody>
      </p:sp>
      <p:sp>
        <p:nvSpPr>
          <p:cNvPr id="42" name="TextBox 39">
            <a:extLst>
              <a:ext uri="{FF2B5EF4-FFF2-40B4-BE49-F238E27FC236}">
                <a16:creationId xmlns:a16="http://schemas.microsoft.com/office/drawing/2014/main" id="{FCDDDD80-CD5A-4AF7-9FEB-4A42E3C777E7}"/>
              </a:ext>
            </a:extLst>
          </p:cNvPr>
          <p:cNvSpPr txBox="1"/>
          <p:nvPr/>
        </p:nvSpPr>
        <p:spPr>
          <a:xfrm>
            <a:off x="6903352" y="2212003"/>
            <a:ext cx="3327865" cy="280718"/>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1 – Whiteboard Design Session (WDS)</a:t>
            </a:r>
            <a:endParaRPr lang="de-DE" sz="1224" b="1" dirty="0">
              <a:solidFill>
                <a:schemeClr val="accent1"/>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93660" y="614653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03352" y="2502089"/>
            <a:ext cx="5314118" cy="2399793"/>
          </a:xfrm>
          <a:prstGeom prst="rect">
            <a:avLst/>
          </a:prstGeom>
          <a:noFill/>
        </p:spPr>
        <p:txBody>
          <a:bodyPr wrap="square">
            <a:spAutoFit/>
          </a:bodyPr>
          <a:lstStyle/>
          <a:p>
            <a:pPr defTabSz="932597">
              <a:defRPr/>
            </a:pPr>
            <a:r>
              <a:rPr lang="en-US" sz="1224" dirty="0">
                <a:solidFill>
                  <a:srgbClr val="000000"/>
                </a:solidFill>
                <a:latin typeface="Segoe UI"/>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design and implement the discovery and assessment of environments to evaluate their readiness for migrating to Azure using services including Azure Migrate and Azure Database Migration Service.</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1" name="TextBox 39">
            <a:extLst>
              <a:ext uri="{FF2B5EF4-FFF2-40B4-BE49-F238E27FC236}">
                <a16:creationId xmlns:a16="http://schemas.microsoft.com/office/drawing/2014/main" id="{601EE9EC-8091-4899-96D6-4DD994B002F8}"/>
              </a:ext>
            </a:extLst>
          </p:cNvPr>
          <p:cNvSpPr txBox="1"/>
          <p:nvPr/>
        </p:nvSpPr>
        <p:spPr>
          <a:xfrm>
            <a:off x="6903352" y="4965884"/>
            <a:ext cx="3327865" cy="286306"/>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2 – Hands-on Lab (HOL)</a:t>
            </a:r>
            <a:endParaRPr lang="de-DE" sz="1224" b="1" dirty="0">
              <a:solidFill>
                <a:schemeClr val="accent1"/>
              </a:solidFill>
              <a:latin typeface="Segoe UI"/>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903351" y="5333775"/>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hands-on lab, you will learn how to assess and migrate a multi-tier application from Hyper-V to Azure. You will learn how to use Azure Migrate as the hub for executing a migration, together with accompanying tools.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After this hands-on lab, you will know the role of Azure Migrate and related migration tools and how to use them to successfully migrate an on-premises multi-tier application to Azure.</a:t>
            </a:r>
          </a:p>
        </p:txBody>
      </p:sp>
      <p:sp>
        <p:nvSpPr>
          <p:cNvPr id="24" name="Rechteck 23">
            <a:extLst>
              <a:ext uri="{FF2B5EF4-FFF2-40B4-BE49-F238E27FC236}">
                <a16:creationId xmlns:a16="http://schemas.microsoft.com/office/drawing/2014/main" id="{25DF2CB4-FC92-4B3F-9176-B75FB5C50F9C}"/>
              </a:ext>
            </a:extLst>
          </p:cNvPr>
          <p:cNvSpPr/>
          <p:nvPr/>
        </p:nvSpPr>
        <p:spPr bwMode="auto">
          <a:xfrm>
            <a:off x="377968" y="4307849"/>
            <a:ext cx="2267709" cy="24318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solidFill>
                <a:srgbClr val="FFFFFF"/>
              </a:solidFill>
              <a:latin typeface="Segoe UI"/>
              <a:ea typeface="Segoe UI" pitchFamily="34" charset="0"/>
              <a:cs typeface="Segoe UI" pitchFamily="34" charset="0"/>
            </a:endParaRPr>
          </a:p>
        </p:txBody>
      </p:sp>
      <p:sp>
        <p:nvSpPr>
          <p:cNvPr id="26" name="Textfeld 25">
            <a:extLst>
              <a:ext uri="{FF2B5EF4-FFF2-40B4-BE49-F238E27FC236}">
                <a16:creationId xmlns:a16="http://schemas.microsoft.com/office/drawing/2014/main" id="{82569CC9-0CEF-4307-AE6B-5196BAE17E29}"/>
              </a:ext>
            </a:extLst>
          </p:cNvPr>
          <p:cNvSpPr txBox="1"/>
          <p:nvPr/>
        </p:nvSpPr>
        <p:spPr>
          <a:xfrm>
            <a:off x="551311" y="4864297"/>
            <a:ext cx="2031005" cy="1036053"/>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1 (6h)</a:t>
            </a:r>
          </a:p>
          <a:p>
            <a:pPr marL="174862" indent="-174862" defTabSz="932597">
              <a:buFont typeface="Arial" panose="020B0604020202020204" pitchFamily="34" charset="0"/>
              <a:buChar char="•"/>
              <a:defRPr/>
            </a:pPr>
            <a:r>
              <a:rPr lang="en-US" sz="1122" b="1" dirty="0">
                <a:solidFill>
                  <a:schemeClr val="accent1"/>
                </a:solidFill>
                <a:latin typeface="Segoe UI"/>
              </a:rPr>
              <a:t>CAF Migrate</a:t>
            </a:r>
            <a:br>
              <a:rPr lang="en-US" sz="1122" b="1" dirty="0">
                <a:solidFill>
                  <a:srgbClr val="008575"/>
                </a:solidFill>
                <a:latin typeface="Segoe UI"/>
              </a:rPr>
            </a:br>
            <a:r>
              <a:rPr lang="en-US" sz="1122" dirty="0">
                <a:solidFill>
                  <a:srgbClr val="000000"/>
                </a:solidFill>
                <a:latin typeface="Segoe UI"/>
              </a:rPr>
              <a:t>Methodology, Tools</a:t>
            </a:r>
          </a:p>
          <a:p>
            <a:pPr marL="174862" indent="-174862" defTabSz="932597">
              <a:buFont typeface="Arial" panose="020B0604020202020204" pitchFamily="34" charset="0"/>
              <a:buChar char="•"/>
              <a:defRPr/>
            </a:pPr>
            <a:r>
              <a:rPr lang="en-US" sz="1122" b="1" dirty="0">
                <a:solidFill>
                  <a:schemeClr val="accent1"/>
                </a:solidFill>
                <a:latin typeface="Segoe UI"/>
              </a:rPr>
              <a:t>Whiteboard Design Session</a:t>
            </a:r>
          </a:p>
          <a:p>
            <a:pPr marL="174862" indent="-174862" defTabSz="932597">
              <a:buFont typeface="Arial" panose="020B0604020202020204" pitchFamily="34" charset="0"/>
              <a:buChar char="•"/>
              <a:defRPr/>
            </a:pPr>
            <a:r>
              <a:rPr lang="en-US" sz="1122" b="1" dirty="0">
                <a:solidFill>
                  <a:schemeClr val="accent1"/>
                </a:solidFill>
                <a:latin typeface="Segoe UI"/>
              </a:rPr>
              <a:t>HOL</a:t>
            </a:r>
          </a:p>
          <a:p>
            <a:pPr marL="174862" indent="-174862" defTabSz="932597">
              <a:buFont typeface="Arial" panose="020B0604020202020204" pitchFamily="34" charset="0"/>
              <a:buChar char="•"/>
              <a:defRPr/>
            </a:pPr>
            <a:endParaRPr lang="en-US" sz="1122" dirty="0">
              <a:solidFill>
                <a:srgbClr val="000000"/>
              </a:solidFill>
              <a:latin typeface="Segoe UI"/>
            </a:endParaRPr>
          </a:p>
        </p:txBody>
      </p:sp>
      <p:sp>
        <p:nvSpPr>
          <p:cNvPr id="77" name="Textfeld 76">
            <a:extLst>
              <a:ext uri="{FF2B5EF4-FFF2-40B4-BE49-F238E27FC236}">
                <a16:creationId xmlns:a16="http://schemas.microsoft.com/office/drawing/2014/main" id="{697C0DE4-874D-433F-A4FC-3B1CC7595B98}"/>
              </a:ext>
            </a:extLst>
          </p:cNvPr>
          <p:cNvSpPr txBox="1"/>
          <p:nvPr/>
        </p:nvSpPr>
        <p:spPr>
          <a:xfrm>
            <a:off x="482695" y="5756324"/>
            <a:ext cx="2109040" cy="880566"/>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2 (6h) </a:t>
            </a:r>
          </a:p>
          <a:p>
            <a:pPr marL="174862" indent="-174862" defTabSz="932597">
              <a:buFont typeface="Arial" panose="020B0604020202020204" pitchFamily="34" charset="0"/>
              <a:buChar char="•"/>
              <a:tabLst>
                <a:tab pos="93907" algn="l"/>
                <a:tab pos="179720" algn="l"/>
              </a:tabLst>
              <a:defRPr/>
            </a:pPr>
            <a:r>
              <a:rPr lang="en-US" sz="1122" b="1" dirty="0">
                <a:solidFill>
                  <a:schemeClr val="accent1"/>
                </a:solidFill>
                <a:latin typeface="Segoe UI"/>
              </a:rPr>
              <a:t>HOL</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Discovery and Assessment</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Migrate Application Database</a:t>
            </a:r>
            <a:br>
              <a:rPr lang="en-US" sz="1122" dirty="0">
                <a:solidFill>
                  <a:srgbClr val="000000"/>
                </a:solidFill>
                <a:latin typeface="Segoe UI"/>
              </a:rPr>
            </a:br>
            <a:r>
              <a:rPr lang="en-US" sz="1122" dirty="0">
                <a:solidFill>
                  <a:srgbClr val="000000"/>
                </a:solidFill>
                <a:latin typeface="Segoe UI"/>
              </a:rPr>
              <a:t>Migrate Application</a:t>
            </a:r>
          </a:p>
        </p:txBody>
      </p:sp>
      <p:sp>
        <p:nvSpPr>
          <p:cNvPr id="80" name="TextBox 39">
            <a:extLst>
              <a:ext uri="{FF2B5EF4-FFF2-40B4-BE49-F238E27FC236}">
                <a16:creationId xmlns:a16="http://schemas.microsoft.com/office/drawing/2014/main" id="{52A7B679-AE94-4454-843D-B2189D191F0D}"/>
              </a:ext>
            </a:extLst>
          </p:cNvPr>
          <p:cNvSpPr txBox="1"/>
          <p:nvPr/>
        </p:nvSpPr>
        <p:spPr>
          <a:xfrm>
            <a:off x="377969" y="4470007"/>
            <a:ext cx="2267709" cy="286306"/>
          </a:xfrm>
          <a:prstGeom prst="rect">
            <a:avLst/>
          </a:prstGeom>
          <a:noFill/>
        </p:spPr>
        <p:txBody>
          <a:bodyPr wrap="square">
            <a:spAutoFit/>
          </a:bodyPr>
          <a:lstStyle/>
          <a:p>
            <a:pPr algn="ctr" defTabSz="932597">
              <a:defRPr/>
            </a:pPr>
            <a:r>
              <a:rPr lang="en-US" sz="1224" b="1" dirty="0">
                <a:solidFill>
                  <a:srgbClr val="000000"/>
                </a:solidFill>
                <a:latin typeface="Segoe UI"/>
              </a:rPr>
              <a:t>Hackathon </a:t>
            </a:r>
            <a:r>
              <a:rPr lang="en-US" sz="1224" b="1" dirty="0">
                <a:solidFill>
                  <a:schemeClr val="accent1"/>
                </a:solidFill>
                <a:latin typeface="Segoe UI"/>
              </a:rPr>
              <a:t>Agenda</a:t>
            </a:r>
            <a:endParaRPr lang="de-DE" sz="1224" b="1" dirty="0">
              <a:solidFill>
                <a:schemeClr val="accent1"/>
              </a:solidFill>
              <a:latin typeface="Segoe UI"/>
            </a:endParaRPr>
          </a:p>
        </p:txBody>
      </p:sp>
      <p:sp>
        <p:nvSpPr>
          <p:cNvPr id="2" name="Textfeld 1">
            <a:extLst>
              <a:ext uri="{FF2B5EF4-FFF2-40B4-BE49-F238E27FC236}">
                <a16:creationId xmlns:a16="http://schemas.microsoft.com/office/drawing/2014/main" id="{18545CFD-544D-4C75-9947-867007E50E35}"/>
              </a:ext>
            </a:extLst>
          </p:cNvPr>
          <p:cNvSpPr txBox="1"/>
          <p:nvPr/>
        </p:nvSpPr>
        <p:spPr>
          <a:xfrm>
            <a:off x="3366955" y="6040093"/>
            <a:ext cx="2874180" cy="704452"/>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Prerequisites</a:t>
            </a:r>
            <a:r>
              <a:rPr lang="en-US" sz="1122" dirty="0">
                <a:solidFill>
                  <a:srgbClr val="008575"/>
                </a:solidFill>
                <a:latin typeface="Segoe UI"/>
              </a:rPr>
              <a:t> </a:t>
            </a:r>
          </a:p>
          <a:p>
            <a:pPr marL="174862" indent="-174862">
              <a:buFont typeface="Arial" panose="020B0604020202020204" pitchFamily="34" charset="0"/>
              <a:buChar char="•"/>
              <a:defRPr/>
            </a:pPr>
            <a:r>
              <a:rPr lang="en-US" sz="1122" dirty="0">
                <a:solidFill>
                  <a:srgbClr val="000000"/>
                </a:solidFill>
                <a:latin typeface="Segoe UI"/>
              </a:rPr>
              <a:t>Azure Knowledge  (compared to AZ-104) </a:t>
            </a:r>
          </a:p>
          <a:p>
            <a:pPr marL="174862" indent="-174862" defTabSz="932563">
              <a:buFont typeface="Arial" panose="020B0604020202020204" pitchFamily="34" charset="0"/>
              <a:buChar char="•"/>
              <a:defRPr/>
            </a:pPr>
            <a:r>
              <a:rPr lang="en-US" sz="1122" dirty="0">
                <a:solidFill>
                  <a:srgbClr val="000000"/>
                </a:solidFill>
                <a:latin typeface="Segoe UI"/>
              </a:rPr>
              <a:t>Azure Subscription with owner rights</a:t>
            </a:r>
          </a:p>
          <a:p>
            <a:pPr marL="174862" indent="-174862" defTabSz="932563">
              <a:buFont typeface="Arial" panose="020B0604020202020204" pitchFamily="34" charset="0"/>
              <a:buChar char="•"/>
              <a:defRPr/>
            </a:pPr>
            <a:r>
              <a:rPr lang="en-US" sz="1122" dirty="0">
                <a:solidFill>
                  <a:srgbClr val="000000"/>
                </a:solidFill>
                <a:latin typeface="Segoe UI"/>
              </a:rPr>
              <a:t>CAF Basic</a:t>
            </a:r>
          </a:p>
        </p:txBody>
      </p:sp>
      <p:sp>
        <p:nvSpPr>
          <p:cNvPr id="4" name="Textfeld 3">
            <a:extLst>
              <a:ext uri="{FF2B5EF4-FFF2-40B4-BE49-F238E27FC236}">
                <a16:creationId xmlns:a16="http://schemas.microsoft.com/office/drawing/2014/main" id="{0FAA442C-0E95-4332-A4AA-6CC2AD3AE195}"/>
              </a:ext>
            </a:extLst>
          </p:cNvPr>
          <p:cNvSpPr txBox="1"/>
          <p:nvPr/>
        </p:nvSpPr>
        <p:spPr>
          <a:xfrm>
            <a:off x="10467346" y="428395"/>
            <a:ext cx="1384119" cy="512317"/>
          </a:xfrm>
          <a:prstGeom prst="rect">
            <a:avLst/>
          </a:prstGeom>
          <a:noFill/>
        </p:spPr>
        <p:txBody>
          <a:bodyPr wrap="none" lIns="0" tIns="0" rIns="0" bIns="0" rtlCol="0">
            <a:spAutoFit/>
          </a:bodyPr>
          <a:lstStyle/>
          <a:p>
            <a:pPr marL="349724" indent="-349724">
              <a:buFont typeface="Arial" panose="020B0604020202020204" pitchFamily="34" charset="0"/>
              <a:buChar char="•"/>
            </a:pPr>
            <a:r>
              <a:rPr lang="en-US" sz="1632" dirty="0">
                <a:solidFill>
                  <a:schemeClr val="bg1"/>
                </a:solidFill>
              </a:rPr>
              <a:t>Consultants</a:t>
            </a:r>
          </a:p>
          <a:p>
            <a:pPr marL="349724" indent="-349724">
              <a:buFont typeface="Arial" panose="020B0604020202020204" pitchFamily="34" charset="0"/>
              <a:buChar char="•"/>
            </a:pPr>
            <a:r>
              <a:rPr lang="en-US" sz="1632" dirty="0">
                <a:solidFill>
                  <a:schemeClr val="bg1"/>
                </a:solidFill>
              </a:rPr>
              <a:t>Architects</a:t>
            </a:r>
          </a:p>
        </p:txBody>
      </p:sp>
      <p:sp>
        <p:nvSpPr>
          <p:cNvPr id="6" name="Textfeld 5">
            <a:extLst>
              <a:ext uri="{FF2B5EF4-FFF2-40B4-BE49-F238E27FC236}">
                <a16:creationId xmlns:a16="http://schemas.microsoft.com/office/drawing/2014/main" id="{F7DFCC47-AACA-4B95-92C3-B588F1866ACD}"/>
              </a:ext>
            </a:extLst>
          </p:cNvPr>
          <p:cNvSpPr txBox="1"/>
          <p:nvPr/>
        </p:nvSpPr>
        <p:spPr>
          <a:xfrm>
            <a:off x="10433016" y="86313"/>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chemeClr val="accent3"/>
                </a:solidFill>
                <a:latin typeface="Segoe UI"/>
              </a:rPr>
              <a:t>Target </a:t>
            </a:r>
            <a:r>
              <a:rPr lang="de-DE" sz="1632" b="1" dirty="0" err="1">
                <a:solidFill>
                  <a:schemeClr val="accent3"/>
                </a:solidFill>
                <a:latin typeface="Segoe UI"/>
              </a:rPr>
              <a:t>roles</a:t>
            </a:r>
            <a:r>
              <a:rPr lang="de-DE" sz="1632" b="1" dirty="0">
                <a:solidFill>
                  <a:schemeClr val="accent3"/>
                </a:solidFill>
                <a:latin typeface="Segoe UI"/>
              </a:rPr>
              <a:t>:</a:t>
            </a:r>
            <a:endParaRPr lang="de-DE" sz="1836" dirty="0">
              <a:solidFill>
                <a:schemeClr val="accent3"/>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695317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00AC78F-2AFF-49F1-9E57-AAA22CB8BD4C}"/>
              </a:ext>
            </a:extLst>
          </p:cNvPr>
          <p:cNvSpPr>
            <a:spLocks noGrp="1"/>
          </p:cNvSpPr>
          <p:nvPr>
            <p:ph type="title"/>
          </p:nvPr>
        </p:nvSpPr>
        <p:spPr/>
        <p:txBody>
          <a:bodyPr/>
          <a:lstStyle/>
          <a:p>
            <a:r>
              <a:rPr lang="de-DE" dirty="0" err="1"/>
              <a:t>Governance</a:t>
            </a:r>
            <a:r>
              <a:rPr lang="de-DE" dirty="0"/>
              <a:t> and Management</a:t>
            </a:r>
            <a:endParaRPr lang="en-US" dirty="0"/>
          </a:p>
        </p:txBody>
      </p:sp>
    </p:spTree>
    <p:extLst>
      <p:ext uri="{BB962C8B-B14F-4D97-AF65-F5344CB8AC3E}">
        <p14:creationId xmlns:p14="http://schemas.microsoft.com/office/powerpoint/2010/main" val="15544421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endParaRPr lang="en-US" dirty="0"/>
          </a:p>
          <a:p>
            <a:br>
              <a:rPr lang="en-US" dirty="0"/>
            </a:br>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Introduction to Governance and Management
</a:t>
            </a:r>
            <a:r>
              <a:rPr lang="en-US" dirty="0">
                <a:solidFill>
                  <a:schemeClr val="tx1"/>
                </a:solidFill>
              </a:rPr>
              <a:t>Set up an initial Governance and </a:t>
            </a:r>
            <a:r>
              <a:rPr lang="en-US" dirty="0" err="1">
                <a:solidFill>
                  <a:schemeClr val="tx1"/>
                </a:solidFill>
              </a:rPr>
              <a:t>LandingZone</a:t>
            </a:r>
            <a:r>
              <a:rPr lang="en-US" dirty="0">
                <a:solidFill>
                  <a:schemeClr val="tx1"/>
                </a:solidFill>
              </a:rPr>
              <a:t> in Azure before a migration (</a:t>
            </a:r>
            <a:r>
              <a:rPr lang="en-US" dirty="0" err="1">
                <a:solidFill>
                  <a:schemeClr val="tx1"/>
                </a:solidFill>
              </a:rPr>
              <a:t>HandsOn</a:t>
            </a:r>
            <a:r>
              <a:rPr lang="en-US" dirty="0">
                <a:solidFill>
                  <a:schemeClr val="tx1"/>
                </a:solidFill>
              </a:rPr>
              <a:t>)
</a:t>
            </a:r>
          </a:p>
          <a:p>
            <a:r>
              <a:rPr lang="en-US" dirty="0">
                <a:solidFill>
                  <a:schemeClr val="tx1"/>
                </a:solidFill>
              </a:rPr>
              <a:t>Azure Landing </a:t>
            </a:r>
            <a:r>
              <a:rPr lang="en-US" dirty="0" err="1">
                <a:solidFill>
                  <a:schemeClr val="tx1"/>
                </a:solidFill>
              </a:rPr>
              <a:t>Zoens</a:t>
            </a:r>
            <a:endParaRPr lang="en-US" dirty="0">
              <a:solidFill>
                <a:schemeClr val="tx1"/>
              </a:solidFill>
            </a:endParaRPr>
          </a:p>
          <a:p>
            <a:endParaRPr lang="en-US" dirty="0">
              <a:solidFill>
                <a:schemeClr val="tx1"/>
              </a:solidFill>
            </a:endParaRPr>
          </a:p>
          <a:p>
            <a:r>
              <a:rPr lang="en-US" dirty="0" err="1">
                <a:solidFill>
                  <a:schemeClr val="tx1"/>
                </a:solidFill>
              </a:rPr>
              <a:t>HandsOn</a:t>
            </a:r>
            <a:r>
              <a:rPr lang="en-US" dirty="0">
                <a:solidFill>
                  <a:schemeClr val="tx1"/>
                </a:solidFill>
              </a:rPr>
              <a:t> - Azure Migrate and Data Migration</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847868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a:t>Surprise Challenge</a:t>
            </a:r>
            <a:br>
              <a:rPr lang="en-US" dirty="0"/>
            </a:br>
            <a:r>
              <a:rPr lang="en-US" dirty="0"/>
              <a:t>SQL Database</a:t>
            </a:r>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dirty="0"/>
              <a:t>Challenge 2a</a:t>
            </a:r>
          </a:p>
        </p:txBody>
      </p:sp>
    </p:spTree>
    <p:extLst>
      <p:ext uri="{BB962C8B-B14F-4D97-AF65-F5344CB8AC3E}">
        <p14:creationId xmlns:p14="http://schemas.microsoft.com/office/powerpoint/2010/main" val="2372405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a:t>Landing Zones</a:t>
            </a:r>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a:t>Challenge 3</a:t>
            </a:r>
          </a:p>
        </p:txBody>
      </p:sp>
    </p:spTree>
    <p:extLst>
      <p:ext uri="{BB962C8B-B14F-4D97-AF65-F5344CB8AC3E}">
        <p14:creationId xmlns:p14="http://schemas.microsoft.com/office/powerpoint/2010/main" val="7403265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1743D41-D623-4CE5-A8F2-D76B84ED1869}"/>
              </a:ext>
            </a:extLst>
          </p:cNvPr>
          <p:cNvSpPr>
            <a:spLocks noGrp="1"/>
          </p:cNvSpPr>
          <p:nvPr>
            <p:ph type="title"/>
          </p:nvPr>
        </p:nvSpPr>
        <p:spPr/>
        <p:txBody>
          <a:bodyPr/>
          <a:lstStyle/>
          <a:p>
            <a:r>
              <a:rPr lang="en-US" dirty="0" err="1"/>
              <a:t>Outview</a:t>
            </a:r>
            <a:r>
              <a:rPr lang="en-US" dirty="0"/>
              <a:t> – </a:t>
            </a:r>
            <a:br>
              <a:rPr lang="en-US" dirty="0"/>
            </a:br>
            <a:r>
              <a:rPr lang="en-US" dirty="0" err="1"/>
              <a:t>Enterpriese</a:t>
            </a:r>
            <a:r>
              <a:rPr lang="en-US" dirty="0"/>
              <a:t> Scale</a:t>
            </a:r>
          </a:p>
        </p:txBody>
      </p:sp>
      <p:sp>
        <p:nvSpPr>
          <p:cNvPr id="5" name="Textplatzhalter 4">
            <a:extLst>
              <a:ext uri="{FF2B5EF4-FFF2-40B4-BE49-F238E27FC236}">
                <a16:creationId xmlns:a16="http://schemas.microsoft.com/office/drawing/2014/main" id="{2B84CC5F-525C-4CB0-8461-7F50890D8E25}"/>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41417593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Migrate the database and the application server</a:t>
            </a:r>
          </a:p>
        </p:txBody>
      </p:sp>
    </p:spTree>
    <p:extLst>
      <p:ext uri="{BB962C8B-B14F-4D97-AF65-F5344CB8AC3E}">
        <p14:creationId xmlns:p14="http://schemas.microsoft.com/office/powerpoint/2010/main" val="37353255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0BD276C-3475-4DD7-9F23-34A977680631}"/>
              </a:ext>
            </a:extLst>
          </p:cNvPr>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32585364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7689099" y="1687840"/>
            <a:ext cx="4049589"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35" name="Rectangle 34">
            <a:extLst>
              <a:ext uri="{FF2B5EF4-FFF2-40B4-BE49-F238E27FC236}">
                <a16:creationId xmlns:a16="http://schemas.microsoft.com/office/drawing/2014/main" id="{2A3EB414-AF4C-4815-B460-4CF22058FCBF}"/>
              </a:ext>
            </a:extLst>
          </p:cNvPr>
          <p:cNvSpPr/>
          <p:nvPr/>
        </p:nvSpPr>
        <p:spPr bwMode="auto">
          <a:xfrm>
            <a:off x="6535581" y="4814454"/>
            <a:ext cx="1897589"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chemeClr val="accent1"/>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r>
              <a:rPr lang="en-US" sz="1836">
                <a:solidFill>
                  <a:schemeClr val="accent1"/>
                </a:solidFill>
              </a:rPr>
              <a:t>Aka.ms/adopt</a:t>
            </a:r>
          </a:p>
          <a:p>
            <a:r>
              <a:rPr lang="en-US" sz="1836">
                <a:solidFill>
                  <a:schemeClr val="accent1"/>
                </a:solidFill>
              </a:rPr>
              <a:t>Aka.ms/adopt/overview</a:t>
            </a:r>
          </a:p>
        </p:txBody>
      </p:sp>
    </p:spTree>
    <p:extLst>
      <p:ext uri="{BB962C8B-B14F-4D97-AF65-F5344CB8AC3E}">
        <p14:creationId xmlns:p14="http://schemas.microsoft.com/office/powerpoint/2010/main" val="3068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600855" y="466301"/>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4230162665"/>
              </p:ext>
            </p:extLst>
          </p:nvPr>
        </p:nvGraphicFramePr>
        <p:xfrm>
          <a:off x="600856" y="1792621"/>
          <a:ext cx="4681336" cy="4001821"/>
        </p:xfrm>
        <a:graphic>
          <a:graphicData uri="http://schemas.openxmlformats.org/drawingml/2006/table">
            <a:tbl>
              <a:tblPr firstRow="1" bandRow="1">
                <a:tableStyleId>{5C22544A-7EE6-4342-B048-85BDC9FD1C3A}</a:tableStyleId>
              </a:tblPr>
              <a:tblGrid>
                <a:gridCol w="1592905">
                  <a:extLst>
                    <a:ext uri="{9D8B030D-6E8A-4147-A177-3AD203B41FA5}">
                      <a16:colId xmlns:a16="http://schemas.microsoft.com/office/drawing/2014/main" val="3319471549"/>
                    </a:ext>
                  </a:extLst>
                </a:gridCol>
                <a:gridCol w="3088431">
                  <a:extLst>
                    <a:ext uri="{9D8B030D-6E8A-4147-A177-3AD203B41FA5}">
                      <a16:colId xmlns:a16="http://schemas.microsoft.com/office/drawing/2014/main" val="4136005157"/>
                    </a:ext>
                  </a:extLst>
                </a:gridCol>
              </a:tblGrid>
              <a:tr h="533462">
                <a:tc>
                  <a:txBody>
                    <a:bodyPr/>
                    <a:lstStyle/>
                    <a:p>
                      <a:r>
                        <a:rPr lang="de-DE" sz="1900" dirty="0"/>
                        <a:t>TAG 1</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533462">
                <a:tc>
                  <a:txBody>
                    <a:bodyPr/>
                    <a:lstStyle/>
                    <a:p>
                      <a:r>
                        <a:rPr lang="de-DE" sz="1900" dirty="0"/>
                        <a:t>09:30 – 10:30</a:t>
                      </a:r>
                    </a:p>
                  </a:txBody>
                  <a:tcPr marL="93260" marR="93260" marT="46630" marB="46630"/>
                </a:tc>
                <a:tc>
                  <a:txBody>
                    <a:bodyPr/>
                    <a:lstStyle/>
                    <a:p>
                      <a:r>
                        <a:rPr lang="de-DE" sz="1900" dirty="0"/>
                        <a:t>Intro CAF </a:t>
                      </a:r>
                      <a:r>
                        <a:rPr lang="de-DE" sz="1900" dirty="0" err="1"/>
                        <a:t>Migrate</a:t>
                      </a:r>
                      <a:endParaRPr lang="de-DE" sz="1900" dirty="0"/>
                    </a:p>
                  </a:txBody>
                  <a:tcPr marL="93260" marR="93260" marT="46630" marB="46630"/>
                </a:tc>
                <a:extLst>
                  <a:ext uri="{0D108BD9-81ED-4DB2-BD59-A6C34878D82A}">
                    <a16:rowId xmlns:a16="http://schemas.microsoft.com/office/drawing/2014/main" val="655615246"/>
                  </a:ext>
                </a:extLst>
              </a:tr>
              <a:tr h="1271789">
                <a:tc>
                  <a:txBody>
                    <a:bodyPr/>
                    <a:lstStyle/>
                    <a:p>
                      <a:r>
                        <a:rPr lang="de-DE" sz="1900" dirty="0"/>
                        <a:t>10:45 – 12:15</a:t>
                      </a:r>
                    </a:p>
                  </a:txBody>
                  <a:tcPr marL="93260" marR="93260" marT="46630" marB="46630"/>
                </a:tc>
                <a:tc>
                  <a:txBody>
                    <a:bodyPr/>
                    <a:lstStyle/>
                    <a:p>
                      <a:r>
                        <a:rPr lang="de-DE" sz="1900" dirty="0"/>
                        <a:t>Challenge 1</a:t>
                      </a:r>
                    </a:p>
                  </a:txBody>
                  <a:tcPr marL="93260" marR="93260" marT="46630" marB="46630"/>
                </a:tc>
                <a:extLst>
                  <a:ext uri="{0D108BD9-81ED-4DB2-BD59-A6C34878D82A}">
                    <a16:rowId xmlns:a16="http://schemas.microsoft.com/office/drawing/2014/main" val="2855514721"/>
                  </a:ext>
                </a:extLst>
              </a:tr>
              <a:tr h="684809">
                <a:tc>
                  <a:txBody>
                    <a:bodyPr/>
                    <a:lstStyle/>
                    <a:p>
                      <a:r>
                        <a:rPr lang="de-DE" sz="1900" dirty="0"/>
                        <a:t>13:00 – 14:30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2</a:t>
                      </a:r>
                    </a:p>
                  </a:txBody>
                  <a:tcPr marL="93260" marR="93260" marT="46630" marB="46630"/>
                </a:tc>
                <a:extLst>
                  <a:ext uri="{0D108BD9-81ED-4DB2-BD59-A6C34878D82A}">
                    <a16:rowId xmlns:a16="http://schemas.microsoft.com/office/drawing/2014/main" val="702941654"/>
                  </a:ext>
                </a:extLst>
              </a:tr>
              <a:tr h="978299">
                <a:tc>
                  <a:txBody>
                    <a:bodyPr/>
                    <a:lstStyle/>
                    <a:p>
                      <a:r>
                        <a:rPr lang="de-DE" sz="1900" dirty="0"/>
                        <a:t>14:45 – 16:00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Governance MVP</a:t>
                      </a:r>
                    </a:p>
                  </a:txBody>
                  <a:tcPr marL="93260" marR="93260" marT="46630" marB="46630"/>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extLst>
              <p:ext uri="{D42A27DB-BD31-4B8C-83A1-F6EECF244321}">
                <p14:modId xmlns:p14="http://schemas.microsoft.com/office/powerpoint/2010/main" val="3274389898"/>
              </p:ext>
            </p:extLst>
          </p:nvPr>
        </p:nvGraphicFramePr>
        <p:xfrm>
          <a:off x="6020037" y="1792622"/>
          <a:ext cx="5993015" cy="4018528"/>
        </p:xfrm>
        <a:graphic>
          <a:graphicData uri="http://schemas.openxmlformats.org/drawingml/2006/table">
            <a:tbl>
              <a:tblPr firstRow="1" bandRow="1">
                <a:tableStyleId>{5C22544A-7EE6-4342-B048-85BDC9FD1C3A}</a:tableStyleId>
              </a:tblPr>
              <a:tblGrid>
                <a:gridCol w="1770393">
                  <a:extLst>
                    <a:ext uri="{9D8B030D-6E8A-4147-A177-3AD203B41FA5}">
                      <a16:colId xmlns:a16="http://schemas.microsoft.com/office/drawing/2014/main" val="3319471549"/>
                    </a:ext>
                  </a:extLst>
                </a:gridCol>
                <a:gridCol w="4222622">
                  <a:extLst>
                    <a:ext uri="{9D8B030D-6E8A-4147-A177-3AD203B41FA5}">
                      <a16:colId xmlns:a16="http://schemas.microsoft.com/office/drawing/2014/main" val="4136005157"/>
                    </a:ext>
                  </a:extLst>
                </a:gridCol>
              </a:tblGrid>
              <a:tr h="580883">
                <a:tc>
                  <a:txBody>
                    <a:bodyPr/>
                    <a:lstStyle/>
                    <a:p>
                      <a:r>
                        <a:rPr lang="de-DE" sz="1900" dirty="0"/>
                        <a:t>TAG 2</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949312">
                <a:tc>
                  <a:txBody>
                    <a:bodyPr/>
                    <a:lstStyle/>
                    <a:p>
                      <a:r>
                        <a:rPr lang="de-DE" sz="1900" dirty="0"/>
                        <a:t>09:30 – 11:00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3</a:t>
                      </a:r>
                    </a:p>
                  </a:txBody>
                  <a:tcPr marL="93260" marR="93260" marT="46630" marB="46630"/>
                </a:tc>
                <a:extLst>
                  <a:ext uri="{0D108BD9-81ED-4DB2-BD59-A6C34878D82A}">
                    <a16:rowId xmlns:a16="http://schemas.microsoft.com/office/drawing/2014/main" val="655615246"/>
                  </a:ext>
                </a:extLst>
              </a:tr>
              <a:tr h="580883">
                <a:tc>
                  <a:txBody>
                    <a:bodyPr/>
                    <a:lstStyle/>
                    <a:p>
                      <a:r>
                        <a:rPr lang="de-DE" sz="1900" dirty="0"/>
                        <a:t>11:15 – 12:15</a:t>
                      </a:r>
                    </a:p>
                  </a:txBody>
                  <a:tcPr marL="93260" marR="93260" marT="46630" marB="46630"/>
                </a:tc>
                <a:tc>
                  <a:txBody>
                    <a:bodyPr/>
                    <a:lstStyle/>
                    <a:p>
                      <a:r>
                        <a:rPr lang="de-DE" sz="1900" dirty="0"/>
                        <a:t>CAF Landing Zone </a:t>
                      </a:r>
                    </a:p>
                  </a:txBody>
                  <a:tcPr marL="93260" marR="93260" marT="46630" marB="46630"/>
                </a:tc>
                <a:extLst>
                  <a:ext uri="{0D108BD9-81ED-4DB2-BD59-A6C34878D82A}">
                    <a16:rowId xmlns:a16="http://schemas.microsoft.com/office/drawing/2014/main" val="2855514721"/>
                  </a:ext>
                </a:extLst>
              </a:tr>
              <a:tr h="745684">
                <a:tc>
                  <a:txBody>
                    <a:bodyPr/>
                    <a:lstStyle/>
                    <a:p>
                      <a:r>
                        <a:rPr lang="de-DE" sz="1900" dirty="0"/>
                        <a:t>13:00 – 15:15</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4</a:t>
                      </a:r>
                      <a:endParaRPr lang="de-DE" sz="1800" b="0" i="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702941654"/>
                  </a:ext>
                </a:extLst>
              </a:tr>
              <a:tr h="580883">
                <a:tc>
                  <a:txBody>
                    <a:bodyPr/>
                    <a:lstStyle/>
                    <a:p>
                      <a:endParaRPr lang="de-DE" sz="1900" dirty="0"/>
                    </a:p>
                  </a:txBody>
                  <a:tcPr marL="93260" marR="93260" marT="46630" marB="46630"/>
                </a:tc>
                <a:tc>
                  <a:txBody>
                    <a:bodyPr/>
                    <a:lstStyle/>
                    <a:p>
                      <a:r>
                        <a:rPr lang="de-DE" sz="1900" dirty="0"/>
                        <a:t>Closing / </a:t>
                      </a:r>
                      <a:r>
                        <a:rPr lang="de-DE" sz="1900" dirty="0" err="1"/>
                        <a:t>Outview</a:t>
                      </a:r>
                      <a:endParaRPr lang="de-DE" sz="1900" dirty="0"/>
                    </a:p>
                  </a:txBody>
                  <a:tcPr marL="93260" marR="93260" marT="46630" marB="46630"/>
                </a:tc>
                <a:extLst>
                  <a:ext uri="{0D108BD9-81ED-4DB2-BD59-A6C34878D82A}">
                    <a16:rowId xmlns:a16="http://schemas.microsoft.com/office/drawing/2014/main" val="741854825"/>
                  </a:ext>
                </a:extLst>
              </a:tr>
              <a:tr h="580883">
                <a:tc>
                  <a:txBody>
                    <a:bodyPr/>
                    <a:lstStyle/>
                    <a:p>
                      <a:endParaRPr lang="de-DE" sz="1900" dirty="0"/>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p:txBody>
          <a:bodyPr/>
          <a:lstStyle/>
          <a:p>
            <a:r>
              <a:rPr lang="en-US" dirty="0"/>
              <a:t>Cloud Adoption Framework and Azure Migration</a:t>
            </a:r>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a:xfrm>
            <a:off x="451338" y="4436713"/>
            <a:ext cx="9795376" cy="461665"/>
          </a:xfrm>
        </p:spPr>
        <p:txBody>
          <a:bodyPr/>
          <a:lstStyle/>
          <a:p>
            <a:r>
              <a:rPr lang="en-US" dirty="0"/>
              <a:t>Niels Ophey, Cloud Solution Architect OCP</a:t>
            </a:r>
          </a:p>
        </p:txBody>
      </p:sp>
    </p:spTree>
    <p:extLst>
      <p:ext uri="{BB962C8B-B14F-4D97-AF65-F5344CB8AC3E}">
        <p14:creationId xmlns:p14="http://schemas.microsoft.com/office/powerpoint/2010/main" val="6221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t>Introducing the MS Cloud Adoption Framework for Azure
Getting to know the Strategy-Plan-Ready Workshop Format
First look at Azure Migrate as a possible tool for assessment and migration
</a:t>
            </a:r>
            <a:r>
              <a:rPr lang="en-US" dirty="0" err="1"/>
              <a:t>HandsOn</a:t>
            </a:r>
            <a:r>
              <a:rPr lang="en-US" dirty="0"/>
              <a:t> - Assessments and Migration of a First Application</a:t>
            </a:r>
          </a:p>
        </p:txBody>
      </p:sp>
    </p:spTree>
    <p:extLst>
      <p:ext uri="{BB962C8B-B14F-4D97-AF65-F5344CB8AC3E}">
        <p14:creationId xmlns:p14="http://schemas.microsoft.com/office/powerpoint/2010/main" val="11969288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4AA1EE0-92B9-4064-921B-82A0554988FF}"/>
              </a:ext>
            </a:extLst>
          </p:cNvPr>
          <p:cNvSpPr>
            <a:spLocks noGrp="1"/>
          </p:cNvSpPr>
          <p:nvPr>
            <p:ph type="title"/>
          </p:nvPr>
        </p:nvSpPr>
        <p:spPr/>
        <p:txBody>
          <a:bodyPr/>
          <a:lstStyle/>
          <a:p>
            <a:r>
              <a:rPr lang="en-US" dirty="0"/>
              <a:t>Introducing the MS Cloud Adoption Framework for Azure</a:t>
            </a:r>
          </a:p>
        </p:txBody>
      </p:sp>
    </p:spTree>
    <p:extLst>
      <p:ext uri="{BB962C8B-B14F-4D97-AF65-F5344CB8AC3E}">
        <p14:creationId xmlns:p14="http://schemas.microsoft.com/office/powerpoint/2010/main" val="12766266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a:t>
            </a:r>
            <a:r>
              <a:rPr lang="en-US" dirty="0">
                <a:solidFill>
                  <a:schemeClr val="tx1"/>
                </a:solidFill>
              </a:rPr>
              <a:t>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0446196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D5F0A81-783A-43E5-A218-D8C131520949}"/>
              </a:ext>
            </a:extLst>
          </p:cNvPr>
          <p:cNvSpPr>
            <a:spLocks noGrp="1"/>
          </p:cNvSpPr>
          <p:nvPr>
            <p:ph type="title"/>
          </p:nvPr>
        </p:nvSpPr>
        <p:spPr/>
        <p:txBody>
          <a:bodyPr/>
          <a:lstStyle/>
          <a:p>
            <a:r>
              <a:rPr lang="en-US" dirty="0"/>
              <a:t>Strategy-Plan-Ready Workshop Format</a:t>
            </a:r>
          </a:p>
        </p:txBody>
      </p:sp>
    </p:spTree>
    <p:extLst>
      <p:ext uri="{BB962C8B-B14F-4D97-AF65-F5344CB8AC3E}">
        <p14:creationId xmlns:p14="http://schemas.microsoft.com/office/powerpoint/2010/main" val="2088941032"/>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1101</Words>
  <Application>Microsoft Office PowerPoint</Application>
  <PresentationFormat>Custom</PresentationFormat>
  <Paragraphs>207</Paragraphs>
  <Slides>26</Slides>
  <Notes>7</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26</vt:i4>
      </vt:variant>
    </vt:vector>
  </HeadingPairs>
  <TitlesOfParts>
    <vt:vector size="40"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CAF-Expert Hackathon Migrate</vt:lpstr>
      <vt:lpstr>PowerPoint Presentation</vt:lpstr>
      <vt:lpstr>Microsoft Cloud Adoption Framework for Azure</vt:lpstr>
      <vt:lpstr>Agenda</vt:lpstr>
      <vt:lpstr>Cloud Adoption Framework and Azure Migration</vt:lpstr>
      <vt:lpstr>Agenda</vt:lpstr>
      <vt:lpstr>Introducing the MS Cloud Adoption Framework for Azure</vt:lpstr>
      <vt:lpstr>Agenda</vt:lpstr>
      <vt:lpstr>Strategy-Plan-Ready Workshop Format</vt:lpstr>
      <vt:lpstr>Agenda</vt:lpstr>
      <vt:lpstr>Azure Migrate</vt:lpstr>
      <vt:lpstr>Agenda</vt:lpstr>
      <vt:lpstr>Hands on…</vt:lpstr>
      <vt:lpstr>Hands on…</vt:lpstr>
      <vt:lpstr>Cloud Adoption Framework: Azure Migration</vt:lpstr>
      <vt:lpstr>Review Day 1
</vt:lpstr>
      <vt:lpstr>PowerPoint Presentation</vt:lpstr>
      <vt:lpstr>PowerPoint Presentation</vt:lpstr>
      <vt:lpstr>Agenda</vt:lpstr>
      <vt:lpstr>Governance and Management</vt:lpstr>
      <vt:lpstr>Agenda</vt:lpstr>
      <vt:lpstr>Surprise Challenge SQL Database</vt:lpstr>
      <vt:lpstr>Landing Zones</vt:lpstr>
      <vt:lpstr>Outview –  Enterpriese Scale</vt:lpstr>
      <vt:lpstr>Hands on…</vt:lpstr>
      <vt:lpstr>Feedback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2022-03-28T06:49:25Z</dcterms:modified>
</cp:coreProperties>
</file>